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0F78-1AF9-4D95-AA9F-F81347ADFB13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EC896-9BDE-420B-BCAF-1469970442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776A-78B3-4007-B30D-7E6E8D1424D3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A2B-360F-45A1-B173-41BFBB42CA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A4CE-04FA-4CB2-8E58-732D6C8F9C53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34F5-9516-460B-A762-04562BDB8B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59FC-AE3A-4592-B3D3-8933304CE92B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CB48-33F4-498A-AA99-A84B63EC88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9E505-754C-4156-B5BD-8171A24D43FB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2808-6924-4BEE-82DC-5DEF5017C5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6422-D0BE-4FF7-B247-4DA95A5FF118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1DFB-AF19-46B4-9800-F716D7E4D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A12E-4C11-434A-BE42-D6AE04E5E4CD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8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0CFC-D8E3-4046-9C58-341E850704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C45B4-A8F6-4B31-B258-6693D3FF4F52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4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C0B99-4B9B-4F3E-8FA2-6BA19E1E24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12CC-FF30-4BC4-8B58-93D969560547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3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09B9-F15A-4107-B2C4-4DD486CF18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CF52-1D8E-4A96-BCF9-ACB9CC587EBC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1407-938F-40EE-B53C-AAAA7E2D6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4948-83EF-43CF-9A32-85DD3CAB39BB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04B6-409F-400F-BA38-347D3A919F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Kliknutím upravte štýl predlohy nadpisu</a:t>
            </a:r>
            <a:endParaRPr lang="cs-CZ" smtClean="0"/>
          </a:p>
        </p:txBody>
      </p:sp>
      <p:sp>
        <p:nvSpPr>
          <p:cNvPr id="1027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 smtClean="0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87264F-7030-41ED-923E-581E0D86883C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E477F4-640D-4D7F-A100-0E54C39634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Obsahy, </a:t>
            </a:r>
            <a:r>
              <a:rPr lang="cs-CZ" dirty="0" err="1"/>
              <a:t>populárne</a:t>
            </a:r>
            <a:r>
              <a:rPr lang="cs-CZ" dirty="0"/>
              <a:t> </a:t>
            </a:r>
            <a:r>
              <a:rPr lang="cs-CZ" dirty="0" err="1"/>
              <a:t>odpovede</a:t>
            </a:r>
            <a:r>
              <a:rPr lang="cs-CZ" dirty="0"/>
              <a:t>, organizačná aktivita</a:t>
            </a:r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Mgr. Marek Orenčák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Organizačná aktivita</a:t>
            </a:r>
          </a:p>
        </p:txBody>
      </p:sp>
      <p:sp>
        <p:nvSpPr>
          <p:cNvPr id="22530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Označuje sa ako </a:t>
            </a:r>
            <a:r>
              <a:rPr lang="cs-CZ" i="1" smtClean="0"/>
              <a:t>Z skór</a:t>
            </a:r>
          </a:p>
          <a:p>
            <a:endParaRPr lang="cs-CZ" smtClean="0"/>
          </a:p>
          <a:p>
            <a:r>
              <a:rPr lang="cs-CZ" smtClean="0"/>
              <a:t>Pripisujeme ho všetkým odpovediam, kde sa vyskytla percepčná organizácia</a:t>
            </a:r>
          </a:p>
          <a:p>
            <a:endParaRPr lang="cs-CZ" smtClean="0"/>
          </a:p>
          <a:p>
            <a:r>
              <a:rPr lang="cs-CZ" smtClean="0"/>
              <a:t>Vychádzame z DQ</a:t>
            </a:r>
          </a:p>
          <a:p>
            <a:endParaRPr lang="cs-CZ" smtClean="0"/>
          </a:p>
          <a:p>
            <a:r>
              <a:rPr lang="cs-CZ" smtClean="0"/>
              <a:t>Odpoveď musí obsahovať </a:t>
            </a:r>
            <a:r>
              <a:rPr lang="cs-CZ" i="1" smtClean="0"/>
              <a:t>tvar</a:t>
            </a:r>
            <a:r>
              <a:rPr lang="cs-CZ" smtClean="0"/>
              <a:t>, odpovediam s DQ </a:t>
            </a:r>
            <a:r>
              <a:rPr lang="cs-CZ" i="1" smtClean="0"/>
              <a:t>v</a:t>
            </a:r>
            <a:r>
              <a:rPr lang="cs-CZ" smtClean="0"/>
              <a:t> nikdy nepriraďujeme Z skór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Typy Z skóre</a:t>
            </a:r>
          </a:p>
        </p:txBody>
      </p:sp>
      <p:sp>
        <p:nvSpPr>
          <p:cNvPr id="23554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ZW – odpoveď na celú škvrnu, ktorá ma DQ +, o alebo v/+</a:t>
            </a:r>
          </a:p>
          <a:p>
            <a:r>
              <a:rPr lang="cs-CZ" smtClean="0"/>
              <a:t>ZA – odpoveď, v ktorej subjekt uvedie dva alebo viac samostatných objektov, lokalizovaných do priliehajúcich detailov škvrny (oblasti, ktoré sa </a:t>
            </a:r>
            <a:r>
              <a:rPr lang="cs-CZ" b="1" smtClean="0"/>
              <a:t>dotýkajú</a:t>
            </a:r>
            <a:r>
              <a:rPr lang="cs-CZ" smtClean="0"/>
              <a:t>) a vytvorí medzi nimi zmysluplný vzťah</a:t>
            </a:r>
          </a:p>
          <a:p>
            <a:r>
              <a:rPr lang="cs-CZ" smtClean="0"/>
              <a:t>ZD  - odpoveď, v ktorej subjekt udáva dva alebo viac samostatných objektov, lokalizovaných do nepriliehajúcich oblastí škvrny (oblasti škvrny sa </a:t>
            </a:r>
            <a:r>
              <a:rPr lang="cs-CZ" b="1" smtClean="0"/>
              <a:t>nedotýkajú</a:t>
            </a:r>
            <a:r>
              <a:rPr lang="cs-CZ" smtClean="0"/>
              <a:t>) a vytvorí medzi nimi zmysluplný vzťah</a:t>
            </a:r>
          </a:p>
          <a:p>
            <a:r>
              <a:rPr lang="cs-CZ" smtClean="0"/>
              <a:t>ZS – odpoveď, v ktorej subjekt </a:t>
            </a:r>
            <a:r>
              <a:rPr lang="cs-CZ" b="1" smtClean="0"/>
              <a:t>integruje</a:t>
            </a:r>
            <a:r>
              <a:rPr lang="cs-CZ" smtClean="0"/>
              <a:t> biely priestor s ostatnými oblasťami škvrny. Odpovediam, ktoré využívajú </a:t>
            </a:r>
            <a:r>
              <a:rPr lang="cs-CZ" b="1" smtClean="0"/>
              <a:t>iba</a:t>
            </a:r>
            <a:r>
              <a:rPr lang="cs-CZ" smtClean="0"/>
              <a:t> biely priestor nepripisujeme Z skóre.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 skóre</a:t>
            </a:r>
          </a:p>
        </p:txBody>
      </p:sp>
      <p:sp>
        <p:nvSpPr>
          <p:cNvPr id="24578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Ak odpoveď splňuje viac kritérii pre Z skór, pripisujeme vždy najvyšší skór</a:t>
            </a:r>
          </a:p>
          <a:p>
            <a:endParaRPr lang="cs-CZ" smtClean="0"/>
          </a:p>
          <a:p>
            <a:r>
              <a:rPr lang="cs-CZ" smtClean="0"/>
              <a:t>Napr. I. Dvaja ľudia (D2) tancujú okolo osoby uprostred (D4). Odpoveď spĺňa kritéria pre ZW aj ZA, ale skór pre ZA je vyšší, preto pripíšeme ten</a:t>
            </a:r>
          </a:p>
          <a:p>
            <a:endParaRPr lang="cs-CZ" smtClean="0"/>
          </a:p>
          <a:p>
            <a:r>
              <a:rPr lang="cs-CZ" smtClean="0"/>
              <a:t>Z skóre vieme jednoducho odčítať z lokalizačných tabuliek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o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46038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Obrázo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925" y="0"/>
            <a:ext cx="484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Skupina 9"/>
          <p:cNvGrpSpPr>
            <a:grpSpLocks/>
          </p:cNvGrpSpPr>
          <p:nvPr/>
        </p:nvGrpSpPr>
        <p:grpSpPr bwMode="auto">
          <a:xfrm>
            <a:off x="742950" y="1311275"/>
            <a:ext cx="693738" cy="144463"/>
            <a:chOff x="742823" y="1311875"/>
            <a:chExt cx="694440" cy="144000"/>
          </a:xfrm>
        </p:grpSpPr>
        <p:pic>
          <p:nvPicPr>
            <p:cNvPr id="25614" name="Písanie rukou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6703" y="1305755"/>
              <a:ext cx="519480" cy="15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ísanie rukou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25303" y="1431755"/>
              <a:ext cx="11808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4" name="Písanie rukou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1013" y="1431925"/>
            <a:ext cx="517525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Skupina 13"/>
          <p:cNvGrpSpPr>
            <a:grpSpLocks/>
          </p:cNvGrpSpPr>
          <p:nvPr/>
        </p:nvGrpSpPr>
        <p:grpSpPr bwMode="auto">
          <a:xfrm>
            <a:off x="2627313" y="1436688"/>
            <a:ext cx="1357312" cy="20637"/>
            <a:chOff x="2627423" y="1437155"/>
            <a:chExt cx="1357560" cy="19440"/>
          </a:xfrm>
        </p:grpSpPr>
        <p:pic>
          <p:nvPicPr>
            <p:cNvPr id="25612" name="Písanie rukou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21303" y="1440755"/>
              <a:ext cx="606240" cy="2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ísanie rukou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343" y="1431035"/>
              <a:ext cx="419760" cy="3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6" name="Skupina 21"/>
          <p:cNvGrpSpPr>
            <a:grpSpLocks/>
          </p:cNvGrpSpPr>
          <p:nvPr/>
        </p:nvGrpSpPr>
        <p:grpSpPr bwMode="auto">
          <a:xfrm>
            <a:off x="7064375" y="922338"/>
            <a:ext cx="3187700" cy="160337"/>
            <a:chOff x="7065143" y="922355"/>
            <a:chExt cx="3187440" cy="160560"/>
          </a:xfrm>
        </p:grpSpPr>
        <p:pic>
          <p:nvPicPr>
            <p:cNvPr id="25607" name="Písanie rukou 1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59023" y="916235"/>
              <a:ext cx="530640" cy="14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ísanie rukou 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619543" y="1067795"/>
              <a:ext cx="12708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ísanie rukou 1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010143" y="1040435"/>
              <a:ext cx="535320" cy="24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ísanie rukou 1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870903" y="1050155"/>
              <a:ext cx="62424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ísanie rukou 2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820943" y="1076435"/>
              <a:ext cx="43776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Obsahy</a:t>
            </a:r>
          </a:p>
        </p:txBody>
      </p:sp>
      <p:sp>
        <p:nvSpPr>
          <p:cNvPr id="14338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Celkovo máme 27 kódov pre rôzne obsahy</a:t>
            </a:r>
          </a:p>
          <a:p>
            <a:endParaRPr lang="cs-CZ" smtClean="0"/>
          </a:p>
          <a:p>
            <a:r>
              <a:rPr lang="cs-CZ" smtClean="0"/>
              <a:t>Odpoveď sa môže skladať z viacerých obsahov, vždy je dôležité ich zachytiť všetky</a:t>
            </a:r>
          </a:p>
          <a:p>
            <a:endParaRPr lang="cs-CZ" smtClean="0"/>
          </a:p>
          <a:p>
            <a:r>
              <a:rPr lang="cs-CZ" smtClean="0"/>
              <a:t>Väčšina obsahových kategórii sa môže ľubovoľne kombinovať, výnimkou sú kategórie príroda (Na), krajina (Ls) a botanika (Bt)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Obsahy</a:t>
            </a:r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2200" smtClean="0"/>
              <a:t>H – človek, celá postava, ak ide o reálnu historickú postavu, kódujeme sekundárny obsahový kód Ay (antropológia)</a:t>
            </a:r>
          </a:p>
          <a:p>
            <a:pPr>
              <a:lnSpc>
                <a:spcPct val="70000"/>
              </a:lnSpc>
            </a:pPr>
            <a:r>
              <a:rPr lang="cs-CZ" sz="2200" smtClean="0"/>
              <a:t>(H) – fiktívna, mytologická ľudská postava (klaun, obor, čarodejnica)</a:t>
            </a:r>
          </a:p>
          <a:p>
            <a:pPr>
              <a:lnSpc>
                <a:spcPct val="70000"/>
              </a:lnSpc>
            </a:pPr>
            <a:r>
              <a:rPr lang="cs-CZ" sz="2200" smtClean="0"/>
              <a:t>Hd – časti ľudskej postavy (hlava, ruka, chodidlo), všetky časti človeka, ktoré môžeme v normálnom stave vidieť voľným okom</a:t>
            </a:r>
          </a:p>
          <a:p>
            <a:pPr>
              <a:lnSpc>
                <a:spcPct val="70000"/>
              </a:lnSpc>
            </a:pPr>
            <a:r>
              <a:rPr lang="cs-CZ" sz="2200" smtClean="0"/>
              <a:t>(Hd) – časti ľudskej postavy, ktorá je fiktívna, mytologická + všetky masky okrem zvieracích</a:t>
            </a:r>
          </a:p>
          <a:p>
            <a:pPr>
              <a:lnSpc>
                <a:spcPct val="70000"/>
              </a:lnSpc>
            </a:pPr>
            <a:r>
              <a:rPr lang="cs-CZ" sz="2200" smtClean="0"/>
              <a:t>Hx – ľudská skúsenosť, emócia, často kódujeme ako sekundárny obsah pri odp., kde sa vyskytne émócia</a:t>
            </a:r>
          </a:p>
          <a:p>
            <a:pPr>
              <a:lnSpc>
                <a:spcPct val="70000"/>
              </a:lnSpc>
            </a:pPr>
            <a:r>
              <a:rPr lang="cs-CZ" sz="2200" smtClean="0"/>
              <a:t>A – celé zviera</a:t>
            </a:r>
          </a:p>
          <a:p>
            <a:pPr>
              <a:lnSpc>
                <a:spcPct val="70000"/>
              </a:lnSpc>
            </a:pPr>
            <a:r>
              <a:rPr lang="cs-CZ" sz="2200" smtClean="0"/>
              <a:t>(A) – celé mytologické, fiktívne, rozprávkové zviera</a:t>
            </a:r>
          </a:p>
          <a:p>
            <a:pPr>
              <a:lnSpc>
                <a:spcPct val="70000"/>
              </a:lnSpc>
            </a:pPr>
            <a:r>
              <a:rPr lang="cs-CZ" sz="2200" smtClean="0"/>
              <a:t>Ad – časť reálného zvieraťa, zvieracie kože</a:t>
            </a:r>
          </a:p>
          <a:p>
            <a:pPr>
              <a:lnSpc>
                <a:spcPct val="70000"/>
              </a:lnSpc>
            </a:pPr>
            <a:r>
              <a:rPr lang="cs-CZ" sz="2200" smtClean="0"/>
              <a:t>(Ad) – časť fiktívnych, mytologických zvierat + zvieracie masky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Obsahy</a:t>
            </a:r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An – </a:t>
            </a:r>
            <a:r>
              <a:rPr lang="cs-CZ" dirty="0" err="1"/>
              <a:t>všetky</a:t>
            </a:r>
            <a:r>
              <a:rPr lang="cs-CZ" dirty="0"/>
              <a:t> anatomické </a:t>
            </a:r>
            <a:r>
              <a:rPr lang="cs-CZ" dirty="0" err="1"/>
              <a:t>odpovede</a:t>
            </a:r>
            <a:r>
              <a:rPr lang="cs-CZ" dirty="0"/>
              <a:t>, to </a:t>
            </a:r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bežne</a:t>
            </a:r>
            <a:r>
              <a:rPr lang="cs-CZ" dirty="0"/>
              <a:t> „nevidíme“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Art – </a:t>
            </a:r>
            <a:r>
              <a:rPr lang="cs-CZ" dirty="0" err="1"/>
              <a:t>umenie</a:t>
            </a:r>
            <a:r>
              <a:rPr lang="cs-CZ" dirty="0"/>
              <a:t>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maľby</a:t>
            </a:r>
            <a:r>
              <a:rPr lang="cs-CZ" dirty="0"/>
              <a:t>, kresby, sochy, </a:t>
            </a:r>
            <a:r>
              <a:rPr lang="cs-CZ" dirty="0" err="1"/>
              <a:t>dekorácie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Ay – antropologické </a:t>
            </a:r>
            <a:r>
              <a:rPr lang="cs-CZ" dirty="0" err="1"/>
              <a:t>odpovede</a:t>
            </a:r>
            <a:r>
              <a:rPr lang="cs-CZ" dirty="0"/>
              <a:t>, odp. so </a:t>
            </a:r>
            <a:r>
              <a:rPr lang="cs-CZ" dirty="0" err="1"/>
              <a:t>špecifickým</a:t>
            </a:r>
            <a:r>
              <a:rPr lang="cs-CZ" dirty="0"/>
              <a:t> </a:t>
            </a:r>
            <a:r>
              <a:rPr lang="cs-CZ" dirty="0" err="1"/>
              <a:t>kultúrnym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historickým </a:t>
            </a:r>
            <a:r>
              <a:rPr lang="cs-CZ" dirty="0" err="1"/>
              <a:t>významom</a:t>
            </a:r>
            <a:r>
              <a:rPr lang="cs-CZ" dirty="0"/>
              <a:t> (Napoleon, Johanka z Arku)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Bl</a:t>
            </a:r>
            <a:r>
              <a:rPr lang="cs-CZ" dirty="0"/>
              <a:t> – </a:t>
            </a:r>
            <a:r>
              <a:rPr lang="cs-CZ" dirty="0" err="1"/>
              <a:t>krv</a:t>
            </a:r>
            <a:r>
              <a:rPr lang="cs-CZ" dirty="0"/>
              <a:t>, </a:t>
            </a:r>
            <a:r>
              <a:rPr lang="cs-CZ" dirty="0" err="1"/>
              <a:t>ľudská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zvieracia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Bt</a:t>
            </a:r>
            <a:r>
              <a:rPr lang="cs-CZ" dirty="0"/>
              <a:t> – botanika,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rastliny</a:t>
            </a:r>
            <a:r>
              <a:rPr lang="cs-CZ" dirty="0"/>
              <a:t>, </a:t>
            </a:r>
            <a:r>
              <a:rPr lang="cs-CZ" dirty="0" err="1"/>
              <a:t>krovie</a:t>
            </a:r>
            <a:r>
              <a:rPr lang="cs-CZ" dirty="0"/>
              <a:t>, stromy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Ls</a:t>
            </a:r>
            <a:r>
              <a:rPr lang="cs-CZ" dirty="0"/>
              <a:t> – krajina, </a:t>
            </a:r>
            <a:r>
              <a:rPr lang="cs-CZ" dirty="0" err="1"/>
              <a:t>odpovede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hory, kopec, ostrov, </a:t>
            </a:r>
            <a:r>
              <a:rPr lang="cs-CZ" dirty="0" err="1"/>
              <a:t>skaly</a:t>
            </a:r>
            <a:r>
              <a:rPr lang="cs-CZ" dirty="0"/>
              <a:t>, </a:t>
            </a:r>
            <a:r>
              <a:rPr lang="cs-CZ" dirty="0" err="1"/>
              <a:t>púšť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Na – </a:t>
            </a:r>
            <a:r>
              <a:rPr lang="cs-CZ" dirty="0" err="1"/>
              <a:t>príroda</a:t>
            </a:r>
            <a:r>
              <a:rPr lang="cs-CZ" dirty="0"/>
              <a:t>, široká oblast </a:t>
            </a:r>
            <a:r>
              <a:rPr lang="cs-CZ" dirty="0" err="1"/>
              <a:t>odpovedí</a:t>
            </a:r>
            <a:r>
              <a:rPr lang="cs-CZ" dirty="0"/>
              <a:t> z </a:t>
            </a:r>
            <a:r>
              <a:rPr lang="cs-CZ" dirty="0" err="1"/>
              <a:t>prírodného</a:t>
            </a:r>
            <a:r>
              <a:rPr lang="cs-CZ" dirty="0"/>
              <a:t> </a:t>
            </a:r>
            <a:r>
              <a:rPr lang="cs-CZ" dirty="0" err="1"/>
              <a:t>prostredia</a:t>
            </a:r>
            <a:r>
              <a:rPr lang="cs-CZ" dirty="0"/>
              <a:t>, nikdy nekombinujeme s </a:t>
            </a:r>
            <a:r>
              <a:rPr lang="cs-CZ" dirty="0" err="1"/>
              <a:t>Bt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Ls</a:t>
            </a:r>
            <a:r>
              <a:rPr lang="cs-CZ" dirty="0"/>
              <a:t>; </a:t>
            </a:r>
            <a:r>
              <a:rPr lang="cs-CZ" dirty="0" err="1"/>
              <a:t>slnko</a:t>
            </a:r>
            <a:r>
              <a:rPr lang="cs-CZ" dirty="0"/>
              <a:t>, </a:t>
            </a:r>
            <a:r>
              <a:rPr lang="cs-CZ" dirty="0" err="1"/>
              <a:t>mesiac</a:t>
            </a:r>
            <a:r>
              <a:rPr lang="cs-CZ" dirty="0"/>
              <a:t>, voda, oceán, tornádo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Cg – šaty, </a:t>
            </a:r>
            <a:r>
              <a:rPr lang="cs-CZ" dirty="0" err="1"/>
              <a:t>akékoľvek</a:t>
            </a:r>
            <a:r>
              <a:rPr lang="cs-CZ" dirty="0"/>
              <a:t> </a:t>
            </a:r>
            <a:r>
              <a:rPr lang="cs-CZ" dirty="0" err="1"/>
              <a:t>oblečenie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Obsahy</a:t>
            </a:r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Cl – </a:t>
            </a:r>
            <a:r>
              <a:rPr lang="cs-CZ" dirty="0" err="1"/>
              <a:t>iba</a:t>
            </a:r>
            <a:r>
              <a:rPr lang="cs-CZ" dirty="0"/>
              <a:t> mraky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Ex – </a:t>
            </a:r>
            <a:r>
              <a:rPr lang="cs-CZ" dirty="0" err="1"/>
              <a:t>explózia</a:t>
            </a:r>
            <a:r>
              <a:rPr lang="cs-CZ" dirty="0"/>
              <a:t>, výbuch, </a:t>
            </a:r>
            <a:r>
              <a:rPr lang="cs-CZ" dirty="0" err="1"/>
              <a:t>výstrel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Fi</a:t>
            </a:r>
            <a:r>
              <a:rPr lang="cs-CZ" dirty="0"/>
              <a:t> – oheň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dym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Fd</a:t>
            </a:r>
            <a:r>
              <a:rPr lang="cs-CZ" dirty="0"/>
              <a:t> – jedlo,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bežné</a:t>
            </a:r>
            <a:r>
              <a:rPr lang="cs-CZ" dirty="0"/>
              <a:t> jedlá </a:t>
            </a:r>
            <a:r>
              <a:rPr lang="cs-CZ" dirty="0" err="1"/>
              <a:t>alebo</a:t>
            </a:r>
            <a:r>
              <a:rPr lang="cs-CZ" dirty="0"/>
              <a:t> potrava, </a:t>
            </a:r>
            <a:r>
              <a:rPr lang="cs-CZ" dirty="0" err="1"/>
              <a:t>niečo</a:t>
            </a:r>
            <a:r>
              <a:rPr lang="cs-CZ" dirty="0"/>
              <a:t>, </a:t>
            </a:r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konzumuje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Ge</a:t>
            </a:r>
            <a:r>
              <a:rPr lang="cs-CZ" dirty="0"/>
              <a:t> – </a:t>
            </a:r>
            <a:r>
              <a:rPr lang="cs-CZ" dirty="0" err="1"/>
              <a:t>geografia</a:t>
            </a:r>
            <a:r>
              <a:rPr lang="cs-CZ" dirty="0"/>
              <a:t>, </a:t>
            </a:r>
            <a:r>
              <a:rPr lang="cs-CZ" dirty="0" err="1"/>
              <a:t>akékoľvek</a:t>
            </a:r>
            <a:r>
              <a:rPr lang="cs-CZ" dirty="0"/>
              <a:t> mapy, </a:t>
            </a:r>
            <a:r>
              <a:rPr lang="cs-CZ" dirty="0" err="1"/>
              <a:t>špecifické</a:t>
            </a:r>
            <a:r>
              <a:rPr lang="cs-CZ" dirty="0"/>
              <a:t> aj </a:t>
            </a:r>
            <a:r>
              <a:rPr lang="cs-CZ" dirty="0" err="1"/>
              <a:t>nešpecifické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Hh</a:t>
            </a:r>
            <a:r>
              <a:rPr lang="cs-CZ" dirty="0"/>
              <a:t> – </a:t>
            </a:r>
            <a:r>
              <a:rPr lang="cs-CZ" dirty="0" err="1"/>
              <a:t>domácnosť</a:t>
            </a:r>
            <a:r>
              <a:rPr lang="cs-CZ" dirty="0"/>
              <a:t>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domáce</a:t>
            </a:r>
            <a:r>
              <a:rPr lang="cs-CZ" dirty="0"/>
              <a:t> </a:t>
            </a:r>
            <a:r>
              <a:rPr lang="cs-CZ" dirty="0" err="1"/>
              <a:t>predmety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Sc</a:t>
            </a:r>
            <a:r>
              <a:rPr lang="cs-CZ" dirty="0"/>
              <a:t> – veda, </a:t>
            </a:r>
            <a:r>
              <a:rPr lang="cs-CZ" dirty="0" err="1"/>
              <a:t>odpovede</a:t>
            </a:r>
            <a:r>
              <a:rPr lang="cs-CZ" dirty="0"/>
              <a:t> spojené s vedou, sci-fi, v </a:t>
            </a:r>
            <a:r>
              <a:rPr lang="cs-CZ" dirty="0" err="1"/>
              <a:t>širšom</a:t>
            </a:r>
            <a:r>
              <a:rPr lang="cs-CZ" dirty="0"/>
              <a:t> </a:t>
            </a:r>
            <a:r>
              <a:rPr lang="cs-CZ" dirty="0" err="1"/>
              <a:t>ponímaní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čokoľvek</a:t>
            </a:r>
            <a:r>
              <a:rPr lang="cs-CZ" dirty="0"/>
              <a:t> </a:t>
            </a:r>
            <a:r>
              <a:rPr lang="cs-CZ" dirty="0" err="1"/>
              <a:t>človekom</a:t>
            </a:r>
            <a:r>
              <a:rPr lang="cs-CZ" dirty="0"/>
              <a:t> vyrobené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Sx</a:t>
            </a:r>
            <a:r>
              <a:rPr lang="cs-CZ" dirty="0"/>
              <a:t> – </a:t>
            </a:r>
            <a:r>
              <a:rPr lang="cs-CZ" dirty="0" err="1"/>
              <a:t>sexuálne</a:t>
            </a:r>
            <a:r>
              <a:rPr lang="cs-CZ" dirty="0"/>
              <a:t> </a:t>
            </a:r>
            <a:r>
              <a:rPr lang="cs-CZ" dirty="0" err="1"/>
              <a:t>odpovede</a:t>
            </a:r>
            <a:r>
              <a:rPr lang="cs-CZ" dirty="0"/>
              <a:t>, </a:t>
            </a:r>
            <a:r>
              <a:rPr lang="cs-CZ" dirty="0" err="1"/>
              <a:t>pohlavné</a:t>
            </a:r>
            <a:r>
              <a:rPr lang="cs-CZ" dirty="0"/>
              <a:t> orgány, </a:t>
            </a:r>
            <a:r>
              <a:rPr lang="cs-CZ" dirty="0" err="1"/>
              <a:t>čokoľvek</a:t>
            </a:r>
            <a:r>
              <a:rPr lang="cs-CZ" dirty="0"/>
              <a:t> </a:t>
            </a:r>
            <a:r>
              <a:rPr lang="cs-CZ" dirty="0" err="1"/>
              <a:t>súvisiace</a:t>
            </a:r>
            <a:r>
              <a:rPr lang="cs-CZ" dirty="0"/>
              <a:t> so </a:t>
            </a:r>
            <a:r>
              <a:rPr lang="cs-CZ" dirty="0" err="1"/>
              <a:t>sexom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Xy</a:t>
            </a:r>
            <a:r>
              <a:rPr lang="cs-CZ" dirty="0"/>
              <a:t> – </a:t>
            </a:r>
            <a:r>
              <a:rPr lang="cs-CZ" dirty="0" err="1"/>
              <a:t>výhradne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odpovede</a:t>
            </a:r>
            <a:r>
              <a:rPr lang="cs-CZ" dirty="0"/>
              <a:t> s RTG </a:t>
            </a:r>
            <a:r>
              <a:rPr lang="cs-CZ" dirty="0" err="1"/>
              <a:t>obsahom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Id – </a:t>
            </a:r>
            <a:r>
              <a:rPr lang="cs-CZ" dirty="0" err="1"/>
              <a:t>špecifický</a:t>
            </a:r>
            <a:r>
              <a:rPr lang="cs-CZ" dirty="0"/>
              <a:t> obsah, </a:t>
            </a:r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odpoveď</a:t>
            </a:r>
            <a:r>
              <a:rPr lang="cs-CZ" dirty="0"/>
              <a:t> nespadá pod </a:t>
            </a:r>
            <a:r>
              <a:rPr lang="cs-CZ" dirty="0" err="1"/>
              <a:t>inú</a:t>
            </a:r>
            <a:r>
              <a:rPr lang="cs-CZ" dirty="0"/>
              <a:t> </a:t>
            </a:r>
            <a:r>
              <a:rPr lang="cs-CZ" dirty="0" err="1"/>
              <a:t>kategóriu</a:t>
            </a:r>
            <a:r>
              <a:rPr lang="cs-CZ" dirty="0"/>
              <a:t>, tak dáme kód </a:t>
            </a:r>
            <a:r>
              <a:rPr lang="cs-CZ" i="1" dirty="0"/>
              <a:t>Id</a:t>
            </a:r>
            <a:r>
              <a:rPr lang="cs-CZ" dirty="0"/>
              <a:t> a vypíšeme obsah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Populárne odpovede</a:t>
            </a:r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mtClean="0"/>
              <a:t>Ide o 13 odpovedí, ktoré sa v protokoloch objavujú veľmi často</a:t>
            </a:r>
          </a:p>
          <a:p>
            <a:pPr>
              <a:lnSpc>
                <a:spcPct val="80000"/>
              </a:lnSpc>
            </a:pPr>
            <a:endParaRPr lang="cs-CZ" smtClean="0"/>
          </a:p>
          <a:p>
            <a:pPr>
              <a:lnSpc>
                <a:spcPct val="80000"/>
              </a:lnSpc>
            </a:pPr>
            <a:r>
              <a:rPr lang="cs-CZ" smtClean="0"/>
              <a:t>Označujú sa kódom </a:t>
            </a:r>
            <a:r>
              <a:rPr lang="cs-CZ" i="1" smtClean="0"/>
              <a:t>P</a:t>
            </a:r>
            <a:r>
              <a:rPr lang="cs-CZ" smtClean="0"/>
              <a:t>, ktorý zapisujeme za obsahy</a:t>
            </a:r>
          </a:p>
          <a:p>
            <a:pPr>
              <a:lnSpc>
                <a:spcPct val="80000"/>
              </a:lnSpc>
            </a:pPr>
            <a:endParaRPr lang="cs-CZ" smtClean="0"/>
          </a:p>
          <a:p>
            <a:pPr>
              <a:lnSpc>
                <a:spcPct val="80000"/>
              </a:lnSpc>
            </a:pPr>
            <a:r>
              <a:rPr lang="cs-CZ" smtClean="0"/>
              <a:t>Označenie odpovede ako populárnej má formu buď-alebo, neposudzujeme „mieru“ popularity</a:t>
            </a:r>
          </a:p>
          <a:p>
            <a:pPr>
              <a:lnSpc>
                <a:spcPct val="80000"/>
              </a:lnSpc>
            </a:pPr>
            <a:endParaRPr lang="cs-CZ" smtClean="0"/>
          </a:p>
          <a:p>
            <a:pPr>
              <a:lnSpc>
                <a:spcPct val="80000"/>
              </a:lnSpc>
            </a:pPr>
            <a:r>
              <a:rPr lang="cs-CZ" smtClean="0"/>
              <a:t>Pri väčšine odpovedí nemusí byť škvrna v základnej polohe, ale pac. musí identifikovať  hlavu zvieraťa alebo človeka, akoby odp. bola v základnej polohe</a:t>
            </a:r>
          </a:p>
          <a:p>
            <a:pPr>
              <a:lnSpc>
                <a:spcPct val="8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Zoznam populárnych odpovedí</a:t>
            </a:r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2400" smtClean="0"/>
              <a:t>I. </a:t>
            </a:r>
            <a:r>
              <a:rPr lang="cs-CZ" sz="2400" i="1" smtClean="0"/>
              <a:t>W </a:t>
            </a:r>
            <a:r>
              <a:rPr lang="cs-CZ" sz="2400" smtClean="0"/>
              <a:t> </a:t>
            </a:r>
            <a:r>
              <a:rPr lang="cs-CZ" sz="2400" b="1" smtClean="0"/>
              <a:t>Motýľ</a:t>
            </a:r>
            <a:r>
              <a:rPr lang="cs-CZ" sz="2400" smtClean="0"/>
              <a:t> - Vrchol škvrny identifikuje ako hornú časť netopiera, odpoveď musí byť W</a:t>
            </a:r>
          </a:p>
          <a:p>
            <a:pPr>
              <a:lnSpc>
                <a:spcPct val="70000"/>
              </a:lnSpc>
            </a:pPr>
            <a:r>
              <a:rPr lang="cs-CZ" sz="2400" smtClean="0"/>
              <a:t>I. </a:t>
            </a:r>
            <a:r>
              <a:rPr lang="cs-CZ" sz="2400" i="1" smtClean="0"/>
              <a:t>W</a:t>
            </a:r>
            <a:r>
              <a:rPr lang="cs-CZ" sz="2400" smtClean="0"/>
              <a:t>  </a:t>
            </a:r>
            <a:r>
              <a:rPr lang="cs-CZ" sz="2400" b="1" smtClean="0"/>
              <a:t>Netopier</a:t>
            </a:r>
            <a:r>
              <a:rPr lang="cs-CZ" sz="2400" smtClean="0"/>
              <a:t> – vrchol škvrny je identifik. ako horná časť netopiera, odp. je vždy W</a:t>
            </a:r>
          </a:p>
          <a:p>
            <a:pPr>
              <a:lnSpc>
                <a:spcPct val="70000"/>
              </a:lnSpc>
            </a:pPr>
            <a:r>
              <a:rPr lang="cs-CZ" sz="2400" smtClean="0"/>
              <a:t>II. </a:t>
            </a:r>
            <a:r>
              <a:rPr lang="cs-CZ" sz="2400" i="1" smtClean="0"/>
              <a:t>D1</a:t>
            </a:r>
            <a:r>
              <a:rPr lang="cs-CZ" sz="2400" smtClean="0"/>
              <a:t>  </a:t>
            </a:r>
            <a:r>
              <a:rPr lang="cs-CZ" sz="2400" b="1" smtClean="0"/>
              <a:t>Zviera</a:t>
            </a:r>
            <a:r>
              <a:rPr lang="cs-CZ" sz="2400" smtClean="0"/>
              <a:t>, identifikované ako </a:t>
            </a:r>
            <a:r>
              <a:rPr lang="cs-CZ" sz="2400" b="1" smtClean="0"/>
              <a:t>medveď</a:t>
            </a:r>
            <a:r>
              <a:rPr lang="cs-CZ" sz="2400" smtClean="0"/>
              <a:t>, </a:t>
            </a:r>
            <a:r>
              <a:rPr lang="cs-CZ" sz="2400" b="1" smtClean="0"/>
              <a:t>pes</a:t>
            </a:r>
            <a:r>
              <a:rPr lang="cs-CZ" sz="2400" smtClean="0"/>
              <a:t>, </a:t>
            </a:r>
            <a:r>
              <a:rPr lang="cs-CZ" sz="2400" b="1" smtClean="0"/>
              <a:t>slon</a:t>
            </a:r>
            <a:r>
              <a:rPr lang="cs-CZ" sz="2400" smtClean="0"/>
              <a:t> alebo </a:t>
            </a:r>
            <a:r>
              <a:rPr lang="cs-CZ" sz="2400" b="1" smtClean="0"/>
              <a:t>jahňa</a:t>
            </a:r>
            <a:r>
              <a:rPr lang="cs-CZ" sz="2400" smtClean="0"/>
              <a:t>, obvykle ide o hlavu alebo hornú časť tela, ale aj odpovede zahŕňajúce celé zviera kódujeme ako </a:t>
            </a:r>
            <a:r>
              <a:rPr lang="cs-CZ" sz="2400" i="1" smtClean="0"/>
              <a:t>P</a:t>
            </a:r>
          </a:p>
          <a:p>
            <a:pPr>
              <a:lnSpc>
                <a:spcPct val="70000"/>
              </a:lnSpc>
            </a:pPr>
            <a:r>
              <a:rPr lang="cs-CZ" sz="2400" smtClean="0"/>
              <a:t>III. </a:t>
            </a:r>
            <a:r>
              <a:rPr lang="cs-CZ" sz="2400" i="1" smtClean="0"/>
              <a:t>D9</a:t>
            </a:r>
            <a:r>
              <a:rPr lang="cs-CZ" sz="2400" smtClean="0"/>
              <a:t>  </a:t>
            </a:r>
            <a:r>
              <a:rPr lang="cs-CZ" sz="2400" b="1" smtClean="0"/>
              <a:t>Ľudská postava</a:t>
            </a:r>
            <a:r>
              <a:rPr lang="cs-CZ" sz="2400" smtClean="0"/>
              <a:t> alebo </a:t>
            </a:r>
            <a:r>
              <a:rPr lang="cs-CZ" sz="2400" b="1" smtClean="0"/>
              <a:t>reprezentácia ľudských postáv</a:t>
            </a:r>
            <a:r>
              <a:rPr lang="cs-CZ" sz="2400" smtClean="0"/>
              <a:t> (bábiky, panáci, karikátury)</a:t>
            </a:r>
          </a:p>
          <a:p>
            <a:pPr>
              <a:lnSpc>
                <a:spcPct val="70000"/>
              </a:lnSpc>
            </a:pPr>
            <a:r>
              <a:rPr lang="cs-CZ" sz="2400" smtClean="0"/>
              <a:t>IV. </a:t>
            </a:r>
            <a:r>
              <a:rPr lang="cs-CZ" sz="2400" i="1" smtClean="0"/>
              <a:t>W</a:t>
            </a:r>
            <a:r>
              <a:rPr lang="cs-CZ" sz="2400" smtClean="0"/>
              <a:t> alebo </a:t>
            </a:r>
            <a:r>
              <a:rPr lang="cs-CZ" sz="2400" i="1" smtClean="0"/>
              <a:t>D7</a:t>
            </a:r>
            <a:r>
              <a:rPr lang="cs-CZ" sz="2400" smtClean="0"/>
              <a:t>  </a:t>
            </a:r>
            <a:r>
              <a:rPr lang="cs-CZ" sz="2400" b="1" smtClean="0"/>
              <a:t>Ľudská postava</a:t>
            </a:r>
            <a:r>
              <a:rPr lang="cs-CZ" sz="2400" smtClean="0"/>
              <a:t> alebo </a:t>
            </a:r>
            <a:r>
              <a:rPr lang="cs-CZ" sz="2400" b="1" smtClean="0"/>
              <a:t>postava podobná človeku</a:t>
            </a:r>
            <a:r>
              <a:rPr lang="cs-CZ" sz="2400" smtClean="0"/>
              <a:t>, zvieratá nie sú P</a:t>
            </a:r>
          </a:p>
          <a:p>
            <a:pPr>
              <a:lnSpc>
                <a:spcPct val="70000"/>
              </a:lnSpc>
            </a:pPr>
            <a:r>
              <a:rPr lang="cs-CZ" sz="2400" smtClean="0"/>
              <a:t>V. </a:t>
            </a:r>
            <a:r>
              <a:rPr lang="cs-CZ" sz="2400" i="1" smtClean="0"/>
              <a:t>W</a:t>
            </a:r>
            <a:r>
              <a:rPr lang="cs-CZ" sz="2400" smtClean="0"/>
              <a:t>  </a:t>
            </a:r>
            <a:r>
              <a:rPr lang="cs-CZ" sz="2400" b="1" smtClean="0"/>
              <a:t>Netopier</a:t>
            </a:r>
            <a:r>
              <a:rPr lang="cs-CZ" sz="2400" smtClean="0"/>
              <a:t> – podobne ako pri I. musí vrchol škvrny identifikovať jako hornú časť netopiera</a:t>
            </a:r>
          </a:p>
          <a:p>
            <a:pPr>
              <a:lnSpc>
                <a:spcPct val="70000"/>
              </a:lnSpc>
            </a:pPr>
            <a:r>
              <a:rPr lang="cs-CZ" sz="2400" smtClean="0"/>
              <a:t>V. </a:t>
            </a:r>
            <a:r>
              <a:rPr lang="cs-CZ" sz="2400" i="1" smtClean="0"/>
              <a:t>W</a:t>
            </a:r>
            <a:r>
              <a:rPr lang="cs-CZ" sz="2400" smtClean="0"/>
              <a:t>  </a:t>
            </a:r>
            <a:r>
              <a:rPr lang="cs-CZ" sz="2400" b="1" smtClean="0"/>
              <a:t>Motýľ</a:t>
            </a:r>
            <a:r>
              <a:rPr lang="cs-CZ" sz="2400" smtClean="0"/>
              <a:t> – viď. netopier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Zoznam populárných odpovedí</a:t>
            </a:r>
          </a:p>
        </p:txBody>
      </p:sp>
      <p:sp>
        <p:nvSpPr>
          <p:cNvPr id="20482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VI. W alebo D1  </a:t>
            </a:r>
            <a:r>
              <a:rPr lang="cs-CZ" b="1" smtClean="0"/>
              <a:t>Zvieracia koža</a:t>
            </a:r>
            <a:r>
              <a:rPr lang="cs-CZ" smtClean="0"/>
              <a:t>, </a:t>
            </a:r>
            <a:r>
              <a:rPr lang="cs-CZ" b="1" smtClean="0"/>
              <a:t>kožuch</a:t>
            </a:r>
            <a:r>
              <a:rPr lang="cs-CZ" smtClean="0"/>
              <a:t>, </a:t>
            </a:r>
            <a:r>
              <a:rPr lang="cs-CZ" b="1" smtClean="0"/>
              <a:t>kožušina</a:t>
            </a:r>
            <a:r>
              <a:rPr lang="cs-CZ" smtClean="0"/>
              <a:t>, </a:t>
            </a:r>
            <a:r>
              <a:rPr lang="cs-CZ" b="1" smtClean="0"/>
              <a:t>predložka</a:t>
            </a:r>
          </a:p>
          <a:p>
            <a:r>
              <a:rPr lang="cs-CZ" smtClean="0"/>
              <a:t>VII. D9  </a:t>
            </a:r>
            <a:r>
              <a:rPr lang="cs-CZ" b="1" smtClean="0"/>
              <a:t>Ľudská hlava</a:t>
            </a:r>
            <a:r>
              <a:rPr lang="cs-CZ" smtClean="0"/>
              <a:t> alebo </a:t>
            </a:r>
            <a:r>
              <a:rPr lang="cs-CZ" b="1" smtClean="0"/>
              <a:t>tvár</a:t>
            </a:r>
          </a:p>
          <a:p>
            <a:r>
              <a:rPr lang="cs-CZ" smtClean="0"/>
              <a:t>VIII. D1  </a:t>
            </a:r>
            <a:r>
              <a:rPr lang="cs-CZ" b="1" smtClean="0"/>
              <a:t>Celá postava zvieraťa</a:t>
            </a:r>
            <a:r>
              <a:rPr lang="cs-CZ" smtClean="0"/>
              <a:t>, zvyčajne </a:t>
            </a:r>
            <a:r>
              <a:rPr lang="cs-CZ" b="1" smtClean="0"/>
              <a:t>psovitá</a:t>
            </a:r>
            <a:r>
              <a:rPr lang="cs-CZ" smtClean="0"/>
              <a:t>, </a:t>
            </a:r>
            <a:r>
              <a:rPr lang="cs-CZ" b="1" smtClean="0"/>
              <a:t>mačkovitá šelma</a:t>
            </a:r>
            <a:r>
              <a:rPr lang="cs-CZ" smtClean="0"/>
              <a:t> alebo </a:t>
            </a:r>
            <a:r>
              <a:rPr lang="cs-CZ" b="1" smtClean="0"/>
              <a:t>hlodavec</a:t>
            </a:r>
            <a:r>
              <a:rPr lang="cs-CZ" smtClean="0"/>
              <a:t>, hlava v D4</a:t>
            </a:r>
          </a:p>
          <a:p>
            <a:r>
              <a:rPr lang="cs-CZ" smtClean="0"/>
              <a:t>IX D3  </a:t>
            </a:r>
            <a:r>
              <a:rPr lang="cs-CZ" b="1" smtClean="0"/>
              <a:t>Ľudská postava</a:t>
            </a:r>
            <a:r>
              <a:rPr lang="cs-CZ" smtClean="0"/>
              <a:t> alebo </a:t>
            </a:r>
            <a:r>
              <a:rPr lang="cs-CZ" b="1" smtClean="0"/>
              <a:t>postava podobná človeku</a:t>
            </a:r>
          </a:p>
          <a:p>
            <a:r>
              <a:rPr lang="cs-CZ" smtClean="0"/>
              <a:t>X. D1  </a:t>
            </a:r>
            <a:r>
              <a:rPr lang="cs-CZ" b="1" smtClean="0"/>
              <a:t>Krab</a:t>
            </a:r>
            <a:r>
              <a:rPr lang="cs-CZ" smtClean="0"/>
              <a:t>, obmedzený iba na oblasť D1</a:t>
            </a:r>
          </a:p>
          <a:p>
            <a:r>
              <a:rPr lang="cs-CZ" smtClean="0"/>
              <a:t>X. D1  </a:t>
            </a:r>
            <a:r>
              <a:rPr lang="cs-CZ" b="1" smtClean="0"/>
              <a:t>Pavúk</a:t>
            </a:r>
            <a:r>
              <a:rPr lang="cs-CZ" smtClean="0"/>
              <a:t>, obmedzený iba na oblasť D1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Zástupný objekt pre obsah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56163" cy="6869113"/>
          </a:xfrm>
        </p:spPr>
      </p:pic>
      <p:pic>
        <p:nvPicPr>
          <p:cNvPr id="21506" name="Obrázok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1838" y="11113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ísanie rukou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388" y="1092200"/>
            <a:ext cx="3424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ísanie rukou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6350" y="1181100"/>
            <a:ext cx="20034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673</Words>
  <Application>Microsoft Office PowerPoint</Application>
  <PresentationFormat>Vlastní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Arial</vt:lpstr>
      <vt:lpstr>Calibri Light</vt:lpstr>
      <vt:lpstr>Motív Office</vt:lpstr>
      <vt:lpstr>Obsahy, populárne odpovede, organizačná aktivita</vt:lpstr>
      <vt:lpstr>Obsahy</vt:lpstr>
      <vt:lpstr>Obsahy</vt:lpstr>
      <vt:lpstr>Obsahy</vt:lpstr>
      <vt:lpstr>Obsahy</vt:lpstr>
      <vt:lpstr>Populárne odpovede</vt:lpstr>
      <vt:lpstr>Zoznam populárnych odpovedí</vt:lpstr>
      <vt:lpstr>Zoznam populárných odpovedí</vt:lpstr>
      <vt:lpstr>Snímek 9</vt:lpstr>
      <vt:lpstr>Organizačná aktivita</vt:lpstr>
      <vt:lpstr>Typy Z skóre</vt:lpstr>
      <vt:lpstr>Z skóre</vt:lpstr>
      <vt:lpstr>Snímek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Obsahy, populárne odpovede, organizačná aktivita</dc:title>
  <dc:creator>Marek Orenčák</dc:creator>
  <cp:lastModifiedBy>Marek Orenčák</cp:lastModifiedBy>
  <cp:revision>10</cp:revision>
  <dcterms:created xsi:type="dcterms:W3CDTF">2023-10-02T15:42:52Z</dcterms:created>
  <dcterms:modified xsi:type="dcterms:W3CDTF">2023-10-04T10:34:30Z</dcterms:modified>
</cp:coreProperties>
</file>