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6" r:id="rId23"/>
    <p:sldId id="277" r:id="rId24"/>
    <p:sldId id="279" r:id="rId25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-102" y="-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Podnadpis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A8281-730D-492E-913C-66093B0E7C7A}" type="datetimeFigureOut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ACC48-D1DB-442F-AD99-0D80CA5448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zvislý text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B0D55-85D6-4694-85B7-6329383AC7B0}" type="datetimeFigureOut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5223C-A54C-40F1-81FC-CD8898AAFF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zvislý text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DB6F1-4742-409B-8BE2-98925764EA57}" type="datetimeFigureOut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B20A5-6592-49D2-80D0-A619B345D1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5B33D-09A7-41B5-AF4A-4E344EA021FA}" type="datetimeFigureOut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206B9-29D4-4F2A-8C97-EED56C222D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text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2430D-D100-4EBB-819B-7A951C80BDC9}" type="datetimeFigureOut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136F3-C9C0-4044-B2BB-990700D9E8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obsah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B9733-0508-4A8E-891A-78E752CF56C3}" type="datetimeFigureOut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6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4B3E3-9D90-4F63-9369-A0F9872438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text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Zástupný text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7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B8721-12E0-487F-B51B-1604240E0839}" type="datetimeFigureOut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8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CA6BB-666F-4ACA-975E-5D5A4E1DF8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A41A7-6449-4E57-B024-5E35CABD14C3}" type="datetimeFigureOut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4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385CF-579A-4B6A-B253-DA84102954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3351B-3E58-403D-9D94-B89C611111DE}" type="datetimeFigureOut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3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40EE0-C7FF-4529-B413-542D028A4E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text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39440-196C-4E95-8FE4-C51948627244}" type="datetimeFigureOut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6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3BBAC-5E1C-449D-A941-86DF4C7807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rázok 2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text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7B94C-DDED-4275-9C5E-51F812072E35}" type="datetimeFigureOut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6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DCBA6-FB7D-4E78-AA64-C1ABC862C8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objekt pre 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Kliknutím upravte štýl predlohy nadpisu</a:t>
            </a:r>
            <a:endParaRPr lang="cs-CZ" smtClean="0"/>
          </a:p>
        </p:txBody>
      </p:sp>
      <p:sp>
        <p:nvSpPr>
          <p:cNvPr id="1027" name="Zástupný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 smtClean="0"/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E3B600-8E3F-49D8-909A-33D3664746B1}" type="datetimeFigureOut">
              <a:rPr lang="cs-CZ"/>
              <a:pPr>
                <a:defRPr/>
              </a:pPr>
              <a:t>11.10.2023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930279-7296-4232-9ECC-2007031536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Špeciálne skóry</a:t>
            </a:r>
          </a:p>
        </p:txBody>
      </p:sp>
      <p:sp>
        <p:nvSpPr>
          <p:cNvPr id="3" name="Podnadpis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Mgr. Marek Orenčák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 – zabiehavé odpovede</a:t>
            </a:r>
          </a:p>
        </p:txBody>
      </p:sp>
      <p:sp>
        <p:nvSpPr>
          <p:cNvPr id="22530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Fluidné alebo nesúvislé odpovede, v kterých pacient odbieha od samotnej tvorby odpovede</a:t>
            </a:r>
          </a:p>
          <a:p>
            <a:r>
              <a:rPr lang="cs-CZ" smtClean="0"/>
              <a:t>Nemusia byť nutne nadmerne dlhé, ale pac. verbalizácia sa odkláňa od bezprostrednej úlohy</a:t>
            </a:r>
          </a:p>
          <a:p>
            <a:r>
              <a:rPr lang="cs-CZ" smtClean="0"/>
              <a:t>Pacient sa </a:t>
            </a:r>
            <a:r>
              <a:rPr lang="cs-CZ" i="1" smtClean="0"/>
              <a:t>zatúla</a:t>
            </a:r>
            <a:r>
              <a:rPr lang="cs-CZ" smtClean="0"/>
              <a:t> preč od odpovede</a:t>
            </a:r>
          </a:p>
          <a:p>
            <a:pPr lvl="1"/>
            <a:r>
              <a:rPr lang="cs-CZ" smtClean="0"/>
              <a:t>Neviem čo by to mohlo byť, niečo ako čumák koňa, možno konský alebo volský, </a:t>
            </a:r>
            <a:r>
              <a:rPr lang="cs-CZ" i="1" smtClean="0"/>
              <a:t>ako v tej hre, ktorá bola plná vášni a psychologickej drámy, videl som ju dvakrát</a:t>
            </a:r>
            <a:r>
              <a:rPr lang="cs-CZ" smtClean="0"/>
              <a:t>. Áno, čumák koňa.  DR2</a:t>
            </a:r>
          </a:p>
          <a:p>
            <a:pPr lvl="1"/>
            <a:r>
              <a:rPr lang="cs-CZ" smtClean="0"/>
              <a:t>Možno dvoch hadov vidím, </a:t>
            </a:r>
            <a:r>
              <a:rPr lang="cs-CZ" i="1" smtClean="0"/>
              <a:t>vždy som nenávidela hady, a môj brat ma s tým stále otravoval</a:t>
            </a:r>
            <a:r>
              <a:rPr lang="cs-CZ" smtClean="0"/>
              <a:t>.  DR1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Inkongruentná kombinácia (INCOM)</a:t>
            </a:r>
          </a:p>
        </p:txBody>
      </p:sp>
      <p:sp>
        <p:nvSpPr>
          <p:cNvPr id="23554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Pac. pripisuje jednému objektu jeden alebo viac nepravdepodobných alebo nemožných znakov či aktivit</a:t>
            </a:r>
          </a:p>
          <a:p>
            <a:r>
              <a:rPr lang="cs-CZ" smtClean="0"/>
              <a:t>Pokiaľ uvedie, že objekt je z kresleného seriálu alebo inak fantazijný, tak INCOM nepriraďujeme</a:t>
            </a:r>
          </a:p>
          <a:p>
            <a:endParaRPr lang="cs-CZ" smtClean="0"/>
          </a:p>
          <a:p>
            <a:pPr lvl="1"/>
            <a:r>
              <a:rPr lang="cs-CZ" smtClean="0"/>
              <a:t>Žaba so </a:t>
            </a:r>
            <a:r>
              <a:rPr lang="cs-CZ" i="1" smtClean="0"/>
              <a:t>4 varlatami</a:t>
            </a:r>
            <a:r>
              <a:rPr lang="cs-CZ" smtClean="0"/>
              <a:t>  INCOM2</a:t>
            </a:r>
          </a:p>
          <a:p>
            <a:pPr lvl="1"/>
            <a:r>
              <a:rPr lang="cs-CZ" smtClean="0"/>
              <a:t>Netopier, tu má hlavu, telo a toto sú </a:t>
            </a:r>
            <a:r>
              <a:rPr lang="cs-CZ" i="1" smtClean="0"/>
              <a:t>jeho ruky</a:t>
            </a:r>
            <a:r>
              <a:rPr lang="cs-CZ" smtClean="0"/>
              <a:t>  INCOM1</a:t>
            </a:r>
          </a:p>
          <a:p>
            <a:pPr lvl="1"/>
            <a:r>
              <a:rPr lang="cs-CZ" i="1" smtClean="0"/>
              <a:t>Červené</a:t>
            </a:r>
            <a:r>
              <a:rPr lang="cs-CZ" smtClean="0"/>
              <a:t> medvede  INCOM1</a:t>
            </a:r>
          </a:p>
          <a:p>
            <a:pPr lvl="1"/>
            <a:r>
              <a:rPr lang="cs-CZ" smtClean="0"/>
              <a:t>Úžasný penis </a:t>
            </a:r>
            <a:r>
              <a:rPr lang="cs-CZ" i="1" smtClean="0"/>
              <a:t>s krídlami</a:t>
            </a:r>
            <a:r>
              <a:rPr lang="cs-CZ" smtClean="0"/>
              <a:t>  INCOM2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Fabulovaná kombinácia (FABCOM)</a:t>
            </a:r>
          </a:p>
        </p:txBody>
      </p:sp>
      <p:sp>
        <p:nvSpPr>
          <p:cNvPr id="24578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Pacient vytvorí medzi dvoma alebo viacerými objektami vztah, ktorý je výrazne nepravdepodobný alebo nemožný</a:t>
            </a:r>
          </a:p>
          <a:p>
            <a:r>
              <a:rPr lang="cs-CZ" smtClean="0"/>
              <a:t>FABCOM1 si vieme predstaviť v kreslenom filme, FABCOM2 býva viac bizarný</a:t>
            </a:r>
          </a:p>
          <a:p>
            <a:r>
              <a:rPr lang="cs-CZ" smtClean="0"/>
              <a:t>FABCOM2 kódujeme vždy pri </a:t>
            </a:r>
            <a:r>
              <a:rPr lang="cs-CZ" u="sng" smtClean="0"/>
              <a:t>nepravdepodobných priesvitnostiach</a:t>
            </a:r>
          </a:p>
          <a:p>
            <a:endParaRPr lang="cs-CZ" u="sng" smtClean="0"/>
          </a:p>
          <a:p>
            <a:pPr lvl="1"/>
            <a:r>
              <a:rPr lang="cs-CZ" smtClean="0"/>
              <a:t>Dva </a:t>
            </a:r>
            <a:r>
              <a:rPr lang="cs-CZ" i="1" smtClean="0"/>
              <a:t>tancujúce mravce  </a:t>
            </a:r>
            <a:r>
              <a:rPr lang="cs-CZ" smtClean="0"/>
              <a:t>FABCOM1</a:t>
            </a:r>
          </a:p>
          <a:p>
            <a:pPr lvl="1"/>
            <a:r>
              <a:rPr lang="cs-CZ" smtClean="0"/>
              <a:t>Nejaké </a:t>
            </a:r>
            <a:r>
              <a:rPr lang="cs-CZ" i="1" smtClean="0"/>
              <a:t>myši na kolotoči  </a:t>
            </a:r>
            <a:r>
              <a:rPr lang="cs-CZ" smtClean="0"/>
              <a:t>FABCOM1</a:t>
            </a:r>
          </a:p>
          <a:p>
            <a:pPr lvl="1"/>
            <a:r>
              <a:rPr lang="cs-CZ" smtClean="0"/>
              <a:t>Hlava králika s </a:t>
            </a:r>
            <a:r>
              <a:rPr lang="cs-CZ" i="1" smtClean="0"/>
              <a:t>dymom, ktorý mu vychádza z očí</a:t>
            </a:r>
            <a:r>
              <a:rPr lang="cs-CZ" smtClean="0"/>
              <a:t>  FABCOM2</a:t>
            </a:r>
          </a:p>
          <a:p>
            <a:pPr lvl="1"/>
            <a:r>
              <a:rPr lang="cs-CZ" smtClean="0"/>
              <a:t>Tu sedí muž a </a:t>
            </a:r>
            <a:r>
              <a:rPr lang="cs-CZ" i="1" smtClean="0"/>
              <a:t>vidíte jeho pumpujúce srdce</a:t>
            </a:r>
            <a:r>
              <a:rPr lang="cs-CZ" smtClean="0"/>
              <a:t>  FABCOM2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Kontaminácia (CONTAM)</a:t>
            </a:r>
          </a:p>
        </p:txBody>
      </p:sp>
      <p:sp>
        <p:nvSpPr>
          <p:cNvPr id="2560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Najzávažnejší a najbizarnejší kognitívny špeciálny skór</a:t>
            </a:r>
          </a:p>
          <a:p>
            <a:r>
              <a:rPr lang="cs-CZ" smtClean="0"/>
              <a:t>Dve rôzne odpovede splynú do jedinej, ktorá závažným spôsobom znásilňuje realitu</a:t>
            </a:r>
          </a:p>
          <a:p>
            <a:r>
              <a:rPr lang="cs-CZ" smtClean="0"/>
              <a:t>CONTAM zahŕňa použitie jednej lok. oblasti, jedna odpoveď sa prekrýva s druhou</a:t>
            </a:r>
          </a:p>
          <a:p>
            <a:r>
              <a:rPr lang="cs-CZ" smtClean="0"/>
              <a:t>Použitie CONTAM sa často spája s použitím neologizmu v odpovedi, ale ku CONTAM nekódujeme žiadne ďalšie kognitívne ŠS</a:t>
            </a:r>
          </a:p>
          <a:p>
            <a:endParaRPr lang="cs-CZ" smtClean="0"/>
          </a:p>
          <a:p>
            <a:pPr lvl="1"/>
            <a:r>
              <a:rPr lang="cs-CZ" smtClean="0"/>
              <a:t>III. D3 Butterflower</a:t>
            </a:r>
          </a:p>
          <a:p>
            <a:pPr lvl="1"/>
            <a:r>
              <a:rPr lang="cs-CZ" smtClean="0"/>
              <a:t>VII. D3 Prasohlav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Neadekvátna logika (ALOG)</a:t>
            </a:r>
          </a:p>
        </p:txBody>
      </p:sp>
      <p:sp>
        <p:nvSpPr>
          <p:cNvPr id="3" name="Zástupný objekt pre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Skórujeme keď pacient </a:t>
            </a:r>
            <a:r>
              <a:rPr lang="cs-CZ" u="sng" smtClean="0"/>
              <a:t>bez nabádania</a:t>
            </a:r>
            <a:r>
              <a:rPr lang="cs-CZ" smtClean="0"/>
              <a:t> použije násilnú, neobvyklú logiku k odôvodneniu odpovede</a:t>
            </a:r>
          </a:p>
          <a:p>
            <a:r>
              <a:rPr lang="cs-CZ" smtClean="0"/>
              <a:t>Vieme identifikovať podľa použitia spojky </a:t>
            </a:r>
            <a:r>
              <a:rPr lang="cs-CZ" i="1" smtClean="0"/>
              <a:t>pretože</a:t>
            </a:r>
            <a:r>
              <a:rPr lang="cs-CZ" smtClean="0"/>
              <a:t>, ktorú pac. použije k zdôvodneniu svojich záverov</a:t>
            </a:r>
          </a:p>
          <a:p>
            <a:r>
              <a:rPr lang="cs-CZ" smtClean="0"/>
              <a:t>ALOG skórujeme iba pri závažnom narušení logiky</a:t>
            </a:r>
          </a:p>
          <a:p>
            <a:endParaRPr lang="cs-CZ" smtClean="0"/>
          </a:p>
          <a:p>
            <a:pPr lvl="1"/>
            <a:r>
              <a:rPr lang="cs-CZ" smtClean="0"/>
              <a:t>To vyzerá ako kocúr. INQ: tu má hlavu, nohy, </a:t>
            </a:r>
            <a:r>
              <a:rPr lang="cs-CZ" i="1" smtClean="0"/>
              <a:t>musí byť mŕtvy, pretože mu nevidíte oči</a:t>
            </a:r>
            <a:r>
              <a:rPr lang="cs-CZ" smtClean="0"/>
              <a:t>.</a:t>
            </a:r>
          </a:p>
          <a:p>
            <a:pPr lvl="1"/>
            <a:r>
              <a:rPr lang="cs-CZ" smtClean="0"/>
              <a:t>To musí byť severný pól, pretože </a:t>
            </a:r>
            <a:r>
              <a:rPr lang="cs-CZ" i="1" smtClean="0"/>
              <a:t>je na vrchu tabule</a:t>
            </a:r>
            <a:r>
              <a:rPr lang="cs-CZ" smtClean="0"/>
              <a:t>.</a:t>
            </a:r>
          </a:p>
          <a:p>
            <a:pPr lvl="1"/>
            <a:r>
              <a:rPr lang="cs-CZ" smtClean="0"/>
              <a:t>Zelená časť musí byť šalát, pretože </a:t>
            </a:r>
            <a:r>
              <a:rPr lang="cs-CZ" i="1" smtClean="0"/>
              <a:t>leži vedľa králika</a:t>
            </a:r>
            <a:r>
              <a:rPr lang="cs-CZ" smtClean="0"/>
              <a:t>.</a:t>
            </a:r>
          </a:p>
          <a:p>
            <a:pPr>
              <a:buFont typeface="Arial" charset="0"/>
              <a:buNone/>
            </a:pPr>
            <a:endParaRPr lang="cs-CZ" smtClean="0"/>
          </a:p>
          <a:p>
            <a:pPr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Perseverácie (PSV)</a:t>
            </a:r>
          </a:p>
        </p:txBody>
      </p:sp>
      <p:sp>
        <p:nvSpPr>
          <p:cNvPr id="3" name="Zástupný objekt pre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600" smtClean="0"/>
              <a:t>Signujeme pri výskyte niektorého z 3 druhov odpovedí</a:t>
            </a:r>
          </a:p>
          <a:p>
            <a:r>
              <a:rPr lang="sk-SK" sz="2600" smtClean="0"/>
              <a:t>Perseverácia v rámci tabule – pac. uvedie na jednu tabuľu dve po sebe nasledujúce odpovede, ktoré majú rovnakú </a:t>
            </a:r>
            <a:r>
              <a:rPr lang="sk-SK" sz="2600" i="1" smtClean="0"/>
              <a:t>lokalizáciu, DQ, determinanty, FQ, obsah a Z skór</a:t>
            </a:r>
            <a:r>
              <a:rPr lang="sk-SK" sz="2600" smtClean="0"/>
              <a:t>. Napr. odpovede na I. Netopier a hneď za tým Vták.</a:t>
            </a:r>
          </a:p>
          <a:p>
            <a:r>
              <a:rPr lang="sk-SK" sz="2600" smtClean="0"/>
              <a:t>Obsahová perseverácia – ak pac. identifikuje objekt ako ten, ktorý už videl na niektorej predošlej tab. Kódovanie nemusí byť totožné. Napr. Na III. uvedie „2 bojujúci ľudia“ a pri VII. povie: „to sú znova tí ľudia, ale teraz už nebojujú“</a:t>
            </a:r>
          </a:p>
          <a:p>
            <a:r>
              <a:rPr lang="sk-SK" sz="2600" smtClean="0"/>
              <a:t>Mechanická perseverácia – pacient stereotypne opakuje rovnakú odpoveď na všetky tabule, väčšinou při neurologických a intelektových poruchách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Abstraktný obsah (AB)</a:t>
            </a:r>
          </a:p>
        </p:txBody>
      </p:sp>
      <p:sp>
        <p:nvSpPr>
          <p:cNvPr id="28674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Odpovede zahrňujúce jasnú symbolickú reprezentáciu</a:t>
            </a:r>
          </a:p>
          <a:p>
            <a:r>
              <a:rPr lang="cs-CZ" smtClean="0"/>
              <a:t>1. Odpovede, kde jediný obsah je ľudská skúsenosť (Hx). Často ide o DQv odpovede, s beztvarým ľudským pohybom (M</a:t>
            </a:r>
            <a:r>
              <a:rPr lang="cs-CZ" sz="2000" smtClean="0"/>
              <a:t>none</a:t>
            </a:r>
            <a:r>
              <a:rPr lang="cs-CZ" smtClean="0"/>
              <a:t>)</a:t>
            </a:r>
          </a:p>
          <a:p>
            <a:r>
              <a:rPr lang="cs-CZ" smtClean="0"/>
              <a:t>2. Odpovede, kde pac. použije tvar a vyjadruje ním jasnú a špecifickú symbolickú reprezentáciu</a:t>
            </a:r>
          </a:p>
          <a:p>
            <a:pPr lvl="1"/>
            <a:r>
              <a:rPr lang="cs-CZ" smtClean="0"/>
              <a:t>Socha stelesňujúca komunistickú tyraniu</a:t>
            </a:r>
          </a:p>
          <a:p>
            <a:pPr lvl="1"/>
            <a:r>
              <a:rPr lang="cs-CZ" smtClean="0"/>
              <a:t>Srdce, to je symbol svätého Valentína</a:t>
            </a:r>
          </a:p>
          <a:p>
            <a:pPr lvl="1"/>
            <a:r>
              <a:rPr lang="cs-CZ" smtClean="0"/>
              <a:t>Dvaja ľudia a srdce v strede značí ich lásku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Agresívny pohyb (AG)</a:t>
            </a:r>
          </a:p>
        </p:txBody>
      </p:sp>
      <p:sp>
        <p:nvSpPr>
          <p:cNvPr id="29698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Kódujeme pre každu pohybovú odpoveď (M, FM, m), v ktorej je činnosť jasne agresívna</a:t>
            </a:r>
          </a:p>
          <a:p>
            <a:r>
              <a:rPr lang="cs-CZ" smtClean="0"/>
              <a:t>Nekódujeme, ak bol subjekt v odpovedi vystavený agresii v minulosti (zastrelený medveď)</a:t>
            </a:r>
          </a:p>
          <a:p>
            <a:endParaRPr lang="cs-CZ" smtClean="0"/>
          </a:p>
          <a:p>
            <a:pPr lvl="1"/>
            <a:r>
              <a:rPr lang="cs-CZ" smtClean="0"/>
              <a:t>Dvaja ľudia sa o niečom hádajú</a:t>
            </a:r>
          </a:p>
          <a:p>
            <a:pPr lvl="1"/>
            <a:r>
              <a:rPr lang="cs-CZ" smtClean="0"/>
              <a:t>Guľka zasahujúca človeka</a:t>
            </a:r>
          </a:p>
          <a:p>
            <a:pPr lvl="1"/>
            <a:r>
              <a:rPr lang="cs-CZ" smtClean="0"/>
              <a:t>Tvár muža, ktorý kvôli niečomu zúri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Kooperatívny pohyb (COP)</a:t>
            </a:r>
          </a:p>
        </p:txBody>
      </p:sp>
      <p:sp>
        <p:nvSpPr>
          <p:cNvPr id="3072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Kódujeme pri všetkých pohyboch (M, FM, m), kde je interakcia dvoch alebo viacerých objektov jasne pozitívna alebo kooperatívna</a:t>
            </a:r>
          </a:p>
          <a:p>
            <a:pPr lvl="1"/>
            <a:r>
              <a:rPr lang="cs-CZ" smtClean="0"/>
              <a:t>Dvaja ľudia niečo zdvíhajú</a:t>
            </a:r>
          </a:p>
          <a:p>
            <a:pPr lvl="1"/>
            <a:r>
              <a:rPr lang="cs-CZ" smtClean="0"/>
              <a:t>Traja ľudia spoločne tancujú</a:t>
            </a:r>
          </a:p>
          <a:p>
            <a:pPr lvl="1"/>
            <a:r>
              <a:rPr lang="cs-CZ" smtClean="0"/>
              <a:t>Vták kŕmi svoje mláďa</a:t>
            </a:r>
          </a:p>
          <a:p>
            <a:endParaRPr lang="cs-CZ" smtClean="0"/>
          </a:p>
          <a:p>
            <a:r>
              <a:rPr lang="cs-CZ" smtClean="0"/>
              <a:t>Niekedy sa AG a COP môžu vyskytovať naraz</a:t>
            </a:r>
          </a:p>
          <a:p>
            <a:pPr lvl="1"/>
            <a:r>
              <a:rPr lang="cs-CZ" smtClean="0"/>
              <a:t>Dvaja vlci útočia na nejaké zviera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Morbidný obsah (MOR)</a:t>
            </a:r>
          </a:p>
        </p:txBody>
      </p:sp>
      <p:sp>
        <p:nvSpPr>
          <p:cNvPr id="31746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Kódujeme, ak je objekt identifikovaný ako mŕtvy, zničený, rozpadnutý, skazený, poškodený, zranený alebo rozbitý</a:t>
            </a:r>
          </a:p>
          <a:p>
            <a:pPr lvl="1"/>
            <a:r>
              <a:rPr lang="cs-CZ" smtClean="0"/>
              <a:t>Rozbité zrkadlo</a:t>
            </a:r>
          </a:p>
          <a:p>
            <a:pPr lvl="1"/>
            <a:r>
              <a:rPr lang="cs-CZ" smtClean="0"/>
              <a:t>Hnijúci list</a:t>
            </a:r>
          </a:p>
          <a:p>
            <a:pPr lvl="1"/>
            <a:r>
              <a:rPr lang="cs-CZ" smtClean="0"/>
              <a:t>Roztrhaný kabát</a:t>
            </a:r>
          </a:p>
          <a:p>
            <a:r>
              <a:rPr lang="cs-CZ" smtClean="0"/>
              <a:t>Kódujeme aj keď je objektu prisúdený jasne dysforický pocit alebo vlastnosť</a:t>
            </a:r>
          </a:p>
          <a:p>
            <a:pPr lvl="1"/>
            <a:r>
              <a:rPr lang="cs-CZ" smtClean="0"/>
              <a:t>Neštastný človek</a:t>
            </a:r>
          </a:p>
          <a:p>
            <a:pPr lvl="1"/>
            <a:r>
              <a:rPr lang="cs-CZ" smtClean="0"/>
              <a:t>Depresívna osoba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Špeciálne skóry</a:t>
            </a:r>
          </a:p>
        </p:txBody>
      </p:sp>
      <p:sp>
        <p:nvSpPr>
          <p:cNvPr id="14338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Používame ich k označeniu neobvyklých charakteristík odpovedí</a:t>
            </a:r>
          </a:p>
          <a:p>
            <a:r>
              <a:rPr lang="cs-CZ" smtClean="0"/>
              <a:t>Nie každá odp. musí mať pridelený ŠS</a:t>
            </a:r>
          </a:p>
          <a:p>
            <a:r>
              <a:rPr lang="cs-CZ" smtClean="0"/>
              <a:t>Dohromady existuje v CS 15 špeciálnych skórov – </a:t>
            </a:r>
          </a:p>
          <a:p>
            <a:pPr marL="457200" lvl="1" indent="0">
              <a:buFont typeface="Arial" charset="0"/>
              <a:buNone/>
            </a:pPr>
            <a:r>
              <a:rPr lang="cs-CZ" smtClean="0"/>
              <a:t>6 slúži k identifikovaniu neobvyklých verbalizácii</a:t>
            </a:r>
          </a:p>
          <a:p>
            <a:pPr marL="457200" lvl="1" indent="0">
              <a:buFont typeface="Arial" charset="0"/>
              <a:buNone/>
            </a:pPr>
            <a:r>
              <a:rPr lang="cs-CZ" smtClean="0"/>
              <a:t>1 pre perseverácie</a:t>
            </a:r>
          </a:p>
          <a:p>
            <a:pPr marL="457200" lvl="1" indent="0">
              <a:buFont typeface="Arial" charset="0"/>
              <a:buNone/>
            </a:pPr>
            <a:r>
              <a:rPr lang="cs-CZ" smtClean="0"/>
              <a:t>4 k špeciálnym znakom obsahu</a:t>
            </a:r>
          </a:p>
          <a:p>
            <a:pPr marL="457200" lvl="1" indent="0">
              <a:buFont typeface="Arial" charset="0"/>
              <a:buNone/>
            </a:pPr>
            <a:r>
              <a:rPr lang="cs-CZ" smtClean="0"/>
              <a:t>2 k diferenciácii ľudských odpovedí</a:t>
            </a:r>
          </a:p>
          <a:p>
            <a:pPr marL="457200" lvl="1" indent="0">
              <a:buFont typeface="Arial" charset="0"/>
              <a:buNone/>
            </a:pPr>
            <a:r>
              <a:rPr lang="cs-CZ" smtClean="0"/>
              <a:t>1 pre personalizované odpovede </a:t>
            </a:r>
          </a:p>
          <a:p>
            <a:pPr marL="457200" lvl="1" indent="0">
              <a:buFont typeface="Arial" charset="0"/>
              <a:buNone/>
            </a:pPr>
            <a:r>
              <a:rPr lang="cs-CZ" smtClean="0"/>
              <a:t>1 pre špeciálny farbový fenomén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Odpovede s ľudským obsahom (GHR a PHR)</a:t>
            </a:r>
          </a:p>
        </p:txBody>
      </p:sp>
      <p:sp>
        <p:nvSpPr>
          <p:cNvPr id="32770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Slúžia nám na odlíšenie reprezentácii ľudských objektov vo verbalizácii pacienta</a:t>
            </a:r>
          </a:p>
          <a:p>
            <a:r>
              <a:rPr lang="cs-CZ" smtClean="0"/>
              <a:t>Rozdeľujeme ich na “dobré“ (GHR) a „zlé“ (PHR) ľudské reprezentácie</a:t>
            </a:r>
          </a:p>
          <a:p>
            <a:r>
              <a:rPr lang="cs-CZ" smtClean="0"/>
              <a:t>Odpovede s ľudskou reprezentáciou sú:</a:t>
            </a:r>
          </a:p>
          <a:p>
            <a:pPr marL="971550" lvl="1" indent="-514350">
              <a:buFont typeface="Calibri Light" pitchFamily="34" charset="0"/>
              <a:buAutoNum type="arabicPeriod"/>
            </a:pPr>
            <a:r>
              <a:rPr lang="cs-CZ" smtClean="0"/>
              <a:t>Odp., ktoré majú nejaký kód ľudského obsahu – H, (H), Hd, (Hd) a Hx</a:t>
            </a:r>
          </a:p>
          <a:p>
            <a:pPr marL="971550" lvl="1" indent="-514350">
              <a:buFont typeface="Calibri Light" pitchFamily="34" charset="0"/>
              <a:buAutoNum type="arabicPeriod"/>
            </a:pPr>
            <a:r>
              <a:rPr lang="cs-CZ" smtClean="0"/>
              <a:t>Odpovede s determinantou M</a:t>
            </a:r>
          </a:p>
          <a:p>
            <a:pPr marL="971550" lvl="1" indent="-514350">
              <a:buFont typeface="Calibri Light" pitchFamily="34" charset="0"/>
              <a:buAutoNum type="arabicPeriod"/>
            </a:pPr>
            <a:r>
              <a:rPr lang="cs-CZ" smtClean="0"/>
              <a:t>Odpovede s determinantou FM, ktoré majú špeciálny kód COP alebo AG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Postup kódovania GHR a PHR</a:t>
            </a:r>
          </a:p>
        </p:txBody>
      </p:sp>
      <p:pic>
        <p:nvPicPr>
          <p:cNvPr id="33794" name="Zástupný objekt pre obsah 4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119438" y="1825625"/>
            <a:ext cx="5953125" cy="4351338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Personalizované odpovede (PER)</a:t>
            </a:r>
          </a:p>
        </p:txBody>
      </p:sp>
      <p:sp>
        <p:nvSpPr>
          <p:cNvPr id="34818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Kódujeme, ak pacient v odpovedi odkazuje na vlastnú skúsenosť pri odôvodňovaní odpovede alebo pri jej elaborácii</a:t>
            </a:r>
          </a:p>
          <a:p>
            <a:r>
              <a:rPr lang="cs-CZ" smtClean="0"/>
              <a:t>PER nekódujeme, ak pacient iba „hodnotí“ kartu („Nemám to rád“)</a:t>
            </a:r>
          </a:p>
          <a:p>
            <a:endParaRPr lang="cs-CZ" smtClean="0"/>
          </a:p>
          <a:p>
            <a:pPr lvl="1"/>
            <a:r>
              <a:rPr lang="cs-CZ" smtClean="0"/>
              <a:t>Kedysi sme podobný mali</a:t>
            </a:r>
          </a:p>
          <a:p>
            <a:pPr lvl="1"/>
            <a:r>
              <a:rPr lang="cs-CZ" smtClean="0"/>
              <a:t>Výrabal som podobné</a:t>
            </a:r>
          </a:p>
          <a:p>
            <a:pPr lvl="1"/>
            <a:r>
              <a:rPr lang="cs-CZ" smtClean="0"/>
              <a:t>Videl som ich v anatomickej knihe</a:t>
            </a:r>
          </a:p>
          <a:p>
            <a:pPr lvl="1"/>
            <a:r>
              <a:rPr lang="cs-CZ" smtClean="0"/>
              <a:t>Niečo podobné som kúpil pre dcéru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Farbová projekcia (CP)</a:t>
            </a:r>
          </a:p>
        </p:txBody>
      </p:sp>
      <p:sp>
        <p:nvSpPr>
          <p:cNvPr id="3584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Kódujeme keď pacient identifikuje achromatickú škvrnu alebo jej časť ako chromaticky sfarbenú</a:t>
            </a:r>
          </a:p>
          <a:p>
            <a:endParaRPr lang="cs-CZ" smtClean="0"/>
          </a:p>
          <a:p>
            <a:r>
              <a:rPr lang="cs-CZ" smtClean="0"/>
              <a:t>Pac. identifikuje prítomnosť chromatického sfarbenia u achromatickej oblasti škvrny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Viacpočetné špeciálne skóry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/>
              <a:t>9 špeciálnych skórov môžeme kódovať nezávisle na sebe (PSV, AB, AG, COP, MOR, GHR, PHR, PER, CP)</a:t>
            </a:r>
          </a:p>
          <a:p>
            <a:r>
              <a:rPr lang="sk-SK" sz="2400" smtClean="0"/>
              <a:t>6 kognitívnych skórov (DV, DR, INCOM, FABCOM, CONTAM, ALOG), ktoré sa nazývajú aj kritické, môžeme kombinovať iba v niektorých prípadoch</a:t>
            </a:r>
          </a:p>
          <a:p>
            <a:r>
              <a:rPr lang="sk-SK" sz="2400" smtClean="0"/>
              <a:t>CONTAM nekombinujeme so žiadnym iným kog. ŠS</a:t>
            </a:r>
          </a:p>
          <a:p>
            <a:r>
              <a:rPr lang="sk-SK" sz="2400" smtClean="0"/>
              <a:t>V prípade výskytu viacerých kog. ŠS pri jednej odpovedi, kódujeme ten „závažnejší“</a:t>
            </a:r>
          </a:p>
          <a:p>
            <a:r>
              <a:rPr lang="sk-SK" sz="2400" smtClean="0"/>
              <a:t>Pri odpovediach s nespojitou verbalizáciou, môžeme kódovať aj viac kog. ŠS naraz: VIII. Dva ružové medvede šplhajú po zmrzlinovom pohári – kódujeme INCOM1 aj FABCOM2</a:t>
            </a:r>
            <a:endParaRPr lang="cs-CZ" sz="24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Neobvyklé verbalizácie</a:t>
            </a:r>
          </a:p>
        </p:txBody>
      </p:sp>
      <p:sp>
        <p:nvSpPr>
          <p:cNvPr id="1536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Skúmajú kognitivnú aktivitu, resp. kognitívnu poruchu</a:t>
            </a:r>
          </a:p>
          <a:p>
            <a:r>
              <a:rPr lang="cs-CZ" smtClean="0"/>
              <a:t>Pomáhajú nám popísať myslenie pacienta</a:t>
            </a:r>
          </a:p>
          <a:p>
            <a:r>
              <a:rPr lang="cs-CZ" smtClean="0"/>
              <a:t>Dôležitú rolu hrajú pri diff. dg. psychóz</a:t>
            </a:r>
          </a:p>
          <a:p>
            <a:r>
              <a:rPr lang="cs-CZ" smtClean="0"/>
              <a:t>Dohromady ich tvorí 6 skórov: deviované verbalizácie (DV, DR), neadekvátne kombinácie (INCOM, FABCOM, CONTAM) a neadekvátna logika (ALOG)</a:t>
            </a:r>
          </a:p>
          <a:p>
            <a:r>
              <a:rPr lang="cs-CZ" smtClean="0"/>
              <a:t>Pri DV, DR, INCOM a FABCOM rozlišujeme mieru bizarnosti delením na úroveň 1 a úroveň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Rozlišovanie úrovne 1 a úrovne 2</a:t>
            </a:r>
          </a:p>
        </p:txBody>
      </p:sp>
      <p:sp>
        <p:nvSpPr>
          <p:cNvPr id="16386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Slúži k identifikácii odpovedí, ktoré predstavujú ľahšie a závažnejšie poruchy kognitívnej aktivity</a:t>
            </a:r>
          </a:p>
          <a:p>
            <a:r>
              <a:rPr lang="cs-CZ" smtClean="0"/>
              <a:t>Odlíšenie podlieha určitej miere subjektivity</a:t>
            </a:r>
          </a:p>
          <a:p>
            <a:r>
              <a:rPr lang="cs-CZ" smtClean="0"/>
              <a:t>Pri signovaní sa snažíme určiť nakoľko pac. pri odpovedi prehliada realitu</a:t>
            </a:r>
          </a:p>
          <a:p>
            <a:r>
              <a:rPr lang="cs-CZ" smtClean="0"/>
              <a:t>Pomôckou môže byť, že odpovede úrovne 2 si často nevieme ani predstaviť alebo ich nakresliť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Rozlišovanie úrovne 1 a úrovne 2</a:t>
            </a:r>
          </a:p>
        </p:txBody>
      </p:sp>
      <p:sp>
        <p:nvSpPr>
          <p:cNvPr id="3" name="Zástupný objekt pre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mtClean="0"/>
              <a:t>Úroveň 1 – ide o relatívne mierne nelogické, fluidné, zvláštne alebo zabiehavé myslenie. Často ide o kognitívne chyby, ktoré nie sú nutne bizarné, ale ide skůr o výsledok nevhodného výberu slov, nezrelosti, nižšieho vzdelania alebo impulzivity.</a:t>
            </a:r>
          </a:p>
          <a:p>
            <a:pPr>
              <a:lnSpc>
                <a:spcPct val="80000"/>
              </a:lnSpc>
            </a:pPr>
            <a:r>
              <a:rPr lang="cs-CZ" smtClean="0"/>
              <a:t>Úroveň 2 – odráža závažné narušenie myslenia, zvyčajne sú na prvý pohľad neprimerané a bizarné. Vyznačujú sa výrazne narušeným úsudkom, odchýlením sa od úlohy alebo spôsobom vyjadrenia. </a:t>
            </a:r>
          </a:p>
          <a:p>
            <a:pPr>
              <a:lnSpc>
                <a:spcPct val="80000"/>
              </a:lnSpc>
            </a:pPr>
            <a:r>
              <a:rPr lang="cs-CZ" smtClean="0"/>
              <a:t>Pri signovaní úrovne neberieme do úvahy vzdelanie, intelekt, vek alebo kultúrne prostredie, to zohľadňujeme až pri interpretácii</a:t>
            </a:r>
          </a:p>
          <a:p>
            <a:pPr>
              <a:lnSpc>
                <a:spcPct val="80000"/>
              </a:lnSpc>
            </a:pPr>
            <a:r>
              <a:rPr lang="cs-CZ" smtClean="0"/>
              <a:t>Ak máme pochybnosti či odpovedi patrí úroveň 2, radšej signujeme úroveň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Deviovaná verbalizácia (DV)</a:t>
            </a:r>
          </a:p>
        </p:txBody>
      </p:sp>
      <p:sp>
        <p:nvSpPr>
          <p:cNvPr id="3" name="Zástupný objekt pre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V </a:t>
            </a:r>
            <a:r>
              <a:rPr lang="cs-CZ" dirty="0" err="1"/>
              <a:t>odpovedi</a:t>
            </a:r>
            <a:r>
              <a:rPr lang="cs-CZ" dirty="0"/>
              <a:t> subjekt </a:t>
            </a:r>
            <a:r>
              <a:rPr lang="cs-CZ" dirty="0" err="1"/>
              <a:t>uviedol</a:t>
            </a:r>
            <a:r>
              <a:rPr lang="cs-CZ" dirty="0"/>
              <a:t> </a:t>
            </a:r>
            <a:r>
              <a:rPr lang="cs-CZ" dirty="0" err="1"/>
              <a:t>neprimerané</a:t>
            </a:r>
            <a:r>
              <a:rPr lang="cs-CZ" dirty="0"/>
              <a:t> slovo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slová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DV sú </a:t>
            </a:r>
            <a:r>
              <a:rPr lang="cs-CZ" dirty="0" err="1"/>
              <a:t>väčšinou</a:t>
            </a:r>
            <a:r>
              <a:rPr lang="cs-CZ" dirty="0"/>
              <a:t> </a:t>
            </a:r>
            <a:r>
              <a:rPr lang="cs-CZ" dirty="0" err="1"/>
              <a:t>ľahko</a:t>
            </a:r>
            <a:r>
              <a:rPr lang="cs-CZ" dirty="0"/>
              <a:t> </a:t>
            </a:r>
            <a:r>
              <a:rPr lang="cs-CZ" dirty="0" err="1"/>
              <a:t>identifikovateľné</a:t>
            </a:r>
            <a:r>
              <a:rPr lang="cs-CZ" dirty="0"/>
              <a:t>, </a:t>
            </a:r>
            <a:r>
              <a:rPr lang="cs-CZ" dirty="0" err="1"/>
              <a:t>pretože</a:t>
            </a:r>
            <a:r>
              <a:rPr lang="cs-CZ" dirty="0"/>
              <a:t> použité </a:t>
            </a:r>
            <a:r>
              <a:rPr lang="cs-CZ" dirty="0" err="1"/>
              <a:t>slová</a:t>
            </a:r>
            <a:r>
              <a:rPr lang="cs-CZ" dirty="0"/>
              <a:t> sú nápadné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DV má </a:t>
            </a:r>
            <a:r>
              <a:rPr lang="cs-CZ" dirty="0" err="1"/>
              <a:t>dve</a:t>
            </a:r>
            <a:r>
              <a:rPr lang="cs-CZ" dirty="0"/>
              <a:t> formy: </a:t>
            </a:r>
            <a:r>
              <a:rPr lang="cs-CZ" i="1" dirty="0"/>
              <a:t>neologizmy</a:t>
            </a:r>
            <a:r>
              <a:rPr lang="cs-CZ" dirty="0"/>
              <a:t> a </a:t>
            </a:r>
            <a:r>
              <a:rPr lang="cs-CZ" i="1" dirty="0" err="1"/>
              <a:t>redundancie</a:t>
            </a:r>
            <a:r>
              <a:rPr lang="cs-CZ" dirty="0"/>
              <a:t> (</a:t>
            </a:r>
            <a:r>
              <a:rPr lang="cs-CZ" dirty="0" err="1"/>
              <a:t>nadbytočnosti</a:t>
            </a:r>
            <a:r>
              <a:rPr lang="cs-CZ" dirty="0"/>
              <a:t>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Neologizmus – pac. použije nevhodné </a:t>
            </a:r>
            <a:r>
              <a:rPr lang="cs-CZ" dirty="0" err="1"/>
              <a:t>alebo</a:t>
            </a:r>
            <a:r>
              <a:rPr lang="cs-CZ" dirty="0"/>
              <a:t> ad hoc </a:t>
            </a:r>
            <a:r>
              <a:rPr lang="cs-CZ" dirty="0" err="1"/>
              <a:t>vytvorené</a:t>
            </a:r>
            <a:r>
              <a:rPr lang="cs-CZ" dirty="0"/>
              <a:t> slovo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Redundancia</a:t>
            </a:r>
            <a:r>
              <a:rPr lang="cs-CZ" dirty="0"/>
              <a:t> – pac. určí dvakrát povahu popisovaného objektu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Deviované verbalizácie - príklady</a:t>
            </a:r>
          </a:p>
        </p:txBody>
      </p:sp>
      <p:sp>
        <p:nvSpPr>
          <p:cNvPr id="19458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Neologizmus</a:t>
            </a:r>
          </a:p>
          <a:p>
            <a:pPr lvl="1"/>
            <a:r>
              <a:rPr lang="cs-CZ" i="1" smtClean="0"/>
              <a:t>Čumčák</a:t>
            </a:r>
            <a:r>
              <a:rPr lang="cs-CZ" smtClean="0"/>
              <a:t> jezevce s dýchacíma těmato  DV2</a:t>
            </a:r>
          </a:p>
          <a:p>
            <a:pPr lvl="1"/>
            <a:r>
              <a:rPr lang="cs-CZ" smtClean="0"/>
              <a:t>Táto krev je celá </a:t>
            </a:r>
            <a:r>
              <a:rPr lang="cs-CZ" i="1" smtClean="0"/>
              <a:t>rozplázlá</a:t>
            </a:r>
            <a:r>
              <a:rPr lang="cs-CZ" smtClean="0"/>
              <a:t>  DV1</a:t>
            </a:r>
          </a:p>
          <a:p>
            <a:pPr lvl="1"/>
            <a:r>
              <a:rPr lang="cs-CZ" smtClean="0"/>
              <a:t>RTG něčího </a:t>
            </a:r>
            <a:r>
              <a:rPr lang="cs-CZ" i="1" smtClean="0"/>
              <a:t>veřejného</a:t>
            </a:r>
            <a:r>
              <a:rPr lang="cs-CZ" smtClean="0"/>
              <a:t> ramene  DV2</a:t>
            </a:r>
          </a:p>
          <a:p>
            <a:endParaRPr lang="cs-CZ" smtClean="0"/>
          </a:p>
          <a:p>
            <a:r>
              <a:rPr lang="cs-CZ" smtClean="0"/>
              <a:t>Redundancia</a:t>
            </a:r>
          </a:p>
          <a:p>
            <a:pPr lvl="1"/>
            <a:r>
              <a:rPr lang="cs-CZ" i="1" smtClean="0"/>
              <a:t>Dvojitě dvojí </a:t>
            </a:r>
            <a:r>
              <a:rPr lang="cs-CZ" smtClean="0"/>
              <a:t>okraje vagíny  DV2</a:t>
            </a:r>
          </a:p>
          <a:p>
            <a:pPr lvl="1"/>
            <a:r>
              <a:rPr lang="cs-CZ" i="1" smtClean="0"/>
              <a:t>Mrtvý nebožtík</a:t>
            </a:r>
            <a:r>
              <a:rPr lang="cs-CZ" smtClean="0"/>
              <a:t>  DV1</a:t>
            </a:r>
          </a:p>
          <a:p>
            <a:pPr lvl="1"/>
            <a:r>
              <a:rPr lang="cs-CZ" i="1" smtClean="0"/>
              <a:t>Spárovaný pár</a:t>
            </a:r>
            <a:r>
              <a:rPr lang="cs-CZ" smtClean="0"/>
              <a:t> plic  DV2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Deviované odpovede (DR)</a:t>
            </a:r>
          </a:p>
        </p:txBody>
      </p:sp>
      <p:sp>
        <p:nvSpPr>
          <p:cNvPr id="2048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Priraďujeme pri odpovediach, v ktorých sa vyskytujú nepatričné frázy, ktorými sa pac. odkláňa od bezprostrednej úlohy</a:t>
            </a:r>
          </a:p>
          <a:p>
            <a:r>
              <a:rPr lang="cs-CZ" smtClean="0"/>
              <a:t>Nemusia byť nutne bizarné, ale do odpovede je vložená fráza, ktorá nie je relevantná k úlohe alebo pac. v odpovedi odbieha od témy</a:t>
            </a:r>
          </a:p>
          <a:p>
            <a:r>
              <a:rPr lang="cs-CZ" smtClean="0"/>
              <a:t>Niektoré DR obsahujú aj DV, ak sa vyskytujú oba spoločne, kódujeme iba DR</a:t>
            </a:r>
          </a:p>
          <a:p>
            <a:r>
              <a:rPr lang="cs-CZ" smtClean="0"/>
              <a:t>Medzi DR patria </a:t>
            </a:r>
            <a:r>
              <a:rPr lang="cs-CZ" i="1" smtClean="0"/>
              <a:t>nepatričné frázy</a:t>
            </a:r>
            <a:r>
              <a:rPr lang="cs-CZ" smtClean="0"/>
              <a:t> a </a:t>
            </a:r>
            <a:r>
              <a:rPr lang="cs-CZ" i="1" smtClean="0"/>
              <a:t>zabiehavé odpovede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 - Nepatričné frázy</a:t>
            </a:r>
          </a:p>
        </p:txBody>
      </p:sp>
      <p:sp>
        <p:nvSpPr>
          <p:cNvPr id="21506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Ide o slovné spojenia, ktoré nemajú súvis s bezprostrednou úlohou</a:t>
            </a:r>
          </a:p>
          <a:p>
            <a:r>
              <a:rPr lang="cs-CZ" smtClean="0"/>
              <a:t>Nerátame sem vsuvky, kterými pacient komentuje úlohu: „To je naozaj ťažké určit“, „To je ale pekná farebná karta“</a:t>
            </a:r>
          </a:p>
          <a:p>
            <a:r>
              <a:rPr lang="cs-CZ" smtClean="0"/>
              <a:t>Fráza musí byť vložená priamo do odpovede a samotnú odpoveď robí menej obvyklou</a:t>
            </a:r>
          </a:p>
          <a:p>
            <a:r>
              <a:rPr lang="cs-CZ" smtClean="0"/>
              <a:t>Je to mačka, </a:t>
            </a:r>
            <a:r>
              <a:rPr lang="cs-CZ" i="1" smtClean="0"/>
              <a:t>môj otec vždy nenávidel mačky  </a:t>
            </a:r>
            <a:r>
              <a:rPr lang="cs-CZ" smtClean="0"/>
              <a:t>DR1</a:t>
            </a:r>
          </a:p>
          <a:p>
            <a:r>
              <a:rPr lang="cs-CZ" smtClean="0"/>
              <a:t>To je nejaký druh rastliny, </a:t>
            </a:r>
            <a:r>
              <a:rPr lang="cs-CZ" i="1" smtClean="0"/>
              <a:t>ale takú ešte nikto nikdy nevidel</a:t>
            </a:r>
            <a:r>
              <a:rPr lang="cs-CZ" smtClean="0"/>
              <a:t>  DR2</a:t>
            </a:r>
          </a:p>
          <a:p>
            <a:r>
              <a:rPr lang="cs-CZ" smtClean="0"/>
              <a:t>Vták, </a:t>
            </a:r>
            <a:r>
              <a:rPr lang="cs-CZ" i="1" smtClean="0"/>
              <a:t>ale ja som chcel vidieť motýľa</a:t>
            </a:r>
            <a:r>
              <a:rPr lang="cs-CZ" smtClean="0"/>
              <a:t>  DR2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1305</Words>
  <Application>Microsoft Office PowerPoint</Application>
  <PresentationFormat>Vlastní</PresentationFormat>
  <Paragraphs>163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Calibri</vt:lpstr>
      <vt:lpstr>Arial</vt:lpstr>
      <vt:lpstr>Calibri Light</vt:lpstr>
      <vt:lpstr>Motív Office</vt:lpstr>
      <vt:lpstr>Špeciálne skóry</vt:lpstr>
      <vt:lpstr>Špeciálne skóry</vt:lpstr>
      <vt:lpstr>Neobvyklé verbalizácie</vt:lpstr>
      <vt:lpstr>Rozlišovanie úrovne 1 a úrovne 2</vt:lpstr>
      <vt:lpstr>Rozlišovanie úrovne 1 a úrovne 2</vt:lpstr>
      <vt:lpstr>Deviovaná verbalizácia (DV)</vt:lpstr>
      <vt:lpstr>Deviované verbalizácie - príklady</vt:lpstr>
      <vt:lpstr>Deviované odpovede (DR)</vt:lpstr>
      <vt:lpstr>DR - Nepatričné frázy</vt:lpstr>
      <vt:lpstr>DR – zabiehavé odpovede</vt:lpstr>
      <vt:lpstr>Inkongruentná kombinácia (INCOM)</vt:lpstr>
      <vt:lpstr>Fabulovaná kombinácia (FABCOM)</vt:lpstr>
      <vt:lpstr>Kontaminácia (CONTAM)</vt:lpstr>
      <vt:lpstr>Neadekvátna logika (ALOG)</vt:lpstr>
      <vt:lpstr>Perseverácie (PSV)</vt:lpstr>
      <vt:lpstr>Abstraktný obsah (AB)</vt:lpstr>
      <vt:lpstr>Agresívny pohyb (AG)</vt:lpstr>
      <vt:lpstr>Kooperatívny pohyb (COP)</vt:lpstr>
      <vt:lpstr>Morbidný obsah (MOR)</vt:lpstr>
      <vt:lpstr>Odpovede s ľudským obsahom (GHR a PHR)</vt:lpstr>
      <vt:lpstr>Postup kódovania GHR a PHR</vt:lpstr>
      <vt:lpstr>Personalizované odpovede (PER)</vt:lpstr>
      <vt:lpstr>Farbová projekcia (CP)</vt:lpstr>
      <vt:lpstr>Viacpočetné špeciálne skóry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Špeciálne skóry</dc:title>
  <dc:creator>Marek Orenčák</dc:creator>
  <cp:lastModifiedBy>Marek Orenčák</cp:lastModifiedBy>
  <cp:revision>18</cp:revision>
  <dcterms:created xsi:type="dcterms:W3CDTF">2023-10-02T17:12:36Z</dcterms:created>
  <dcterms:modified xsi:type="dcterms:W3CDTF">2023-10-11T12:47:14Z</dcterms:modified>
</cp:coreProperties>
</file>