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5" r:id="rId8"/>
    <p:sldId id="266" r:id="rId9"/>
    <p:sldId id="267" r:id="rId10"/>
    <p:sldId id="268" r:id="rId11"/>
    <p:sldId id="269" r:id="rId12"/>
    <p:sldId id="270" r:id="rId13"/>
    <p:sldId id="271" r:id="rId14"/>
    <p:sldId id="272" r:id="rId15"/>
    <p:sldId id="273" r:id="rId16"/>
    <p:sldId id="274" r:id="rId17"/>
    <p:sldId id="295" r:id="rId18"/>
    <p:sldId id="296" r:id="rId19"/>
    <p:sldId id="275" r:id="rId20"/>
    <p:sldId id="276" r:id="rId21"/>
    <p:sldId id="277" r:id="rId22"/>
    <p:sldId id="278" r:id="rId23"/>
    <p:sldId id="287" r:id="rId24"/>
    <p:sldId id="289" r:id="rId25"/>
    <p:sldId id="279" r:id="rId26"/>
    <p:sldId id="288" r:id="rId27"/>
    <p:sldId id="290" r:id="rId28"/>
    <p:sldId id="291" r:id="rId29"/>
    <p:sldId id="292" r:id="rId30"/>
    <p:sldId id="293" r:id="rId31"/>
    <p:sldId id="294" r:id="rId32"/>
    <p:sldId id="280" r:id="rId33"/>
    <p:sldId id="281" r:id="rId34"/>
    <p:sldId id="262" r:id="rId35"/>
    <p:sldId id="263" r:id="rId36"/>
    <p:sldId id="264" r:id="rId37"/>
    <p:sldId id="282" r:id="rId38"/>
    <p:sldId id="28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4" d="100"/>
          <a:sy n="64" d="100"/>
        </p:scale>
        <p:origin x="6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879C7EB7-DE0A-4B54-A20F-E4A96876DB3A}"/>
    <pc:docChg chg="custSel modSld">
      <pc:chgData name="Přemysl Bar" userId="e729b752-3125-4e78-a7e7-46c1a5182e56" providerId="ADAL" clId="{879C7EB7-DE0A-4B54-A20F-E4A96876DB3A}" dt="2023-11-30T09:02:35.260" v="19" actId="20577"/>
      <pc:docMkLst>
        <pc:docMk/>
      </pc:docMkLst>
      <pc:sldChg chg="modSp mod">
        <pc:chgData name="Přemysl Bar" userId="e729b752-3125-4e78-a7e7-46c1a5182e56" providerId="ADAL" clId="{879C7EB7-DE0A-4B54-A20F-E4A96876DB3A}" dt="2023-11-20T20:03:13.681" v="15" actId="20577"/>
        <pc:sldMkLst>
          <pc:docMk/>
          <pc:sldMk cId="1974204212" sldId="260"/>
        </pc:sldMkLst>
        <pc:spChg chg="mod">
          <ac:chgData name="Přemysl Bar" userId="e729b752-3125-4e78-a7e7-46c1a5182e56" providerId="ADAL" clId="{879C7EB7-DE0A-4B54-A20F-E4A96876DB3A}" dt="2023-11-20T20:03:02.693" v="11" actId="20577"/>
          <ac:spMkLst>
            <pc:docMk/>
            <pc:sldMk cId="1974204212" sldId="260"/>
            <ac:spMk id="2" creationId="{00000000-0000-0000-0000-000000000000}"/>
          </ac:spMkLst>
        </pc:spChg>
        <pc:spChg chg="mod">
          <ac:chgData name="Přemysl Bar" userId="e729b752-3125-4e78-a7e7-46c1a5182e56" providerId="ADAL" clId="{879C7EB7-DE0A-4B54-A20F-E4A96876DB3A}" dt="2023-11-20T20:03:13.681" v="15" actId="20577"/>
          <ac:spMkLst>
            <pc:docMk/>
            <pc:sldMk cId="1974204212" sldId="260"/>
            <ac:spMk id="3" creationId="{00000000-0000-0000-0000-000000000000}"/>
          </ac:spMkLst>
        </pc:spChg>
      </pc:sldChg>
      <pc:sldChg chg="modSp mod">
        <pc:chgData name="Přemysl Bar" userId="e729b752-3125-4e78-a7e7-46c1a5182e56" providerId="ADAL" clId="{879C7EB7-DE0A-4B54-A20F-E4A96876DB3A}" dt="2023-11-30T09:02:35.260" v="19" actId="20577"/>
        <pc:sldMkLst>
          <pc:docMk/>
          <pc:sldMk cId="536597381" sldId="289"/>
        </pc:sldMkLst>
        <pc:spChg chg="mod">
          <ac:chgData name="Přemysl Bar" userId="e729b752-3125-4e78-a7e7-46c1a5182e56" providerId="ADAL" clId="{879C7EB7-DE0A-4B54-A20F-E4A96876DB3A}" dt="2023-11-30T09:02:35.260" v="19" actId="20577"/>
          <ac:spMkLst>
            <pc:docMk/>
            <pc:sldMk cId="536597381" sldId="289"/>
            <ac:spMk id="5" creationId="{44BE04B0-54A9-FB00-9FD6-0566C81D0592}"/>
          </ac:spMkLst>
        </pc:spChg>
      </pc:sldChg>
    </pc:docChg>
  </pc:docChgLst>
  <pc:docChgLst>
    <pc:chgData name="Přemysl Bar" userId="e729b752-3125-4e78-a7e7-46c1a5182e56" providerId="ADAL" clId="{AB7501A9-1F2F-4D44-A2DB-477E4C0E1578}"/>
    <pc:docChg chg="undo custSel modSld">
      <pc:chgData name="Přemysl Bar" userId="e729b752-3125-4e78-a7e7-46c1a5182e56" providerId="ADAL" clId="{AB7501A9-1F2F-4D44-A2DB-477E4C0E1578}" dt="2023-11-21T11:01:54.081" v="4"/>
      <pc:docMkLst>
        <pc:docMk/>
      </pc:docMkLst>
      <pc:sldChg chg="modSp mod">
        <pc:chgData name="Přemysl Bar" userId="e729b752-3125-4e78-a7e7-46c1a5182e56" providerId="ADAL" clId="{AB7501A9-1F2F-4D44-A2DB-477E4C0E1578}" dt="2023-11-21T11:01:54.081" v="4"/>
        <pc:sldMkLst>
          <pc:docMk/>
          <pc:sldMk cId="1612108228" sldId="287"/>
        </pc:sldMkLst>
        <pc:spChg chg="mod">
          <ac:chgData name="Přemysl Bar" userId="e729b752-3125-4e78-a7e7-46c1a5182e56" providerId="ADAL" clId="{AB7501A9-1F2F-4D44-A2DB-477E4C0E1578}" dt="2023-11-21T11:01:54.081" v="4"/>
          <ac:spMkLst>
            <pc:docMk/>
            <pc:sldMk cId="1612108228" sldId="287"/>
            <ac:spMk id="3" creationId="{EF058682-C828-D6C0-01E6-1C2DD3CA0B61}"/>
          </ac:spMkLst>
        </pc:spChg>
      </pc:sldChg>
      <pc:sldChg chg="modSp mod">
        <pc:chgData name="Přemysl Bar" userId="e729b752-3125-4e78-a7e7-46c1a5182e56" providerId="ADAL" clId="{AB7501A9-1F2F-4D44-A2DB-477E4C0E1578}" dt="2023-11-21T11:00:16.699" v="1" actId="20577"/>
        <pc:sldMkLst>
          <pc:docMk/>
          <pc:sldMk cId="536597381" sldId="289"/>
        </pc:sldMkLst>
        <pc:spChg chg="mod">
          <ac:chgData name="Přemysl Bar" userId="e729b752-3125-4e78-a7e7-46c1a5182e56" providerId="ADAL" clId="{AB7501A9-1F2F-4D44-A2DB-477E4C0E1578}" dt="2023-11-21T11:00:16.699" v="1" actId="20577"/>
          <ac:spMkLst>
            <pc:docMk/>
            <pc:sldMk cId="536597381" sldId="289"/>
            <ac:spMk id="3" creationId="{5FFC6AE4-1F39-49C4-C8E6-A6345FA833F3}"/>
          </ac:spMkLst>
        </pc:spChg>
      </pc:sldChg>
    </pc:docChg>
  </pc:docChgLst>
  <pc:docChgLst>
    <pc:chgData name="Přemysl Bar" userId="e729b752-3125-4e78-a7e7-46c1a5182e56" providerId="ADAL" clId="{E1A3A614-73F0-475C-BFF1-365980059EA5}"/>
    <pc:docChg chg="custSel addSld modSld">
      <pc:chgData name="Přemysl Bar" userId="e729b752-3125-4e78-a7e7-46c1a5182e56" providerId="ADAL" clId="{E1A3A614-73F0-475C-BFF1-365980059EA5}" dt="2023-10-30T21:19:12.553" v="115" actId="1076"/>
      <pc:docMkLst>
        <pc:docMk/>
      </pc:docMkLst>
      <pc:sldChg chg="modSp mod">
        <pc:chgData name="Přemysl Bar" userId="e729b752-3125-4e78-a7e7-46c1a5182e56" providerId="ADAL" clId="{E1A3A614-73F0-475C-BFF1-365980059EA5}" dt="2023-10-30T20:41:00.874" v="21" actId="20577"/>
        <pc:sldMkLst>
          <pc:docMk/>
          <pc:sldMk cId="1789249957" sldId="269"/>
        </pc:sldMkLst>
        <pc:spChg chg="mod">
          <ac:chgData name="Přemysl Bar" userId="e729b752-3125-4e78-a7e7-46c1a5182e56" providerId="ADAL" clId="{E1A3A614-73F0-475C-BFF1-365980059EA5}" dt="2023-10-30T20:41:00.874" v="21" actId="20577"/>
          <ac:spMkLst>
            <pc:docMk/>
            <pc:sldMk cId="1789249957" sldId="269"/>
            <ac:spMk id="3" creationId="{053A3669-5B78-4938-9673-D0E43A9C83E1}"/>
          </ac:spMkLst>
        </pc:spChg>
      </pc:sldChg>
      <pc:sldChg chg="addSp delSp modSp new mod">
        <pc:chgData name="Přemysl Bar" userId="e729b752-3125-4e78-a7e7-46c1a5182e56" providerId="ADAL" clId="{E1A3A614-73F0-475C-BFF1-365980059EA5}" dt="2023-10-30T21:19:12.553" v="115" actId="1076"/>
        <pc:sldMkLst>
          <pc:docMk/>
          <pc:sldMk cId="2311415798" sldId="295"/>
        </pc:sldMkLst>
        <pc:spChg chg="mod">
          <ac:chgData name="Přemysl Bar" userId="e729b752-3125-4e78-a7e7-46c1a5182e56" providerId="ADAL" clId="{E1A3A614-73F0-475C-BFF1-365980059EA5}" dt="2023-10-30T21:19:12.553" v="115" actId="1076"/>
          <ac:spMkLst>
            <pc:docMk/>
            <pc:sldMk cId="2311415798" sldId="295"/>
            <ac:spMk id="2" creationId="{939D9186-16AD-8607-AEA1-F7E1B668FD6B}"/>
          </ac:spMkLst>
        </pc:spChg>
        <pc:spChg chg="mod">
          <ac:chgData name="Přemysl Bar" userId="e729b752-3125-4e78-a7e7-46c1a5182e56" providerId="ADAL" clId="{E1A3A614-73F0-475C-BFF1-365980059EA5}" dt="2023-10-30T21:16:08.204" v="95" actId="122"/>
          <ac:spMkLst>
            <pc:docMk/>
            <pc:sldMk cId="2311415798" sldId="295"/>
            <ac:spMk id="3" creationId="{8DA6A951-6642-9D3F-B700-A6ACF691B949}"/>
          </ac:spMkLst>
        </pc:spChg>
        <pc:picChg chg="add mod modCrop">
          <ac:chgData name="Přemysl Bar" userId="e729b752-3125-4e78-a7e7-46c1a5182e56" providerId="ADAL" clId="{E1A3A614-73F0-475C-BFF1-365980059EA5}" dt="2023-10-30T21:18:36.817" v="112" actId="1076"/>
          <ac:picMkLst>
            <pc:docMk/>
            <pc:sldMk cId="2311415798" sldId="295"/>
            <ac:picMk id="5" creationId="{AB95BD71-4017-0794-F01A-A16E4CB05667}"/>
          </ac:picMkLst>
        </pc:picChg>
        <pc:picChg chg="add del mod modCrop">
          <ac:chgData name="Přemysl Bar" userId="e729b752-3125-4e78-a7e7-46c1a5182e56" providerId="ADAL" clId="{E1A3A614-73F0-475C-BFF1-365980059EA5}" dt="2023-10-30T21:14:23.436" v="85" actId="21"/>
          <ac:picMkLst>
            <pc:docMk/>
            <pc:sldMk cId="2311415798" sldId="295"/>
            <ac:picMk id="6" creationId="{814B76B7-915E-BAF9-6993-D963AA6802C7}"/>
          </ac:picMkLst>
        </pc:picChg>
        <pc:picChg chg="add mod modCrop">
          <ac:chgData name="Přemysl Bar" userId="e729b752-3125-4e78-a7e7-46c1a5182e56" providerId="ADAL" clId="{E1A3A614-73F0-475C-BFF1-365980059EA5}" dt="2023-10-30T21:18:18.192" v="109" actId="1076"/>
          <ac:picMkLst>
            <pc:docMk/>
            <pc:sldMk cId="2311415798" sldId="295"/>
            <ac:picMk id="7" creationId="{3B53C6E6-9B80-837F-D929-5C72240F7DA6}"/>
          </ac:picMkLst>
        </pc:picChg>
      </pc:sldChg>
      <pc:sldChg chg="addSp modSp new mod">
        <pc:chgData name="Přemysl Bar" userId="e729b752-3125-4e78-a7e7-46c1a5182e56" providerId="ADAL" clId="{E1A3A614-73F0-475C-BFF1-365980059EA5}" dt="2023-10-30T21:16:35.009" v="98" actId="255"/>
        <pc:sldMkLst>
          <pc:docMk/>
          <pc:sldMk cId="3105257882" sldId="296"/>
        </pc:sldMkLst>
        <pc:spChg chg="mod">
          <ac:chgData name="Přemysl Bar" userId="e729b752-3125-4e78-a7e7-46c1a5182e56" providerId="ADAL" clId="{E1A3A614-73F0-475C-BFF1-365980059EA5}" dt="2023-10-30T21:16:35.009" v="98" actId="255"/>
          <ac:spMkLst>
            <pc:docMk/>
            <pc:sldMk cId="3105257882" sldId="296"/>
            <ac:spMk id="2" creationId="{797C0916-0D02-6E56-DCB5-2EA983C508CE}"/>
          </ac:spMkLst>
        </pc:spChg>
        <pc:picChg chg="add mod">
          <ac:chgData name="Přemysl Bar" userId="e729b752-3125-4e78-a7e7-46c1a5182e56" providerId="ADAL" clId="{E1A3A614-73F0-475C-BFF1-365980059EA5}" dt="2023-10-30T21:14:25.686" v="86"/>
          <ac:picMkLst>
            <pc:docMk/>
            <pc:sldMk cId="3105257882" sldId="296"/>
            <ac:picMk id="4" creationId="{0F4FA019-2BB4-6BA3-6E10-7B7F58E5D1D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DAE2B-9D98-4D5D-AB42-C8A6EF705EB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2EC9A49-0CFC-40A9-B7B5-12FDED01849F}">
      <dgm:prSet/>
      <dgm:spPr/>
      <dgm:t>
        <a:bodyPr/>
        <a:lstStyle/>
        <a:p>
          <a:pPr algn="just"/>
          <a:r>
            <a:rPr lang="cs-CZ" b="1" dirty="0"/>
            <a:t>Pergamen</a:t>
          </a:r>
          <a:r>
            <a:rPr lang="cs-CZ" dirty="0"/>
            <a:t> (původně asi od maloasijského města Bergamo-Pergamon, angl. </a:t>
          </a:r>
          <a:r>
            <a:rPr lang="cs-CZ" i="1" dirty="0" err="1"/>
            <a:t>vellum</a:t>
          </a:r>
          <a:r>
            <a:rPr lang="cs-CZ" dirty="0"/>
            <a:t> nebo </a:t>
          </a:r>
          <a:r>
            <a:rPr lang="cs-CZ" i="1" dirty="0" err="1"/>
            <a:t>parchment</a:t>
          </a:r>
          <a:r>
            <a:rPr lang="cs-CZ" dirty="0"/>
            <a:t>, fr. </a:t>
          </a:r>
          <a:r>
            <a:rPr lang="cs-CZ" i="1" dirty="0" err="1"/>
            <a:t>vélin</a:t>
          </a:r>
          <a:r>
            <a:rPr lang="cs-CZ" dirty="0"/>
            <a:t> nebo </a:t>
          </a:r>
          <a:r>
            <a:rPr lang="cs-CZ" i="1" dirty="0" err="1"/>
            <a:t>parchemin</a:t>
          </a:r>
          <a:r>
            <a:rPr lang="cs-CZ" dirty="0"/>
            <a:t>, něm. </a:t>
          </a:r>
          <a:r>
            <a:rPr lang="cs-CZ" i="1" dirty="0"/>
            <a:t>Pergament</a:t>
          </a:r>
          <a:r>
            <a:rPr lang="cs-CZ" dirty="0"/>
            <a:t>) vysoce trvanlivá psací látka živočišného původu známá nejméně již ve 2. tisíciletí př.n.l. Připravovala se z kůže ovcí, koz, telat anebo ještě nenarozených jehňat.</a:t>
          </a:r>
          <a:endParaRPr lang="en-US" dirty="0"/>
        </a:p>
      </dgm:t>
    </dgm:pt>
    <dgm:pt modelId="{CBEE01C2-D338-4BBB-BE6F-DDB02E45AE2D}" type="parTrans" cxnId="{154CAF35-EACB-4934-9C70-4923C80CDC70}">
      <dgm:prSet/>
      <dgm:spPr/>
      <dgm:t>
        <a:bodyPr/>
        <a:lstStyle/>
        <a:p>
          <a:endParaRPr lang="en-US"/>
        </a:p>
      </dgm:t>
    </dgm:pt>
    <dgm:pt modelId="{BD6FAB68-2A9F-4A02-932A-B047EF355C9B}" type="sibTrans" cxnId="{154CAF35-EACB-4934-9C70-4923C80CDC70}">
      <dgm:prSet/>
      <dgm:spPr/>
      <dgm:t>
        <a:bodyPr/>
        <a:lstStyle/>
        <a:p>
          <a:endParaRPr lang="en-US"/>
        </a:p>
      </dgm:t>
    </dgm:pt>
    <dgm:pt modelId="{EE408E6F-0B66-4E6F-854F-18258A787AC6}">
      <dgm:prSet/>
      <dgm:spPr/>
      <dgm:t>
        <a:bodyPr/>
        <a:lstStyle/>
        <a:p>
          <a:pPr algn="just"/>
          <a:r>
            <a:rPr lang="cs-CZ" b="1" dirty="0"/>
            <a:t>Papír</a:t>
          </a:r>
          <a:r>
            <a:rPr lang="cs-CZ" dirty="0"/>
            <a:t> - stejnoměrná vrstva převážně rostlinných vláken je tvořena na sítě, odvodněna a usušena do tuhé vrstvy. Tento způsob ruční výroby papíru se v papírnách do přelomu 18. a 19. století zásadně nezměnil (předmětem zájmu rovněž v paleografii a </a:t>
          </a:r>
          <a:r>
            <a:rPr lang="cs-CZ" dirty="0" err="1"/>
            <a:t>filigranologii</a:t>
          </a:r>
          <a:r>
            <a:rPr lang="cs-CZ" dirty="0"/>
            <a:t>).</a:t>
          </a:r>
          <a:endParaRPr lang="en-US" dirty="0"/>
        </a:p>
      </dgm:t>
    </dgm:pt>
    <dgm:pt modelId="{567242E5-69AA-455A-A42D-8A28419678C3}" type="parTrans" cxnId="{2D39DB65-D157-4F2D-86E2-C03105C6D981}">
      <dgm:prSet/>
      <dgm:spPr/>
      <dgm:t>
        <a:bodyPr/>
        <a:lstStyle/>
        <a:p>
          <a:endParaRPr lang="en-US"/>
        </a:p>
      </dgm:t>
    </dgm:pt>
    <dgm:pt modelId="{D1DB0FAA-9A09-4296-9620-3755A206612F}" type="sibTrans" cxnId="{2D39DB65-D157-4F2D-86E2-C03105C6D981}">
      <dgm:prSet/>
      <dgm:spPr/>
      <dgm:t>
        <a:bodyPr/>
        <a:lstStyle/>
        <a:p>
          <a:endParaRPr lang="en-US"/>
        </a:p>
      </dgm:t>
    </dgm:pt>
    <dgm:pt modelId="{11FA881D-C26B-4F68-A14C-550989B6E7BC}" type="pres">
      <dgm:prSet presAssocID="{1F0DAE2B-9D98-4D5D-AB42-C8A6EF705EB1}" presName="linear" presStyleCnt="0">
        <dgm:presLayoutVars>
          <dgm:animLvl val="lvl"/>
          <dgm:resizeHandles val="exact"/>
        </dgm:presLayoutVars>
      </dgm:prSet>
      <dgm:spPr/>
    </dgm:pt>
    <dgm:pt modelId="{9ACB029A-D6F6-4C0C-B5A6-3F47795E5070}" type="pres">
      <dgm:prSet presAssocID="{E2EC9A49-0CFC-40A9-B7B5-12FDED01849F}" presName="parentText" presStyleLbl="node1" presStyleIdx="0" presStyleCnt="2">
        <dgm:presLayoutVars>
          <dgm:chMax val="0"/>
          <dgm:bulletEnabled val="1"/>
        </dgm:presLayoutVars>
      </dgm:prSet>
      <dgm:spPr/>
    </dgm:pt>
    <dgm:pt modelId="{C44A2FFC-24C7-40F9-8091-FFC65A9EA116}" type="pres">
      <dgm:prSet presAssocID="{BD6FAB68-2A9F-4A02-932A-B047EF355C9B}" presName="spacer" presStyleCnt="0"/>
      <dgm:spPr/>
    </dgm:pt>
    <dgm:pt modelId="{9621548D-FFFB-479C-9F43-2B0AB120124A}" type="pres">
      <dgm:prSet presAssocID="{EE408E6F-0B66-4E6F-854F-18258A787AC6}" presName="parentText" presStyleLbl="node1" presStyleIdx="1" presStyleCnt="2">
        <dgm:presLayoutVars>
          <dgm:chMax val="0"/>
          <dgm:bulletEnabled val="1"/>
        </dgm:presLayoutVars>
      </dgm:prSet>
      <dgm:spPr/>
    </dgm:pt>
  </dgm:ptLst>
  <dgm:cxnLst>
    <dgm:cxn modelId="{4B92D902-BB50-4C7F-8187-59B5279589C9}" type="presOf" srcId="{EE408E6F-0B66-4E6F-854F-18258A787AC6}" destId="{9621548D-FFFB-479C-9F43-2B0AB120124A}" srcOrd="0" destOrd="0" presId="urn:microsoft.com/office/officeart/2005/8/layout/vList2"/>
    <dgm:cxn modelId="{154CAF35-EACB-4934-9C70-4923C80CDC70}" srcId="{1F0DAE2B-9D98-4D5D-AB42-C8A6EF705EB1}" destId="{E2EC9A49-0CFC-40A9-B7B5-12FDED01849F}" srcOrd="0" destOrd="0" parTransId="{CBEE01C2-D338-4BBB-BE6F-DDB02E45AE2D}" sibTransId="{BD6FAB68-2A9F-4A02-932A-B047EF355C9B}"/>
    <dgm:cxn modelId="{2D39DB65-D157-4F2D-86E2-C03105C6D981}" srcId="{1F0DAE2B-9D98-4D5D-AB42-C8A6EF705EB1}" destId="{EE408E6F-0B66-4E6F-854F-18258A787AC6}" srcOrd="1" destOrd="0" parTransId="{567242E5-69AA-455A-A42D-8A28419678C3}" sibTransId="{D1DB0FAA-9A09-4296-9620-3755A206612F}"/>
    <dgm:cxn modelId="{7C2EA578-FAD5-43F3-A7C0-344E0FE5F2D4}" type="presOf" srcId="{1F0DAE2B-9D98-4D5D-AB42-C8A6EF705EB1}" destId="{11FA881D-C26B-4F68-A14C-550989B6E7BC}" srcOrd="0" destOrd="0" presId="urn:microsoft.com/office/officeart/2005/8/layout/vList2"/>
    <dgm:cxn modelId="{FA58DE96-735A-46DD-8ED5-E3AFCF6121CC}" type="presOf" srcId="{E2EC9A49-0CFC-40A9-B7B5-12FDED01849F}" destId="{9ACB029A-D6F6-4C0C-B5A6-3F47795E5070}" srcOrd="0" destOrd="0" presId="urn:microsoft.com/office/officeart/2005/8/layout/vList2"/>
    <dgm:cxn modelId="{FE09C21D-6D4B-49DA-A77A-DB1D49B47E20}" type="presParOf" srcId="{11FA881D-C26B-4F68-A14C-550989B6E7BC}" destId="{9ACB029A-D6F6-4C0C-B5A6-3F47795E5070}" srcOrd="0" destOrd="0" presId="urn:microsoft.com/office/officeart/2005/8/layout/vList2"/>
    <dgm:cxn modelId="{9F72E03B-99F8-4E76-931C-462715A29CC5}" type="presParOf" srcId="{11FA881D-C26B-4F68-A14C-550989B6E7BC}" destId="{C44A2FFC-24C7-40F9-8091-FFC65A9EA116}" srcOrd="1" destOrd="0" presId="urn:microsoft.com/office/officeart/2005/8/layout/vList2"/>
    <dgm:cxn modelId="{F481E4C8-B11D-4778-BC64-55E0D7844A96}" type="presParOf" srcId="{11FA881D-C26B-4F68-A14C-550989B6E7BC}" destId="{9621548D-FFFB-479C-9F43-2B0AB120124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6B4C6-CB27-4DAD-9E95-67691130E71F}"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A5D71AE-841D-4A6E-A663-86B27A425EBA}">
      <dgm:prSet/>
      <dgm:spPr/>
      <dgm:t>
        <a:bodyPr/>
        <a:lstStyle/>
        <a:p>
          <a:r>
            <a:rPr lang="cs-CZ" b="0" i="0" dirty="0"/>
            <a:t>Adolf Patera – rukopisy </a:t>
          </a:r>
          <a:r>
            <a:rPr lang="cs-CZ" b="0" i="0" dirty="0" err="1"/>
            <a:t>metrop</a:t>
          </a:r>
          <a:r>
            <a:rPr lang="cs-CZ" b="0" i="0" dirty="0"/>
            <a:t>. kapituly</a:t>
          </a:r>
          <a:endParaRPr lang="en-US" dirty="0"/>
        </a:p>
      </dgm:t>
    </dgm:pt>
    <dgm:pt modelId="{FE43F6EE-EFE5-4628-B191-EA0CF8A43B53}" type="parTrans" cxnId="{88B7488F-2012-4BF7-AE5E-DCD82D061B38}">
      <dgm:prSet/>
      <dgm:spPr/>
      <dgm:t>
        <a:bodyPr/>
        <a:lstStyle/>
        <a:p>
          <a:endParaRPr lang="en-US"/>
        </a:p>
      </dgm:t>
    </dgm:pt>
    <dgm:pt modelId="{2159B2A0-1C48-468D-A93C-D9D5686DD586}" type="sibTrans" cxnId="{88B7488F-2012-4BF7-AE5E-DCD82D061B38}">
      <dgm:prSet/>
      <dgm:spPr/>
      <dgm:t>
        <a:bodyPr/>
        <a:lstStyle/>
        <a:p>
          <a:endParaRPr lang="en-US"/>
        </a:p>
      </dgm:t>
    </dgm:pt>
    <dgm:pt modelId="{344355C9-8184-4E84-8360-5E8F2C6E4E50}">
      <dgm:prSet/>
      <dgm:spPr/>
      <dgm:t>
        <a:bodyPr/>
        <a:lstStyle/>
        <a:p>
          <a:r>
            <a:rPr lang="cs-CZ" b="0" i="0" dirty="0"/>
            <a:t>Josef Truhlář – rukopisy Národní knihovny</a:t>
          </a:r>
          <a:endParaRPr lang="en-US" dirty="0"/>
        </a:p>
      </dgm:t>
    </dgm:pt>
    <dgm:pt modelId="{2773AE73-0094-4BB0-9E38-7F8EA5F6A016}" type="parTrans" cxnId="{04DA9E02-EF04-46E6-A676-E70C456A3244}">
      <dgm:prSet/>
      <dgm:spPr/>
      <dgm:t>
        <a:bodyPr/>
        <a:lstStyle/>
        <a:p>
          <a:endParaRPr lang="en-US"/>
        </a:p>
      </dgm:t>
    </dgm:pt>
    <dgm:pt modelId="{717EF88B-072A-4006-B33B-F552B9CEDDE5}" type="sibTrans" cxnId="{04DA9E02-EF04-46E6-A676-E70C456A3244}">
      <dgm:prSet/>
      <dgm:spPr/>
      <dgm:t>
        <a:bodyPr/>
        <a:lstStyle/>
        <a:p>
          <a:endParaRPr lang="en-US"/>
        </a:p>
      </dgm:t>
    </dgm:pt>
    <dgm:pt modelId="{3E2691DF-408B-4802-A626-1C609ED0B61C}">
      <dgm:prSet/>
      <dgm:spPr/>
      <dgm:t>
        <a:bodyPr/>
        <a:lstStyle/>
        <a:p>
          <a:r>
            <a:rPr lang="cs-CZ" b="0" i="0" dirty="0"/>
            <a:t>Karel Chytil</a:t>
          </a:r>
          <a:endParaRPr lang="en-US" dirty="0"/>
        </a:p>
      </dgm:t>
    </dgm:pt>
    <dgm:pt modelId="{1E827EDC-0ACB-4B87-AF7A-F55F038ACF31}" type="parTrans" cxnId="{86ED6E8F-35DA-4F48-80CC-7578CF6F6CF1}">
      <dgm:prSet/>
      <dgm:spPr/>
      <dgm:t>
        <a:bodyPr/>
        <a:lstStyle/>
        <a:p>
          <a:endParaRPr lang="en-US"/>
        </a:p>
      </dgm:t>
    </dgm:pt>
    <dgm:pt modelId="{3E47F44C-61F2-434C-BC5E-835690482421}" type="sibTrans" cxnId="{86ED6E8F-35DA-4F48-80CC-7578CF6F6CF1}">
      <dgm:prSet/>
      <dgm:spPr/>
      <dgm:t>
        <a:bodyPr/>
        <a:lstStyle/>
        <a:p>
          <a:endParaRPr lang="en-US"/>
        </a:p>
      </dgm:t>
    </dgm:pt>
    <dgm:pt modelId="{6B9319C3-90CE-4DFC-8C74-8FE0F5FACD80}">
      <dgm:prSet/>
      <dgm:spPr/>
      <dgm:t>
        <a:bodyPr/>
        <a:lstStyle/>
        <a:p>
          <a:r>
            <a:rPr lang="cs-CZ" b="0" i="0"/>
            <a:t>Antonín Matějček</a:t>
          </a:r>
          <a:endParaRPr lang="en-US"/>
        </a:p>
      </dgm:t>
    </dgm:pt>
    <dgm:pt modelId="{B1F1AC73-26AB-4B3F-A09C-DDD8DA0FE7CE}" type="parTrans" cxnId="{EAB40A0E-1344-4538-904F-115AAC41973F}">
      <dgm:prSet/>
      <dgm:spPr/>
      <dgm:t>
        <a:bodyPr/>
        <a:lstStyle/>
        <a:p>
          <a:endParaRPr lang="en-US"/>
        </a:p>
      </dgm:t>
    </dgm:pt>
    <dgm:pt modelId="{15781477-C44B-496E-8804-1C70EDD1AA34}" type="sibTrans" cxnId="{EAB40A0E-1344-4538-904F-115AAC41973F}">
      <dgm:prSet/>
      <dgm:spPr/>
      <dgm:t>
        <a:bodyPr/>
        <a:lstStyle/>
        <a:p>
          <a:endParaRPr lang="en-US"/>
        </a:p>
      </dgm:t>
    </dgm:pt>
    <dgm:pt modelId="{0C14C54B-6996-4A7F-810B-2C2ACBFB17B5}">
      <dgm:prSet/>
      <dgm:spPr/>
      <dgm:t>
        <a:bodyPr/>
        <a:lstStyle/>
        <a:p>
          <a:r>
            <a:rPr lang="cs-CZ" b="0" i="0" dirty="0"/>
            <a:t>František M. Bartoš – knihovna Národního muzea</a:t>
          </a:r>
          <a:endParaRPr lang="en-US" dirty="0"/>
        </a:p>
      </dgm:t>
    </dgm:pt>
    <dgm:pt modelId="{0C5F882C-F714-4A59-9977-17D13C66CC10}" type="parTrans" cxnId="{FFFFCF4B-59D5-4F5D-B378-94D5AE117376}">
      <dgm:prSet/>
      <dgm:spPr/>
      <dgm:t>
        <a:bodyPr/>
        <a:lstStyle/>
        <a:p>
          <a:endParaRPr lang="en-US"/>
        </a:p>
      </dgm:t>
    </dgm:pt>
    <dgm:pt modelId="{0C1E23D6-7003-4CAD-A865-D99A10E6C613}" type="sibTrans" cxnId="{FFFFCF4B-59D5-4F5D-B378-94D5AE117376}">
      <dgm:prSet/>
      <dgm:spPr/>
      <dgm:t>
        <a:bodyPr/>
        <a:lstStyle/>
        <a:p>
          <a:endParaRPr lang="en-US"/>
        </a:p>
      </dgm:t>
    </dgm:pt>
    <dgm:pt modelId="{940DC0BD-500C-489B-8DA1-97B4CE5E0676}">
      <dgm:prSet/>
      <dgm:spPr/>
      <dgm:t>
        <a:bodyPr/>
        <a:lstStyle/>
        <a:p>
          <a:r>
            <a:rPr lang="cs-CZ" b="0" i="0"/>
            <a:t>Antonín Friedl</a:t>
          </a:r>
          <a:endParaRPr lang="en-US"/>
        </a:p>
      </dgm:t>
    </dgm:pt>
    <dgm:pt modelId="{21688BC2-4A4F-435C-8CB2-4DAB8055EB49}" type="parTrans" cxnId="{EAA11A8A-5568-41E2-BEB7-85EAB420492A}">
      <dgm:prSet/>
      <dgm:spPr/>
      <dgm:t>
        <a:bodyPr/>
        <a:lstStyle/>
        <a:p>
          <a:endParaRPr lang="en-US"/>
        </a:p>
      </dgm:t>
    </dgm:pt>
    <dgm:pt modelId="{14CE8061-D1C7-46F5-99AE-2FF1FCE155CE}" type="sibTrans" cxnId="{EAA11A8A-5568-41E2-BEB7-85EAB420492A}">
      <dgm:prSet/>
      <dgm:spPr/>
      <dgm:t>
        <a:bodyPr/>
        <a:lstStyle/>
        <a:p>
          <a:endParaRPr lang="en-US"/>
        </a:p>
      </dgm:t>
    </dgm:pt>
    <dgm:pt modelId="{2204963F-51B6-4C8E-9B96-0C8771DCDAC6}">
      <dgm:prSet/>
      <dgm:spPr/>
      <dgm:t>
        <a:bodyPr/>
        <a:lstStyle/>
        <a:p>
          <a:r>
            <a:rPr lang="cs-CZ" b="0" i="0"/>
            <a:t>Eugen Dostál</a:t>
          </a:r>
          <a:endParaRPr lang="en-US"/>
        </a:p>
      </dgm:t>
    </dgm:pt>
    <dgm:pt modelId="{0AB423E6-2C2E-4336-9C06-FED231EE368E}" type="parTrans" cxnId="{22B08D5A-669C-480B-A110-B6EF0D800808}">
      <dgm:prSet/>
      <dgm:spPr/>
      <dgm:t>
        <a:bodyPr/>
        <a:lstStyle/>
        <a:p>
          <a:endParaRPr lang="en-US"/>
        </a:p>
      </dgm:t>
    </dgm:pt>
    <dgm:pt modelId="{8B296E09-37E5-411C-A18F-CDB8DF9D8FA6}" type="sibTrans" cxnId="{22B08D5A-669C-480B-A110-B6EF0D800808}">
      <dgm:prSet/>
      <dgm:spPr/>
      <dgm:t>
        <a:bodyPr/>
        <a:lstStyle/>
        <a:p>
          <a:endParaRPr lang="en-US"/>
        </a:p>
      </dgm:t>
    </dgm:pt>
    <dgm:pt modelId="{90F4F767-C47A-4ED8-9C22-43048A0AB3C1}">
      <dgm:prSet/>
      <dgm:spPr/>
      <dgm:t>
        <a:bodyPr/>
        <a:lstStyle/>
        <a:p>
          <a:r>
            <a:rPr lang="cs-CZ" b="0" i="0"/>
            <a:t>Václav Vojtíšek</a:t>
          </a:r>
          <a:endParaRPr lang="en-US"/>
        </a:p>
      </dgm:t>
    </dgm:pt>
    <dgm:pt modelId="{02B0C56E-94BF-45EA-928E-66B189EB9C1C}" type="parTrans" cxnId="{C1F9AD18-6567-4E8A-A6BA-5694C723C51D}">
      <dgm:prSet/>
      <dgm:spPr/>
      <dgm:t>
        <a:bodyPr/>
        <a:lstStyle/>
        <a:p>
          <a:endParaRPr lang="en-US"/>
        </a:p>
      </dgm:t>
    </dgm:pt>
    <dgm:pt modelId="{E1CD934F-D387-49AD-B5BA-49014371E8D5}" type="sibTrans" cxnId="{C1F9AD18-6567-4E8A-A6BA-5694C723C51D}">
      <dgm:prSet/>
      <dgm:spPr/>
      <dgm:t>
        <a:bodyPr/>
        <a:lstStyle/>
        <a:p>
          <a:endParaRPr lang="en-US"/>
        </a:p>
      </dgm:t>
    </dgm:pt>
    <dgm:pt modelId="{F2FD105B-2989-4AA1-A3E2-145327A0E74C}">
      <dgm:prSet/>
      <dgm:spPr/>
      <dgm:t>
        <a:bodyPr/>
        <a:lstStyle/>
        <a:p>
          <a:r>
            <a:rPr lang="cs-CZ" dirty="0"/>
            <a:t>Antonín Podlaha - </a:t>
          </a:r>
          <a:r>
            <a:rPr lang="cs-CZ" b="0" i="0" dirty="0"/>
            <a:t>rukopisy </a:t>
          </a:r>
          <a:r>
            <a:rPr lang="cs-CZ" b="0" i="0" dirty="0" err="1"/>
            <a:t>metrop</a:t>
          </a:r>
          <a:r>
            <a:rPr lang="cs-CZ" b="0" i="0" dirty="0"/>
            <a:t>. kapituly</a:t>
          </a:r>
          <a:endParaRPr lang="en-US" dirty="0"/>
        </a:p>
      </dgm:t>
    </dgm:pt>
    <dgm:pt modelId="{EBCF98CE-6DE0-4BD2-87BF-DDF33569EF25}" type="parTrans" cxnId="{6EF38E37-D487-42A7-B9AF-E310D47861E4}">
      <dgm:prSet/>
      <dgm:spPr/>
      <dgm:t>
        <a:bodyPr/>
        <a:lstStyle/>
        <a:p>
          <a:endParaRPr lang="cs-CZ"/>
        </a:p>
      </dgm:t>
    </dgm:pt>
    <dgm:pt modelId="{5D7DED62-042D-417A-9275-2220103FE47E}" type="sibTrans" cxnId="{6EF38E37-D487-42A7-B9AF-E310D47861E4}">
      <dgm:prSet/>
      <dgm:spPr/>
      <dgm:t>
        <a:bodyPr/>
        <a:lstStyle/>
        <a:p>
          <a:endParaRPr lang="cs-CZ"/>
        </a:p>
      </dgm:t>
    </dgm:pt>
    <dgm:pt modelId="{75426E18-8380-4821-8D61-EE88495D4946}" type="pres">
      <dgm:prSet presAssocID="{4896B4C6-CB27-4DAD-9E95-67691130E71F}" presName="vert0" presStyleCnt="0">
        <dgm:presLayoutVars>
          <dgm:dir/>
          <dgm:animOne val="branch"/>
          <dgm:animLvl val="lvl"/>
        </dgm:presLayoutVars>
      </dgm:prSet>
      <dgm:spPr/>
    </dgm:pt>
    <dgm:pt modelId="{7052981D-B0D9-4C51-B8FE-61303C6F3B0E}" type="pres">
      <dgm:prSet presAssocID="{FA5D71AE-841D-4A6E-A663-86B27A425EBA}" presName="thickLine" presStyleLbl="alignNode1" presStyleIdx="0" presStyleCnt="9"/>
      <dgm:spPr/>
    </dgm:pt>
    <dgm:pt modelId="{2CACAEE2-F507-44D0-AA1F-DDD92394CDD6}" type="pres">
      <dgm:prSet presAssocID="{FA5D71AE-841D-4A6E-A663-86B27A425EBA}" presName="horz1" presStyleCnt="0"/>
      <dgm:spPr/>
    </dgm:pt>
    <dgm:pt modelId="{2F7C457C-D40A-4FEC-B629-4C055E95282A}" type="pres">
      <dgm:prSet presAssocID="{FA5D71AE-841D-4A6E-A663-86B27A425EBA}" presName="tx1" presStyleLbl="revTx" presStyleIdx="0" presStyleCnt="9"/>
      <dgm:spPr/>
    </dgm:pt>
    <dgm:pt modelId="{EE94007E-8777-439E-976E-422640ED68B4}" type="pres">
      <dgm:prSet presAssocID="{FA5D71AE-841D-4A6E-A663-86B27A425EBA}" presName="vert1" presStyleCnt="0"/>
      <dgm:spPr/>
    </dgm:pt>
    <dgm:pt modelId="{1554BA04-34C7-4F8B-A141-C6CD756AF682}" type="pres">
      <dgm:prSet presAssocID="{F2FD105B-2989-4AA1-A3E2-145327A0E74C}" presName="thickLine" presStyleLbl="alignNode1" presStyleIdx="1" presStyleCnt="9"/>
      <dgm:spPr/>
    </dgm:pt>
    <dgm:pt modelId="{C5ADEDB8-9AD8-42E1-BEDD-58B1D6FAB6C1}" type="pres">
      <dgm:prSet presAssocID="{F2FD105B-2989-4AA1-A3E2-145327A0E74C}" presName="horz1" presStyleCnt="0"/>
      <dgm:spPr/>
    </dgm:pt>
    <dgm:pt modelId="{FFA2D4B2-941C-455D-9ED9-DD785329AFF5}" type="pres">
      <dgm:prSet presAssocID="{F2FD105B-2989-4AA1-A3E2-145327A0E74C}" presName="tx1" presStyleLbl="revTx" presStyleIdx="1" presStyleCnt="9"/>
      <dgm:spPr/>
    </dgm:pt>
    <dgm:pt modelId="{B2FEC487-6F16-4EDC-BBF3-6BD65CD5C5C1}" type="pres">
      <dgm:prSet presAssocID="{F2FD105B-2989-4AA1-A3E2-145327A0E74C}" presName="vert1" presStyleCnt="0"/>
      <dgm:spPr/>
    </dgm:pt>
    <dgm:pt modelId="{842DA3E2-94B8-4AC5-A90A-F67072B647A5}" type="pres">
      <dgm:prSet presAssocID="{344355C9-8184-4E84-8360-5E8F2C6E4E50}" presName="thickLine" presStyleLbl="alignNode1" presStyleIdx="2" presStyleCnt="9"/>
      <dgm:spPr/>
    </dgm:pt>
    <dgm:pt modelId="{0737E021-8643-4526-98FE-2466CC4B8DF4}" type="pres">
      <dgm:prSet presAssocID="{344355C9-8184-4E84-8360-5E8F2C6E4E50}" presName="horz1" presStyleCnt="0"/>
      <dgm:spPr/>
    </dgm:pt>
    <dgm:pt modelId="{1E1A6CEF-20D5-44B5-AA62-794AB609F215}" type="pres">
      <dgm:prSet presAssocID="{344355C9-8184-4E84-8360-5E8F2C6E4E50}" presName="tx1" presStyleLbl="revTx" presStyleIdx="2" presStyleCnt="9"/>
      <dgm:spPr/>
    </dgm:pt>
    <dgm:pt modelId="{B1952158-D2B2-44CE-92AE-9338E7447478}" type="pres">
      <dgm:prSet presAssocID="{344355C9-8184-4E84-8360-5E8F2C6E4E50}" presName="vert1" presStyleCnt="0"/>
      <dgm:spPr/>
    </dgm:pt>
    <dgm:pt modelId="{8837E1B1-1D03-4127-B590-AFB55C65D313}" type="pres">
      <dgm:prSet presAssocID="{3E2691DF-408B-4802-A626-1C609ED0B61C}" presName="thickLine" presStyleLbl="alignNode1" presStyleIdx="3" presStyleCnt="9"/>
      <dgm:spPr/>
    </dgm:pt>
    <dgm:pt modelId="{B34E1A87-FF0B-441C-999B-36B7F8A6B2F6}" type="pres">
      <dgm:prSet presAssocID="{3E2691DF-408B-4802-A626-1C609ED0B61C}" presName="horz1" presStyleCnt="0"/>
      <dgm:spPr/>
    </dgm:pt>
    <dgm:pt modelId="{7B22B92A-5FA2-4755-86CF-5F0CC8B2A2DE}" type="pres">
      <dgm:prSet presAssocID="{3E2691DF-408B-4802-A626-1C609ED0B61C}" presName="tx1" presStyleLbl="revTx" presStyleIdx="3" presStyleCnt="9"/>
      <dgm:spPr/>
    </dgm:pt>
    <dgm:pt modelId="{734F7B1C-37ED-4E6D-B21B-A413C9BDD271}" type="pres">
      <dgm:prSet presAssocID="{3E2691DF-408B-4802-A626-1C609ED0B61C}" presName="vert1" presStyleCnt="0"/>
      <dgm:spPr/>
    </dgm:pt>
    <dgm:pt modelId="{8FAD3C15-D3DF-419A-8CE2-636BCF8F1851}" type="pres">
      <dgm:prSet presAssocID="{6B9319C3-90CE-4DFC-8C74-8FE0F5FACD80}" presName="thickLine" presStyleLbl="alignNode1" presStyleIdx="4" presStyleCnt="9"/>
      <dgm:spPr/>
    </dgm:pt>
    <dgm:pt modelId="{D7353F71-167C-49CD-8CCD-1EF5B559370D}" type="pres">
      <dgm:prSet presAssocID="{6B9319C3-90CE-4DFC-8C74-8FE0F5FACD80}" presName="horz1" presStyleCnt="0"/>
      <dgm:spPr/>
    </dgm:pt>
    <dgm:pt modelId="{62FBB858-B496-4E2E-A82D-694B54CB8277}" type="pres">
      <dgm:prSet presAssocID="{6B9319C3-90CE-4DFC-8C74-8FE0F5FACD80}" presName="tx1" presStyleLbl="revTx" presStyleIdx="4" presStyleCnt="9"/>
      <dgm:spPr/>
    </dgm:pt>
    <dgm:pt modelId="{ACAAFF1A-B1A2-442A-A799-0646DB8CEFBF}" type="pres">
      <dgm:prSet presAssocID="{6B9319C3-90CE-4DFC-8C74-8FE0F5FACD80}" presName="vert1" presStyleCnt="0"/>
      <dgm:spPr/>
    </dgm:pt>
    <dgm:pt modelId="{DF331BCF-A4FC-4D03-99FA-E8BFBB5DC0A7}" type="pres">
      <dgm:prSet presAssocID="{0C14C54B-6996-4A7F-810B-2C2ACBFB17B5}" presName="thickLine" presStyleLbl="alignNode1" presStyleIdx="5" presStyleCnt="9"/>
      <dgm:spPr/>
    </dgm:pt>
    <dgm:pt modelId="{615D5B49-A175-4AFE-8AD3-C84DDF082A76}" type="pres">
      <dgm:prSet presAssocID="{0C14C54B-6996-4A7F-810B-2C2ACBFB17B5}" presName="horz1" presStyleCnt="0"/>
      <dgm:spPr/>
    </dgm:pt>
    <dgm:pt modelId="{825EB16E-2DF3-4A1B-9B6E-90755223F5D1}" type="pres">
      <dgm:prSet presAssocID="{0C14C54B-6996-4A7F-810B-2C2ACBFB17B5}" presName="tx1" presStyleLbl="revTx" presStyleIdx="5" presStyleCnt="9"/>
      <dgm:spPr/>
    </dgm:pt>
    <dgm:pt modelId="{F3BD2422-4FA1-4FF8-A534-A12B21DC1D66}" type="pres">
      <dgm:prSet presAssocID="{0C14C54B-6996-4A7F-810B-2C2ACBFB17B5}" presName="vert1" presStyleCnt="0"/>
      <dgm:spPr/>
    </dgm:pt>
    <dgm:pt modelId="{54823458-AE1C-4F5F-ABB6-62B48CB38F3F}" type="pres">
      <dgm:prSet presAssocID="{940DC0BD-500C-489B-8DA1-97B4CE5E0676}" presName="thickLine" presStyleLbl="alignNode1" presStyleIdx="6" presStyleCnt="9"/>
      <dgm:spPr/>
    </dgm:pt>
    <dgm:pt modelId="{492BBC80-59C2-40BD-B219-CD2F2530CDDB}" type="pres">
      <dgm:prSet presAssocID="{940DC0BD-500C-489B-8DA1-97B4CE5E0676}" presName="horz1" presStyleCnt="0"/>
      <dgm:spPr/>
    </dgm:pt>
    <dgm:pt modelId="{D352A294-66F5-4FD4-8568-C0CFA75793C9}" type="pres">
      <dgm:prSet presAssocID="{940DC0BD-500C-489B-8DA1-97B4CE5E0676}" presName="tx1" presStyleLbl="revTx" presStyleIdx="6" presStyleCnt="9"/>
      <dgm:spPr/>
    </dgm:pt>
    <dgm:pt modelId="{05738F90-0534-447C-A385-3F66F552FEFD}" type="pres">
      <dgm:prSet presAssocID="{940DC0BD-500C-489B-8DA1-97B4CE5E0676}" presName="vert1" presStyleCnt="0"/>
      <dgm:spPr/>
    </dgm:pt>
    <dgm:pt modelId="{D7A998C7-7B57-4F76-A483-463130ADEC93}" type="pres">
      <dgm:prSet presAssocID="{2204963F-51B6-4C8E-9B96-0C8771DCDAC6}" presName="thickLine" presStyleLbl="alignNode1" presStyleIdx="7" presStyleCnt="9"/>
      <dgm:spPr/>
    </dgm:pt>
    <dgm:pt modelId="{A80C45EE-6C23-4910-B19F-B9799C7B7315}" type="pres">
      <dgm:prSet presAssocID="{2204963F-51B6-4C8E-9B96-0C8771DCDAC6}" presName="horz1" presStyleCnt="0"/>
      <dgm:spPr/>
    </dgm:pt>
    <dgm:pt modelId="{62528A52-F2B6-4BA8-A39E-CD0AA22E4470}" type="pres">
      <dgm:prSet presAssocID="{2204963F-51B6-4C8E-9B96-0C8771DCDAC6}" presName="tx1" presStyleLbl="revTx" presStyleIdx="7" presStyleCnt="9"/>
      <dgm:spPr/>
    </dgm:pt>
    <dgm:pt modelId="{F2F90308-CBD5-4234-9897-B61A330511AA}" type="pres">
      <dgm:prSet presAssocID="{2204963F-51B6-4C8E-9B96-0C8771DCDAC6}" presName="vert1" presStyleCnt="0"/>
      <dgm:spPr/>
    </dgm:pt>
    <dgm:pt modelId="{EAC59681-086E-4227-8447-BBE5C7832804}" type="pres">
      <dgm:prSet presAssocID="{90F4F767-C47A-4ED8-9C22-43048A0AB3C1}" presName="thickLine" presStyleLbl="alignNode1" presStyleIdx="8" presStyleCnt="9"/>
      <dgm:spPr/>
    </dgm:pt>
    <dgm:pt modelId="{BC7704A2-538B-466A-BFD6-214E82B7F874}" type="pres">
      <dgm:prSet presAssocID="{90F4F767-C47A-4ED8-9C22-43048A0AB3C1}" presName="horz1" presStyleCnt="0"/>
      <dgm:spPr/>
    </dgm:pt>
    <dgm:pt modelId="{40DE786C-5C81-4FBB-85C6-29513D74EE18}" type="pres">
      <dgm:prSet presAssocID="{90F4F767-C47A-4ED8-9C22-43048A0AB3C1}" presName="tx1" presStyleLbl="revTx" presStyleIdx="8" presStyleCnt="9"/>
      <dgm:spPr/>
    </dgm:pt>
    <dgm:pt modelId="{4713E7AC-7D2C-48DB-A76B-09F7A5A35716}" type="pres">
      <dgm:prSet presAssocID="{90F4F767-C47A-4ED8-9C22-43048A0AB3C1}" presName="vert1" presStyleCnt="0"/>
      <dgm:spPr/>
    </dgm:pt>
  </dgm:ptLst>
  <dgm:cxnLst>
    <dgm:cxn modelId="{04DA9E02-EF04-46E6-A676-E70C456A3244}" srcId="{4896B4C6-CB27-4DAD-9E95-67691130E71F}" destId="{344355C9-8184-4E84-8360-5E8F2C6E4E50}" srcOrd="2" destOrd="0" parTransId="{2773AE73-0094-4BB0-9E38-7F8EA5F6A016}" sibTransId="{717EF88B-072A-4006-B33B-F552B9CEDDE5}"/>
    <dgm:cxn modelId="{EAB40A0E-1344-4538-904F-115AAC41973F}" srcId="{4896B4C6-CB27-4DAD-9E95-67691130E71F}" destId="{6B9319C3-90CE-4DFC-8C74-8FE0F5FACD80}" srcOrd="4" destOrd="0" parTransId="{B1F1AC73-26AB-4B3F-A09C-DDD8DA0FE7CE}" sibTransId="{15781477-C44B-496E-8804-1C70EDD1AA34}"/>
    <dgm:cxn modelId="{B2E56810-380E-4C37-9BE1-22BA97E754A1}" type="presOf" srcId="{90F4F767-C47A-4ED8-9C22-43048A0AB3C1}" destId="{40DE786C-5C81-4FBB-85C6-29513D74EE18}" srcOrd="0" destOrd="0" presId="urn:microsoft.com/office/officeart/2008/layout/LinedList"/>
    <dgm:cxn modelId="{C1F9AD18-6567-4E8A-A6BA-5694C723C51D}" srcId="{4896B4C6-CB27-4DAD-9E95-67691130E71F}" destId="{90F4F767-C47A-4ED8-9C22-43048A0AB3C1}" srcOrd="8" destOrd="0" parTransId="{02B0C56E-94BF-45EA-928E-66B189EB9C1C}" sibTransId="{E1CD934F-D387-49AD-B5BA-49014371E8D5}"/>
    <dgm:cxn modelId="{A6B8591E-6272-4BFB-BD2F-AEDF035888CE}" type="presOf" srcId="{3E2691DF-408B-4802-A626-1C609ED0B61C}" destId="{7B22B92A-5FA2-4755-86CF-5F0CC8B2A2DE}" srcOrd="0" destOrd="0" presId="urn:microsoft.com/office/officeart/2008/layout/LinedList"/>
    <dgm:cxn modelId="{B5828829-7CE5-4A08-B2B2-8F808DC9EAA9}" type="presOf" srcId="{6B9319C3-90CE-4DFC-8C74-8FE0F5FACD80}" destId="{62FBB858-B496-4E2E-A82D-694B54CB8277}" srcOrd="0" destOrd="0" presId="urn:microsoft.com/office/officeart/2008/layout/LinedList"/>
    <dgm:cxn modelId="{126D2E37-EBF0-4A30-A27D-4087F8475366}" type="presOf" srcId="{4896B4C6-CB27-4DAD-9E95-67691130E71F}" destId="{75426E18-8380-4821-8D61-EE88495D4946}" srcOrd="0" destOrd="0" presId="urn:microsoft.com/office/officeart/2008/layout/LinedList"/>
    <dgm:cxn modelId="{6EF38E37-D487-42A7-B9AF-E310D47861E4}" srcId="{4896B4C6-CB27-4DAD-9E95-67691130E71F}" destId="{F2FD105B-2989-4AA1-A3E2-145327A0E74C}" srcOrd="1" destOrd="0" parTransId="{EBCF98CE-6DE0-4BD2-87BF-DDF33569EF25}" sibTransId="{5D7DED62-042D-417A-9275-2220103FE47E}"/>
    <dgm:cxn modelId="{FFFFCF4B-59D5-4F5D-B378-94D5AE117376}" srcId="{4896B4C6-CB27-4DAD-9E95-67691130E71F}" destId="{0C14C54B-6996-4A7F-810B-2C2ACBFB17B5}" srcOrd="5" destOrd="0" parTransId="{0C5F882C-F714-4A59-9977-17D13C66CC10}" sibTransId="{0C1E23D6-7003-4CAD-A865-D99A10E6C613}"/>
    <dgm:cxn modelId="{9BD64A54-F7E3-4DDC-9163-9B37AF9EC469}" type="presOf" srcId="{344355C9-8184-4E84-8360-5E8F2C6E4E50}" destId="{1E1A6CEF-20D5-44B5-AA62-794AB609F215}" srcOrd="0" destOrd="0" presId="urn:microsoft.com/office/officeart/2008/layout/LinedList"/>
    <dgm:cxn modelId="{BEFD5676-4102-4B20-A6AC-D58560532642}" type="presOf" srcId="{2204963F-51B6-4C8E-9B96-0C8771DCDAC6}" destId="{62528A52-F2B6-4BA8-A39E-CD0AA22E4470}" srcOrd="0" destOrd="0" presId="urn:microsoft.com/office/officeart/2008/layout/LinedList"/>
    <dgm:cxn modelId="{22B08D5A-669C-480B-A110-B6EF0D800808}" srcId="{4896B4C6-CB27-4DAD-9E95-67691130E71F}" destId="{2204963F-51B6-4C8E-9B96-0C8771DCDAC6}" srcOrd="7" destOrd="0" parTransId="{0AB423E6-2C2E-4336-9C06-FED231EE368E}" sibTransId="{8B296E09-37E5-411C-A18F-CDB8DF9D8FA6}"/>
    <dgm:cxn modelId="{EAA11A8A-5568-41E2-BEB7-85EAB420492A}" srcId="{4896B4C6-CB27-4DAD-9E95-67691130E71F}" destId="{940DC0BD-500C-489B-8DA1-97B4CE5E0676}" srcOrd="6" destOrd="0" parTransId="{21688BC2-4A4F-435C-8CB2-4DAB8055EB49}" sibTransId="{14CE8061-D1C7-46F5-99AE-2FF1FCE155CE}"/>
    <dgm:cxn modelId="{88B7488F-2012-4BF7-AE5E-DCD82D061B38}" srcId="{4896B4C6-CB27-4DAD-9E95-67691130E71F}" destId="{FA5D71AE-841D-4A6E-A663-86B27A425EBA}" srcOrd="0" destOrd="0" parTransId="{FE43F6EE-EFE5-4628-B191-EA0CF8A43B53}" sibTransId="{2159B2A0-1C48-468D-A93C-D9D5686DD586}"/>
    <dgm:cxn modelId="{86ED6E8F-35DA-4F48-80CC-7578CF6F6CF1}" srcId="{4896B4C6-CB27-4DAD-9E95-67691130E71F}" destId="{3E2691DF-408B-4802-A626-1C609ED0B61C}" srcOrd="3" destOrd="0" parTransId="{1E827EDC-0ACB-4B87-AF7A-F55F038ACF31}" sibTransId="{3E47F44C-61F2-434C-BC5E-835690482421}"/>
    <dgm:cxn modelId="{26CD239C-FA56-446E-B671-9AFC66AC7C77}" type="presOf" srcId="{940DC0BD-500C-489B-8DA1-97B4CE5E0676}" destId="{D352A294-66F5-4FD4-8568-C0CFA75793C9}" srcOrd="0" destOrd="0" presId="urn:microsoft.com/office/officeart/2008/layout/LinedList"/>
    <dgm:cxn modelId="{A718B4BB-657E-4F30-887E-0875481ED203}" type="presOf" srcId="{FA5D71AE-841D-4A6E-A663-86B27A425EBA}" destId="{2F7C457C-D40A-4FEC-B629-4C055E95282A}" srcOrd="0" destOrd="0" presId="urn:microsoft.com/office/officeart/2008/layout/LinedList"/>
    <dgm:cxn modelId="{F891C1DF-3FBA-4807-A6E0-2AB62C963BF8}" type="presOf" srcId="{0C14C54B-6996-4A7F-810B-2C2ACBFB17B5}" destId="{825EB16E-2DF3-4A1B-9B6E-90755223F5D1}" srcOrd="0" destOrd="0" presId="urn:microsoft.com/office/officeart/2008/layout/LinedList"/>
    <dgm:cxn modelId="{F69F30E2-005C-4D13-BF36-641A0A2D7FE0}" type="presOf" srcId="{F2FD105B-2989-4AA1-A3E2-145327A0E74C}" destId="{FFA2D4B2-941C-455D-9ED9-DD785329AFF5}" srcOrd="0" destOrd="0" presId="urn:microsoft.com/office/officeart/2008/layout/LinedList"/>
    <dgm:cxn modelId="{5E819B78-56CF-4F12-9E45-382A8F7B9C0E}" type="presParOf" srcId="{75426E18-8380-4821-8D61-EE88495D4946}" destId="{7052981D-B0D9-4C51-B8FE-61303C6F3B0E}" srcOrd="0" destOrd="0" presId="urn:microsoft.com/office/officeart/2008/layout/LinedList"/>
    <dgm:cxn modelId="{1488F5DD-9960-4306-9127-ED8D72FF8C04}" type="presParOf" srcId="{75426E18-8380-4821-8D61-EE88495D4946}" destId="{2CACAEE2-F507-44D0-AA1F-DDD92394CDD6}" srcOrd="1" destOrd="0" presId="urn:microsoft.com/office/officeart/2008/layout/LinedList"/>
    <dgm:cxn modelId="{31BEB5AD-A446-401F-9CF4-FCC052A78283}" type="presParOf" srcId="{2CACAEE2-F507-44D0-AA1F-DDD92394CDD6}" destId="{2F7C457C-D40A-4FEC-B629-4C055E95282A}" srcOrd="0" destOrd="0" presId="urn:microsoft.com/office/officeart/2008/layout/LinedList"/>
    <dgm:cxn modelId="{B9416EA6-1746-478D-AE86-C6D8ADC7C481}" type="presParOf" srcId="{2CACAEE2-F507-44D0-AA1F-DDD92394CDD6}" destId="{EE94007E-8777-439E-976E-422640ED68B4}" srcOrd="1" destOrd="0" presId="urn:microsoft.com/office/officeart/2008/layout/LinedList"/>
    <dgm:cxn modelId="{3053E75E-1469-4090-875F-FE6F90A83C02}" type="presParOf" srcId="{75426E18-8380-4821-8D61-EE88495D4946}" destId="{1554BA04-34C7-4F8B-A141-C6CD756AF682}" srcOrd="2" destOrd="0" presId="urn:microsoft.com/office/officeart/2008/layout/LinedList"/>
    <dgm:cxn modelId="{50211D86-4D19-4FE5-8B3E-0C2FB0D5054B}" type="presParOf" srcId="{75426E18-8380-4821-8D61-EE88495D4946}" destId="{C5ADEDB8-9AD8-42E1-BEDD-58B1D6FAB6C1}" srcOrd="3" destOrd="0" presId="urn:microsoft.com/office/officeart/2008/layout/LinedList"/>
    <dgm:cxn modelId="{4D34A403-3124-43E2-9A43-7E376F76FDB3}" type="presParOf" srcId="{C5ADEDB8-9AD8-42E1-BEDD-58B1D6FAB6C1}" destId="{FFA2D4B2-941C-455D-9ED9-DD785329AFF5}" srcOrd="0" destOrd="0" presId="urn:microsoft.com/office/officeart/2008/layout/LinedList"/>
    <dgm:cxn modelId="{2EAA66D7-8F1C-49AE-8916-60652E674750}" type="presParOf" srcId="{C5ADEDB8-9AD8-42E1-BEDD-58B1D6FAB6C1}" destId="{B2FEC487-6F16-4EDC-BBF3-6BD65CD5C5C1}" srcOrd="1" destOrd="0" presId="urn:microsoft.com/office/officeart/2008/layout/LinedList"/>
    <dgm:cxn modelId="{42A280EA-AA41-4665-9D44-9D923912D1C6}" type="presParOf" srcId="{75426E18-8380-4821-8D61-EE88495D4946}" destId="{842DA3E2-94B8-4AC5-A90A-F67072B647A5}" srcOrd="4" destOrd="0" presId="urn:microsoft.com/office/officeart/2008/layout/LinedList"/>
    <dgm:cxn modelId="{816B7EFA-F75D-4CAF-A6B5-53E4572717B5}" type="presParOf" srcId="{75426E18-8380-4821-8D61-EE88495D4946}" destId="{0737E021-8643-4526-98FE-2466CC4B8DF4}" srcOrd="5" destOrd="0" presId="urn:microsoft.com/office/officeart/2008/layout/LinedList"/>
    <dgm:cxn modelId="{85975D82-A789-42C1-8504-1697920F7018}" type="presParOf" srcId="{0737E021-8643-4526-98FE-2466CC4B8DF4}" destId="{1E1A6CEF-20D5-44B5-AA62-794AB609F215}" srcOrd="0" destOrd="0" presId="urn:microsoft.com/office/officeart/2008/layout/LinedList"/>
    <dgm:cxn modelId="{76552DF3-EDC3-4858-B60A-F6B539FCF587}" type="presParOf" srcId="{0737E021-8643-4526-98FE-2466CC4B8DF4}" destId="{B1952158-D2B2-44CE-92AE-9338E7447478}" srcOrd="1" destOrd="0" presId="urn:microsoft.com/office/officeart/2008/layout/LinedList"/>
    <dgm:cxn modelId="{4868EF89-DB5E-4E52-8D93-3430CF732688}" type="presParOf" srcId="{75426E18-8380-4821-8D61-EE88495D4946}" destId="{8837E1B1-1D03-4127-B590-AFB55C65D313}" srcOrd="6" destOrd="0" presId="urn:microsoft.com/office/officeart/2008/layout/LinedList"/>
    <dgm:cxn modelId="{1CEDDC5A-767B-401C-953F-3EA452060136}" type="presParOf" srcId="{75426E18-8380-4821-8D61-EE88495D4946}" destId="{B34E1A87-FF0B-441C-999B-36B7F8A6B2F6}" srcOrd="7" destOrd="0" presId="urn:microsoft.com/office/officeart/2008/layout/LinedList"/>
    <dgm:cxn modelId="{85527DAC-2249-4093-A1F0-B6E58E4020D5}" type="presParOf" srcId="{B34E1A87-FF0B-441C-999B-36B7F8A6B2F6}" destId="{7B22B92A-5FA2-4755-86CF-5F0CC8B2A2DE}" srcOrd="0" destOrd="0" presId="urn:microsoft.com/office/officeart/2008/layout/LinedList"/>
    <dgm:cxn modelId="{493BEF05-58D5-4D2C-A565-6B0DFE0238B1}" type="presParOf" srcId="{B34E1A87-FF0B-441C-999B-36B7F8A6B2F6}" destId="{734F7B1C-37ED-4E6D-B21B-A413C9BDD271}" srcOrd="1" destOrd="0" presId="urn:microsoft.com/office/officeart/2008/layout/LinedList"/>
    <dgm:cxn modelId="{36C92E6A-93DB-4BF3-BB13-1F4A50B623DA}" type="presParOf" srcId="{75426E18-8380-4821-8D61-EE88495D4946}" destId="{8FAD3C15-D3DF-419A-8CE2-636BCF8F1851}" srcOrd="8" destOrd="0" presId="urn:microsoft.com/office/officeart/2008/layout/LinedList"/>
    <dgm:cxn modelId="{EC362DAE-EB91-48C7-8B23-8FF5FAC95664}" type="presParOf" srcId="{75426E18-8380-4821-8D61-EE88495D4946}" destId="{D7353F71-167C-49CD-8CCD-1EF5B559370D}" srcOrd="9" destOrd="0" presId="urn:microsoft.com/office/officeart/2008/layout/LinedList"/>
    <dgm:cxn modelId="{170EAA80-3B31-440E-970E-511A8F6331C9}" type="presParOf" srcId="{D7353F71-167C-49CD-8CCD-1EF5B559370D}" destId="{62FBB858-B496-4E2E-A82D-694B54CB8277}" srcOrd="0" destOrd="0" presId="urn:microsoft.com/office/officeart/2008/layout/LinedList"/>
    <dgm:cxn modelId="{2E1BFD9B-D2C0-46A6-8195-EB8763713282}" type="presParOf" srcId="{D7353F71-167C-49CD-8CCD-1EF5B559370D}" destId="{ACAAFF1A-B1A2-442A-A799-0646DB8CEFBF}" srcOrd="1" destOrd="0" presId="urn:microsoft.com/office/officeart/2008/layout/LinedList"/>
    <dgm:cxn modelId="{9E52435A-2588-4C26-922C-024FA127B0E5}" type="presParOf" srcId="{75426E18-8380-4821-8D61-EE88495D4946}" destId="{DF331BCF-A4FC-4D03-99FA-E8BFBB5DC0A7}" srcOrd="10" destOrd="0" presId="urn:microsoft.com/office/officeart/2008/layout/LinedList"/>
    <dgm:cxn modelId="{4A7390B5-5CEF-4C45-87C0-B4760A4F7D97}" type="presParOf" srcId="{75426E18-8380-4821-8D61-EE88495D4946}" destId="{615D5B49-A175-4AFE-8AD3-C84DDF082A76}" srcOrd="11" destOrd="0" presId="urn:microsoft.com/office/officeart/2008/layout/LinedList"/>
    <dgm:cxn modelId="{E2DD1698-B8CF-45C4-840C-2B36725C8315}" type="presParOf" srcId="{615D5B49-A175-4AFE-8AD3-C84DDF082A76}" destId="{825EB16E-2DF3-4A1B-9B6E-90755223F5D1}" srcOrd="0" destOrd="0" presId="urn:microsoft.com/office/officeart/2008/layout/LinedList"/>
    <dgm:cxn modelId="{B50F00C1-5C57-404E-B46E-2458A61E8864}" type="presParOf" srcId="{615D5B49-A175-4AFE-8AD3-C84DDF082A76}" destId="{F3BD2422-4FA1-4FF8-A534-A12B21DC1D66}" srcOrd="1" destOrd="0" presId="urn:microsoft.com/office/officeart/2008/layout/LinedList"/>
    <dgm:cxn modelId="{48F976C3-65AD-4795-8101-5CCC850C5AC1}" type="presParOf" srcId="{75426E18-8380-4821-8D61-EE88495D4946}" destId="{54823458-AE1C-4F5F-ABB6-62B48CB38F3F}" srcOrd="12" destOrd="0" presId="urn:microsoft.com/office/officeart/2008/layout/LinedList"/>
    <dgm:cxn modelId="{39F8B0AF-93A9-4672-AF53-170AFAC78943}" type="presParOf" srcId="{75426E18-8380-4821-8D61-EE88495D4946}" destId="{492BBC80-59C2-40BD-B219-CD2F2530CDDB}" srcOrd="13" destOrd="0" presId="urn:microsoft.com/office/officeart/2008/layout/LinedList"/>
    <dgm:cxn modelId="{E632014F-E007-405C-928D-40684F104D22}" type="presParOf" srcId="{492BBC80-59C2-40BD-B219-CD2F2530CDDB}" destId="{D352A294-66F5-4FD4-8568-C0CFA75793C9}" srcOrd="0" destOrd="0" presId="urn:microsoft.com/office/officeart/2008/layout/LinedList"/>
    <dgm:cxn modelId="{4BDF2D45-012C-4106-B87C-3690F47B0129}" type="presParOf" srcId="{492BBC80-59C2-40BD-B219-CD2F2530CDDB}" destId="{05738F90-0534-447C-A385-3F66F552FEFD}" srcOrd="1" destOrd="0" presId="urn:microsoft.com/office/officeart/2008/layout/LinedList"/>
    <dgm:cxn modelId="{2D7A31DE-624F-443B-889A-95E515E01173}" type="presParOf" srcId="{75426E18-8380-4821-8D61-EE88495D4946}" destId="{D7A998C7-7B57-4F76-A483-463130ADEC93}" srcOrd="14" destOrd="0" presId="urn:microsoft.com/office/officeart/2008/layout/LinedList"/>
    <dgm:cxn modelId="{A6C573BD-FF0F-48CF-B27F-877C3106B8AD}" type="presParOf" srcId="{75426E18-8380-4821-8D61-EE88495D4946}" destId="{A80C45EE-6C23-4910-B19F-B9799C7B7315}" srcOrd="15" destOrd="0" presId="urn:microsoft.com/office/officeart/2008/layout/LinedList"/>
    <dgm:cxn modelId="{9BCB3C76-BE42-4E93-B35C-4BCB1E5B4DD2}" type="presParOf" srcId="{A80C45EE-6C23-4910-B19F-B9799C7B7315}" destId="{62528A52-F2B6-4BA8-A39E-CD0AA22E4470}" srcOrd="0" destOrd="0" presId="urn:microsoft.com/office/officeart/2008/layout/LinedList"/>
    <dgm:cxn modelId="{A6F224E6-0BF6-4E66-9162-7EE4178AC6BC}" type="presParOf" srcId="{A80C45EE-6C23-4910-B19F-B9799C7B7315}" destId="{F2F90308-CBD5-4234-9897-B61A330511AA}" srcOrd="1" destOrd="0" presId="urn:microsoft.com/office/officeart/2008/layout/LinedList"/>
    <dgm:cxn modelId="{8749FB76-C055-452B-B0B4-EACAD76F934F}" type="presParOf" srcId="{75426E18-8380-4821-8D61-EE88495D4946}" destId="{EAC59681-086E-4227-8447-BBE5C7832804}" srcOrd="16" destOrd="0" presId="urn:microsoft.com/office/officeart/2008/layout/LinedList"/>
    <dgm:cxn modelId="{877DE697-6288-4846-B8C3-6B4B938B8FAF}" type="presParOf" srcId="{75426E18-8380-4821-8D61-EE88495D4946}" destId="{BC7704A2-538B-466A-BFD6-214E82B7F874}" srcOrd="17" destOrd="0" presId="urn:microsoft.com/office/officeart/2008/layout/LinedList"/>
    <dgm:cxn modelId="{9237AB2D-B023-4783-83FD-D4FF20A55E79}" type="presParOf" srcId="{BC7704A2-538B-466A-BFD6-214E82B7F874}" destId="{40DE786C-5C81-4FBB-85C6-29513D74EE18}" srcOrd="0" destOrd="0" presId="urn:microsoft.com/office/officeart/2008/layout/LinedList"/>
    <dgm:cxn modelId="{F34696B3-6792-4D8A-AB40-30E5AB3A13A5}" type="presParOf" srcId="{BC7704A2-538B-466A-BFD6-214E82B7F874}" destId="{4713E7AC-7D2C-48DB-A76B-09F7A5A3571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B029A-D6F6-4C0C-B5A6-3F47795E5070}">
      <dsp:nvSpPr>
        <dsp:cNvPr id="0" name=""/>
        <dsp:cNvSpPr/>
      </dsp:nvSpPr>
      <dsp:spPr>
        <a:xfrm>
          <a:off x="0" y="346860"/>
          <a:ext cx="6496050" cy="191178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cs-CZ" sz="1900" b="1" kern="1200" dirty="0"/>
            <a:t>Pergamen</a:t>
          </a:r>
          <a:r>
            <a:rPr lang="cs-CZ" sz="1900" kern="1200" dirty="0"/>
            <a:t> (původně asi od maloasijského města Bergamo-Pergamon, angl. </a:t>
          </a:r>
          <a:r>
            <a:rPr lang="cs-CZ" sz="1900" i="1" kern="1200" dirty="0" err="1"/>
            <a:t>vellum</a:t>
          </a:r>
          <a:r>
            <a:rPr lang="cs-CZ" sz="1900" kern="1200" dirty="0"/>
            <a:t> nebo </a:t>
          </a:r>
          <a:r>
            <a:rPr lang="cs-CZ" sz="1900" i="1" kern="1200" dirty="0" err="1"/>
            <a:t>parchment</a:t>
          </a:r>
          <a:r>
            <a:rPr lang="cs-CZ" sz="1900" kern="1200" dirty="0"/>
            <a:t>, fr. </a:t>
          </a:r>
          <a:r>
            <a:rPr lang="cs-CZ" sz="1900" i="1" kern="1200" dirty="0" err="1"/>
            <a:t>vélin</a:t>
          </a:r>
          <a:r>
            <a:rPr lang="cs-CZ" sz="1900" kern="1200" dirty="0"/>
            <a:t> nebo </a:t>
          </a:r>
          <a:r>
            <a:rPr lang="cs-CZ" sz="1900" i="1" kern="1200" dirty="0" err="1"/>
            <a:t>parchemin</a:t>
          </a:r>
          <a:r>
            <a:rPr lang="cs-CZ" sz="1900" kern="1200" dirty="0"/>
            <a:t>, něm. </a:t>
          </a:r>
          <a:r>
            <a:rPr lang="cs-CZ" sz="1900" i="1" kern="1200" dirty="0"/>
            <a:t>Pergament</a:t>
          </a:r>
          <a:r>
            <a:rPr lang="cs-CZ" sz="1900" kern="1200" dirty="0"/>
            <a:t>) vysoce trvanlivá psací látka živočišného původu známá nejméně již ve 2. tisíciletí př.n.l. Připravovala se z kůže ovcí, koz, telat anebo ještě nenarozených jehňat.</a:t>
          </a:r>
          <a:endParaRPr lang="en-US" sz="1900" kern="1200" dirty="0"/>
        </a:p>
      </dsp:txBody>
      <dsp:txXfrm>
        <a:off x="93325" y="440185"/>
        <a:ext cx="6309400" cy="1725130"/>
      </dsp:txXfrm>
    </dsp:sp>
    <dsp:sp modelId="{9621548D-FFFB-479C-9F43-2B0AB120124A}">
      <dsp:nvSpPr>
        <dsp:cNvPr id="0" name=""/>
        <dsp:cNvSpPr/>
      </dsp:nvSpPr>
      <dsp:spPr>
        <a:xfrm>
          <a:off x="0" y="2313360"/>
          <a:ext cx="6496050" cy="191178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cs-CZ" sz="1900" b="1" kern="1200" dirty="0"/>
            <a:t>Papír</a:t>
          </a:r>
          <a:r>
            <a:rPr lang="cs-CZ" sz="1900" kern="1200" dirty="0"/>
            <a:t> - stejnoměrná vrstva převážně rostlinných vláken je tvořena na sítě, odvodněna a usušena do tuhé vrstvy. Tento způsob ruční výroby papíru se v papírnách do přelomu 18. a 19. století zásadně nezměnil (předmětem zájmu rovněž v paleografii a </a:t>
          </a:r>
          <a:r>
            <a:rPr lang="cs-CZ" sz="1900" kern="1200" dirty="0" err="1"/>
            <a:t>filigranologii</a:t>
          </a:r>
          <a:r>
            <a:rPr lang="cs-CZ" sz="1900" kern="1200" dirty="0"/>
            <a:t>).</a:t>
          </a:r>
          <a:endParaRPr lang="en-US" sz="1900" kern="1200" dirty="0"/>
        </a:p>
      </dsp:txBody>
      <dsp:txXfrm>
        <a:off x="93325" y="2406685"/>
        <a:ext cx="6309400" cy="1725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2981D-B0D9-4C51-B8FE-61303C6F3B0E}">
      <dsp:nvSpPr>
        <dsp:cNvPr id="0" name=""/>
        <dsp:cNvSpPr/>
      </dsp:nvSpPr>
      <dsp:spPr>
        <a:xfrm>
          <a:off x="0" y="558"/>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F7C457C-D40A-4FEC-B629-4C055E95282A}">
      <dsp:nvSpPr>
        <dsp:cNvPr id="0" name=""/>
        <dsp:cNvSpPr/>
      </dsp:nvSpPr>
      <dsp:spPr>
        <a:xfrm>
          <a:off x="0" y="558"/>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Adolf Patera – rukopisy </a:t>
          </a:r>
          <a:r>
            <a:rPr lang="cs-CZ" sz="2100" b="0" i="0" kern="1200" dirty="0" err="1"/>
            <a:t>metrop</a:t>
          </a:r>
          <a:r>
            <a:rPr lang="cs-CZ" sz="2100" b="0" i="0" kern="1200" dirty="0"/>
            <a:t>. kapituly</a:t>
          </a:r>
          <a:endParaRPr lang="en-US" sz="2100" kern="1200" dirty="0"/>
        </a:p>
      </dsp:txBody>
      <dsp:txXfrm>
        <a:off x="0" y="558"/>
        <a:ext cx="6496050" cy="507875"/>
      </dsp:txXfrm>
    </dsp:sp>
    <dsp:sp modelId="{1554BA04-34C7-4F8B-A141-C6CD756AF682}">
      <dsp:nvSpPr>
        <dsp:cNvPr id="0" name=""/>
        <dsp:cNvSpPr/>
      </dsp:nvSpPr>
      <dsp:spPr>
        <a:xfrm>
          <a:off x="0" y="508434"/>
          <a:ext cx="6496050" cy="0"/>
        </a:xfrm>
        <a:prstGeom prst="line">
          <a:avLst/>
        </a:prstGeom>
        <a:gradFill rotWithShape="0">
          <a:gsLst>
            <a:gs pos="0">
              <a:schemeClr val="accent2">
                <a:hueOff val="169352"/>
                <a:satOff val="-829"/>
                <a:lumOff val="466"/>
                <a:alphaOff val="0"/>
                <a:tint val="98000"/>
                <a:lumMod val="114000"/>
              </a:schemeClr>
            </a:gs>
            <a:gs pos="100000">
              <a:schemeClr val="accent2">
                <a:hueOff val="169352"/>
                <a:satOff val="-829"/>
                <a:lumOff val="466"/>
                <a:alphaOff val="0"/>
                <a:shade val="90000"/>
                <a:lumMod val="84000"/>
              </a:schemeClr>
            </a:gs>
          </a:gsLst>
          <a:lin ang="5400000" scaled="0"/>
        </a:gradFill>
        <a:ln w="9525" cap="rnd" cmpd="sng" algn="ctr">
          <a:solidFill>
            <a:schemeClr val="accent2">
              <a:hueOff val="169352"/>
              <a:satOff val="-829"/>
              <a:lumOff val="46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FA2D4B2-941C-455D-9ED9-DD785329AFF5}">
      <dsp:nvSpPr>
        <dsp:cNvPr id="0" name=""/>
        <dsp:cNvSpPr/>
      </dsp:nvSpPr>
      <dsp:spPr>
        <a:xfrm>
          <a:off x="0" y="508434"/>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dirty="0"/>
            <a:t>Antonín Podlaha - </a:t>
          </a:r>
          <a:r>
            <a:rPr lang="cs-CZ" sz="2100" b="0" i="0" kern="1200" dirty="0"/>
            <a:t>rukopisy </a:t>
          </a:r>
          <a:r>
            <a:rPr lang="cs-CZ" sz="2100" b="0" i="0" kern="1200" dirty="0" err="1"/>
            <a:t>metrop</a:t>
          </a:r>
          <a:r>
            <a:rPr lang="cs-CZ" sz="2100" b="0" i="0" kern="1200" dirty="0"/>
            <a:t>. kapituly</a:t>
          </a:r>
          <a:endParaRPr lang="en-US" sz="2100" kern="1200" dirty="0"/>
        </a:p>
      </dsp:txBody>
      <dsp:txXfrm>
        <a:off x="0" y="508434"/>
        <a:ext cx="6496050" cy="507875"/>
      </dsp:txXfrm>
    </dsp:sp>
    <dsp:sp modelId="{842DA3E2-94B8-4AC5-A90A-F67072B647A5}">
      <dsp:nvSpPr>
        <dsp:cNvPr id="0" name=""/>
        <dsp:cNvSpPr/>
      </dsp:nvSpPr>
      <dsp:spPr>
        <a:xfrm>
          <a:off x="0" y="1016310"/>
          <a:ext cx="6496050" cy="0"/>
        </a:xfrm>
        <a:prstGeom prst="line">
          <a:avLst/>
        </a:prstGeom>
        <a:gradFill rotWithShape="0">
          <a:gsLst>
            <a:gs pos="0">
              <a:schemeClr val="accent2">
                <a:hueOff val="338703"/>
                <a:satOff val="-1658"/>
                <a:lumOff val="931"/>
                <a:alphaOff val="0"/>
                <a:tint val="98000"/>
                <a:lumMod val="114000"/>
              </a:schemeClr>
            </a:gs>
            <a:gs pos="100000">
              <a:schemeClr val="accent2">
                <a:hueOff val="338703"/>
                <a:satOff val="-1658"/>
                <a:lumOff val="931"/>
                <a:alphaOff val="0"/>
                <a:shade val="90000"/>
                <a:lumMod val="84000"/>
              </a:schemeClr>
            </a:gs>
          </a:gsLst>
          <a:lin ang="5400000" scaled="0"/>
        </a:gradFill>
        <a:ln w="9525" cap="rnd" cmpd="sng" algn="ctr">
          <a:solidFill>
            <a:schemeClr val="accent2">
              <a:hueOff val="338703"/>
              <a:satOff val="-1658"/>
              <a:lumOff val="93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E1A6CEF-20D5-44B5-AA62-794AB609F215}">
      <dsp:nvSpPr>
        <dsp:cNvPr id="0" name=""/>
        <dsp:cNvSpPr/>
      </dsp:nvSpPr>
      <dsp:spPr>
        <a:xfrm>
          <a:off x="0" y="1016310"/>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Josef Truhlář – rukopisy Národní knihovny</a:t>
          </a:r>
          <a:endParaRPr lang="en-US" sz="2100" kern="1200" dirty="0"/>
        </a:p>
      </dsp:txBody>
      <dsp:txXfrm>
        <a:off x="0" y="1016310"/>
        <a:ext cx="6496050" cy="507875"/>
      </dsp:txXfrm>
    </dsp:sp>
    <dsp:sp modelId="{8837E1B1-1D03-4127-B590-AFB55C65D313}">
      <dsp:nvSpPr>
        <dsp:cNvPr id="0" name=""/>
        <dsp:cNvSpPr/>
      </dsp:nvSpPr>
      <dsp:spPr>
        <a:xfrm>
          <a:off x="0" y="1524186"/>
          <a:ext cx="6496050" cy="0"/>
        </a:xfrm>
        <a:prstGeom prst="line">
          <a:avLst/>
        </a:prstGeom>
        <a:gradFill rotWithShape="0">
          <a:gsLst>
            <a:gs pos="0">
              <a:schemeClr val="accent2">
                <a:hueOff val="508055"/>
                <a:satOff val="-2487"/>
                <a:lumOff val="1397"/>
                <a:alphaOff val="0"/>
                <a:tint val="98000"/>
                <a:lumMod val="114000"/>
              </a:schemeClr>
            </a:gs>
            <a:gs pos="100000">
              <a:schemeClr val="accent2">
                <a:hueOff val="508055"/>
                <a:satOff val="-2487"/>
                <a:lumOff val="1397"/>
                <a:alphaOff val="0"/>
                <a:shade val="90000"/>
                <a:lumMod val="84000"/>
              </a:schemeClr>
            </a:gs>
          </a:gsLst>
          <a:lin ang="5400000" scaled="0"/>
        </a:gradFill>
        <a:ln w="9525" cap="rnd" cmpd="sng" algn="ctr">
          <a:solidFill>
            <a:schemeClr val="accent2">
              <a:hueOff val="508055"/>
              <a:satOff val="-2487"/>
              <a:lumOff val="1397"/>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B22B92A-5FA2-4755-86CF-5F0CC8B2A2DE}">
      <dsp:nvSpPr>
        <dsp:cNvPr id="0" name=""/>
        <dsp:cNvSpPr/>
      </dsp:nvSpPr>
      <dsp:spPr>
        <a:xfrm>
          <a:off x="0" y="1524186"/>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Karel Chytil</a:t>
          </a:r>
          <a:endParaRPr lang="en-US" sz="2100" kern="1200" dirty="0"/>
        </a:p>
      </dsp:txBody>
      <dsp:txXfrm>
        <a:off x="0" y="1524186"/>
        <a:ext cx="6496050" cy="507875"/>
      </dsp:txXfrm>
    </dsp:sp>
    <dsp:sp modelId="{8FAD3C15-D3DF-419A-8CE2-636BCF8F1851}">
      <dsp:nvSpPr>
        <dsp:cNvPr id="0" name=""/>
        <dsp:cNvSpPr/>
      </dsp:nvSpPr>
      <dsp:spPr>
        <a:xfrm>
          <a:off x="0" y="2032062"/>
          <a:ext cx="6496050" cy="0"/>
        </a:xfrm>
        <a:prstGeom prst="line">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w="9525" cap="rnd" cmpd="sng" algn="ctr">
          <a:solidFill>
            <a:schemeClr val="accent2">
              <a:hueOff val="677407"/>
              <a:satOff val="-3316"/>
              <a:lumOff val="186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2FBB858-B496-4E2E-A82D-694B54CB8277}">
      <dsp:nvSpPr>
        <dsp:cNvPr id="0" name=""/>
        <dsp:cNvSpPr/>
      </dsp:nvSpPr>
      <dsp:spPr>
        <a:xfrm>
          <a:off x="0" y="2032062"/>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Antonín Matějček</a:t>
          </a:r>
          <a:endParaRPr lang="en-US" sz="2100" kern="1200"/>
        </a:p>
      </dsp:txBody>
      <dsp:txXfrm>
        <a:off x="0" y="2032062"/>
        <a:ext cx="6496050" cy="507875"/>
      </dsp:txXfrm>
    </dsp:sp>
    <dsp:sp modelId="{DF331BCF-A4FC-4D03-99FA-E8BFBB5DC0A7}">
      <dsp:nvSpPr>
        <dsp:cNvPr id="0" name=""/>
        <dsp:cNvSpPr/>
      </dsp:nvSpPr>
      <dsp:spPr>
        <a:xfrm>
          <a:off x="0" y="2539937"/>
          <a:ext cx="6496050" cy="0"/>
        </a:xfrm>
        <a:prstGeom prst="line">
          <a:avLst/>
        </a:prstGeom>
        <a:gradFill rotWithShape="0">
          <a:gsLst>
            <a:gs pos="0">
              <a:schemeClr val="accent2">
                <a:hueOff val="846759"/>
                <a:satOff val="-4145"/>
                <a:lumOff val="2328"/>
                <a:alphaOff val="0"/>
                <a:tint val="98000"/>
                <a:lumMod val="114000"/>
              </a:schemeClr>
            </a:gs>
            <a:gs pos="100000">
              <a:schemeClr val="accent2">
                <a:hueOff val="846759"/>
                <a:satOff val="-4145"/>
                <a:lumOff val="2328"/>
                <a:alphaOff val="0"/>
                <a:shade val="90000"/>
                <a:lumMod val="84000"/>
              </a:schemeClr>
            </a:gs>
          </a:gsLst>
          <a:lin ang="5400000" scaled="0"/>
        </a:gradFill>
        <a:ln w="9525" cap="rnd" cmpd="sng" algn="ctr">
          <a:solidFill>
            <a:schemeClr val="accent2">
              <a:hueOff val="846759"/>
              <a:satOff val="-4145"/>
              <a:lumOff val="232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25EB16E-2DF3-4A1B-9B6E-90755223F5D1}">
      <dsp:nvSpPr>
        <dsp:cNvPr id="0" name=""/>
        <dsp:cNvSpPr/>
      </dsp:nvSpPr>
      <dsp:spPr>
        <a:xfrm>
          <a:off x="0" y="2539937"/>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František M. Bartoš – knihovna Národního muzea</a:t>
          </a:r>
          <a:endParaRPr lang="en-US" sz="2100" kern="1200" dirty="0"/>
        </a:p>
      </dsp:txBody>
      <dsp:txXfrm>
        <a:off x="0" y="2539937"/>
        <a:ext cx="6496050" cy="507875"/>
      </dsp:txXfrm>
    </dsp:sp>
    <dsp:sp modelId="{54823458-AE1C-4F5F-ABB6-62B48CB38F3F}">
      <dsp:nvSpPr>
        <dsp:cNvPr id="0" name=""/>
        <dsp:cNvSpPr/>
      </dsp:nvSpPr>
      <dsp:spPr>
        <a:xfrm>
          <a:off x="0" y="3047813"/>
          <a:ext cx="6496050" cy="0"/>
        </a:xfrm>
        <a:prstGeom prst="line">
          <a:avLst/>
        </a:prstGeom>
        <a:gradFill rotWithShape="0">
          <a:gsLst>
            <a:gs pos="0">
              <a:schemeClr val="accent2">
                <a:hueOff val="1016110"/>
                <a:satOff val="-4974"/>
                <a:lumOff val="2794"/>
                <a:alphaOff val="0"/>
                <a:tint val="98000"/>
                <a:lumMod val="114000"/>
              </a:schemeClr>
            </a:gs>
            <a:gs pos="100000">
              <a:schemeClr val="accent2">
                <a:hueOff val="1016110"/>
                <a:satOff val="-4974"/>
                <a:lumOff val="2794"/>
                <a:alphaOff val="0"/>
                <a:shade val="90000"/>
                <a:lumMod val="84000"/>
              </a:schemeClr>
            </a:gs>
          </a:gsLst>
          <a:lin ang="5400000" scaled="0"/>
        </a:gradFill>
        <a:ln w="9525" cap="rnd" cmpd="sng" algn="ctr">
          <a:solidFill>
            <a:schemeClr val="accent2">
              <a:hueOff val="1016110"/>
              <a:satOff val="-4974"/>
              <a:lumOff val="2794"/>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D352A294-66F5-4FD4-8568-C0CFA75793C9}">
      <dsp:nvSpPr>
        <dsp:cNvPr id="0" name=""/>
        <dsp:cNvSpPr/>
      </dsp:nvSpPr>
      <dsp:spPr>
        <a:xfrm>
          <a:off x="0" y="3047813"/>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Antonín Friedl</a:t>
          </a:r>
          <a:endParaRPr lang="en-US" sz="2100" kern="1200"/>
        </a:p>
      </dsp:txBody>
      <dsp:txXfrm>
        <a:off x="0" y="3047813"/>
        <a:ext cx="6496050" cy="507875"/>
      </dsp:txXfrm>
    </dsp:sp>
    <dsp:sp modelId="{D7A998C7-7B57-4F76-A483-463130ADEC93}">
      <dsp:nvSpPr>
        <dsp:cNvPr id="0" name=""/>
        <dsp:cNvSpPr/>
      </dsp:nvSpPr>
      <dsp:spPr>
        <a:xfrm>
          <a:off x="0" y="3555689"/>
          <a:ext cx="6496050" cy="0"/>
        </a:xfrm>
        <a:prstGeom prst="line">
          <a:avLst/>
        </a:prstGeom>
        <a:gradFill rotWithShape="0">
          <a:gsLst>
            <a:gs pos="0">
              <a:schemeClr val="accent2">
                <a:hueOff val="1185462"/>
                <a:satOff val="-5803"/>
                <a:lumOff val="3259"/>
                <a:alphaOff val="0"/>
                <a:tint val="98000"/>
                <a:lumMod val="114000"/>
              </a:schemeClr>
            </a:gs>
            <a:gs pos="100000">
              <a:schemeClr val="accent2">
                <a:hueOff val="1185462"/>
                <a:satOff val="-5803"/>
                <a:lumOff val="3259"/>
                <a:alphaOff val="0"/>
                <a:shade val="90000"/>
                <a:lumMod val="84000"/>
              </a:schemeClr>
            </a:gs>
          </a:gsLst>
          <a:lin ang="5400000" scaled="0"/>
        </a:gradFill>
        <a:ln w="9525" cap="rnd" cmpd="sng" algn="ctr">
          <a:solidFill>
            <a:schemeClr val="accent2">
              <a:hueOff val="1185462"/>
              <a:satOff val="-5803"/>
              <a:lumOff val="325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2528A52-F2B6-4BA8-A39E-CD0AA22E4470}">
      <dsp:nvSpPr>
        <dsp:cNvPr id="0" name=""/>
        <dsp:cNvSpPr/>
      </dsp:nvSpPr>
      <dsp:spPr>
        <a:xfrm>
          <a:off x="0" y="3555689"/>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Eugen Dostál</a:t>
          </a:r>
          <a:endParaRPr lang="en-US" sz="2100" kern="1200"/>
        </a:p>
      </dsp:txBody>
      <dsp:txXfrm>
        <a:off x="0" y="3555689"/>
        <a:ext cx="6496050" cy="507875"/>
      </dsp:txXfrm>
    </dsp:sp>
    <dsp:sp modelId="{EAC59681-086E-4227-8447-BBE5C7832804}">
      <dsp:nvSpPr>
        <dsp:cNvPr id="0" name=""/>
        <dsp:cNvSpPr/>
      </dsp:nvSpPr>
      <dsp:spPr>
        <a:xfrm>
          <a:off x="0" y="4063565"/>
          <a:ext cx="6496050" cy="0"/>
        </a:xfrm>
        <a:prstGeom prst="line">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w="9525" cap="rnd" cmpd="sng" algn="ctr">
          <a:solidFill>
            <a:schemeClr val="accent2">
              <a:hueOff val="1354814"/>
              <a:satOff val="-6632"/>
              <a:lumOff val="372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0DE786C-5C81-4FBB-85C6-29513D74EE18}">
      <dsp:nvSpPr>
        <dsp:cNvPr id="0" name=""/>
        <dsp:cNvSpPr/>
      </dsp:nvSpPr>
      <dsp:spPr>
        <a:xfrm>
          <a:off x="0" y="4063565"/>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Václav Vojtíšek</a:t>
          </a:r>
          <a:endParaRPr lang="en-US" sz="2100" kern="1200"/>
        </a:p>
      </dsp:txBody>
      <dsp:txXfrm>
        <a:off x="0" y="4063565"/>
        <a:ext cx="6496050" cy="5078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Upravte styly předlohy textu.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9796027F-7875-4030-9381-8BD8C4F21935}"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7" name="Date Placeholder 4"/>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11/30/2023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magines.manuscriptorium.com/loris/AIPDIG-NKCR__XIII_D_7____3H6BCW0-cs/ID0072v/full/full/0/default.jpg" TargetMode="External"/><Relationship Id="rId2" Type="http://schemas.openxmlformats.org/officeDocument/2006/relationships/hyperlink" Target="https://www.manuscriptorium.com/apps/index.php?direct=record&amp;pid=AIPDIG-NKCR__XIII_D_7____3H6BCW0-cs" TargetMode="Externa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imagines.manuscriptorium.com/loris/AIPDIG-NKCR__XIII_D_7____3H6BCW0-cs/ID0073r/full/full/0/default.jp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imagines.manuscriptorium.com/loris/AIPDIG-BOPPRBR_17________0DDIM00-cs/ID0289r/full/full/0/default.jpg" TargetMode="External"/><Relationship Id="rId3" Type="http://schemas.openxmlformats.org/officeDocument/2006/relationships/hyperlink" Target="https://imagines.manuscriptorium.com/loris/AIPDIG-BOPPRBR_17________0DDIM00-cs/ID0005r/full/full/0/default.jpg" TargetMode="External"/><Relationship Id="rId7" Type="http://schemas.openxmlformats.org/officeDocument/2006/relationships/image" Target="../media/image22.jpeg"/><Relationship Id="rId2" Type="http://schemas.openxmlformats.org/officeDocument/2006/relationships/hyperlink" Target="https://www.manuscriptorium.com/apps/index.php?direct=record&amp;pid=AIPDIG-BOPPRBR_17________0DDIM00-cs" TargetMode="External"/><Relationship Id="rId1" Type="http://schemas.openxmlformats.org/officeDocument/2006/relationships/slideLayout" Target="../slideLayouts/slideLayout2.xml"/><Relationship Id="rId6" Type="http://schemas.openxmlformats.org/officeDocument/2006/relationships/hyperlink" Target="https://imagines.manuscriptorium.com/loris/AIPDIG-BOPPRBR_17________0DDIM00-cs/ID0089v/full/full/0/default.jpg" TargetMode="External"/><Relationship Id="rId5" Type="http://schemas.openxmlformats.org/officeDocument/2006/relationships/hyperlink" Target="https://imagines.manuscriptorium.com/loris/AIPDIG-BOPPRBR_17________0DDIM00-cs/ID0090v/full/full/0/default.jpg" TargetMode="External"/><Relationship Id="rId4" Type="http://schemas.openxmlformats.org/officeDocument/2006/relationships/hyperlink" Target="https://imagines.manuscriptorium.com/loris/AIPDIG-BOPPRBR_17________0DDIM00-cs/ID0009v/full/full/0/default.jp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manuscriptorium.com/apps/index.php?direct=record&amp;pid=AIPDIG-MZKB__RKP11614401_3T8RSL2-c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manuscriptorium.com/apps/index.php?direct=record&amp;pid=MZK___-MZKB__MK_0000_025_11Q6JHF-xx" TargetMode="Externa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manuscriptorium.com/apps/index.php?direct=record&amp;pid=AIPDIG-NKCR__I_D_32______4CB9CA4-c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solidFill>
                  <a:srgbClr val="FFFF00"/>
                </a:solidFill>
              </a:rPr>
              <a:t>Kodikologie</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4064674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200C84-7020-4994-AC1F-9B04A2D9252D}"/>
              </a:ext>
            </a:extLst>
          </p:cNvPr>
          <p:cNvSpPr>
            <a:spLocks noGrp="1"/>
          </p:cNvSpPr>
          <p:nvPr>
            <p:ph type="title"/>
          </p:nvPr>
        </p:nvSpPr>
        <p:spPr>
          <a:xfrm>
            <a:off x="650668" y="629266"/>
            <a:ext cx="4802031" cy="1641986"/>
          </a:xfrm>
        </p:spPr>
        <p:txBody>
          <a:bodyPr>
            <a:normAutofit/>
          </a:bodyPr>
          <a:lstStyle/>
          <a:p>
            <a:r>
              <a:rPr lang="cs-CZ" dirty="0"/>
              <a:t>Filigrán</a:t>
            </a:r>
          </a:p>
        </p:txBody>
      </p:sp>
      <p:pic>
        <p:nvPicPr>
          <p:cNvPr id="7170" name="Picture 2">
            <a:extLst>
              <a:ext uri="{FF2B5EF4-FFF2-40B4-BE49-F238E27FC236}">
                <a16:creationId xmlns:a16="http://schemas.microsoft.com/office/drawing/2014/main" id="{56124F3F-FB26-4D99-BAE0-7AC96973D9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0" t="10414" r="3809" b="18926"/>
          <a:stretch/>
        </p:blipFill>
        <p:spPr bwMode="auto">
          <a:xfrm>
            <a:off x="6539696" y="0"/>
            <a:ext cx="5652304"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9BC8BC7-0246-4F5B-94FC-3A7DC72B27FF}"/>
              </a:ext>
            </a:extLst>
          </p:cNvPr>
          <p:cNvSpPr>
            <a:spLocks noGrp="1"/>
          </p:cNvSpPr>
          <p:nvPr>
            <p:ph idx="1"/>
          </p:nvPr>
        </p:nvSpPr>
        <p:spPr>
          <a:xfrm>
            <a:off x="650668" y="2438400"/>
            <a:ext cx="4802031" cy="3809999"/>
          </a:xfrm>
        </p:spPr>
        <p:txBody>
          <a:bodyPr>
            <a:normAutofit/>
          </a:bodyPr>
          <a:lstStyle/>
          <a:p>
            <a:pPr marL="0" indent="0" algn="just">
              <a:buNone/>
            </a:pPr>
            <a:r>
              <a:rPr lang="cs-CZ" dirty="0"/>
              <a:t>Filigrán (z lat. </a:t>
            </a:r>
            <a:r>
              <a:rPr lang="cs-CZ" i="1" dirty="0" err="1"/>
              <a:t>filum</a:t>
            </a:r>
            <a:r>
              <a:rPr lang="cs-CZ" dirty="0"/>
              <a:t> = nit, </a:t>
            </a:r>
            <a:r>
              <a:rPr lang="cs-CZ" i="1" dirty="0"/>
              <a:t>granum</a:t>
            </a:r>
            <a:r>
              <a:rPr lang="cs-CZ" dirty="0"/>
              <a:t> = zrno, angl. </a:t>
            </a:r>
            <a:r>
              <a:rPr lang="cs-CZ" i="1" dirty="0" err="1"/>
              <a:t>watermark</a:t>
            </a:r>
            <a:r>
              <a:rPr lang="cs-CZ" dirty="0"/>
              <a:t>, fr. </a:t>
            </a:r>
            <a:r>
              <a:rPr lang="cs-CZ" i="1" dirty="0" err="1"/>
              <a:t>filigrane</a:t>
            </a:r>
            <a:r>
              <a:rPr lang="cs-CZ" dirty="0"/>
              <a:t>, něm. </a:t>
            </a:r>
            <a:r>
              <a:rPr lang="cs-CZ" i="1" dirty="0" err="1"/>
              <a:t>Wasserzeichen</a:t>
            </a:r>
            <a:r>
              <a:rPr lang="cs-CZ" dirty="0"/>
              <a:t>, čes. též průsvitka, nesprávně vodní značka, vodotisk, vodoznak) původně nitkovitý ornament francouzské knižní miniaturní malby, v nauce o papíru průhledem proti světlu patrná výrobní značka papírny. Motivicky je obvykle shodná s papírnickou obchodní značkou.</a:t>
            </a:r>
          </a:p>
        </p:txBody>
      </p:sp>
    </p:spTree>
    <p:extLst>
      <p:ext uri="{BB962C8B-B14F-4D97-AF65-F5344CB8AC3E}">
        <p14:creationId xmlns:p14="http://schemas.microsoft.com/office/powerpoint/2010/main" val="89254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2EC9F-B1B4-4FCE-BFCD-154D95BCFAF5}"/>
              </a:ext>
            </a:extLst>
          </p:cNvPr>
          <p:cNvSpPr>
            <a:spLocks noGrp="1"/>
          </p:cNvSpPr>
          <p:nvPr>
            <p:ph type="title"/>
          </p:nvPr>
        </p:nvSpPr>
        <p:spPr/>
        <p:txBody>
          <a:bodyPr/>
          <a:lstStyle/>
          <a:p>
            <a:r>
              <a:rPr lang="pl-PL" dirty="0" err="1"/>
              <a:t>Kde</a:t>
            </a:r>
            <a:r>
              <a:rPr lang="pl-PL" dirty="0"/>
              <a:t> a jak </a:t>
            </a:r>
            <a:r>
              <a:rPr lang="pl-PL" dirty="0" err="1"/>
              <a:t>vznikaly</a:t>
            </a:r>
            <a:r>
              <a:rPr lang="pl-PL" dirty="0"/>
              <a:t> </a:t>
            </a:r>
            <a:r>
              <a:rPr lang="pl-PL" dirty="0" err="1"/>
              <a:t>rukopisy</a:t>
            </a:r>
            <a:r>
              <a:rPr lang="pl-PL" dirty="0"/>
              <a:t>? </a:t>
            </a:r>
            <a:endParaRPr lang="cs-CZ" dirty="0"/>
          </a:p>
        </p:txBody>
      </p:sp>
      <p:sp>
        <p:nvSpPr>
          <p:cNvPr id="3" name="Zástupný obsah 2">
            <a:extLst>
              <a:ext uri="{FF2B5EF4-FFF2-40B4-BE49-F238E27FC236}">
                <a16:creationId xmlns:a16="http://schemas.microsoft.com/office/drawing/2014/main" id="{053A3669-5B78-4938-9673-D0E43A9C83E1}"/>
              </a:ext>
            </a:extLst>
          </p:cNvPr>
          <p:cNvSpPr>
            <a:spLocks noGrp="1"/>
          </p:cNvSpPr>
          <p:nvPr>
            <p:ph idx="1"/>
          </p:nvPr>
        </p:nvSpPr>
        <p:spPr/>
        <p:txBody>
          <a:bodyPr/>
          <a:lstStyle/>
          <a:p>
            <a:pPr algn="just"/>
            <a:r>
              <a:rPr lang="cs-CZ" dirty="0"/>
              <a:t>V antice v období vrcholného laického kulturního rozvoje lze hovořit o rozvinutém nakladatelském systému a o obchodu s knihami (tehdy v podobě svitku).</a:t>
            </a:r>
          </a:p>
          <a:p>
            <a:pPr algn="just"/>
            <a:endParaRPr lang="cs-CZ" dirty="0"/>
          </a:p>
          <a:p>
            <a:pPr algn="just"/>
            <a:r>
              <a:rPr lang="cs-CZ" dirty="0"/>
              <a:t>V raném a vrcholném středověku leželo hlavní těžiště práce ve skriptoriích klášterů (zejména benediktinských) a katedrálních (nebo kolegiátních) kapitul.</a:t>
            </a:r>
          </a:p>
        </p:txBody>
      </p:sp>
    </p:spTree>
    <p:extLst>
      <p:ext uri="{BB962C8B-B14F-4D97-AF65-F5344CB8AC3E}">
        <p14:creationId xmlns:p14="http://schemas.microsoft.com/office/powerpoint/2010/main" val="178924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2E80E-F7FC-46E5-9E19-A0BD298FDC89}"/>
              </a:ext>
            </a:extLst>
          </p:cNvPr>
          <p:cNvSpPr>
            <a:spLocks noGrp="1"/>
          </p:cNvSpPr>
          <p:nvPr>
            <p:ph type="title"/>
          </p:nvPr>
        </p:nvSpPr>
        <p:spPr>
          <a:xfrm>
            <a:off x="650668" y="629266"/>
            <a:ext cx="4802031" cy="1641986"/>
          </a:xfrm>
        </p:spPr>
        <p:txBody>
          <a:bodyPr>
            <a:normAutofit/>
          </a:bodyPr>
          <a:lstStyle/>
          <a:p>
            <a:r>
              <a:rPr lang="cs-CZ" dirty="0"/>
              <a:t>Skriptorium</a:t>
            </a:r>
          </a:p>
        </p:txBody>
      </p:sp>
      <p:pic>
        <p:nvPicPr>
          <p:cNvPr id="8194" name="Picture 2" descr="Scriptorium.">
            <a:extLst>
              <a:ext uri="{FF2B5EF4-FFF2-40B4-BE49-F238E27FC236}">
                <a16:creationId xmlns:a16="http://schemas.microsoft.com/office/drawing/2014/main" id="{6C64886F-4306-4220-BD21-6EC537FF5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0" r="-2" b="4356"/>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55C78DFD-4780-4DA1-B426-6A80B302A4A9}"/>
              </a:ext>
            </a:extLst>
          </p:cNvPr>
          <p:cNvSpPr>
            <a:spLocks noGrp="1"/>
          </p:cNvSpPr>
          <p:nvPr>
            <p:ph idx="1"/>
          </p:nvPr>
        </p:nvSpPr>
        <p:spPr>
          <a:xfrm>
            <a:off x="650668" y="2438400"/>
            <a:ext cx="4802031" cy="3809999"/>
          </a:xfrm>
        </p:spPr>
        <p:txBody>
          <a:bodyPr>
            <a:normAutofit/>
          </a:bodyPr>
          <a:lstStyle/>
          <a:p>
            <a:endParaRPr lang="cs-CZ" dirty="0"/>
          </a:p>
        </p:txBody>
      </p:sp>
    </p:spTree>
    <p:extLst>
      <p:ext uri="{BB962C8B-B14F-4D97-AF65-F5344CB8AC3E}">
        <p14:creationId xmlns:p14="http://schemas.microsoft.com/office/powerpoint/2010/main" val="310669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E17167-6F81-4E71-934C-4E7C31424DC2}"/>
              </a:ext>
            </a:extLst>
          </p:cNvPr>
          <p:cNvSpPr>
            <a:spLocks noGrp="1"/>
          </p:cNvSpPr>
          <p:nvPr>
            <p:ph type="title"/>
          </p:nvPr>
        </p:nvSpPr>
        <p:spPr/>
        <p:txBody>
          <a:bodyPr/>
          <a:lstStyle/>
          <a:p>
            <a:r>
              <a:rPr lang="cs-CZ" dirty="0"/>
              <a:t>Práce ve skriptoriu</a:t>
            </a:r>
          </a:p>
        </p:txBody>
      </p:sp>
      <p:sp>
        <p:nvSpPr>
          <p:cNvPr id="3" name="Zástupný obsah 2">
            <a:extLst>
              <a:ext uri="{FF2B5EF4-FFF2-40B4-BE49-F238E27FC236}">
                <a16:creationId xmlns:a16="http://schemas.microsoft.com/office/drawing/2014/main" id="{E6A5BE3E-8B9C-4ED9-B5B0-A8839E46827E}"/>
              </a:ext>
            </a:extLst>
          </p:cNvPr>
          <p:cNvSpPr>
            <a:spLocks noGrp="1"/>
          </p:cNvSpPr>
          <p:nvPr>
            <p:ph idx="1"/>
          </p:nvPr>
        </p:nvSpPr>
        <p:spPr/>
        <p:txBody>
          <a:bodyPr/>
          <a:lstStyle/>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technická příprav psacích látek a jiných psacích prostředků (inkousty, pera ap.). Příprava pergamenu, stažení kůže z příslušného zvířete. Charakter složení pergamenu ovlivňoval velikost vznikající knihy a rozsah jejich složek. Jedním přeložením vzniká dvoulist – </a:t>
            </a:r>
            <a:r>
              <a:rPr lang="cs-CZ" sz="1800" i="1" dirty="0" err="1">
                <a:effectLst/>
                <a:latin typeface="+mn-lt"/>
                <a:ea typeface="Calibri" panose="020F0502020204030204" pitchFamily="34" charset="0"/>
                <a:cs typeface="Times New Roman" panose="02020603050405020304" pitchFamily="18" charset="0"/>
              </a:rPr>
              <a:t>binio</a:t>
            </a:r>
            <a:r>
              <a:rPr lang="cs-CZ" sz="1800" dirty="0">
                <a:effectLst/>
                <a:latin typeface="+mn-lt"/>
                <a:ea typeface="Calibri" panose="020F0502020204030204" pitchFamily="34" charset="0"/>
                <a:cs typeface="Times New Roman" panose="02020603050405020304" pitchFamily="18" charset="0"/>
              </a:rPr>
              <a:t>, trojím přeložením – </a:t>
            </a:r>
            <a:r>
              <a:rPr lang="cs-CZ" sz="1800" i="1" dirty="0" err="1">
                <a:effectLst/>
                <a:latin typeface="+mn-lt"/>
                <a:ea typeface="Calibri" panose="020F0502020204030204" pitchFamily="34" charset="0"/>
                <a:cs typeface="Times New Roman" panose="02020603050405020304" pitchFamily="18" charset="0"/>
              </a:rPr>
              <a:t>ternio</a:t>
            </a:r>
            <a:r>
              <a:rPr lang="cs-CZ" sz="1800" dirty="0">
                <a:effectLst/>
                <a:latin typeface="+mn-lt"/>
                <a:ea typeface="Calibri" panose="020F0502020204030204" pitchFamily="34" charset="0"/>
                <a:cs typeface="Times New Roman" panose="02020603050405020304" pitchFamily="18" charset="0"/>
              </a:rPr>
              <a:t>, a při čtyřech jde o </a:t>
            </a:r>
            <a:r>
              <a:rPr lang="cs-CZ" sz="1800" i="1" dirty="0" err="1">
                <a:effectLst/>
                <a:latin typeface="+mn-lt"/>
                <a:ea typeface="Calibri" panose="020F0502020204030204" pitchFamily="34" charset="0"/>
                <a:cs typeface="Times New Roman" panose="02020603050405020304" pitchFamily="18" charset="0"/>
              </a:rPr>
              <a:t>kvatern</a:t>
            </a:r>
            <a:r>
              <a:rPr lang="cs-CZ" sz="1800" dirty="0">
                <a:effectLst/>
                <a:latin typeface="+mn-lt"/>
                <a:ea typeface="Calibri" panose="020F0502020204030204" pitchFamily="34" charset="0"/>
                <a:cs typeface="Times New Roman" panose="02020603050405020304" pitchFamily="18" charset="0"/>
              </a:rPr>
              <a:t>.</a:t>
            </a:r>
          </a:p>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Vznik díla. Jeden písař nebo více. Opisování předlohy nebo podle diktátu (jeden diktuje, více písařů píše). Pak předáno iluminátorovi. Pracoval podle předloh (vzorníků). Někdy písař a iluminátor – jedna osoba. Jeden kodex mohl vznikat týdny, měsíce i roky.</a:t>
            </a:r>
          </a:p>
          <a:p>
            <a:pPr marL="342900" lvl="0" indent="-342900" algn="just">
              <a:lnSpc>
                <a:spcPct val="107000"/>
              </a:lnSpc>
              <a:spcAft>
                <a:spcPts val="800"/>
              </a:spcAft>
              <a:buFont typeface="+mj-lt"/>
              <a:buAutoNum type="arabicPeriod"/>
            </a:pPr>
            <a:r>
              <a:rPr lang="cs-CZ" sz="1800" dirty="0">
                <a:effectLst/>
                <a:latin typeface="+mn-lt"/>
                <a:ea typeface="Calibri" panose="020F0502020204030204" pitchFamily="34" charset="0"/>
                <a:cs typeface="Times New Roman" panose="02020603050405020304" pitchFamily="18" charset="0"/>
              </a:rPr>
              <a:t>Knihy se skládaly z jednotlivých složek, které byly teprve po napsání základního textu (nebo textů) vázány do vazeb buď pevných prkénkových, nebo měkkých vazeb kožených. Vazby byly všelijak zdobené. Většinou jsou dnešní vazby středověkých rukopisů novověké (došlo k převazbě).</a:t>
            </a:r>
          </a:p>
        </p:txBody>
      </p:sp>
    </p:spTree>
    <p:extLst>
      <p:ext uri="{BB962C8B-B14F-4D97-AF65-F5344CB8AC3E}">
        <p14:creationId xmlns:p14="http://schemas.microsoft.com/office/powerpoint/2010/main" val="1625417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60F4C6-BC0D-4DD6-97DB-BFCCD404659D}"/>
              </a:ext>
            </a:extLst>
          </p:cNvPr>
          <p:cNvSpPr>
            <a:spLocks noGrp="1"/>
          </p:cNvSpPr>
          <p:nvPr>
            <p:ph type="title"/>
          </p:nvPr>
        </p:nvSpPr>
        <p:spPr>
          <a:xfrm>
            <a:off x="650668" y="629266"/>
            <a:ext cx="4802031" cy="1641986"/>
          </a:xfrm>
        </p:spPr>
        <p:txBody>
          <a:bodyPr>
            <a:normAutofit/>
          </a:bodyPr>
          <a:lstStyle/>
          <a:p>
            <a:pPr>
              <a:lnSpc>
                <a:spcPct val="90000"/>
              </a:lnSpc>
            </a:pPr>
            <a:r>
              <a:rPr lang="cs-CZ" sz="3600" dirty="0"/>
              <a:t>Nejslavnější skriptoria v Evropě</a:t>
            </a:r>
            <a:br>
              <a:rPr lang="cs-CZ" sz="3600" dirty="0"/>
            </a:br>
            <a:endParaRPr lang="cs-CZ" sz="3600" dirty="0"/>
          </a:p>
        </p:txBody>
      </p:sp>
      <p:pic>
        <p:nvPicPr>
          <p:cNvPr id="9218" name="Picture 2" descr="Obsah obrázku exteriér, obloha, budova, strom&#10;&#10;Popis byl vytvořen automaticky">
            <a:extLst>
              <a:ext uri="{FF2B5EF4-FFF2-40B4-BE49-F238E27FC236}">
                <a16:creationId xmlns:a16="http://schemas.microsoft.com/office/drawing/2014/main" id="{02C18476-17CF-433C-A956-815CF7B2EE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9" r="24165" b="1"/>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FB1BBBB-75BE-4095-9383-29F9E7667F18}"/>
              </a:ext>
            </a:extLst>
          </p:cNvPr>
          <p:cNvSpPr>
            <a:spLocks noGrp="1"/>
          </p:cNvSpPr>
          <p:nvPr>
            <p:ph idx="1"/>
          </p:nvPr>
        </p:nvSpPr>
        <p:spPr>
          <a:xfrm>
            <a:off x="650668" y="2438400"/>
            <a:ext cx="4802031" cy="3809999"/>
          </a:xfrm>
        </p:spPr>
        <p:txBody>
          <a:bodyPr>
            <a:normAutofit/>
          </a:bodyPr>
          <a:lstStyle/>
          <a:p>
            <a:pPr algn="just"/>
            <a:r>
              <a:rPr lang="cs-CZ" dirty="0"/>
              <a:t>klášter sv. Martina v </a:t>
            </a:r>
            <a:r>
              <a:rPr lang="cs-CZ" dirty="0" err="1"/>
              <a:t>Tours</a:t>
            </a:r>
            <a:r>
              <a:rPr lang="cs-CZ" dirty="0"/>
              <a:t> ve Francii</a:t>
            </a:r>
          </a:p>
          <a:p>
            <a:pPr algn="just"/>
            <a:endParaRPr lang="cs-CZ" dirty="0"/>
          </a:p>
          <a:p>
            <a:pPr algn="just"/>
            <a:r>
              <a:rPr lang="cs-CZ" dirty="0"/>
              <a:t>klášter </a:t>
            </a:r>
            <a:r>
              <a:rPr lang="cs-CZ" dirty="0" err="1"/>
              <a:t>Reichenau</a:t>
            </a:r>
            <a:r>
              <a:rPr lang="cs-CZ" dirty="0"/>
              <a:t> na Bodamském jezeře</a:t>
            </a:r>
          </a:p>
          <a:p>
            <a:pPr algn="just"/>
            <a:endParaRPr lang="cs-CZ" dirty="0"/>
          </a:p>
          <a:p>
            <a:pPr algn="just"/>
            <a:r>
              <a:rPr lang="cs-CZ" dirty="0"/>
              <a:t>klášter </a:t>
            </a:r>
            <a:r>
              <a:rPr lang="cs-CZ" dirty="0" err="1"/>
              <a:t>Fulda</a:t>
            </a:r>
            <a:r>
              <a:rPr lang="cs-CZ" dirty="0"/>
              <a:t> v Hesensku</a:t>
            </a:r>
          </a:p>
          <a:p>
            <a:pPr algn="just"/>
            <a:endParaRPr lang="cs-CZ" dirty="0"/>
          </a:p>
          <a:p>
            <a:pPr algn="just"/>
            <a:r>
              <a:rPr lang="cs-CZ" dirty="0"/>
              <a:t>klášter sv. </a:t>
            </a:r>
            <a:r>
              <a:rPr lang="cs-CZ" dirty="0" err="1"/>
              <a:t>Jimrama</a:t>
            </a:r>
            <a:r>
              <a:rPr lang="cs-CZ" dirty="0"/>
              <a:t> v Řezně</a:t>
            </a:r>
          </a:p>
        </p:txBody>
      </p:sp>
    </p:spTree>
    <p:extLst>
      <p:ext uri="{BB962C8B-B14F-4D97-AF65-F5344CB8AC3E}">
        <p14:creationId xmlns:p14="http://schemas.microsoft.com/office/powerpoint/2010/main" val="399532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2E462-7262-4746-87C1-555F1D9BDB94}"/>
              </a:ext>
            </a:extLst>
          </p:cNvPr>
          <p:cNvSpPr>
            <a:spLocks noGrp="1"/>
          </p:cNvSpPr>
          <p:nvPr>
            <p:ph type="title"/>
          </p:nvPr>
        </p:nvSpPr>
        <p:spPr/>
        <p:txBody>
          <a:bodyPr/>
          <a:lstStyle/>
          <a:p>
            <a:r>
              <a:rPr lang="cs-CZ" dirty="0"/>
              <a:t>Skriptoria u nás</a:t>
            </a:r>
          </a:p>
        </p:txBody>
      </p:sp>
      <p:sp>
        <p:nvSpPr>
          <p:cNvPr id="3" name="Zástupný obsah 2">
            <a:extLst>
              <a:ext uri="{FF2B5EF4-FFF2-40B4-BE49-F238E27FC236}">
                <a16:creationId xmlns:a16="http://schemas.microsoft.com/office/drawing/2014/main" id="{9A0968B0-7DA5-4177-BE38-BF8E3A521EE9}"/>
              </a:ext>
            </a:extLst>
          </p:cNvPr>
          <p:cNvSpPr>
            <a:spLocks noGrp="1"/>
          </p:cNvSpPr>
          <p:nvPr>
            <p:ph idx="1"/>
          </p:nvPr>
        </p:nvSpPr>
        <p:spPr>
          <a:xfrm>
            <a:off x="1103312" y="2052918"/>
            <a:ext cx="8946541" cy="3517703"/>
          </a:xfrm>
        </p:spPr>
        <p:txBody>
          <a:bodyPr/>
          <a:lstStyle/>
          <a:p>
            <a:pPr algn="just"/>
            <a:r>
              <a:rPr lang="cs-CZ" dirty="0"/>
              <a:t>Olomoucké skriptorium (při kapitule) zejména za biskupa Jindřicha Zdíka (1126-1150).</a:t>
            </a:r>
          </a:p>
          <a:p>
            <a:pPr algn="just"/>
            <a:endParaRPr lang="cs-CZ" dirty="0"/>
          </a:p>
          <a:p>
            <a:pPr algn="just"/>
            <a:r>
              <a:rPr lang="cs-CZ" dirty="0"/>
              <a:t>Skriptorium pražských minoritů.</a:t>
            </a:r>
          </a:p>
          <a:p>
            <a:pPr algn="just"/>
            <a:endParaRPr lang="cs-CZ" dirty="0"/>
          </a:p>
          <a:p>
            <a:pPr algn="just"/>
            <a:r>
              <a:rPr lang="cs-CZ" dirty="0"/>
              <a:t>Skriptorium benediktinek u sv. Jiří na Pražském hradě.</a:t>
            </a:r>
          </a:p>
          <a:p>
            <a:pPr algn="just"/>
            <a:endParaRPr lang="cs-CZ" dirty="0"/>
          </a:p>
          <a:p>
            <a:pPr algn="just"/>
            <a:r>
              <a:rPr lang="cs-CZ" dirty="0"/>
              <a:t>Skriptorium olomouckého biskupa Jana ze Středy (14. století).</a:t>
            </a:r>
          </a:p>
        </p:txBody>
      </p:sp>
    </p:spTree>
    <p:extLst>
      <p:ext uri="{BB962C8B-B14F-4D97-AF65-F5344CB8AC3E}">
        <p14:creationId xmlns:p14="http://schemas.microsoft.com/office/powerpoint/2010/main" val="3191607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F864C-A26C-449C-804E-E24362EF5E67}"/>
              </a:ext>
            </a:extLst>
          </p:cNvPr>
          <p:cNvSpPr>
            <a:spLocks noGrp="1"/>
          </p:cNvSpPr>
          <p:nvPr>
            <p:ph type="title"/>
          </p:nvPr>
        </p:nvSpPr>
        <p:spPr>
          <a:xfrm>
            <a:off x="650668" y="629266"/>
            <a:ext cx="4802031" cy="1641986"/>
          </a:xfrm>
        </p:spPr>
        <p:txBody>
          <a:bodyPr>
            <a:normAutofit/>
          </a:bodyPr>
          <a:lstStyle/>
          <a:p>
            <a:r>
              <a:rPr lang="cs-CZ" dirty="0"/>
              <a:t>Olomoucké skriptorium</a:t>
            </a:r>
          </a:p>
        </p:txBody>
      </p:sp>
      <p:pic>
        <p:nvPicPr>
          <p:cNvPr id="10242" name="Picture 2" descr="Obsah obrázku text&#10;&#10;Popis byl vytvořen automaticky">
            <a:extLst>
              <a:ext uri="{FF2B5EF4-FFF2-40B4-BE49-F238E27FC236}">
                <a16:creationId xmlns:a16="http://schemas.microsoft.com/office/drawing/2014/main" id="{A3F86ED4-2922-448C-9840-67A8BF44F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4"/>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F2CD32C8-D7C2-4EC7-BA5D-C556A4A8BBD6}"/>
              </a:ext>
            </a:extLst>
          </p:cNvPr>
          <p:cNvSpPr>
            <a:spLocks noGrp="1"/>
          </p:cNvSpPr>
          <p:nvPr>
            <p:ph idx="1"/>
          </p:nvPr>
        </p:nvSpPr>
        <p:spPr>
          <a:xfrm>
            <a:off x="650668" y="2438401"/>
            <a:ext cx="4802031" cy="3021874"/>
          </a:xfrm>
        </p:spPr>
        <p:txBody>
          <a:bodyPr>
            <a:normAutofit/>
          </a:bodyPr>
          <a:lstStyle/>
          <a:p>
            <a:pPr marL="0" indent="0" algn="just">
              <a:lnSpc>
                <a:spcPct val="90000"/>
              </a:lnSpc>
              <a:buNone/>
            </a:pPr>
            <a:r>
              <a:rPr lang="cs-CZ" sz="1400" i="1" dirty="0"/>
              <a:t>De </a:t>
            </a:r>
            <a:r>
              <a:rPr lang="cs-CZ" sz="1400" i="1" dirty="0" err="1"/>
              <a:t>civitate</a:t>
            </a:r>
            <a:r>
              <a:rPr lang="cs-CZ" sz="1400" i="1" dirty="0"/>
              <a:t> Dei </a:t>
            </a:r>
            <a:r>
              <a:rPr lang="cs-CZ" sz="1400" dirty="0"/>
              <a:t>(Praha, Archiv Pražského hradu, kapitulní knihovna, signatura A 21/1) – datováno do 40. let 12. století (starší literatura i později, až do konce 12. století). Na poslední straně vyhotovili malíři jakýsi obrazový </a:t>
            </a:r>
            <a:r>
              <a:rPr lang="cs-CZ" sz="1400" dirty="0" err="1"/>
              <a:t>kolofon</a:t>
            </a:r>
            <a:r>
              <a:rPr lang="cs-CZ" sz="1400" dirty="0"/>
              <a:t> označovaný jako </a:t>
            </a:r>
            <a:r>
              <a:rPr lang="cs-CZ" sz="1400" dirty="0" err="1"/>
              <a:t>Hildebertova</a:t>
            </a:r>
            <a:r>
              <a:rPr lang="cs-CZ" sz="1400" dirty="0"/>
              <a:t> kletba, který se z více důvodů stal velmi známý (nejenom že zobrazuje dobovou dílnu, ale též živě odkazuje ke každodenním útrapám knižních tvůrců). Na drobné kresbě jsou dva pracující tvůrci ve skriptoriu, přičemž </a:t>
            </a:r>
            <a:r>
              <a:rPr lang="cs-CZ" sz="1400" dirty="0" err="1"/>
              <a:t>Hildebert</a:t>
            </a:r>
            <a:r>
              <a:rPr lang="cs-CZ" sz="1400" dirty="0"/>
              <a:t> (sedící u pulpitu) je zrovna vyrušen myší pojídající jeho jídlo a chystá se po ni hodit pemzu. V knize na pulpitu je vepsána ona kletba: </a:t>
            </a:r>
            <a:r>
              <a:rPr lang="cs-CZ" sz="1400" i="1" dirty="0" err="1"/>
              <a:t>Pessime</a:t>
            </a:r>
            <a:r>
              <a:rPr lang="cs-CZ" sz="1400" i="1" dirty="0"/>
              <a:t> </a:t>
            </a:r>
            <a:r>
              <a:rPr lang="cs-CZ" sz="1400" i="1" dirty="0" err="1"/>
              <a:t>mus</a:t>
            </a:r>
            <a:r>
              <a:rPr lang="cs-CZ" sz="1400" i="1" dirty="0"/>
              <a:t>, </a:t>
            </a:r>
            <a:r>
              <a:rPr lang="cs-CZ" sz="1400" i="1" dirty="0" err="1"/>
              <a:t>saepius</a:t>
            </a:r>
            <a:r>
              <a:rPr lang="cs-CZ" sz="1400" i="1" dirty="0"/>
              <a:t> </a:t>
            </a:r>
            <a:r>
              <a:rPr lang="cs-CZ" sz="1400" i="1" dirty="0" err="1"/>
              <a:t>me</a:t>
            </a:r>
            <a:r>
              <a:rPr lang="cs-CZ" sz="1400" i="1" dirty="0"/>
              <a:t> </a:t>
            </a:r>
            <a:r>
              <a:rPr lang="cs-CZ" sz="1400" i="1" dirty="0" err="1"/>
              <a:t>provocas</a:t>
            </a:r>
            <a:r>
              <a:rPr lang="cs-CZ" sz="1400" i="1" dirty="0"/>
              <a:t> ad </a:t>
            </a:r>
            <a:r>
              <a:rPr lang="cs-CZ" sz="1400" i="1" dirty="0" err="1"/>
              <a:t>iram</a:t>
            </a:r>
            <a:r>
              <a:rPr lang="cs-CZ" sz="1400" i="1" dirty="0"/>
              <a:t>. Ut </a:t>
            </a:r>
            <a:r>
              <a:rPr lang="cs-CZ" sz="1400" i="1" dirty="0" err="1"/>
              <a:t>te</a:t>
            </a:r>
            <a:r>
              <a:rPr lang="cs-CZ" sz="1400" i="1" dirty="0"/>
              <a:t> Deus </a:t>
            </a:r>
            <a:r>
              <a:rPr lang="cs-CZ" sz="1400" i="1" dirty="0" err="1"/>
              <a:t>perdat</a:t>
            </a:r>
            <a:r>
              <a:rPr lang="cs-CZ" sz="1400" dirty="0"/>
              <a:t> (Nejbídnější myši, stále mne provokuješ až k hněvu. Ať tě Bůh zatratí!).</a:t>
            </a:r>
          </a:p>
        </p:txBody>
      </p:sp>
    </p:spTree>
    <p:extLst>
      <p:ext uri="{BB962C8B-B14F-4D97-AF65-F5344CB8AC3E}">
        <p14:creationId xmlns:p14="http://schemas.microsoft.com/office/powerpoint/2010/main" val="131592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D9186-16AD-8607-AEA1-F7E1B668FD6B}"/>
              </a:ext>
            </a:extLst>
          </p:cNvPr>
          <p:cNvSpPr>
            <a:spLocks noGrp="1"/>
          </p:cNvSpPr>
          <p:nvPr>
            <p:ph type="title"/>
          </p:nvPr>
        </p:nvSpPr>
        <p:spPr>
          <a:xfrm>
            <a:off x="7450367" y="3139047"/>
            <a:ext cx="4449274" cy="1011611"/>
          </a:xfrm>
        </p:spPr>
        <p:txBody>
          <a:bodyPr/>
          <a:lstStyle/>
          <a:p>
            <a:pPr algn="ctr"/>
            <a:r>
              <a:rPr lang="cs-CZ" sz="2000" dirty="0"/>
              <a:t>Horologium </a:t>
            </a:r>
            <a:r>
              <a:rPr lang="cs-CZ" sz="2000" dirty="0" err="1"/>
              <a:t>Olomucense</a:t>
            </a:r>
            <a:r>
              <a:rPr lang="cs-CZ" sz="2000" dirty="0"/>
              <a:t> (Stockholm, </a:t>
            </a:r>
            <a:r>
              <a:rPr lang="cs-CZ" sz="2000" dirty="0" err="1"/>
              <a:t>Kungliga</a:t>
            </a:r>
            <a:r>
              <a:rPr lang="cs-CZ" sz="2000" dirty="0"/>
              <a:t> </a:t>
            </a:r>
            <a:r>
              <a:rPr lang="cs-CZ" sz="2000" dirty="0" err="1"/>
              <a:t>biblioteket</a:t>
            </a:r>
            <a:r>
              <a:rPr lang="cs-CZ" sz="2000" dirty="0"/>
              <a:t>, A 144)</a:t>
            </a:r>
          </a:p>
        </p:txBody>
      </p:sp>
      <p:sp>
        <p:nvSpPr>
          <p:cNvPr id="3" name="Zástupný obsah 2">
            <a:extLst>
              <a:ext uri="{FF2B5EF4-FFF2-40B4-BE49-F238E27FC236}">
                <a16:creationId xmlns:a16="http://schemas.microsoft.com/office/drawing/2014/main" id="{8DA6A951-6642-9D3F-B700-A6ACF691B949}"/>
              </a:ext>
            </a:extLst>
          </p:cNvPr>
          <p:cNvSpPr>
            <a:spLocks noGrp="1"/>
          </p:cNvSpPr>
          <p:nvPr>
            <p:ph idx="1"/>
          </p:nvPr>
        </p:nvSpPr>
        <p:spPr/>
        <p:txBody>
          <a:bodyPr/>
          <a:lstStyle/>
          <a:p>
            <a:pPr algn="ctr"/>
            <a:endParaRPr lang="cs-CZ" dirty="0"/>
          </a:p>
        </p:txBody>
      </p:sp>
      <p:pic>
        <p:nvPicPr>
          <p:cNvPr id="5" name="Obrázek 4">
            <a:extLst>
              <a:ext uri="{FF2B5EF4-FFF2-40B4-BE49-F238E27FC236}">
                <a16:creationId xmlns:a16="http://schemas.microsoft.com/office/drawing/2014/main" id="{AB95BD71-4017-0794-F01A-A16E4CB05667}"/>
              </a:ext>
            </a:extLst>
          </p:cNvPr>
          <p:cNvPicPr>
            <a:picLocks noChangeAspect="1"/>
          </p:cNvPicPr>
          <p:nvPr/>
        </p:nvPicPr>
        <p:blipFill rotWithShape="1">
          <a:blip r:embed="rId2"/>
          <a:srcRect l="13732" t="4306" r="2732" b="1111"/>
          <a:stretch/>
        </p:blipFill>
        <p:spPr>
          <a:xfrm>
            <a:off x="2592387" y="1451"/>
            <a:ext cx="4309255" cy="6856549"/>
          </a:xfrm>
          <a:prstGeom prst="rect">
            <a:avLst/>
          </a:prstGeom>
        </p:spPr>
      </p:pic>
      <p:pic>
        <p:nvPicPr>
          <p:cNvPr id="7" name="Obrázek 6">
            <a:extLst>
              <a:ext uri="{FF2B5EF4-FFF2-40B4-BE49-F238E27FC236}">
                <a16:creationId xmlns:a16="http://schemas.microsoft.com/office/drawing/2014/main" id="{3B53C6E6-9B80-837F-D929-5C72240F7DA6}"/>
              </a:ext>
            </a:extLst>
          </p:cNvPr>
          <p:cNvPicPr>
            <a:picLocks noChangeAspect="1"/>
          </p:cNvPicPr>
          <p:nvPr/>
        </p:nvPicPr>
        <p:blipFill rotWithShape="1">
          <a:blip r:embed="rId2"/>
          <a:srcRect l="26435" t="22040" r="58688" b="49860"/>
          <a:stretch/>
        </p:blipFill>
        <p:spPr>
          <a:xfrm>
            <a:off x="0" y="-23028"/>
            <a:ext cx="2592387" cy="6881028"/>
          </a:xfrm>
          <a:prstGeom prst="rect">
            <a:avLst/>
          </a:prstGeom>
        </p:spPr>
      </p:pic>
    </p:spTree>
    <p:extLst>
      <p:ext uri="{BB962C8B-B14F-4D97-AF65-F5344CB8AC3E}">
        <p14:creationId xmlns:p14="http://schemas.microsoft.com/office/powerpoint/2010/main" val="2311415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7C0916-0D02-6E56-DCB5-2EA983C508CE}"/>
              </a:ext>
            </a:extLst>
          </p:cNvPr>
          <p:cNvSpPr>
            <a:spLocks noGrp="1"/>
          </p:cNvSpPr>
          <p:nvPr>
            <p:ph type="title"/>
          </p:nvPr>
        </p:nvSpPr>
        <p:spPr/>
        <p:txBody>
          <a:bodyPr/>
          <a:lstStyle/>
          <a:p>
            <a:r>
              <a:rPr lang="cs-CZ" sz="2000" dirty="0"/>
              <a:t>Horologium </a:t>
            </a:r>
            <a:r>
              <a:rPr lang="cs-CZ" sz="2000" dirty="0" err="1"/>
              <a:t>Olomucense</a:t>
            </a:r>
            <a:r>
              <a:rPr lang="cs-CZ" sz="2000" dirty="0"/>
              <a:t> (Stockholm, </a:t>
            </a:r>
            <a:r>
              <a:rPr lang="cs-CZ" sz="2000" dirty="0" err="1"/>
              <a:t>Kungliga</a:t>
            </a:r>
            <a:r>
              <a:rPr lang="cs-CZ" sz="2000" dirty="0"/>
              <a:t> </a:t>
            </a:r>
            <a:r>
              <a:rPr lang="cs-CZ" sz="2000" dirty="0" err="1"/>
              <a:t>biblioteket</a:t>
            </a:r>
            <a:r>
              <a:rPr lang="cs-CZ" sz="2000" dirty="0"/>
              <a:t>, A 144)</a:t>
            </a:r>
          </a:p>
        </p:txBody>
      </p:sp>
      <p:sp>
        <p:nvSpPr>
          <p:cNvPr id="3" name="Zástupný obsah 2">
            <a:extLst>
              <a:ext uri="{FF2B5EF4-FFF2-40B4-BE49-F238E27FC236}">
                <a16:creationId xmlns:a16="http://schemas.microsoft.com/office/drawing/2014/main" id="{E25C41FF-68C9-1C14-CAE8-B21026B5EDD7}"/>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0F4FA019-2BB4-6BA3-6E10-7B7F58E5D1DE}"/>
              </a:ext>
            </a:extLst>
          </p:cNvPr>
          <p:cNvPicPr>
            <a:picLocks noChangeAspect="1"/>
          </p:cNvPicPr>
          <p:nvPr/>
        </p:nvPicPr>
        <p:blipFill rotWithShape="1">
          <a:blip r:embed="rId2"/>
          <a:srcRect l="16465" t="76944" r="8588" b="973"/>
          <a:stretch/>
        </p:blipFill>
        <p:spPr>
          <a:xfrm>
            <a:off x="1" y="1809750"/>
            <a:ext cx="12192000" cy="5048251"/>
          </a:xfrm>
          <a:prstGeom prst="rect">
            <a:avLst/>
          </a:prstGeom>
        </p:spPr>
      </p:pic>
    </p:spTree>
    <p:extLst>
      <p:ext uri="{BB962C8B-B14F-4D97-AF65-F5344CB8AC3E}">
        <p14:creationId xmlns:p14="http://schemas.microsoft.com/office/powerpoint/2010/main" val="3105257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00DDB9-D939-43EF-9190-A8152474089F}"/>
              </a:ext>
            </a:extLst>
          </p:cNvPr>
          <p:cNvSpPr>
            <a:spLocks noGrp="1"/>
          </p:cNvSpPr>
          <p:nvPr>
            <p:ph type="title"/>
          </p:nvPr>
        </p:nvSpPr>
        <p:spPr>
          <a:xfrm>
            <a:off x="94268" y="235670"/>
            <a:ext cx="9310455" cy="1164860"/>
          </a:xfrm>
        </p:spPr>
        <p:txBody>
          <a:bodyPr/>
          <a:lstStyle/>
          <a:p>
            <a:r>
              <a:rPr lang="cs-CZ" dirty="0"/>
              <a:t>Olomoucké skriptorium</a:t>
            </a:r>
          </a:p>
        </p:txBody>
      </p:sp>
      <p:sp>
        <p:nvSpPr>
          <p:cNvPr id="3" name="Zástupný obsah 2">
            <a:extLst>
              <a:ext uri="{FF2B5EF4-FFF2-40B4-BE49-F238E27FC236}">
                <a16:creationId xmlns:a16="http://schemas.microsoft.com/office/drawing/2014/main" id="{3AEBD8B1-C955-461C-93D2-56A40B096470}"/>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E6166D51-0612-4DE3-9F1D-42046873E955}"/>
              </a:ext>
            </a:extLst>
          </p:cNvPr>
          <p:cNvPicPr>
            <a:picLocks noChangeAspect="1"/>
          </p:cNvPicPr>
          <p:nvPr/>
        </p:nvPicPr>
        <p:blipFill>
          <a:blip r:embed="rId2"/>
          <a:stretch>
            <a:fillRect/>
          </a:stretch>
        </p:blipFill>
        <p:spPr>
          <a:xfrm>
            <a:off x="0" y="1247428"/>
            <a:ext cx="4251489" cy="5610572"/>
          </a:xfrm>
          <a:prstGeom prst="rect">
            <a:avLst/>
          </a:prstGeom>
        </p:spPr>
      </p:pic>
      <p:pic>
        <p:nvPicPr>
          <p:cNvPr id="11" name="Obrázek 10">
            <a:extLst>
              <a:ext uri="{FF2B5EF4-FFF2-40B4-BE49-F238E27FC236}">
                <a16:creationId xmlns:a16="http://schemas.microsoft.com/office/drawing/2014/main" id="{045F281F-A12C-4683-A673-F07D76310A8E}"/>
              </a:ext>
            </a:extLst>
          </p:cNvPr>
          <p:cNvPicPr>
            <a:picLocks noChangeAspect="1"/>
          </p:cNvPicPr>
          <p:nvPr/>
        </p:nvPicPr>
        <p:blipFill>
          <a:blip r:embed="rId3"/>
          <a:stretch>
            <a:fillRect/>
          </a:stretch>
        </p:blipFill>
        <p:spPr>
          <a:xfrm rot="5400000">
            <a:off x="6653495" y="1287018"/>
            <a:ext cx="6858000" cy="4283964"/>
          </a:xfrm>
          <a:prstGeom prst="rect">
            <a:avLst/>
          </a:prstGeom>
        </p:spPr>
      </p:pic>
      <p:pic>
        <p:nvPicPr>
          <p:cNvPr id="9" name="Obrázek 8">
            <a:extLst>
              <a:ext uri="{FF2B5EF4-FFF2-40B4-BE49-F238E27FC236}">
                <a16:creationId xmlns:a16="http://schemas.microsoft.com/office/drawing/2014/main" id="{6A1B0829-AA07-4F7C-B50B-E878380F445E}"/>
              </a:ext>
            </a:extLst>
          </p:cNvPr>
          <p:cNvPicPr>
            <a:picLocks noChangeAspect="1"/>
          </p:cNvPicPr>
          <p:nvPr/>
        </p:nvPicPr>
        <p:blipFill>
          <a:blip r:embed="rId4"/>
          <a:stretch>
            <a:fillRect/>
          </a:stretch>
        </p:blipFill>
        <p:spPr>
          <a:xfrm>
            <a:off x="4251489" y="1247428"/>
            <a:ext cx="4305925" cy="5610572"/>
          </a:xfrm>
          <a:prstGeom prst="rect">
            <a:avLst/>
          </a:prstGeom>
        </p:spPr>
      </p:pic>
    </p:spTree>
    <p:extLst>
      <p:ext uri="{BB962C8B-B14F-4D97-AF65-F5344CB8AC3E}">
        <p14:creationId xmlns:p14="http://schemas.microsoft.com/office/powerpoint/2010/main" val="1517646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Pojem</a:t>
            </a:r>
          </a:p>
        </p:txBody>
      </p:sp>
      <p:pic>
        <p:nvPicPr>
          <p:cNvPr id="6" name="Picture 4" descr="Secretary&amp;#39;s tablet | Wax tablet, Tablet, W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279" y="-13291"/>
            <a:ext cx="9161721" cy="687129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030279" y="405160"/>
            <a:ext cx="5988605" cy="1495646"/>
          </a:xfrm>
        </p:spPr>
        <p:txBody>
          <a:bodyPr/>
          <a:lstStyle/>
          <a:p>
            <a:pPr marL="0" indent="0" algn="ctr">
              <a:buNone/>
            </a:pPr>
            <a:r>
              <a:rPr lang="cs-CZ" dirty="0">
                <a:solidFill>
                  <a:srgbClr val="FFFF00"/>
                </a:solidFill>
              </a:rPr>
              <a:t>lat. </a:t>
            </a:r>
            <a:r>
              <a:rPr lang="cs-CZ" i="1" dirty="0" err="1">
                <a:solidFill>
                  <a:srgbClr val="FFFF00"/>
                </a:solidFill>
              </a:rPr>
              <a:t>codex</a:t>
            </a:r>
            <a:r>
              <a:rPr lang="cs-CZ" dirty="0">
                <a:solidFill>
                  <a:srgbClr val="FFFF00"/>
                </a:solidFill>
              </a:rPr>
              <a:t> (původně </a:t>
            </a:r>
            <a:r>
              <a:rPr lang="cs-CZ" i="1" dirty="0" err="1">
                <a:solidFill>
                  <a:srgbClr val="FFFF00"/>
                </a:solidFill>
              </a:rPr>
              <a:t>caudex</a:t>
            </a:r>
            <a:r>
              <a:rPr lang="cs-CZ" dirty="0">
                <a:solidFill>
                  <a:srgbClr val="FFFF00"/>
                </a:solidFill>
              </a:rPr>
              <a:t>) - vedle jiných významů označoval i několik vzájemně spojených dřevěných voskových destiček, popřípadě rukopis.</a:t>
            </a:r>
          </a:p>
        </p:txBody>
      </p:sp>
    </p:spTree>
    <p:extLst>
      <p:ext uri="{BB962C8B-B14F-4D97-AF65-F5344CB8AC3E}">
        <p14:creationId xmlns:p14="http://schemas.microsoft.com/office/powerpoint/2010/main" val="175642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03753B-094B-4CC1-A9FB-A23B1D0BE244}"/>
              </a:ext>
            </a:extLst>
          </p:cNvPr>
          <p:cNvSpPr>
            <a:spLocks noGrp="1"/>
          </p:cNvSpPr>
          <p:nvPr>
            <p:ph type="title"/>
          </p:nvPr>
        </p:nvSpPr>
        <p:spPr/>
        <p:txBody>
          <a:bodyPr/>
          <a:lstStyle/>
          <a:p>
            <a:r>
              <a:rPr lang="cs-CZ" dirty="0"/>
              <a:t>Skladba obsahu rukopisu</a:t>
            </a:r>
          </a:p>
        </p:txBody>
      </p:sp>
      <p:sp>
        <p:nvSpPr>
          <p:cNvPr id="3" name="Zástupný obsah 2">
            <a:extLst>
              <a:ext uri="{FF2B5EF4-FFF2-40B4-BE49-F238E27FC236}">
                <a16:creationId xmlns:a16="http://schemas.microsoft.com/office/drawing/2014/main" id="{D2741F1F-864D-46EB-8E48-7DD002E785BA}"/>
              </a:ext>
            </a:extLst>
          </p:cNvPr>
          <p:cNvSpPr>
            <a:spLocks noGrp="1"/>
          </p:cNvSpPr>
          <p:nvPr>
            <p:ph idx="1"/>
          </p:nvPr>
        </p:nvSpPr>
        <p:spPr/>
        <p:txBody>
          <a:bodyPr/>
          <a:lstStyle/>
          <a:p>
            <a:r>
              <a:rPr lang="cs-CZ" dirty="0"/>
              <a:t>Jedno dílo (zřídka).</a:t>
            </a:r>
          </a:p>
          <a:p>
            <a:endParaRPr lang="cs-CZ" dirty="0"/>
          </a:p>
          <a:p>
            <a:r>
              <a:rPr lang="cs-CZ" dirty="0"/>
              <a:t>Většinou sborník, někdy příbuzného obsahu, někdy zcela rozdílného obsahu (</a:t>
            </a:r>
            <a:r>
              <a:rPr lang="cs-CZ" i="1" dirty="0"/>
              <a:t>opus </a:t>
            </a:r>
            <a:r>
              <a:rPr lang="cs-CZ" i="1" dirty="0" err="1"/>
              <a:t>mixtum</a:t>
            </a:r>
            <a:r>
              <a:rPr lang="cs-CZ" dirty="0"/>
              <a:t>).</a:t>
            </a:r>
          </a:p>
        </p:txBody>
      </p:sp>
    </p:spTree>
    <p:extLst>
      <p:ext uri="{BB962C8B-B14F-4D97-AF65-F5344CB8AC3E}">
        <p14:creationId xmlns:p14="http://schemas.microsoft.com/office/powerpoint/2010/main" val="767378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7CAF0E-369B-489B-B519-E5F10C915540}"/>
              </a:ext>
            </a:extLst>
          </p:cNvPr>
          <p:cNvSpPr>
            <a:spLocks noGrp="1"/>
          </p:cNvSpPr>
          <p:nvPr>
            <p:ph type="title"/>
          </p:nvPr>
        </p:nvSpPr>
        <p:spPr/>
        <p:txBody>
          <a:bodyPr/>
          <a:lstStyle/>
          <a:p>
            <a:r>
              <a:rPr lang="pl-PL" dirty="0" err="1"/>
              <a:t>Čtyři</a:t>
            </a:r>
            <a:r>
              <a:rPr lang="pl-PL" dirty="0"/>
              <a:t> skupiny </a:t>
            </a:r>
            <a:r>
              <a:rPr lang="pl-PL" dirty="0" err="1"/>
              <a:t>rukopisů</a:t>
            </a:r>
            <a:r>
              <a:rPr lang="pl-PL" dirty="0"/>
              <a:t> podle </a:t>
            </a:r>
            <a:r>
              <a:rPr lang="pl-PL" dirty="0" err="1"/>
              <a:t>obsahu</a:t>
            </a:r>
            <a:endParaRPr lang="cs-CZ" dirty="0"/>
          </a:p>
        </p:txBody>
      </p:sp>
      <p:sp>
        <p:nvSpPr>
          <p:cNvPr id="3" name="Zástupný obsah 2">
            <a:extLst>
              <a:ext uri="{FF2B5EF4-FFF2-40B4-BE49-F238E27FC236}">
                <a16:creationId xmlns:a16="http://schemas.microsoft.com/office/drawing/2014/main" id="{E8C4A220-B2EB-4848-9BFF-B0CB77675AD9}"/>
              </a:ext>
            </a:extLst>
          </p:cNvPr>
          <p:cNvSpPr>
            <a:spLocks noGrp="1"/>
          </p:cNvSpPr>
          <p:nvPr>
            <p:ph idx="1"/>
          </p:nvPr>
        </p:nvSpPr>
        <p:spPr/>
        <p:txBody>
          <a:bodyPr/>
          <a:lstStyle/>
          <a:p>
            <a:pPr marL="457200" indent="-457200">
              <a:buFont typeface="+mj-lt"/>
              <a:buAutoNum type="arabicPeriod"/>
            </a:pPr>
            <a:endParaRPr lang="cs-CZ" dirty="0"/>
          </a:p>
          <a:p>
            <a:pPr marL="457200" indent="-457200">
              <a:buFont typeface="+mj-lt"/>
              <a:buAutoNum type="arabicPeriod"/>
            </a:pPr>
            <a:r>
              <a:rPr lang="cs-CZ" dirty="0"/>
              <a:t>Liturgické rukopisy (Bible, misály, kalendária, nekrologia).</a:t>
            </a:r>
          </a:p>
          <a:p>
            <a:pPr marL="457200" indent="-457200">
              <a:buFont typeface="+mj-lt"/>
              <a:buAutoNum type="arabicPeriod"/>
            </a:pPr>
            <a:r>
              <a:rPr lang="cs-CZ" dirty="0"/>
              <a:t>Rukopisy vědecké (studijní) – filozofie, teologie, právnické rukopisy, medicína, astrologie…</a:t>
            </a:r>
          </a:p>
          <a:p>
            <a:pPr marL="457200" indent="-457200">
              <a:buFont typeface="+mj-lt"/>
              <a:buAutoNum type="arabicPeriod"/>
            </a:pPr>
            <a:r>
              <a:rPr lang="cs-CZ" dirty="0"/>
              <a:t>Zábavná a vzdělavatelská četba – zejména v národních jazycích (rytířské eposy), k předčítání.</a:t>
            </a:r>
          </a:p>
          <a:p>
            <a:pPr marL="457200" indent="-457200">
              <a:buFont typeface="+mj-lt"/>
              <a:buAutoNum type="arabicPeriod"/>
            </a:pPr>
            <a:r>
              <a:rPr lang="cs-CZ" dirty="0"/>
              <a:t>Bibliofilie (krásné knihy), např. sbírka rukopisných knih krále Václava IV.</a:t>
            </a:r>
          </a:p>
        </p:txBody>
      </p:sp>
    </p:spTree>
    <p:extLst>
      <p:ext uri="{BB962C8B-B14F-4D97-AF65-F5344CB8AC3E}">
        <p14:creationId xmlns:p14="http://schemas.microsoft.com/office/powerpoint/2010/main" val="23580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FC260-2F40-4366-9FB3-869AD42D12CE}"/>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16A57ED6-D2A1-43B4-832A-9554AA01E145}"/>
              </a:ext>
            </a:extLst>
          </p:cNvPr>
          <p:cNvSpPr>
            <a:spLocks noGrp="1"/>
          </p:cNvSpPr>
          <p:nvPr>
            <p:ph idx="1"/>
          </p:nvPr>
        </p:nvSpPr>
        <p:spPr/>
        <p:txBody>
          <a:bodyPr/>
          <a:lstStyle/>
          <a:p>
            <a:r>
              <a:rPr lang="cs-CZ" dirty="0"/>
              <a:t>Moderní foliace (</a:t>
            </a:r>
            <a:r>
              <a:rPr lang="cs-CZ" i="1" dirty="0" err="1"/>
              <a:t>recto</a:t>
            </a:r>
            <a:r>
              <a:rPr lang="cs-CZ" dirty="0"/>
              <a:t>, </a:t>
            </a:r>
            <a:r>
              <a:rPr lang="cs-CZ" i="1" dirty="0" err="1"/>
              <a:t>verso</a:t>
            </a:r>
            <a:r>
              <a:rPr lang="cs-CZ" dirty="0"/>
              <a:t>) nebo paginace.</a:t>
            </a:r>
          </a:p>
          <a:p>
            <a:r>
              <a:rPr lang="cs-CZ" dirty="0"/>
              <a:t>Původní označení složek:</a:t>
            </a:r>
          </a:p>
          <a:p>
            <a:pPr lvl="1"/>
            <a:r>
              <a:rPr lang="cs-CZ" b="1" dirty="0"/>
              <a:t>kustody</a:t>
            </a:r>
            <a:r>
              <a:rPr lang="cs-CZ" dirty="0"/>
              <a:t> (římské číslice označující složku).</a:t>
            </a:r>
          </a:p>
          <a:p>
            <a:pPr lvl="1"/>
            <a:r>
              <a:rPr lang="cs-CZ" b="1" dirty="0"/>
              <a:t>reklamanty</a:t>
            </a:r>
            <a:r>
              <a:rPr lang="cs-CZ" dirty="0"/>
              <a:t> (slovo dole pod posledním řádkem z následující strany).</a:t>
            </a:r>
          </a:p>
          <a:p>
            <a:r>
              <a:rPr lang="cs-CZ" dirty="0"/>
              <a:t>Díla v rukopise nejsou často označena titulem ani autorem (složité určování). Určit spis na základě jeho začátku (</a:t>
            </a:r>
            <a:r>
              <a:rPr lang="cs-CZ" b="1" dirty="0"/>
              <a:t>incipit</a:t>
            </a:r>
            <a:r>
              <a:rPr lang="cs-CZ" dirty="0"/>
              <a:t>) a jeho konce (</a:t>
            </a:r>
            <a:r>
              <a:rPr lang="cs-CZ" b="1" dirty="0"/>
              <a:t>explicit</a:t>
            </a:r>
            <a:r>
              <a:rPr lang="cs-CZ" dirty="0"/>
              <a:t>).</a:t>
            </a:r>
          </a:p>
          <a:p>
            <a:r>
              <a:rPr lang="cs-CZ" b="1" dirty="0" err="1"/>
              <a:t>Kolofon</a:t>
            </a:r>
            <a:r>
              <a:rPr lang="cs-CZ" dirty="0"/>
              <a:t> – informace od písaře o genezi (vzniku) konkrétního rukopisu (nebo jeho části), datace a místo (ale pozor, může být opsán z předlohy!).</a:t>
            </a:r>
          </a:p>
        </p:txBody>
      </p:sp>
    </p:spTree>
    <p:extLst>
      <p:ext uri="{BB962C8B-B14F-4D97-AF65-F5344CB8AC3E}">
        <p14:creationId xmlns:p14="http://schemas.microsoft.com/office/powerpoint/2010/main" val="52306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C7006-E822-A6AE-17B2-23D104C7045C}"/>
              </a:ext>
            </a:extLst>
          </p:cNvPr>
          <p:cNvSpPr>
            <a:spLocks noGrp="1"/>
          </p:cNvSpPr>
          <p:nvPr>
            <p:ph type="title"/>
          </p:nvPr>
        </p:nvSpPr>
        <p:spPr>
          <a:xfrm>
            <a:off x="77724" y="827382"/>
            <a:ext cx="3108960" cy="864018"/>
          </a:xfrm>
        </p:spPr>
        <p:txBody>
          <a:bodyPr/>
          <a:lstStyle/>
          <a:p>
            <a:r>
              <a:rPr lang="cs-CZ" dirty="0"/>
              <a:t>Reklamant</a:t>
            </a:r>
          </a:p>
        </p:txBody>
      </p:sp>
      <p:sp>
        <p:nvSpPr>
          <p:cNvPr id="3" name="Zástupný obsah 2">
            <a:extLst>
              <a:ext uri="{FF2B5EF4-FFF2-40B4-BE49-F238E27FC236}">
                <a16:creationId xmlns:a16="http://schemas.microsoft.com/office/drawing/2014/main" id="{EF058682-C828-D6C0-01E6-1C2DD3CA0B61}"/>
              </a:ext>
            </a:extLst>
          </p:cNvPr>
          <p:cNvSpPr>
            <a:spLocks noGrp="1"/>
          </p:cNvSpPr>
          <p:nvPr>
            <p:ph idx="1"/>
          </p:nvPr>
        </p:nvSpPr>
        <p:spPr>
          <a:xfrm>
            <a:off x="7973568" y="5166600"/>
            <a:ext cx="4023360" cy="589698"/>
          </a:xfrm>
        </p:spPr>
        <p:txBody>
          <a:bodyPr>
            <a:normAutofit/>
          </a:bodyPr>
          <a:lstStyle/>
          <a:p>
            <a:pPr marL="0" indent="0">
              <a:buNone/>
            </a:pPr>
            <a:r>
              <a:rPr lang="cs-CZ" dirty="0"/>
              <a:t>NK ČR, sign. </a:t>
            </a:r>
            <a:r>
              <a:rPr lang="cs-CZ" dirty="0">
                <a:hlinkClick r:id="rId2"/>
              </a:rPr>
              <a:t>XIII D 7</a:t>
            </a:r>
            <a:r>
              <a:rPr lang="cs-CZ" dirty="0"/>
              <a:t>, ff. </a:t>
            </a:r>
            <a:r>
              <a:rPr lang="cs-CZ" dirty="0">
                <a:hlinkClick r:id="rId3"/>
              </a:rPr>
              <a:t>72v</a:t>
            </a:r>
            <a:r>
              <a:rPr lang="cs-CZ" dirty="0"/>
              <a:t>-</a:t>
            </a:r>
            <a:r>
              <a:rPr lang="cs-CZ" dirty="0">
                <a:hlinkClick r:id="rId4"/>
              </a:rPr>
              <a:t>73r</a:t>
            </a:r>
            <a:r>
              <a:rPr lang="cs-CZ" dirty="0"/>
              <a:t>.</a:t>
            </a:r>
          </a:p>
          <a:p>
            <a:pPr marL="0" indent="0">
              <a:buNone/>
            </a:pPr>
            <a:endParaRPr lang="cs-CZ" dirty="0"/>
          </a:p>
        </p:txBody>
      </p:sp>
      <p:pic>
        <p:nvPicPr>
          <p:cNvPr id="2050" name="Picture 2">
            <a:extLst>
              <a:ext uri="{FF2B5EF4-FFF2-40B4-BE49-F238E27FC236}">
                <a16:creationId xmlns:a16="http://schemas.microsoft.com/office/drawing/2014/main" id="{EFA273EB-B616-D722-1BF7-4B9E1434A9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9" t="67155"/>
          <a:stretch/>
        </p:blipFill>
        <p:spPr bwMode="auto">
          <a:xfrm>
            <a:off x="3040928" y="-154810"/>
            <a:ext cx="9096650" cy="40410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22192EC-7126-7AC6-D9AB-560FAC8DDA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39" b="71382"/>
          <a:stretch/>
        </p:blipFill>
        <p:spPr bwMode="auto">
          <a:xfrm>
            <a:off x="0" y="4083825"/>
            <a:ext cx="7686446" cy="2755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7AFB8566-A1D9-22C7-EEC1-2383E97023C0}"/>
              </a:ext>
            </a:extLst>
          </p:cNvPr>
          <p:cNvSpPr txBox="1"/>
          <p:nvPr/>
        </p:nvSpPr>
        <p:spPr>
          <a:xfrm>
            <a:off x="262175" y="2242302"/>
            <a:ext cx="2682145" cy="646331"/>
          </a:xfrm>
          <a:prstGeom prst="rect">
            <a:avLst/>
          </a:prstGeom>
          <a:noFill/>
        </p:spPr>
        <p:txBody>
          <a:bodyPr wrap="none" rtlCol="0">
            <a:spAutoFit/>
          </a:bodyPr>
          <a:lstStyle/>
          <a:p>
            <a:r>
              <a:rPr lang="cs-CZ" dirty="0"/>
              <a:t>„</a:t>
            </a:r>
            <a:r>
              <a:rPr lang="cs-CZ" dirty="0" err="1"/>
              <a:t>campania</a:t>
            </a:r>
            <a:r>
              <a:rPr lang="cs-CZ" dirty="0"/>
              <a:t> </a:t>
            </a:r>
            <a:r>
              <a:rPr lang="cs-CZ" dirty="0" err="1"/>
              <a:t>precipue</a:t>
            </a:r>
            <a:r>
              <a:rPr lang="cs-CZ" dirty="0"/>
              <a:t>“</a:t>
            </a:r>
          </a:p>
          <a:p>
            <a:endParaRPr lang="cs-CZ" dirty="0"/>
          </a:p>
        </p:txBody>
      </p:sp>
      <p:sp>
        <p:nvSpPr>
          <p:cNvPr id="7" name="Obdélník 6">
            <a:extLst>
              <a:ext uri="{FF2B5EF4-FFF2-40B4-BE49-F238E27FC236}">
                <a16:creationId xmlns:a16="http://schemas.microsoft.com/office/drawing/2014/main" id="{5323C70C-2CDB-4E71-1360-22A9047D2F95}"/>
              </a:ext>
            </a:extLst>
          </p:cNvPr>
          <p:cNvSpPr/>
          <p:nvPr/>
        </p:nvSpPr>
        <p:spPr>
          <a:xfrm>
            <a:off x="8231178" y="2313430"/>
            <a:ext cx="2357574" cy="11155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4BDEAF97-697F-BF01-5FA6-FA081E516E04}"/>
              </a:ext>
            </a:extLst>
          </p:cNvPr>
          <p:cNvSpPr/>
          <p:nvPr/>
        </p:nvSpPr>
        <p:spPr>
          <a:xfrm>
            <a:off x="868680" y="4818888"/>
            <a:ext cx="1527048" cy="347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se šipkou 11">
            <a:extLst>
              <a:ext uri="{FF2B5EF4-FFF2-40B4-BE49-F238E27FC236}">
                <a16:creationId xmlns:a16="http://schemas.microsoft.com/office/drawing/2014/main" id="{F22B3B05-7109-3C5E-DD8E-85D48BD5D1F5}"/>
              </a:ext>
            </a:extLst>
          </p:cNvPr>
          <p:cNvCxnSpPr>
            <a:cxnSpLocks/>
          </p:cNvCxnSpPr>
          <p:nvPr/>
        </p:nvCxnSpPr>
        <p:spPr>
          <a:xfrm flipH="1">
            <a:off x="2395728" y="3438259"/>
            <a:ext cx="5835450" cy="1380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0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EBEA65-8FAC-F6DF-9712-7597E069799F}"/>
              </a:ext>
            </a:extLst>
          </p:cNvPr>
          <p:cNvSpPr>
            <a:spLocks noGrp="1"/>
          </p:cNvSpPr>
          <p:nvPr>
            <p:ph type="title"/>
          </p:nvPr>
        </p:nvSpPr>
        <p:spPr/>
        <p:txBody>
          <a:bodyPr/>
          <a:lstStyle/>
          <a:p>
            <a:r>
              <a:rPr lang="cs-CZ" dirty="0" err="1"/>
              <a:t>Kolofon</a:t>
            </a:r>
            <a:endParaRPr lang="cs-CZ" dirty="0"/>
          </a:p>
        </p:txBody>
      </p:sp>
      <p:sp>
        <p:nvSpPr>
          <p:cNvPr id="3" name="Zástupný obsah 2">
            <a:extLst>
              <a:ext uri="{FF2B5EF4-FFF2-40B4-BE49-F238E27FC236}">
                <a16:creationId xmlns:a16="http://schemas.microsoft.com/office/drawing/2014/main" id="{5FFC6AE4-1F39-49C4-C8E6-A6345FA833F3}"/>
              </a:ext>
            </a:extLst>
          </p:cNvPr>
          <p:cNvSpPr>
            <a:spLocks noGrp="1"/>
          </p:cNvSpPr>
          <p:nvPr>
            <p:ph idx="1"/>
          </p:nvPr>
        </p:nvSpPr>
        <p:spPr>
          <a:xfrm>
            <a:off x="371792" y="1568286"/>
            <a:ext cx="5114607" cy="1400530"/>
          </a:xfrm>
        </p:spPr>
        <p:txBody>
          <a:bodyPr>
            <a:normAutofit/>
          </a:bodyPr>
          <a:lstStyle/>
          <a:p>
            <a:pPr marL="0" indent="0">
              <a:buNone/>
            </a:pPr>
            <a:r>
              <a:rPr lang="cs-CZ" sz="1800" dirty="0"/>
              <a:t>Rajhradský antifonář, </a:t>
            </a:r>
            <a:r>
              <a:rPr lang="cs-CZ" sz="1800" dirty="0">
                <a:hlinkClick r:id="rId2"/>
              </a:rPr>
              <a:t>R 17</a:t>
            </a:r>
            <a:r>
              <a:rPr lang="cs-CZ" sz="1800" dirty="0"/>
              <a:t>, 1313</a:t>
            </a:r>
          </a:p>
          <a:p>
            <a:pPr marL="457200" lvl="1" indent="0" algn="just">
              <a:buNone/>
            </a:pPr>
            <a:r>
              <a:rPr lang="cs-CZ" dirty="0"/>
              <a:t>Iniciály: f. </a:t>
            </a:r>
            <a:r>
              <a:rPr lang="cs-CZ" dirty="0">
                <a:hlinkClick r:id="rId3"/>
              </a:rPr>
              <a:t>14r</a:t>
            </a:r>
            <a:r>
              <a:rPr lang="cs-CZ" dirty="0"/>
              <a:t>, </a:t>
            </a:r>
            <a:r>
              <a:rPr lang="cs-CZ" dirty="0">
                <a:hlinkClick r:id="rId4"/>
              </a:rPr>
              <a:t>18v</a:t>
            </a:r>
            <a:r>
              <a:rPr lang="cs-CZ" dirty="0"/>
              <a:t>, </a:t>
            </a:r>
            <a:r>
              <a:rPr lang="cs-CZ" dirty="0">
                <a:hlinkClick r:id="rId5"/>
              </a:rPr>
              <a:t>99v</a:t>
            </a:r>
            <a:r>
              <a:rPr lang="cs-CZ" dirty="0"/>
              <a:t> …</a:t>
            </a:r>
          </a:p>
          <a:p>
            <a:pPr marL="457200" lvl="1" indent="0" algn="just">
              <a:buNone/>
            </a:pPr>
            <a:r>
              <a:rPr lang="cs-CZ" dirty="0"/>
              <a:t>Díry v pergamenu: f. </a:t>
            </a:r>
            <a:r>
              <a:rPr lang="cs-CZ" dirty="0">
                <a:hlinkClick r:id="rId6"/>
              </a:rPr>
              <a:t>98v</a:t>
            </a:r>
            <a:r>
              <a:rPr lang="cs-CZ" dirty="0"/>
              <a:t>.</a:t>
            </a:r>
          </a:p>
          <a:p>
            <a:endParaRPr lang="cs-CZ" dirty="0"/>
          </a:p>
        </p:txBody>
      </p:sp>
      <p:pic>
        <p:nvPicPr>
          <p:cNvPr id="4" name="Picture 2">
            <a:extLst>
              <a:ext uri="{FF2B5EF4-FFF2-40B4-BE49-F238E27FC236}">
                <a16:creationId xmlns:a16="http://schemas.microsoft.com/office/drawing/2014/main" id="{89915B5D-4F8A-FD3A-B705-431AEE9FE1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77" r="15029" b="34633"/>
          <a:stretch/>
        </p:blipFill>
        <p:spPr bwMode="auto">
          <a:xfrm>
            <a:off x="5775575" y="0"/>
            <a:ext cx="641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4BE04B0-54A9-FB00-9FD6-0566C81D0592}"/>
              </a:ext>
            </a:extLst>
          </p:cNvPr>
          <p:cNvSpPr txBox="1"/>
          <p:nvPr/>
        </p:nvSpPr>
        <p:spPr>
          <a:xfrm>
            <a:off x="-289175" y="4672584"/>
            <a:ext cx="5775574" cy="2031325"/>
          </a:xfrm>
          <a:prstGeom prst="rect">
            <a:avLst/>
          </a:prstGeom>
          <a:noFill/>
        </p:spPr>
        <p:txBody>
          <a:bodyPr wrap="square" rtlCol="0">
            <a:spAutoFit/>
          </a:bodyPr>
          <a:lstStyle/>
          <a:p>
            <a:pPr lvl="1" algn="just"/>
            <a:r>
              <a:rPr lang="cs-CZ" dirty="0" err="1"/>
              <a:t>Kolofon</a:t>
            </a:r>
            <a:r>
              <a:rPr lang="cs-CZ" dirty="0"/>
              <a:t> (f. </a:t>
            </a:r>
            <a:r>
              <a:rPr lang="cs-CZ" dirty="0">
                <a:hlinkClick r:id="rId8"/>
              </a:rPr>
              <a:t>300r</a:t>
            </a:r>
            <a:r>
              <a:rPr lang="cs-CZ" dirty="0"/>
              <a:t>): Anno </a:t>
            </a:r>
            <a:r>
              <a:rPr lang="cs-CZ" dirty="0" err="1"/>
              <a:t>domini</a:t>
            </a:r>
            <a:r>
              <a:rPr lang="cs-CZ" dirty="0"/>
              <a:t> </a:t>
            </a:r>
            <a:r>
              <a:rPr lang="cs-CZ" dirty="0" err="1"/>
              <a:t>millesimo</a:t>
            </a:r>
            <a:r>
              <a:rPr lang="cs-CZ" dirty="0"/>
              <a:t> </a:t>
            </a:r>
            <a:r>
              <a:rPr lang="cs-CZ" dirty="0" err="1"/>
              <a:t>CCC</a:t>
            </a:r>
            <a:r>
              <a:rPr lang="cs-CZ" baseline="30000" dirty="0" err="1"/>
              <a:t>o</a:t>
            </a:r>
            <a:r>
              <a:rPr lang="cs-CZ" dirty="0"/>
              <a:t> </a:t>
            </a:r>
            <a:r>
              <a:rPr lang="cs-CZ" dirty="0" err="1"/>
              <a:t>XIII</a:t>
            </a:r>
            <a:r>
              <a:rPr lang="cs-CZ" baseline="30000" dirty="0" err="1"/>
              <a:t>o</a:t>
            </a:r>
            <a:r>
              <a:rPr lang="cs-CZ" dirty="0"/>
              <a:t> </a:t>
            </a:r>
            <a:r>
              <a:rPr lang="cs-CZ" dirty="0" err="1"/>
              <a:t>iste</a:t>
            </a:r>
            <a:r>
              <a:rPr lang="cs-CZ" dirty="0"/>
              <a:t> liber </a:t>
            </a:r>
            <a:r>
              <a:rPr lang="cs-CZ" dirty="0" err="1"/>
              <a:t>est</a:t>
            </a:r>
            <a:r>
              <a:rPr lang="cs-CZ" dirty="0"/>
              <a:t> </a:t>
            </a:r>
            <a:r>
              <a:rPr lang="cs-CZ" dirty="0" err="1"/>
              <a:t>scriptus</a:t>
            </a:r>
            <a:r>
              <a:rPr lang="cs-CZ" dirty="0"/>
              <a:t> per </a:t>
            </a:r>
            <a:r>
              <a:rPr lang="cs-CZ" dirty="0" err="1"/>
              <a:t>fratrem</a:t>
            </a:r>
            <a:r>
              <a:rPr lang="cs-CZ" dirty="0"/>
              <a:t> </a:t>
            </a:r>
            <a:r>
              <a:rPr lang="cs-CZ" dirty="0" err="1"/>
              <a:t>Gallum</a:t>
            </a:r>
            <a:r>
              <a:rPr lang="cs-CZ" dirty="0"/>
              <a:t> </a:t>
            </a:r>
            <a:r>
              <a:rPr lang="cs-CZ" dirty="0" err="1"/>
              <a:t>ecclesie</a:t>
            </a:r>
            <a:r>
              <a:rPr lang="cs-CZ" dirty="0"/>
              <a:t> </a:t>
            </a:r>
            <a:r>
              <a:rPr lang="cs-CZ" dirty="0" err="1"/>
              <a:t>Breunowiensis</a:t>
            </a:r>
            <a:r>
              <a:rPr lang="cs-CZ" dirty="0"/>
              <a:t> </a:t>
            </a:r>
            <a:r>
              <a:rPr lang="cs-CZ" dirty="0" err="1"/>
              <a:t>monachum</a:t>
            </a:r>
            <a:r>
              <a:rPr lang="cs-CZ" dirty="0"/>
              <a:t> de </a:t>
            </a:r>
            <a:r>
              <a:rPr lang="cs-CZ" dirty="0" err="1"/>
              <a:t>pretio</a:t>
            </a:r>
            <a:r>
              <a:rPr lang="cs-CZ" dirty="0"/>
              <a:t> </a:t>
            </a:r>
            <a:r>
              <a:rPr lang="cs-CZ"/>
              <a:t>fratris</a:t>
            </a:r>
            <a:r>
              <a:rPr lang="cs-CZ" dirty="0"/>
              <a:t> </a:t>
            </a:r>
            <a:r>
              <a:rPr lang="cs-CZ" dirty="0" err="1"/>
              <a:t>Thome</a:t>
            </a:r>
            <a:r>
              <a:rPr lang="cs-CZ" dirty="0"/>
              <a:t> </a:t>
            </a:r>
            <a:r>
              <a:rPr lang="cs-CZ" dirty="0" err="1"/>
              <a:t>prioris</a:t>
            </a:r>
            <a:r>
              <a:rPr lang="cs-CZ" dirty="0"/>
              <a:t> </a:t>
            </a:r>
            <a:r>
              <a:rPr lang="cs-CZ" dirty="0" err="1"/>
              <a:t>ecclesie</a:t>
            </a:r>
            <a:r>
              <a:rPr lang="cs-CZ" dirty="0"/>
              <a:t> </a:t>
            </a:r>
            <a:r>
              <a:rPr lang="cs-CZ" dirty="0" err="1"/>
              <a:t>Raygradensis</a:t>
            </a:r>
            <a:r>
              <a:rPr lang="cs-CZ" dirty="0"/>
              <a:t> per </a:t>
            </a:r>
            <a:r>
              <a:rPr lang="cs-CZ" dirty="0" err="1"/>
              <a:t>providentiam</a:t>
            </a:r>
            <a:r>
              <a:rPr lang="cs-CZ" dirty="0"/>
              <a:t> </a:t>
            </a:r>
            <a:r>
              <a:rPr lang="cs-CZ" dirty="0" err="1"/>
              <a:t>fratris</a:t>
            </a:r>
            <a:r>
              <a:rPr lang="cs-CZ" dirty="0"/>
              <a:t> </a:t>
            </a:r>
            <a:r>
              <a:rPr lang="cs-CZ" dirty="0" err="1"/>
              <a:t>Bauuari</a:t>
            </a:r>
            <a:r>
              <a:rPr lang="cs-CZ" dirty="0"/>
              <a:t> </a:t>
            </a:r>
            <a:r>
              <a:rPr lang="cs-CZ" dirty="0" err="1"/>
              <a:t>huius</a:t>
            </a:r>
            <a:r>
              <a:rPr lang="cs-CZ" dirty="0"/>
              <a:t> loci </a:t>
            </a:r>
            <a:r>
              <a:rPr lang="cs-CZ" dirty="0" err="1"/>
              <a:t>decimi</a:t>
            </a:r>
            <a:r>
              <a:rPr lang="cs-CZ" dirty="0"/>
              <a:t> IX </a:t>
            </a:r>
            <a:r>
              <a:rPr lang="cs-CZ" dirty="0" err="1"/>
              <a:t>abbatis</a:t>
            </a:r>
            <a:r>
              <a:rPr lang="cs-CZ" dirty="0"/>
              <a:t>. </a:t>
            </a:r>
            <a:r>
              <a:rPr lang="cs-CZ" dirty="0" err="1"/>
              <a:t>Constat</a:t>
            </a:r>
            <a:r>
              <a:rPr lang="cs-CZ" dirty="0"/>
              <a:t> vero septem </a:t>
            </a:r>
            <a:r>
              <a:rPr lang="cs-CZ" dirty="0" err="1"/>
              <a:t>sexagenas</a:t>
            </a:r>
            <a:r>
              <a:rPr lang="cs-CZ" dirty="0"/>
              <a:t> </a:t>
            </a:r>
            <a:r>
              <a:rPr lang="cs-CZ" dirty="0" err="1"/>
              <a:t>grossorum</a:t>
            </a:r>
            <a:r>
              <a:rPr lang="cs-CZ" dirty="0"/>
              <a:t> </a:t>
            </a:r>
            <a:r>
              <a:rPr lang="cs-CZ" dirty="0" err="1"/>
              <a:t>Pragensium</a:t>
            </a:r>
            <a:r>
              <a:rPr lang="cs-CZ" dirty="0"/>
              <a:t>.</a:t>
            </a:r>
          </a:p>
        </p:txBody>
      </p:sp>
    </p:spTree>
    <p:extLst>
      <p:ext uri="{BB962C8B-B14F-4D97-AF65-F5344CB8AC3E}">
        <p14:creationId xmlns:p14="http://schemas.microsoft.com/office/powerpoint/2010/main" val="53659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92E90-21B4-42FE-AFF9-0A94E38B7D6F}"/>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9CEE3EC7-4B80-4401-B7E0-63548932A5EA}"/>
              </a:ext>
            </a:extLst>
          </p:cNvPr>
          <p:cNvSpPr>
            <a:spLocks noGrp="1"/>
          </p:cNvSpPr>
          <p:nvPr>
            <p:ph idx="1"/>
          </p:nvPr>
        </p:nvSpPr>
        <p:spPr/>
        <p:txBody>
          <a:bodyPr/>
          <a:lstStyle/>
          <a:p>
            <a:r>
              <a:rPr lang="cs-CZ" dirty="0"/>
              <a:t>Kromě vlastního textu – poznámky, komentáře vlastníka nebo uživatele rukopisu.</a:t>
            </a:r>
          </a:p>
          <a:p>
            <a:r>
              <a:rPr lang="cs-CZ" dirty="0"/>
              <a:t>Glosa (glosy):</a:t>
            </a:r>
          </a:p>
          <a:p>
            <a:pPr lvl="1"/>
            <a:r>
              <a:rPr lang="cs-CZ" dirty="0"/>
              <a:t>interlineární glosy.</a:t>
            </a:r>
          </a:p>
          <a:p>
            <a:pPr lvl="1"/>
            <a:r>
              <a:rPr lang="cs-CZ" dirty="0"/>
              <a:t>marginální glosy.</a:t>
            </a:r>
          </a:p>
          <a:p>
            <a:pPr lvl="1"/>
            <a:r>
              <a:rPr lang="cs-CZ" dirty="0"/>
              <a:t>řádná glosa (glosa </a:t>
            </a:r>
            <a:r>
              <a:rPr lang="cs-CZ" dirty="0" err="1"/>
              <a:t>ordinaria</a:t>
            </a:r>
            <a:r>
              <a:rPr lang="cs-CZ" dirty="0"/>
              <a:t>).</a:t>
            </a:r>
          </a:p>
          <a:p>
            <a:r>
              <a:rPr lang="cs-CZ" b="1" dirty="0"/>
              <a:t>Předsádka</a:t>
            </a:r>
            <a:r>
              <a:rPr lang="cs-CZ" dirty="0"/>
              <a:t> – samostatný list vevázán před první list a za poslední list rukopisu.</a:t>
            </a:r>
          </a:p>
          <a:p>
            <a:r>
              <a:rPr lang="cs-CZ" b="1" dirty="0"/>
              <a:t>Přídeští</a:t>
            </a:r>
            <a:r>
              <a:rPr lang="cs-CZ" dirty="0"/>
              <a:t> – vnitřní strana desek vazby. Mohou se tam objevovat informace o původu rukopisu, vlastnické poznámky (provenienční), cena knihy, obsah knihy, historické poznámky …</a:t>
            </a:r>
          </a:p>
        </p:txBody>
      </p:sp>
    </p:spTree>
    <p:extLst>
      <p:ext uri="{BB962C8B-B14F-4D97-AF65-F5344CB8AC3E}">
        <p14:creationId xmlns:p14="http://schemas.microsoft.com/office/powerpoint/2010/main" val="150690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45A7BB-715D-FE8B-D8DE-3591FCAE3FC0}"/>
              </a:ext>
            </a:extLst>
          </p:cNvPr>
          <p:cNvSpPr>
            <a:spLocks noGrp="1"/>
          </p:cNvSpPr>
          <p:nvPr>
            <p:ph type="title"/>
          </p:nvPr>
        </p:nvSpPr>
        <p:spPr/>
        <p:txBody>
          <a:bodyPr/>
          <a:lstStyle/>
          <a:p>
            <a:r>
              <a:rPr lang="cs-CZ" dirty="0"/>
              <a:t>Glosa</a:t>
            </a:r>
          </a:p>
        </p:txBody>
      </p:sp>
      <p:sp>
        <p:nvSpPr>
          <p:cNvPr id="3" name="Zástupný obsah 2">
            <a:extLst>
              <a:ext uri="{FF2B5EF4-FFF2-40B4-BE49-F238E27FC236}">
                <a16:creationId xmlns:a16="http://schemas.microsoft.com/office/drawing/2014/main" id="{D479927D-DF77-45DB-B230-74129E0899F9}"/>
              </a:ext>
            </a:extLst>
          </p:cNvPr>
          <p:cNvSpPr>
            <a:spLocks noGrp="1"/>
          </p:cNvSpPr>
          <p:nvPr>
            <p:ph idx="1"/>
          </p:nvPr>
        </p:nvSpPr>
        <p:spPr>
          <a:xfrm>
            <a:off x="646110" y="1559143"/>
            <a:ext cx="5434361" cy="1869857"/>
          </a:xfrm>
        </p:spPr>
        <p:txBody>
          <a:bodyPr/>
          <a:lstStyle/>
          <a:p>
            <a:pPr marL="0" indent="0">
              <a:buNone/>
            </a:pPr>
            <a:r>
              <a:rPr lang="cs-CZ" sz="1800" dirty="0" err="1"/>
              <a:t>Libri</a:t>
            </a:r>
            <a:r>
              <a:rPr lang="cs-CZ" sz="1800" dirty="0"/>
              <a:t> V </a:t>
            </a:r>
            <a:r>
              <a:rPr lang="cs-CZ" sz="1800" dirty="0" err="1"/>
              <a:t>decretalium</a:t>
            </a:r>
            <a:r>
              <a:rPr lang="cs-CZ" sz="1800" dirty="0"/>
              <a:t> </a:t>
            </a:r>
            <a:r>
              <a:rPr lang="cs-CZ" sz="1800" dirty="0" err="1"/>
              <a:t>Gregorii</a:t>
            </a:r>
            <a:r>
              <a:rPr lang="cs-CZ" sz="1800" dirty="0"/>
              <a:t> IX </a:t>
            </a:r>
            <a:r>
              <a:rPr lang="cs-CZ" sz="1800" dirty="0" err="1"/>
              <a:t>cum</a:t>
            </a:r>
            <a:r>
              <a:rPr lang="cs-CZ" sz="1800" dirty="0"/>
              <a:t> </a:t>
            </a:r>
            <a:r>
              <a:rPr lang="cs-CZ" sz="1800" dirty="0" err="1"/>
              <a:t>glossa</a:t>
            </a:r>
            <a:r>
              <a:rPr lang="cs-CZ" sz="1800" dirty="0"/>
              <a:t> Bernardi </a:t>
            </a:r>
            <a:r>
              <a:rPr lang="cs-CZ" sz="1800" dirty="0" err="1"/>
              <a:t>Parmensis</a:t>
            </a:r>
            <a:r>
              <a:rPr lang="cs-CZ" sz="1800" dirty="0"/>
              <a:t> de </a:t>
            </a:r>
            <a:r>
              <a:rPr lang="cs-CZ" sz="1800" dirty="0" err="1"/>
              <a:t>Botone</a:t>
            </a:r>
            <a:r>
              <a:rPr lang="cs-CZ" sz="1800" dirty="0"/>
              <a:t> - Liber Extra, 1301-1400</a:t>
            </a:r>
          </a:p>
          <a:p>
            <a:pPr lvl="1"/>
            <a:r>
              <a:rPr lang="cs-CZ" dirty="0">
                <a:hlinkClick r:id="rId2"/>
              </a:rPr>
              <a:t>Brno, MZK, sign. RKP 1161.440</a:t>
            </a:r>
            <a:endParaRPr lang="cs-CZ" dirty="0"/>
          </a:p>
          <a:p>
            <a:endParaRPr lang="cs-CZ" dirty="0"/>
          </a:p>
        </p:txBody>
      </p:sp>
      <p:pic>
        <p:nvPicPr>
          <p:cNvPr id="3074" name="Picture 2">
            <a:extLst>
              <a:ext uri="{FF2B5EF4-FFF2-40B4-BE49-F238E27FC236}">
                <a16:creationId xmlns:a16="http://schemas.microsoft.com/office/drawing/2014/main" id="{80C1DC96-0136-F498-C7FB-D27E854F4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639" y="-1"/>
            <a:ext cx="5434361" cy="895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56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0F8905-60C0-DBA9-4536-A3DDA82FEA28}"/>
              </a:ext>
            </a:extLst>
          </p:cNvPr>
          <p:cNvSpPr>
            <a:spLocks noGrp="1"/>
          </p:cNvSpPr>
          <p:nvPr>
            <p:ph type="title"/>
          </p:nvPr>
        </p:nvSpPr>
        <p:spPr/>
        <p:txBody>
          <a:bodyPr/>
          <a:lstStyle/>
          <a:p>
            <a:r>
              <a:rPr lang="cs-CZ" dirty="0"/>
              <a:t>Listina jako předsádka</a:t>
            </a:r>
          </a:p>
        </p:txBody>
      </p:sp>
      <p:sp>
        <p:nvSpPr>
          <p:cNvPr id="3" name="Zástupný obsah 2">
            <a:extLst>
              <a:ext uri="{FF2B5EF4-FFF2-40B4-BE49-F238E27FC236}">
                <a16:creationId xmlns:a16="http://schemas.microsoft.com/office/drawing/2014/main" id="{F798AC3F-FB52-C8FB-7E1C-ECCB5C3E027D}"/>
              </a:ext>
            </a:extLst>
          </p:cNvPr>
          <p:cNvSpPr>
            <a:spLocks noGrp="1"/>
          </p:cNvSpPr>
          <p:nvPr>
            <p:ph idx="1"/>
          </p:nvPr>
        </p:nvSpPr>
        <p:spPr>
          <a:xfrm>
            <a:off x="460387" y="1331259"/>
            <a:ext cx="2164966" cy="3441463"/>
          </a:xfrm>
        </p:spPr>
        <p:txBody>
          <a:bodyPr/>
          <a:lstStyle/>
          <a:p>
            <a:pPr marL="0" indent="0">
              <a:buNone/>
            </a:pPr>
            <a:r>
              <a:rPr lang="cs-CZ" dirty="0">
                <a:hlinkClick r:id="rId2"/>
              </a:rPr>
              <a:t>Brno, MZK, sign. </a:t>
            </a:r>
            <a:r>
              <a:rPr lang="cs-CZ" dirty="0" err="1">
                <a:hlinkClick r:id="rId2"/>
              </a:rPr>
              <a:t>Mk</a:t>
            </a:r>
            <a:r>
              <a:rPr lang="cs-CZ" dirty="0">
                <a:hlinkClick r:id="rId2"/>
              </a:rPr>
              <a:t> 25</a:t>
            </a:r>
            <a:endParaRPr lang="cs-CZ" dirty="0"/>
          </a:p>
          <a:p>
            <a:pPr marL="0" indent="0">
              <a:buNone/>
            </a:pPr>
            <a:r>
              <a:rPr lang="cs-CZ" dirty="0" err="1"/>
              <a:t>Etymologiarum</a:t>
            </a:r>
            <a:r>
              <a:rPr lang="cs-CZ" dirty="0"/>
              <a:t> </a:t>
            </a:r>
            <a:r>
              <a:rPr lang="cs-CZ" dirty="0" err="1"/>
              <a:t>libri</a:t>
            </a:r>
            <a:r>
              <a:rPr lang="cs-CZ" dirty="0"/>
              <a:t> (1404)</a:t>
            </a:r>
          </a:p>
          <a:p>
            <a:pPr marL="0" indent="0">
              <a:buNone/>
            </a:pPr>
            <a:r>
              <a:rPr lang="cs-CZ" dirty="0"/>
              <a:t>Listina Václava IV. (1387)</a:t>
            </a:r>
          </a:p>
        </p:txBody>
      </p:sp>
      <p:pic>
        <p:nvPicPr>
          <p:cNvPr id="5" name="Obrázek 4" descr="Obsah obrázku text&#10;&#10;Popis byl vytvořen automaticky">
            <a:extLst>
              <a:ext uri="{FF2B5EF4-FFF2-40B4-BE49-F238E27FC236}">
                <a16:creationId xmlns:a16="http://schemas.microsoft.com/office/drawing/2014/main" id="{F7007CF4-3816-145E-0376-D95D2067F6CE}"/>
              </a:ext>
            </a:extLst>
          </p:cNvPr>
          <p:cNvPicPr>
            <a:picLocks noChangeAspect="1"/>
          </p:cNvPicPr>
          <p:nvPr/>
        </p:nvPicPr>
        <p:blipFill>
          <a:blip r:embed="rId3"/>
          <a:stretch>
            <a:fillRect/>
          </a:stretch>
        </p:blipFill>
        <p:spPr>
          <a:xfrm>
            <a:off x="6892521" y="1331258"/>
            <a:ext cx="3689824" cy="5486399"/>
          </a:xfrm>
          <a:prstGeom prst="rect">
            <a:avLst/>
          </a:prstGeom>
        </p:spPr>
      </p:pic>
      <p:pic>
        <p:nvPicPr>
          <p:cNvPr id="7" name="Obrázek 6" descr="Obsah obrázku text&#10;&#10;Popis byl vytvořen automaticky">
            <a:extLst>
              <a:ext uri="{FF2B5EF4-FFF2-40B4-BE49-F238E27FC236}">
                <a16:creationId xmlns:a16="http://schemas.microsoft.com/office/drawing/2014/main" id="{EA4BE51D-C4DF-59A6-135C-2FDD0C4C303E}"/>
              </a:ext>
            </a:extLst>
          </p:cNvPr>
          <p:cNvPicPr>
            <a:picLocks noChangeAspect="1"/>
          </p:cNvPicPr>
          <p:nvPr/>
        </p:nvPicPr>
        <p:blipFill>
          <a:blip r:embed="rId4"/>
          <a:stretch>
            <a:fillRect/>
          </a:stretch>
        </p:blipFill>
        <p:spPr>
          <a:xfrm>
            <a:off x="3113571" y="1322596"/>
            <a:ext cx="3753951" cy="5486400"/>
          </a:xfrm>
          <a:prstGeom prst="rect">
            <a:avLst/>
          </a:prstGeom>
        </p:spPr>
      </p:pic>
    </p:spTree>
    <p:extLst>
      <p:ext uri="{BB962C8B-B14F-4D97-AF65-F5344CB8AC3E}">
        <p14:creationId xmlns:p14="http://schemas.microsoft.com/office/powerpoint/2010/main" val="3621830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4701A2-D2FD-4716-4F7E-BC070873F1C0}"/>
              </a:ext>
            </a:extLst>
          </p:cNvPr>
          <p:cNvSpPr>
            <a:spLocks noGrp="1"/>
          </p:cNvSpPr>
          <p:nvPr>
            <p:ph type="title"/>
          </p:nvPr>
        </p:nvSpPr>
        <p:spPr/>
        <p:txBody>
          <a:bodyPr/>
          <a:lstStyle/>
          <a:p>
            <a:r>
              <a:rPr lang="cs-CZ" dirty="0"/>
              <a:t>Přídeští</a:t>
            </a:r>
          </a:p>
        </p:txBody>
      </p:sp>
      <p:sp>
        <p:nvSpPr>
          <p:cNvPr id="3" name="Zástupný obsah 2">
            <a:extLst>
              <a:ext uri="{FF2B5EF4-FFF2-40B4-BE49-F238E27FC236}">
                <a16:creationId xmlns:a16="http://schemas.microsoft.com/office/drawing/2014/main" id="{B8CAE662-42EF-8BE1-7D8A-09073CEB37A8}"/>
              </a:ext>
            </a:extLst>
          </p:cNvPr>
          <p:cNvSpPr>
            <a:spLocks noGrp="1"/>
          </p:cNvSpPr>
          <p:nvPr>
            <p:ph idx="1"/>
          </p:nvPr>
        </p:nvSpPr>
        <p:spPr>
          <a:xfrm>
            <a:off x="646111" y="1559142"/>
            <a:ext cx="2956624" cy="4195481"/>
          </a:xfrm>
        </p:spPr>
        <p:txBody>
          <a:bodyPr/>
          <a:lstStyle/>
          <a:p>
            <a:pPr marL="0" indent="0" algn="ctr">
              <a:buNone/>
            </a:pPr>
            <a:r>
              <a:rPr lang="cs-CZ" dirty="0">
                <a:hlinkClick r:id="rId2"/>
              </a:rPr>
              <a:t>NK ČR, sign. I D 32</a:t>
            </a:r>
            <a:r>
              <a:rPr lang="cs-CZ" dirty="0"/>
              <a:t>: papírový list, na němž byly původně záznamy o platbách (nahoře a dole) a na který  byly postupně doplněny různé teologické výpisky a české překlady několika latinských slov. </a:t>
            </a:r>
          </a:p>
        </p:txBody>
      </p:sp>
      <p:pic>
        <p:nvPicPr>
          <p:cNvPr id="1026" name="Picture 2">
            <a:extLst>
              <a:ext uri="{FF2B5EF4-FFF2-40B4-BE49-F238E27FC236}">
                <a16:creationId xmlns:a16="http://schemas.microsoft.com/office/drawing/2014/main" id="{466B880A-F9B6-3BA1-3D77-0F602EFD7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647" y="0"/>
            <a:ext cx="4994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859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075C658-51B6-0737-06E2-0874E747F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0"/>
            <a:ext cx="4467225" cy="6858000"/>
          </a:xfrm>
          <a:prstGeom prst="rect">
            <a:avLst/>
          </a:prstGeom>
          <a:noFill/>
          <a:ln cmpd="sng">
            <a:solidFill>
              <a:srgbClr val="FFFF00"/>
            </a:solidFill>
          </a:ln>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BB1545-E321-5EE1-84F0-01330961F924}"/>
              </a:ext>
            </a:extLst>
          </p:cNvPr>
          <p:cNvSpPr txBox="1"/>
          <p:nvPr/>
        </p:nvSpPr>
        <p:spPr>
          <a:xfrm>
            <a:off x="5385501" y="4607236"/>
            <a:ext cx="2327985" cy="2246769"/>
          </a:xfrm>
          <a:prstGeom prst="rect">
            <a:avLst/>
          </a:prstGeom>
          <a:noFill/>
          <a:ln>
            <a:solidFill>
              <a:srgbClr val="FFFF00"/>
            </a:solidFill>
          </a:ln>
        </p:spPr>
        <p:txBody>
          <a:bodyPr wrap="square" rtlCol="0">
            <a:spAutoFit/>
          </a:bodyPr>
          <a:lstStyle/>
          <a:p>
            <a:r>
              <a:rPr lang="cs-CZ" sz="1400" dirty="0"/>
              <a:t>KNM, sign. XII a 22, přední deska: Vazba kolínského antifonáře z poslední třetiny 15. století se čtyřmi nárožnicemi s puklou, hranovým kováním a středovým kováním s erbem objednavatele, města Kolína</a:t>
            </a:r>
          </a:p>
        </p:txBody>
      </p:sp>
      <p:pic>
        <p:nvPicPr>
          <p:cNvPr id="2052" name="Picture 4">
            <a:extLst>
              <a:ext uri="{FF2B5EF4-FFF2-40B4-BE49-F238E27FC236}">
                <a16:creationId xmlns:a16="http://schemas.microsoft.com/office/drawing/2014/main" id="{B592D565-ADEB-84BD-0F21-DA00C9BE4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6513" cy="685799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8C8D2F46-F4C4-5874-6CE3-BE93A2641F65}"/>
              </a:ext>
            </a:extLst>
          </p:cNvPr>
          <p:cNvSpPr>
            <a:spLocks noGrp="1"/>
          </p:cNvSpPr>
          <p:nvPr>
            <p:ph type="title"/>
          </p:nvPr>
        </p:nvSpPr>
        <p:spPr>
          <a:xfrm>
            <a:off x="5398516" y="179704"/>
            <a:ext cx="2226457" cy="632524"/>
          </a:xfrm>
        </p:spPr>
        <p:txBody>
          <a:bodyPr/>
          <a:lstStyle/>
          <a:p>
            <a:r>
              <a:rPr lang="cs-CZ" sz="2400" dirty="0"/>
              <a:t>Knižní vazby</a:t>
            </a:r>
          </a:p>
        </p:txBody>
      </p:sp>
      <p:sp>
        <p:nvSpPr>
          <p:cNvPr id="5" name="TextovéPole 4">
            <a:extLst>
              <a:ext uri="{FF2B5EF4-FFF2-40B4-BE49-F238E27FC236}">
                <a16:creationId xmlns:a16="http://schemas.microsoft.com/office/drawing/2014/main" id="{6E4852D2-BD39-93AB-1C5C-500C698EDEDC}"/>
              </a:ext>
            </a:extLst>
          </p:cNvPr>
          <p:cNvSpPr txBox="1"/>
          <p:nvPr/>
        </p:nvSpPr>
        <p:spPr>
          <a:xfrm>
            <a:off x="5116513" y="1014492"/>
            <a:ext cx="2226457" cy="2246769"/>
          </a:xfrm>
          <a:prstGeom prst="rect">
            <a:avLst/>
          </a:prstGeom>
          <a:noFill/>
          <a:ln>
            <a:solidFill>
              <a:srgbClr val="FF0000"/>
            </a:solidFill>
          </a:ln>
        </p:spPr>
        <p:txBody>
          <a:bodyPr wrap="square" rtlCol="0">
            <a:spAutoFit/>
          </a:bodyPr>
          <a:lstStyle/>
          <a:p>
            <a:r>
              <a:rPr lang="cs-CZ" sz="1400" dirty="0"/>
              <a:t>MZK, sign. </a:t>
            </a:r>
            <a:r>
              <a:rPr lang="cs-CZ" sz="1400" dirty="0" err="1"/>
              <a:t>Mk</a:t>
            </a:r>
            <a:r>
              <a:rPr lang="cs-CZ" sz="1400" dirty="0"/>
              <a:t> 80: Dřevěné desky potažené vepřovicí s válečkovým slepotiskem a se dvěma </a:t>
            </a:r>
            <a:r>
              <a:rPr lang="cs-CZ" sz="1400" dirty="0" err="1"/>
              <a:t>supralibros</a:t>
            </a:r>
            <a:r>
              <a:rPr lang="cs-CZ" sz="1400" dirty="0"/>
              <a:t>. Na přední desce erb (zavinutá střela), nad tím "I.O.Z.M.", dole letopočet 1576. </a:t>
            </a:r>
          </a:p>
        </p:txBody>
      </p:sp>
    </p:spTree>
    <p:extLst>
      <p:ext uri="{BB962C8B-B14F-4D97-AF65-F5344CB8AC3E}">
        <p14:creationId xmlns:p14="http://schemas.microsoft.com/office/powerpoint/2010/main" val="114628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48930" y="629266"/>
            <a:ext cx="6188190" cy="1622321"/>
          </a:xfrm>
        </p:spPr>
        <p:txBody>
          <a:bodyPr>
            <a:normAutofit/>
          </a:bodyPr>
          <a:lstStyle/>
          <a:p>
            <a:r>
              <a:rPr lang="cs-CZ">
                <a:solidFill>
                  <a:srgbClr val="EBEBEB"/>
                </a:solidFill>
              </a:rPr>
              <a:t>Předmět a funkce</a:t>
            </a:r>
          </a:p>
        </p:txBody>
      </p:sp>
      <p:sp>
        <p:nvSpPr>
          <p:cNvPr id="3" name="Zástupný symbol pro obsah 2"/>
          <p:cNvSpPr>
            <a:spLocks noGrp="1"/>
          </p:cNvSpPr>
          <p:nvPr>
            <p:ph idx="1"/>
          </p:nvPr>
        </p:nvSpPr>
        <p:spPr>
          <a:xfrm>
            <a:off x="648930" y="2438400"/>
            <a:ext cx="6188189" cy="3785419"/>
          </a:xfrm>
        </p:spPr>
        <p:txBody>
          <a:bodyPr>
            <a:normAutofit/>
          </a:bodyPr>
          <a:lstStyle/>
          <a:p>
            <a:pPr algn="just">
              <a:lnSpc>
                <a:spcPct val="90000"/>
              </a:lnSpc>
            </a:pPr>
            <a:r>
              <a:rPr lang="cs-CZ" sz="1500" dirty="0">
                <a:solidFill>
                  <a:srgbClr val="FFFFFF"/>
                </a:solidFill>
              </a:rPr>
              <a:t>Kodikologie je pomocná věda historická, která studuje rukopisy neúřední povahy, tj. literárního charakteru v nejširším slova smyslu:</a:t>
            </a:r>
          </a:p>
          <a:p>
            <a:pPr lvl="1" algn="just">
              <a:lnSpc>
                <a:spcPct val="90000"/>
              </a:lnSpc>
            </a:pPr>
            <a:r>
              <a:rPr lang="cs-CZ" sz="1500" dirty="0">
                <a:solidFill>
                  <a:srgbClr val="FFFFFF"/>
                </a:solidFill>
              </a:rPr>
              <a:t> Proces jejich vzniku a jejich funkce:</a:t>
            </a:r>
          </a:p>
          <a:p>
            <a:pPr lvl="2" algn="just">
              <a:lnSpc>
                <a:spcPct val="90000"/>
              </a:lnSpc>
            </a:pPr>
            <a:r>
              <a:rPr lang="cs-CZ" sz="1500" dirty="0">
                <a:solidFill>
                  <a:srgbClr val="FFFFFF"/>
                </a:solidFill>
              </a:rPr>
              <a:t>jak rukopis vznikl.</a:t>
            </a:r>
          </a:p>
          <a:p>
            <a:pPr lvl="2" algn="just">
              <a:lnSpc>
                <a:spcPct val="90000"/>
              </a:lnSpc>
            </a:pPr>
            <a:r>
              <a:rPr lang="cs-CZ" sz="1500" dirty="0">
                <a:solidFill>
                  <a:srgbClr val="FFFFFF"/>
                </a:solidFill>
              </a:rPr>
              <a:t>proč rukopis vznikl.</a:t>
            </a:r>
          </a:p>
          <a:p>
            <a:pPr lvl="2" algn="just">
              <a:lnSpc>
                <a:spcPct val="90000"/>
              </a:lnSpc>
            </a:pPr>
            <a:r>
              <a:rPr lang="cs-CZ" sz="1500" dirty="0">
                <a:solidFill>
                  <a:srgbClr val="FFFFFF"/>
                </a:solidFill>
              </a:rPr>
              <a:t>kde rukopis vznikl. </a:t>
            </a:r>
          </a:p>
          <a:p>
            <a:pPr lvl="1" algn="just">
              <a:lnSpc>
                <a:spcPct val="90000"/>
              </a:lnSpc>
            </a:pPr>
            <a:r>
              <a:rPr lang="cs-CZ" sz="1500" dirty="0">
                <a:solidFill>
                  <a:srgbClr val="FFFFFF"/>
                </a:solidFill>
              </a:rPr>
              <a:t>Jakou měly rukopisy funkci i otázka jejich penetrace (tj. putování): tzn. obchod s nimi, a další osud jako hotových knih, tedy dějiny středověkých knihoven a v novověkých (nebo alespoň rukopisné části knihovních sbírek).</a:t>
            </a:r>
          </a:p>
          <a:p>
            <a:pPr algn="just">
              <a:lnSpc>
                <a:spcPct val="90000"/>
              </a:lnSpc>
            </a:pPr>
            <a:r>
              <a:rPr lang="cs-CZ" sz="1500" dirty="0">
                <a:solidFill>
                  <a:srgbClr val="FFFFFF"/>
                </a:solidFill>
              </a:rPr>
              <a:t>Kodikologie – věda o rukopisech (něm. Kodikologie, nebo </a:t>
            </a:r>
            <a:r>
              <a:rPr lang="cs-CZ" sz="1500" dirty="0" err="1">
                <a:solidFill>
                  <a:srgbClr val="FFFFFF"/>
                </a:solidFill>
              </a:rPr>
              <a:t>Handschriftenkunde</a:t>
            </a:r>
            <a:r>
              <a:rPr lang="cs-CZ" sz="1500" dirty="0">
                <a:solidFill>
                  <a:srgbClr val="FFFFFF"/>
                </a:solidFill>
              </a:rPr>
              <a:t>).</a:t>
            </a:r>
          </a:p>
        </p:txBody>
      </p:sp>
      <p:sp>
        <p:nvSpPr>
          <p:cNvPr id="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8" name="Picture 4" descr="Abstraktní rozostřená veřejná knihovna s policemi knih">
            <a:extLst>
              <a:ext uri="{FF2B5EF4-FFF2-40B4-BE49-F238E27FC236}">
                <a16:creationId xmlns:a16="http://schemas.microsoft.com/office/drawing/2014/main" id="{4E693399-BE99-4951-BD23-CC9A6FF4ED0D}"/>
              </a:ext>
            </a:extLst>
          </p:cNvPr>
          <p:cNvPicPr>
            <a:picLocks noChangeAspect="1"/>
          </p:cNvPicPr>
          <p:nvPr/>
        </p:nvPicPr>
        <p:blipFill rotWithShape="1">
          <a:blip r:embed="rId3"/>
          <a:srcRect l="14676" r="3701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58754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92889C-7771-D017-8D16-087BDAB2B317}"/>
              </a:ext>
            </a:extLst>
          </p:cNvPr>
          <p:cNvSpPr>
            <a:spLocks noGrp="1"/>
          </p:cNvSpPr>
          <p:nvPr>
            <p:ph type="title"/>
          </p:nvPr>
        </p:nvSpPr>
        <p:spPr>
          <a:xfrm>
            <a:off x="646111" y="1447799"/>
            <a:ext cx="3105075" cy="1444750"/>
          </a:xfrm>
        </p:spPr>
        <p:txBody>
          <a:bodyPr anchor="b">
            <a:normAutofit/>
          </a:bodyPr>
          <a:lstStyle/>
          <a:p>
            <a:r>
              <a:rPr lang="cs-CZ" sz="3200"/>
              <a:t>Libri catenati</a:t>
            </a:r>
          </a:p>
        </p:txBody>
      </p:sp>
      <p:sp>
        <p:nvSpPr>
          <p:cNvPr id="3083" name="Freeform: Shape 3082">
            <a:extLst>
              <a:ext uri="{FF2B5EF4-FFF2-40B4-BE49-F238E27FC236}">
                <a16:creationId xmlns:a16="http://schemas.microsoft.com/office/drawing/2014/main" id="{18073EE4-EB60-444A-A7EA-82035FCDE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cs-CZ"/>
          </a:p>
        </p:txBody>
      </p:sp>
      <p:sp>
        <p:nvSpPr>
          <p:cNvPr id="3085" name="Freeform 23">
            <a:extLst>
              <a:ext uri="{FF2B5EF4-FFF2-40B4-BE49-F238E27FC236}">
                <a16:creationId xmlns:a16="http://schemas.microsoft.com/office/drawing/2014/main" id="{86AD7ABD-24C8-4B21-A948-ABC2F8C70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087" name="Rectangle 3086">
            <a:extLst>
              <a:ext uri="{FF2B5EF4-FFF2-40B4-BE49-F238E27FC236}">
                <a16:creationId xmlns:a16="http://schemas.microsoft.com/office/drawing/2014/main" id="{B63082B3-0202-4A7D-A42B-721E4CE9E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EC631372-6EB9-EFD1-82E7-833DDD0D2AD9}"/>
              </a:ext>
            </a:extLst>
          </p:cNvPr>
          <p:cNvSpPr>
            <a:spLocks noGrp="1"/>
          </p:cNvSpPr>
          <p:nvPr>
            <p:ph idx="1"/>
          </p:nvPr>
        </p:nvSpPr>
        <p:spPr>
          <a:xfrm>
            <a:off x="646111" y="3088493"/>
            <a:ext cx="3104751" cy="2931307"/>
          </a:xfrm>
        </p:spPr>
        <p:txBody>
          <a:bodyPr>
            <a:normAutofit/>
          </a:bodyPr>
          <a:lstStyle/>
          <a:p>
            <a:endParaRPr lang="cs-CZ" sz="1600"/>
          </a:p>
        </p:txBody>
      </p:sp>
      <p:pic>
        <p:nvPicPr>
          <p:cNvPr id="3076" name="Picture 4">
            <a:extLst>
              <a:ext uri="{FF2B5EF4-FFF2-40B4-BE49-F238E27FC236}">
                <a16:creationId xmlns:a16="http://schemas.microsoft.com/office/drawing/2014/main" id="{72650371-47CA-17E8-A278-73DBAF25AB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92349" y="1447799"/>
            <a:ext cx="1860227" cy="21885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8EF62DA-E6F5-45DE-F4FC-D00B03E390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24058" y="3831296"/>
            <a:ext cx="2796810" cy="21885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B32A9A7-23A3-E003-CB80-806ACA7F6B1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94091" y="1532386"/>
            <a:ext cx="3148022" cy="440282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34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468607-FFFE-F007-9AFA-1907BFFA3970}"/>
              </a:ext>
            </a:extLst>
          </p:cNvPr>
          <p:cNvSpPr>
            <a:spLocks noGrp="1"/>
          </p:cNvSpPr>
          <p:nvPr>
            <p:ph type="title"/>
          </p:nvPr>
        </p:nvSpPr>
        <p:spPr>
          <a:xfrm>
            <a:off x="646112" y="452718"/>
            <a:ext cx="3457538" cy="1400530"/>
          </a:xfrm>
        </p:spPr>
        <p:txBody>
          <a:bodyPr/>
          <a:lstStyle/>
          <a:p>
            <a:r>
              <a:rPr lang="cs-CZ" sz="3200" dirty="0"/>
              <a:t>Provenience (vlastnické poznámky, exlibris)</a:t>
            </a:r>
          </a:p>
        </p:txBody>
      </p:sp>
      <p:pic>
        <p:nvPicPr>
          <p:cNvPr id="5" name="Zástupný obsah 4" descr="Obsah obrázku text&#10;&#10;Popis byl vytvořen automaticky">
            <a:extLst>
              <a:ext uri="{FF2B5EF4-FFF2-40B4-BE49-F238E27FC236}">
                <a16:creationId xmlns:a16="http://schemas.microsoft.com/office/drawing/2014/main" id="{BAC53031-748F-2049-4126-3D6F4280DAF4}"/>
              </a:ext>
            </a:extLst>
          </p:cNvPr>
          <p:cNvPicPr>
            <a:picLocks noGrp="1" noChangeAspect="1"/>
          </p:cNvPicPr>
          <p:nvPr>
            <p:ph idx="1"/>
          </p:nvPr>
        </p:nvPicPr>
        <p:blipFill rotWithShape="1">
          <a:blip r:embed="rId2"/>
          <a:srcRect b="64018"/>
          <a:stretch/>
        </p:blipFill>
        <p:spPr>
          <a:xfrm>
            <a:off x="0" y="4331018"/>
            <a:ext cx="9363918" cy="2526982"/>
          </a:xfrm>
        </p:spPr>
      </p:pic>
      <p:sp>
        <p:nvSpPr>
          <p:cNvPr id="6" name="TextovéPole 5">
            <a:extLst>
              <a:ext uri="{FF2B5EF4-FFF2-40B4-BE49-F238E27FC236}">
                <a16:creationId xmlns:a16="http://schemas.microsoft.com/office/drawing/2014/main" id="{D0A9FB6B-83E2-B748-EB02-A81C597115C7}"/>
              </a:ext>
            </a:extLst>
          </p:cNvPr>
          <p:cNvSpPr txBox="1"/>
          <p:nvPr/>
        </p:nvSpPr>
        <p:spPr>
          <a:xfrm>
            <a:off x="0" y="3665127"/>
            <a:ext cx="7259637" cy="646331"/>
          </a:xfrm>
          <a:prstGeom prst="rect">
            <a:avLst/>
          </a:prstGeom>
          <a:noFill/>
        </p:spPr>
        <p:txBody>
          <a:bodyPr wrap="square" rtlCol="0">
            <a:spAutoFit/>
          </a:bodyPr>
          <a:lstStyle/>
          <a:p>
            <a:r>
              <a:rPr lang="cs-CZ" dirty="0"/>
              <a:t>Znojmo, </a:t>
            </a:r>
            <a:r>
              <a:rPr lang="cs-CZ" dirty="0" err="1"/>
              <a:t>SOkA</a:t>
            </a:r>
            <a:r>
              <a:rPr lang="cs-CZ" dirty="0"/>
              <a:t>, sign. 306, f. 2r: </a:t>
            </a:r>
            <a:r>
              <a:rPr lang="cs-CZ" dirty="0" err="1"/>
              <a:t>Iste</a:t>
            </a:r>
            <a:r>
              <a:rPr lang="cs-CZ" dirty="0"/>
              <a:t> liber </a:t>
            </a:r>
            <a:r>
              <a:rPr lang="cs-CZ" dirty="0" err="1"/>
              <a:t>est</a:t>
            </a:r>
            <a:r>
              <a:rPr lang="cs-CZ" dirty="0"/>
              <a:t> </a:t>
            </a:r>
            <a:r>
              <a:rPr lang="cs-CZ" dirty="0" err="1"/>
              <a:t>fratris</a:t>
            </a:r>
            <a:r>
              <a:rPr lang="cs-CZ" dirty="0"/>
              <a:t> </a:t>
            </a:r>
            <a:r>
              <a:rPr lang="cs-CZ" dirty="0" err="1"/>
              <a:t>Petri</a:t>
            </a:r>
            <a:r>
              <a:rPr lang="cs-CZ" dirty="0"/>
              <a:t> de </a:t>
            </a:r>
            <a:r>
              <a:rPr lang="cs-CZ" dirty="0" err="1"/>
              <a:t>monasterio</a:t>
            </a:r>
            <a:r>
              <a:rPr lang="cs-CZ" dirty="0"/>
              <a:t> </a:t>
            </a:r>
            <a:r>
              <a:rPr lang="cs-CZ" dirty="0" err="1"/>
              <a:t>Willemoviensi</a:t>
            </a:r>
            <a:r>
              <a:rPr lang="cs-CZ" dirty="0"/>
              <a:t>. </a:t>
            </a:r>
          </a:p>
        </p:txBody>
      </p:sp>
      <p:pic>
        <p:nvPicPr>
          <p:cNvPr id="4098" name="Picture 2">
            <a:extLst>
              <a:ext uri="{FF2B5EF4-FFF2-40B4-BE49-F238E27FC236}">
                <a16:creationId xmlns:a16="http://schemas.microsoft.com/office/drawing/2014/main" id="{906F5E0B-1200-129A-FFC5-C70418102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637" y="-22299"/>
            <a:ext cx="4932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1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A9F6F-4CD8-4DFC-91BF-F94CC53D6203}"/>
              </a:ext>
            </a:extLst>
          </p:cNvPr>
          <p:cNvSpPr>
            <a:spLocks noGrp="1"/>
          </p:cNvSpPr>
          <p:nvPr>
            <p:ph type="title"/>
          </p:nvPr>
        </p:nvSpPr>
        <p:spPr/>
        <p:txBody>
          <a:bodyPr/>
          <a:lstStyle/>
          <a:p>
            <a:r>
              <a:rPr lang="cs-CZ" dirty="0"/>
              <a:t>Dějiny knihoven</a:t>
            </a:r>
          </a:p>
        </p:txBody>
      </p:sp>
      <p:sp>
        <p:nvSpPr>
          <p:cNvPr id="3" name="Zástupný obsah 2">
            <a:extLst>
              <a:ext uri="{FF2B5EF4-FFF2-40B4-BE49-F238E27FC236}">
                <a16:creationId xmlns:a16="http://schemas.microsoft.com/office/drawing/2014/main" id="{F1819819-9F0F-45A7-ABF2-071C5BC5A255}"/>
              </a:ext>
            </a:extLst>
          </p:cNvPr>
          <p:cNvSpPr>
            <a:spLocks noGrp="1"/>
          </p:cNvSpPr>
          <p:nvPr>
            <p:ph idx="1"/>
          </p:nvPr>
        </p:nvSpPr>
        <p:spPr/>
        <p:txBody>
          <a:bodyPr/>
          <a:lstStyle/>
          <a:p>
            <a:pPr algn="just"/>
            <a:r>
              <a:rPr lang="cs-CZ" dirty="0"/>
              <a:t>Ve středověku nebyly veřejné knihovny. Knihovny při různých církevních institucích (kláštery, kapituly).</a:t>
            </a:r>
          </a:p>
          <a:p>
            <a:pPr algn="just"/>
            <a:endParaRPr lang="cs-CZ" dirty="0"/>
          </a:p>
          <a:p>
            <a:pPr algn="just"/>
            <a:r>
              <a:rPr lang="cs-CZ" dirty="0"/>
              <a:t>Od 13. století knihovny univerzit, jednotlivých kolejí.</a:t>
            </a:r>
          </a:p>
          <a:p>
            <a:pPr algn="just"/>
            <a:endParaRPr lang="cs-CZ" dirty="0"/>
          </a:p>
          <a:p>
            <a:pPr algn="just"/>
            <a:r>
              <a:rPr lang="cs-CZ" dirty="0"/>
              <a:t>Později šlechtické (královské) knihovny – ty později základem veřejných knihoven.</a:t>
            </a:r>
          </a:p>
        </p:txBody>
      </p:sp>
    </p:spTree>
    <p:extLst>
      <p:ext uri="{BB962C8B-B14F-4D97-AF65-F5344CB8AC3E}">
        <p14:creationId xmlns:p14="http://schemas.microsoft.com/office/powerpoint/2010/main" val="4056250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3425AA-D67A-4DBE-9DE9-4BAAFA8C6D65}"/>
              </a:ext>
            </a:extLst>
          </p:cNvPr>
          <p:cNvSpPr>
            <a:spLocks noGrp="1"/>
          </p:cNvSpPr>
          <p:nvPr>
            <p:ph type="title"/>
          </p:nvPr>
        </p:nvSpPr>
        <p:spPr/>
        <p:txBody>
          <a:bodyPr/>
          <a:lstStyle/>
          <a:p>
            <a:r>
              <a:rPr lang="cs-CZ" dirty="0"/>
              <a:t>Nejdůležitější rukopisné sbírky u nás</a:t>
            </a:r>
          </a:p>
        </p:txBody>
      </p:sp>
      <p:sp>
        <p:nvSpPr>
          <p:cNvPr id="3" name="Zástupný obsah 2">
            <a:extLst>
              <a:ext uri="{FF2B5EF4-FFF2-40B4-BE49-F238E27FC236}">
                <a16:creationId xmlns:a16="http://schemas.microsoft.com/office/drawing/2014/main" id="{5E6EE534-16BA-4231-B4F9-33AE6C17FFB0}"/>
              </a:ext>
            </a:extLst>
          </p:cNvPr>
          <p:cNvSpPr>
            <a:spLocks noGrp="1"/>
          </p:cNvSpPr>
          <p:nvPr>
            <p:ph idx="1"/>
          </p:nvPr>
        </p:nvSpPr>
        <p:spPr/>
        <p:txBody>
          <a:bodyPr/>
          <a:lstStyle/>
          <a:p>
            <a:r>
              <a:rPr lang="cs-CZ" dirty="0"/>
              <a:t>Praha</a:t>
            </a:r>
          </a:p>
          <a:p>
            <a:pPr lvl="1"/>
            <a:r>
              <a:rPr lang="cs-CZ" dirty="0"/>
              <a:t>Národní knihovna ČR</a:t>
            </a:r>
          </a:p>
          <a:p>
            <a:pPr lvl="1"/>
            <a:r>
              <a:rPr lang="cs-CZ" dirty="0"/>
              <a:t>Knihovna Národního muzea</a:t>
            </a:r>
          </a:p>
          <a:p>
            <a:pPr lvl="1"/>
            <a:r>
              <a:rPr lang="cs-CZ" dirty="0"/>
              <a:t>Strahovská knihovna</a:t>
            </a:r>
          </a:p>
          <a:p>
            <a:pPr lvl="1"/>
            <a:r>
              <a:rPr lang="cs-CZ" dirty="0"/>
              <a:t>Knihovna pražské kapituly (Archiv pražského hradu)</a:t>
            </a:r>
          </a:p>
          <a:p>
            <a:r>
              <a:rPr lang="cs-CZ" dirty="0"/>
              <a:t> Brno</a:t>
            </a:r>
          </a:p>
          <a:p>
            <a:pPr lvl="1"/>
            <a:r>
              <a:rPr lang="cs-CZ" dirty="0"/>
              <a:t>MZK</a:t>
            </a:r>
          </a:p>
          <a:p>
            <a:pPr lvl="1"/>
            <a:r>
              <a:rPr lang="cs-CZ" dirty="0"/>
              <a:t>MZA</a:t>
            </a:r>
          </a:p>
          <a:p>
            <a:r>
              <a:rPr lang="cs-CZ" dirty="0"/>
              <a:t>Olomouc</a:t>
            </a:r>
          </a:p>
          <a:p>
            <a:pPr lvl="1"/>
            <a:r>
              <a:rPr lang="cs-CZ" dirty="0"/>
              <a:t>kapitulní knihovna</a:t>
            </a:r>
          </a:p>
        </p:txBody>
      </p:sp>
    </p:spTree>
    <p:extLst>
      <p:ext uri="{BB962C8B-B14F-4D97-AF65-F5344CB8AC3E}">
        <p14:creationId xmlns:p14="http://schemas.microsoft.com/office/powerpoint/2010/main" val="2275350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BFE0F0-73B2-4967-81D9-6E9668974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60" y="0"/>
            <a:ext cx="5372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7709DE9F-1B19-49B3-B477-D3082116D849}"/>
              </a:ext>
            </a:extLst>
          </p:cNvPr>
          <p:cNvPicPr>
            <a:picLocks noChangeAspect="1"/>
          </p:cNvPicPr>
          <p:nvPr/>
        </p:nvPicPr>
        <p:blipFill>
          <a:blip r:embed="rId3"/>
          <a:stretch>
            <a:fillRect/>
          </a:stretch>
        </p:blipFill>
        <p:spPr>
          <a:xfrm>
            <a:off x="5869860" y="0"/>
            <a:ext cx="5845665" cy="6858000"/>
          </a:xfrm>
          <a:prstGeom prst="rect">
            <a:avLst/>
          </a:prstGeom>
        </p:spPr>
      </p:pic>
      <p:sp>
        <p:nvSpPr>
          <p:cNvPr id="2" name="Nadpis 1">
            <a:extLst>
              <a:ext uri="{FF2B5EF4-FFF2-40B4-BE49-F238E27FC236}">
                <a16:creationId xmlns:a16="http://schemas.microsoft.com/office/drawing/2014/main" id="{52B6E4CB-94F1-44BE-8D74-8BEDA3344F30}"/>
              </a:ext>
            </a:extLst>
          </p:cNvPr>
          <p:cNvSpPr>
            <a:spLocks noGrp="1"/>
          </p:cNvSpPr>
          <p:nvPr>
            <p:ph type="title"/>
          </p:nvPr>
        </p:nvSpPr>
        <p:spPr>
          <a:xfrm>
            <a:off x="497761" y="0"/>
            <a:ext cx="5372100" cy="1115736"/>
          </a:xfrm>
        </p:spPr>
        <p:txBody>
          <a:bodyPr/>
          <a:lstStyle/>
          <a:p>
            <a:pPr algn="ctr"/>
            <a:r>
              <a:rPr lang="cs-CZ" sz="3200" dirty="0">
                <a:solidFill>
                  <a:srgbClr val="FF0000"/>
                </a:solidFill>
              </a:rPr>
              <a:t>Kodikologická studia</a:t>
            </a:r>
          </a:p>
        </p:txBody>
      </p:sp>
      <p:sp>
        <p:nvSpPr>
          <p:cNvPr id="3" name="Zástupný obsah 2">
            <a:extLst>
              <a:ext uri="{FF2B5EF4-FFF2-40B4-BE49-F238E27FC236}">
                <a16:creationId xmlns:a16="http://schemas.microsoft.com/office/drawing/2014/main" id="{C0610557-FC29-4F41-A64F-454F1F04A65B}"/>
              </a:ext>
            </a:extLst>
          </p:cNvPr>
          <p:cNvSpPr>
            <a:spLocks noGrp="1"/>
          </p:cNvSpPr>
          <p:nvPr>
            <p:ph idx="1"/>
          </p:nvPr>
        </p:nvSpPr>
        <p:spPr>
          <a:xfrm>
            <a:off x="1249960" y="6410588"/>
            <a:ext cx="9018165" cy="447412"/>
          </a:xfrm>
        </p:spPr>
        <p:txBody>
          <a:bodyPr/>
          <a:lstStyle/>
          <a:p>
            <a:pPr marL="0" indent="0">
              <a:buNone/>
            </a:pPr>
            <a:r>
              <a:rPr lang="cs-CZ" dirty="0">
                <a:solidFill>
                  <a:srgbClr val="FF0000"/>
                </a:solidFill>
              </a:rPr>
              <a:t>Josef Dobrovský - kritika zlomku evangelia sv. Marka, psaného unciálou.</a:t>
            </a:r>
          </a:p>
        </p:txBody>
      </p:sp>
    </p:spTree>
    <p:extLst>
      <p:ext uri="{BB962C8B-B14F-4D97-AF65-F5344CB8AC3E}">
        <p14:creationId xmlns:p14="http://schemas.microsoft.com/office/powerpoint/2010/main" val="2463879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564CE1D-0E06-4F53-A1DC-12EF11FB269B}"/>
              </a:ext>
            </a:extLst>
          </p:cNvPr>
          <p:cNvSpPr>
            <a:spLocks noGrp="1"/>
          </p:cNvSpPr>
          <p:nvPr>
            <p:ph type="title"/>
          </p:nvPr>
        </p:nvSpPr>
        <p:spPr>
          <a:xfrm>
            <a:off x="643855" y="1447800"/>
            <a:ext cx="3108626" cy="4572000"/>
          </a:xfrm>
        </p:spPr>
        <p:txBody>
          <a:bodyPr anchor="ctr">
            <a:normAutofit/>
          </a:bodyPr>
          <a:lstStyle/>
          <a:p>
            <a:r>
              <a:rPr lang="cs-CZ" sz="3200" dirty="0">
                <a:solidFill>
                  <a:srgbClr val="F2F2F2"/>
                </a:solidFill>
              </a:rPr>
              <a:t>Kodikologická studia (od konce 19. století)</a:t>
            </a:r>
          </a:p>
        </p:txBody>
      </p:sp>
      <p:sp>
        <p:nvSpPr>
          <p:cNvPr id="12" name="Freeform: Shape 1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graphicFrame>
        <p:nvGraphicFramePr>
          <p:cNvPr id="5" name="Zástupný obsah 2">
            <a:extLst>
              <a:ext uri="{FF2B5EF4-FFF2-40B4-BE49-F238E27FC236}">
                <a16:creationId xmlns:a16="http://schemas.microsoft.com/office/drawing/2014/main" id="{BEDB1589-C061-40CC-9C2D-7D312ED7AE88}"/>
              </a:ext>
            </a:extLst>
          </p:cNvPr>
          <p:cNvGraphicFramePr>
            <a:graphicFrameLocks noGrp="1"/>
          </p:cNvGraphicFramePr>
          <p:nvPr>
            <p:ph idx="1"/>
            <p:extLst>
              <p:ext uri="{D42A27DB-BD31-4B8C-83A1-F6EECF244321}">
                <p14:modId xmlns:p14="http://schemas.microsoft.com/office/powerpoint/2010/main" val="25339360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080758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F2966B8-65A6-4F4B-BB7F-B56E0C2B98EA}"/>
              </a:ext>
            </a:extLst>
          </p:cNvPr>
          <p:cNvSpPr>
            <a:spLocks noGrp="1"/>
          </p:cNvSpPr>
          <p:nvPr>
            <p:ph type="title"/>
          </p:nvPr>
        </p:nvSpPr>
        <p:spPr>
          <a:xfrm>
            <a:off x="648930" y="629266"/>
            <a:ext cx="6188190" cy="1622321"/>
          </a:xfrm>
        </p:spPr>
        <p:txBody>
          <a:bodyPr>
            <a:normAutofit/>
          </a:bodyPr>
          <a:lstStyle/>
          <a:p>
            <a:r>
              <a:rPr lang="cs-CZ">
                <a:solidFill>
                  <a:srgbClr val="EBEBEB"/>
                </a:solidFill>
              </a:rPr>
              <a:t>Kodikologická studia</a:t>
            </a:r>
          </a:p>
        </p:txBody>
      </p:sp>
      <p:sp>
        <p:nvSpPr>
          <p:cNvPr id="3" name="Zástupný obsah 2">
            <a:extLst>
              <a:ext uri="{FF2B5EF4-FFF2-40B4-BE49-F238E27FC236}">
                <a16:creationId xmlns:a16="http://schemas.microsoft.com/office/drawing/2014/main" id="{5419FF5D-6FD4-4B07-8985-C00D9157A74A}"/>
              </a:ext>
            </a:extLst>
          </p:cNvPr>
          <p:cNvSpPr>
            <a:spLocks noGrp="1"/>
          </p:cNvSpPr>
          <p:nvPr>
            <p:ph idx="1"/>
          </p:nvPr>
        </p:nvSpPr>
        <p:spPr>
          <a:xfrm>
            <a:off x="648930" y="2438400"/>
            <a:ext cx="6188189" cy="3785419"/>
          </a:xfrm>
        </p:spPr>
        <p:txBody>
          <a:bodyPr>
            <a:normAutofit/>
          </a:bodyPr>
          <a:lstStyle/>
          <a:p>
            <a:pPr marL="0" indent="0" algn="just">
              <a:buNone/>
            </a:pPr>
            <a:r>
              <a:rPr lang="cs-CZ" dirty="0">
                <a:solidFill>
                  <a:srgbClr val="FFFFFF"/>
                </a:solidFill>
              </a:rPr>
              <a:t>Václav Vojtíšek vytvořil předpoklady pro vytvoření Komise pro soupis rukopisů (dnes Masarykův ústav a archiv AV ČR). Toto pracoviště vydává časopis „Studie o rukopisech“ (od roku 1962).</a:t>
            </a:r>
          </a:p>
          <a:p>
            <a:pPr marL="0" indent="0" algn="just">
              <a:buNone/>
            </a:pPr>
            <a:endParaRPr lang="cs-CZ" dirty="0">
              <a:solidFill>
                <a:srgbClr val="FFFFFF"/>
              </a:solidFill>
            </a:endParaRPr>
          </a:p>
          <a:p>
            <a:pPr marL="0" indent="0" algn="just">
              <a:buNone/>
            </a:pPr>
            <a:r>
              <a:rPr lang="cs-CZ" dirty="0">
                <a:solidFill>
                  <a:srgbClr val="FFFFFF"/>
                </a:solidFill>
              </a:rPr>
              <a:t>https://www.mua.cas.cz/cs/oddeleni/oddeleni-pro-soupis-a-studium-rukopisu</a:t>
            </a:r>
          </a:p>
        </p:txBody>
      </p:sp>
      <p:sp>
        <p:nvSpPr>
          <p:cNvPr id="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74" name="Picture 2" descr="Obsah obrázku text&#10;&#10;Popis byl vytvořen automaticky">
            <a:extLst>
              <a:ext uri="{FF2B5EF4-FFF2-40B4-BE49-F238E27FC236}">
                <a16:creationId xmlns:a16="http://schemas.microsoft.com/office/drawing/2014/main" id="{345A8F21-531E-4E22-92D1-C8466FAB5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5" r="1" b="343"/>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56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4B8F6B-5A18-4081-AF16-90B87C616077}"/>
              </a:ext>
            </a:extLst>
          </p:cNvPr>
          <p:cNvSpPr>
            <a:spLocks noGrp="1"/>
          </p:cNvSpPr>
          <p:nvPr>
            <p:ph type="title"/>
          </p:nvPr>
        </p:nvSpPr>
        <p:spPr/>
        <p:txBody>
          <a:bodyPr/>
          <a:lstStyle/>
          <a:p>
            <a:r>
              <a:rPr lang="cs-CZ" dirty="0"/>
              <a:t>Publikace</a:t>
            </a:r>
          </a:p>
        </p:txBody>
      </p:sp>
      <p:sp>
        <p:nvSpPr>
          <p:cNvPr id="3" name="Zástupný obsah 2">
            <a:extLst>
              <a:ext uri="{FF2B5EF4-FFF2-40B4-BE49-F238E27FC236}">
                <a16:creationId xmlns:a16="http://schemas.microsoft.com/office/drawing/2014/main" id="{E68640C4-75BA-451A-AC7B-D99069C76299}"/>
              </a:ext>
            </a:extLst>
          </p:cNvPr>
          <p:cNvSpPr>
            <a:spLocks noGrp="1"/>
          </p:cNvSpPr>
          <p:nvPr>
            <p:ph idx="1"/>
          </p:nvPr>
        </p:nvSpPr>
        <p:spPr/>
        <p:txBody>
          <a:bodyPr/>
          <a:lstStyle/>
          <a:p>
            <a:pPr algn="just"/>
            <a:r>
              <a:rPr lang="cs-CZ" dirty="0"/>
              <a:t>Soupisy rukopisů (Stanislav Petr)</a:t>
            </a:r>
          </a:p>
          <a:p>
            <a:pPr algn="just"/>
            <a:endParaRPr lang="cs-CZ" dirty="0"/>
          </a:p>
          <a:p>
            <a:pPr algn="just"/>
            <a:r>
              <a:rPr lang="cs-CZ" dirty="0"/>
              <a:t>Časopisy</a:t>
            </a:r>
          </a:p>
          <a:p>
            <a:pPr lvl="1" algn="just"/>
            <a:r>
              <a:rPr lang="cs-CZ" dirty="0"/>
              <a:t>Studium o rukopisech (1962-) (česky)</a:t>
            </a:r>
          </a:p>
          <a:p>
            <a:pPr lvl="1" algn="just"/>
            <a:r>
              <a:rPr lang="cs-CZ" dirty="0" err="1"/>
              <a:t>Scriptorium</a:t>
            </a:r>
            <a:r>
              <a:rPr lang="cs-CZ" dirty="0"/>
              <a:t> (1946-) (mezinárodní)</a:t>
            </a:r>
          </a:p>
          <a:p>
            <a:pPr lvl="1" algn="just"/>
            <a:endParaRPr lang="cs-CZ" dirty="0"/>
          </a:p>
          <a:p>
            <a:pPr algn="just"/>
            <a:r>
              <a:rPr lang="cs-CZ" dirty="0"/>
              <a:t>Skripta: Ivan Hlaváček, Úvod do latinské kodikologie. Praha: Karolinum, 1994 (2. doplněné vydání).</a:t>
            </a:r>
          </a:p>
          <a:p>
            <a:pPr algn="just"/>
            <a:endParaRPr lang="cs-CZ" dirty="0"/>
          </a:p>
          <a:p>
            <a:pPr algn="just"/>
            <a:r>
              <a:rPr lang="cs-CZ" dirty="0"/>
              <a:t>Digitální knihovna rukopisů – www.manuscriptorium.com</a:t>
            </a:r>
          </a:p>
        </p:txBody>
      </p:sp>
    </p:spTree>
    <p:extLst>
      <p:ext uri="{BB962C8B-B14F-4D97-AF65-F5344CB8AC3E}">
        <p14:creationId xmlns:p14="http://schemas.microsoft.com/office/powerpoint/2010/main" val="278955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bsah obrázku text, interiér, malování, tkanina&#10;&#10;Popis byl vytvořen automaticky">
            <a:extLst>
              <a:ext uri="{FF2B5EF4-FFF2-40B4-BE49-F238E27FC236}">
                <a16:creationId xmlns:a16="http://schemas.microsoft.com/office/drawing/2014/main" id="{BA135569-E7C4-4F23-9C24-E565905C00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27" r="1511"/>
          <a:stretch/>
        </p:blipFill>
        <p:spPr bwMode="auto">
          <a:xfrm>
            <a:off x="-1" y="10"/>
            <a:ext cx="463468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00AF8E2-11DA-FF44-A8B8-D5E2151B29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 t="1633" r="3484" b="3674"/>
          <a:stretch/>
        </p:blipFill>
        <p:spPr bwMode="auto">
          <a:xfrm>
            <a:off x="7016621" y="-1"/>
            <a:ext cx="5187008" cy="68646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D397F265-D19C-41D4-8159-9FE48835DCE4}"/>
              </a:ext>
            </a:extLst>
          </p:cNvPr>
          <p:cNvSpPr>
            <a:spLocks noGrp="1"/>
          </p:cNvSpPr>
          <p:nvPr>
            <p:ph type="title"/>
          </p:nvPr>
        </p:nvSpPr>
        <p:spPr>
          <a:xfrm>
            <a:off x="2500922" y="6303098"/>
            <a:ext cx="2113425" cy="554892"/>
          </a:xfrm>
        </p:spPr>
        <p:txBody>
          <a:bodyPr vert="horz" lIns="91440" tIns="45720" rIns="91440" bIns="45720" rtlCol="0" anchor="b">
            <a:noAutofit/>
          </a:bodyPr>
          <a:lstStyle/>
          <a:p>
            <a:pPr algn="r">
              <a:lnSpc>
                <a:spcPct val="90000"/>
              </a:lnSpc>
            </a:pPr>
            <a:r>
              <a:rPr lang="en-US" sz="1200" b="1" dirty="0">
                <a:solidFill>
                  <a:schemeClr val="bg1"/>
                </a:solidFill>
              </a:rPr>
              <a:t>XPI (= Christi)</a:t>
            </a:r>
            <a:br>
              <a:rPr lang="pl-PL" sz="1200" b="1" dirty="0">
                <a:solidFill>
                  <a:schemeClr val="bg1"/>
                </a:solidFill>
              </a:rPr>
            </a:br>
            <a:r>
              <a:rPr lang="en-US" sz="1200" b="1" dirty="0">
                <a:solidFill>
                  <a:schemeClr val="bg1"/>
                </a:solidFill>
              </a:rPr>
              <a:t>h (= autem) </a:t>
            </a:r>
            <a:r>
              <a:rPr lang="en-US" sz="1200" b="1" dirty="0" err="1">
                <a:solidFill>
                  <a:schemeClr val="bg1"/>
                </a:solidFill>
              </a:rPr>
              <a:t>generatio</a:t>
            </a:r>
            <a:endParaRPr lang="en-US" sz="1200" b="1" dirty="0">
              <a:solidFill>
                <a:schemeClr val="bg1"/>
              </a:solidFill>
            </a:endParaRPr>
          </a:p>
        </p:txBody>
      </p:sp>
      <p:sp>
        <p:nvSpPr>
          <p:cNvPr id="4" name="TextovéPole 3">
            <a:extLst>
              <a:ext uri="{FF2B5EF4-FFF2-40B4-BE49-F238E27FC236}">
                <a16:creationId xmlns:a16="http://schemas.microsoft.com/office/drawing/2014/main" id="{E29FDB8A-061B-C387-D95F-893664FE2174}"/>
              </a:ext>
            </a:extLst>
          </p:cNvPr>
          <p:cNvSpPr txBox="1"/>
          <p:nvPr/>
        </p:nvSpPr>
        <p:spPr>
          <a:xfrm>
            <a:off x="4645607" y="5181601"/>
            <a:ext cx="2371014" cy="923330"/>
          </a:xfrm>
          <a:prstGeom prst="rect">
            <a:avLst/>
          </a:prstGeom>
          <a:noFill/>
        </p:spPr>
        <p:txBody>
          <a:bodyPr wrap="square" rtlCol="0">
            <a:spAutoFit/>
          </a:bodyPr>
          <a:lstStyle/>
          <a:p>
            <a:pPr algn="ctr"/>
            <a:r>
              <a:rPr lang="en-US" sz="1800" dirty="0"/>
              <a:t>Trinity College Dublin MS 58</a:t>
            </a:r>
            <a:r>
              <a:rPr lang="pl-PL" sz="1800" dirty="0"/>
              <a:t> (</a:t>
            </a:r>
            <a:r>
              <a:rPr lang="en-US" sz="1800" dirty="0"/>
              <a:t>Book of </a:t>
            </a:r>
            <a:r>
              <a:rPr lang="en-US" sz="1800" dirty="0" err="1"/>
              <a:t>Kells</a:t>
            </a:r>
            <a:r>
              <a:rPr lang="pl-PL" sz="1800" dirty="0"/>
              <a:t>), kol r. 800 </a:t>
            </a:r>
            <a:endParaRPr lang="cs-CZ" dirty="0"/>
          </a:p>
        </p:txBody>
      </p:sp>
      <p:sp>
        <p:nvSpPr>
          <p:cNvPr id="5" name="TextovéPole 4">
            <a:extLst>
              <a:ext uri="{FF2B5EF4-FFF2-40B4-BE49-F238E27FC236}">
                <a16:creationId xmlns:a16="http://schemas.microsoft.com/office/drawing/2014/main" id="{FC63596C-E5C1-E085-3F9F-4EA5CDD6795A}"/>
              </a:ext>
            </a:extLst>
          </p:cNvPr>
          <p:cNvSpPr txBox="1"/>
          <p:nvPr/>
        </p:nvSpPr>
        <p:spPr>
          <a:xfrm>
            <a:off x="609600" y="0"/>
            <a:ext cx="593432" cy="307777"/>
          </a:xfrm>
          <a:prstGeom prst="rect">
            <a:avLst/>
          </a:prstGeom>
          <a:noFill/>
        </p:spPr>
        <p:txBody>
          <a:bodyPr wrap="none" rtlCol="0">
            <a:spAutoFit/>
          </a:bodyPr>
          <a:lstStyle/>
          <a:p>
            <a:r>
              <a:rPr lang="pl-PL" sz="1400" b="1" dirty="0">
                <a:solidFill>
                  <a:schemeClr val="bg1"/>
                </a:solidFill>
              </a:rPr>
              <a:t>f. 34r</a:t>
            </a:r>
            <a:endParaRPr lang="cs-CZ" sz="1400" b="1" dirty="0">
              <a:solidFill>
                <a:schemeClr val="bg1"/>
              </a:solidFill>
            </a:endParaRPr>
          </a:p>
        </p:txBody>
      </p:sp>
      <p:sp>
        <p:nvSpPr>
          <p:cNvPr id="6" name="TextovéPole 5">
            <a:extLst>
              <a:ext uri="{FF2B5EF4-FFF2-40B4-BE49-F238E27FC236}">
                <a16:creationId xmlns:a16="http://schemas.microsoft.com/office/drawing/2014/main" id="{A6799DB4-0FCD-559B-A2A1-523C8FA28CF9}"/>
              </a:ext>
            </a:extLst>
          </p:cNvPr>
          <p:cNvSpPr txBox="1"/>
          <p:nvPr/>
        </p:nvSpPr>
        <p:spPr>
          <a:xfrm>
            <a:off x="9331370" y="6523890"/>
            <a:ext cx="2779928" cy="307777"/>
          </a:xfrm>
          <a:prstGeom prst="rect">
            <a:avLst/>
          </a:prstGeom>
          <a:noFill/>
        </p:spPr>
        <p:txBody>
          <a:bodyPr wrap="none" rtlCol="0">
            <a:spAutoFit/>
          </a:bodyPr>
          <a:lstStyle/>
          <a:p>
            <a:r>
              <a:rPr lang="cs-CZ" sz="1400" b="1" dirty="0">
                <a:solidFill>
                  <a:schemeClr val="bg1"/>
                </a:solidFill>
              </a:rPr>
              <a:t>Panna Marie s malým Ježíšem</a:t>
            </a:r>
          </a:p>
        </p:txBody>
      </p:sp>
      <p:sp>
        <p:nvSpPr>
          <p:cNvPr id="7" name="TextovéPole 6">
            <a:extLst>
              <a:ext uri="{FF2B5EF4-FFF2-40B4-BE49-F238E27FC236}">
                <a16:creationId xmlns:a16="http://schemas.microsoft.com/office/drawing/2014/main" id="{182498CB-11C5-0D2E-1855-8EA8B8463FEE}"/>
              </a:ext>
            </a:extLst>
          </p:cNvPr>
          <p:cNvSpPr txBox="1"/>
          <p:nvPr/>
        </p:nvSpPr>
        <p:spPr>
          <a:xfrm>
            <a:off x="7036954" y="16228"/>
            <a:ext cx="492443" cy="307777"/>
          </a:xfrm>
          <a:prstGeom prst="rect">
            <a:avLst/>
          </a:prstGeom>
          <a:noFill/>
        </p:spPr>
        <p:txBody>
          <a:bodyPr wrap="none" rtlCol="0">
            <a:spAutoFit/>
          </a:bodyPr>
          <a:lstStyle/>
          <a:p>
            <a:r>
              <a:rPr lang="pl-PL" sz="1400" b="1" dirty="0">
                <a:solidFill>
                  <a:schemeClr val="bg1"/>
                </a:solidFill>
              </a:rPr>
              <a:t>f. 7r</a:t>
            </a:r>
            <a:endParaRPr lang="cs-CZ" sz="1400" b="1" dirty="0">
              <a:solidFill>
                <a:schemeClr val="bg1"/>
              </a:solidFill>
            </a:endParaRPr>
          </a:p>
        </p:txBody>
      </p:sp>
      <p:sp>
        <p:nvSpPr>
          <p:cNvPr id="8" name="TextovéPole 7">
            <a:extLst>
              <a:ext uri="{FF2B5EF4-FFF2-40B4-BE49-F238E27FC236}">
                <a16:creationId xmlns:a16="http://schemas.microsoft.com/office/drawing/2014/main" id="{8A649499-DE18-94D2-96A0-E672F183267F}"/>
              </a:ext>
            </a:extLst>
          </p:cNvPr>
          <p:cNvSpPr txBox="1"/>
          <p:nvPr/>
        </p:nvSpPr>
        <p:spPr>
          <a:xfrm>
            <a:off x="4645607" y="1176366"/>
            <a:ext cx="2371014" cy="646331"/>
          </a:xfrm>
          <a:prstGeom prst="rect">
            <a:avLst/>
          </a:prstGeom>
          <a:noFill/>
        </p:spPr>
        <p:txBody>
          <a:bodyPr wrap="square" rtlCol="0">
            <a:spAutoFit/>
          </a:bodyPr>
          <a:lstStyle/>
          <a:p>
            <a:pPr algn="ctr"/>
            <a:r>
              <a:rPr lang="cs-CZ" dirty="0"/>
              <a:t>Iluminované rukopisy</a:t>
            </a:r>
          </a:p>
        </p:txBody>
      </p:sp>
    </p:spTree>
    <p:extLst>
      <p:ext uri="{BB962C8B-B14F-4D97-AF65-F5344CB8AC3E}">
        <p14:creationId xmlns:p14="http://schemas.microsoft.com/office/powerpoint/2010/main" val="206425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46111" y="609601"/>
            <a:ext cx="3325731" cy="1675975"/>
          </a:xfrm>
        </p:spPr>
        <p:txBody>
          <a:bodyPr>
            <a:normAutofit/>
          </a:bodyPr>
          <a:lstStyle/>
          <a:p>
            <a:pPr>
              <a:lnSpc>
                <a:spcPct val="90000"/>
              </a:lnSpc>
            </a:pPr>
            <a:r>
              <a:rPr lang="cs-CZ" sz="3600"/>
              <a:t>Časový rozsah kodikologie</a:t>
            </a:r>
          </a:p>
        </p:txBody>
      </p:sp>
      <p:pic>
        <p:nvPicPr>
          <p:cNvPr id="1034" name="Picture 10">
            <a:extLst>
              <a:ext uri="{FF2B5EF4-FFF2-40B4-BE49-F238E27FC236}">
                <a16:creationId xmlns:a16="http://schemas.microsoft.com/office/drawing/2014/main" id="{0D7ED066-0198-4429-BF32-29FF792038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69"/>
          <a:stretch/>
        </p:blipFill>
        <p:spPr bwMode="auto">
          <a:xfrm>
            <a:off x="4613644" y="609368"/>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E32059-2E0F-4B15-9276-F16237CF0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19" r="35015"/>
          <a:stretch/>
        </p:blipFill>
        <p:spPr bwMode="auto">
          <a:xfrm>
            <a:off x="8135262" y="609601"/>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192" name="Rectangle 191">
            <a:extLst>
              <a:ext uri="{FF2B5EF4-FFF2-40B4-BE49-F238E27FC236}">
                <a16:creationId xmlns:a16="http://schemas.microsoft.com/office/drawing/2014/main" id="{B54E2689-26D4-44B0-9175-57BD88CF2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642176" y="2484544"/>
            <a:ext cx="3329666" cy="3763855"/>
          </a:xfrm>
        </p:spPr>
        <p:txBody>
          <a:bodyPr>
            <a:normAutofit/>
          </a:bodyPr>
          <a:lstStyle/>
          <a:p>
            <a:pPr marL="0" indent="0">
              <a:buNone/>
            </a:pPr>
            <a:r>
              <a:rPr lang="cs-CZ"/>
              <a:t>Značně širší, neboť rukopis ve smyslu rukopisné knihy přesahuje vlastně do současnosti. Celkově ovšem rukopis stále více ustupuje – a to už od 16. století – vzhledem k tištěné knize do pozadí.</a:t>
            </a:r>
          </a:p>
        </p:txBody>
      </p:sp>
    </p:spTree>
    <p:extLst>
      <p:ext uri="{BB962C8B-B14F-4D97-AF65-F5344CB8AC3E}">
        <p14:creationId xmlns:p14="http://schemas.microsoft.com/office/powerpoint/2010/main" val="103635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cs-CZ"/>
          </a:p>
        </p:txBody>
      </p:sp>
      <p:sp>
        <p:nvSpPr>
          <p:cNvPr id="2" name="Nadpis 1"/>
          <p:cNvSpPr>
            <a:spLocks noGrp="1"/>
          </p:cNvSpPr>
          <p:nvPr>
            <p:ph type="title"/>
          </p:nvPr>
        </p:nvSpPr>
        <p:spPr>
          <a:xfrm>
            <a:off x="806195" y="804672"/>
            <a:ext cx="3521359" cy="5248656"/>
          </a:xfrm>
        </p:spPr>
        <p:txBody>
          <a:bodyPr anchor="ctr">
            <a:normAutofit/>
          </a:bodyPr>
          <a:lstStyle/>
          <a:p>
            <a:pPr algn="ctr"/>
            <a:r>
              <a:rPr lang="cs-CZ" dirty="0"/>
              <a:t>Rukopisná kniha </a:t>
            </a:r>
            <a:br>
              <a:rPr lang="cs-CZ" dirty="0"/>
            </a:br>
            <a:r>
              <a:rPr lang="cs-CZ" dirty="0"/>
              <a:t>→ </a:t>
            </a:r>
            <a:br>
              <a:rPr lang="cs-CZ" dirty="0"/>
            </a:br>
            <a:r>
              <a:rPr lang="cs-CZ" dirty="0"/>
              <a:t>„literární“ rukopis</a:t>
            </a:r>
          </a:p>
        </p:txBody>
      </p:sp>
      <p:sp>
        <p:nvSpPr>
          <p:cNvPr id="3" name="Zástupný symbol pro obsah 2"/>
          <p:cNvSpPr>
            <a:spLocks noGrp="1"/>
          </p:cNvSpPr>
          <p:nvPr>
            <p:ph idx="1"/>
          </p:nvPr>
        </p:nvSpPr>
        <p:spPr>
          <a:xfrm>
            <a:off x="4975861" y="804671"/>
            <a:ext cx="6399930" cy="5248657"/>
          </a:xfrm>
        </p:spPr>
        <p:txBody>
          <a:bodyPr anchor="ctr">
            <a:normAutofit/>
          </a:bodyPr>
          <a:lstStyle/>
          <a:p>
            <a:pPr marL="0" indent="0" algn="ctr">
              <a:buNone/>
            </a:pPr>
            <a:r>
              <a:rPr lang="cs-CZ" dirty="0"/>
              <a:t>Podle Františka Hoffmanna a Jiřího Pražáka:</a:t>
            </a:r>
          </a:p>
          <a:p>
            <a:endParaRPr lang="cs-CZ" dirty="0"/>
          </a:p>
          <a:p>
            <a:pPr lvl="1" algn="just"/>
            <a:r>
              <a:rPr lang="cs-CZ" dirty="0"/>
              <a:t>1. zpravidla nebyl/a veden jak úřední kniha.</a:t>
            </a:r>
          </a:p>
          <a:p>
            <a:pPr lvl="1" algn="just"/>
            <a:r>
              <a:rPr lang="cs-CZ" dirty="0"/>
              <a:t>2. </a:t>
            </a:r>
            <a:r>
              <a:rPr lang="cs-CZ"/>
              <a:t>zpravidla nebyl/a </a:t>
            </a:r>
            <a:r>
              <a:rPr lang="cs-CZ" dirty="0"/>
              <a:t>součástí organického fondu ve smyslu archivním, ale v celcích vzniklých sběratelskou činností.</a:t>
            </a:r>
          </a:p>
          <a:p>
            <a:pPr lvl="1" algn="just"/>
            <a:r>
              <a:rPr lang="cs-CZ" dirty="0"/>
              <a:t>3. původní sepsání i opisy zpravidla sledovaly literární, vědecké nebo dokumentační cíle. </a:t>
            </a:r>
          </a:p>
        </p:txBody>
      </p:sp>
    </p:spTree>
    <p:extLst>
      <p:ext uri="{BB962C8B-B14F-4D97-AF65-F5344CB8AC3E}">
        <p14:creationId xmlns:p14="http://schemas.microsoft.com/office/powerpoint/2010/main" val="197420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Kodikologie podle kulturních okruhů</a:t>
            </a:r>
          </a:p>
        </p:txBody>
      </p:sp>
      <p:sp>
        <p:nvSpPr>
          <p:cNvPr id="3" name="Zástupný symbol pro obsah 2"/>
          <p:cNvSpPr>
            <a:spLocks noGrp="1"/>
          </p:cNvSpPr>
          <p:nvPr>
            <p:ph idx="1"/>
          </p:nvPr>
        </p:nvSpPr>
        <p:spPr/>
        <p:txBody>
          <a:bodyPr/>
          <a:lstStyle/>
          <a:p>
            <a:pPr algn="just"/>
            <a:r>
              <a:rPr lang="cs-CZ" dirty="0"/>
              <a:t>Podle písem: kodikologie latinská, slovanská, řecká, arabská atd.</a:t>
            </a:r>
          </a:p>
          <a:p>
            <a:pPr algn="just"/>
            <a:endParaRPr lang="cs-CZ" dirty="0"/>
          </a:p>
          <a:p>
            <a:pPr algn="just"/>
            <a:r>
              <a:rPr lang="cs-CZ" dirty="0"/>
              <a:t>V souvislosti s latinským písmem - kodikologie latinská (ve smyslu latinského písma, nikoliv latinského jazyka, i když tyto dva fenomény dlouhá staletí splývají a teprve od 12. a výrazněji 13.-14. století se vyskytují kodexy v národních jazycích).</a:t>
            </a:r>
          </a:p>
          <a:p>
            <a:pPr algn="just"/>
            <a:endParaRPr lang="cs-CZ" dirty="0"/>
          </a:p>
          <a:p>
            <a:pPr algn="just"/>
            <a:r>
              <a:rPr lang="cs-CZ" dirty="0"/>
              <a:t>Kodikologie řecko-latinská(?) - větší celek.</a:t>
            </a:r>
          </a:p>
        </p:txBody>
      </p:sp>
    </p:spTree>
    <p:extLst>
      <p:ext uri="{BB962C8B-B14F-4D97-AF65-F5344CB8AC3E}">
        <p14:creationId xmlns:p14="http://schemas.microsoft.com/office/powerpoint/2010/main" val="362129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18C5D3-7E2F-4887-8C99-E735007EDDFF}"/>
              </a:ext>
            </a:extLst>
          </p:cNvPr>
          <p:cNvSpPr>
            <a:spLocks noGrp="1"/>
          </p:cNvSpPr>
          <p:nvPr>
            <p:ph type="title"/>
          </p:nvPr>
        </p:nvSpPr>
        <p:spPr>
          <a:xfrm>
            <a:off x="643855" y="1447800"/>
            <a:ext cx="3108626" cy="4572000"/>
          </a:xfrm>
        </p:spPr>
        <p:txBody>
          <a:bodyPr anchor="ctr">
            <a:normAutofit/>
          </a:bodyPr>
          <a:lstStyle/>
          <a:p>
            <a:r>
              <a:rPr lang="cs-CZ" sz="3200">
                <a:solidFill>
                  <a:srgbClr val="F2F2F2"/>
                </a:solidFill>
              </a:rPr>
              <a:t>Psací látky</a:t>
            </a:r>
          </a:p>
        </p:txBody>
      </p:sp>
      <p:sp>
        <p:nvSpPr>
          <p:cNvPr id="20"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2"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graphicFrame>
        <p:nvGraphicFramePr>
          <p:cNvPr id="23" name="Zástupný obsah 2">
            <a:extLst>
              <a:ext uri="{FF2B5EF4-FFF2-40B4-BE49-F238E27FC236}">
                <a16:creationId xmlns:a16="http://schemas.microsoft.com/office/drawing/2014/main" id="{6DF49EE8-E7E4-4BD4-B34F-CC3FD9389A42}"/>
              </a:ext>
            </a:extLst>
          </p:cNvPr>
          <p:cNvGraphicFramePr>
            <a:graphicFrameLocks noGrp="1"/>
          </p:cNvGraphicFramePr>
          <p:nvPr>
            <p:ph idx="1"/>
            <p:extLst>
              <p:ext uri="{D42A27DB-BD31-4B8C-83A1-F6EECF244321}">
                <p14:modId xmlns:p14="http://schemas.microsoft.com/office/powerpoint/2010/main" val="1564877104"/>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36990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61975B-9101-47A2-BCE9-173183351A2E}"/>
              </a:ext>
            </a:extLst>
          </p:cNvPr>
          <p:cNvSpPr>
            <a:spLocks noGrp="1"/>
          </p:cNvSpPr>
          <p:nvPr>
            <p:ph type="title"/>
          </p:nvPr>
        </p:nvSpPr>
        <p:spPr/>
        <p:txBody>
          <a:bodyPr/>
          <a:lstStyle/>
          <a:p>
            <a:r>
              <a:rPr lang="cs-CZ" dirty="0"/>
              <a:t>Používání pergamenu a papíru</a:t>
            </a:r>
          </a:p>
        </p:txBody>
      </p:sp>
      <p:sp>
        <p:nvSpPr>
          <p:cNvPr id="3" name="Zástupný obsah 2">
            <a:extLst>
              <a:ext uri="{FF2B5EF4-FFF2-40B4-BE49-F238E27FC236}">
                <a16:creationId xmlns:a16="http://schemas.microsoft.com/office/drawing/2014/main" id="{E01ABEF7-715F-41C6-9928-F7DFEDC93341}"/>
              </a:ext>
            </a:extLst>
          </p:cNvPr>
          <p:cNvSpPr>
            <a:spLocks noGrp="1"/>
          </p:cNvSpPr>
          <p:nvPr>
            <p:ph idx="1"/>
          </p:nvPr>
        </p:nvSpPr>
        <p:spPr/>
        <p:txBody>
          <a:bodyPr/>
          <a:lstStyle/>
          <a:p>
            <a:pPr marL="0" indent="0" algn="just">
              <a:buNone/>
            </a:pPr>
            <a:r>
              <a:rPr lang="cs-CZ" dirty="0"/>
              <a:t>Pergamen se používal běžněji ve starším středověku a později spíše pro kaligrafické rukopisy.</a:t>
            </a:r>
          </a:p>
          <a:p>
            <a:pPr marL="0" indent="0" algn="just">
              <a:buNone/>
            </a:pPr>
            <a:r>
              <a:rPr lang="cs-CZ" dirty="0"/>
              <a:t>Pro užitkovou knihu stále častěji používal papír. Používání papírů nejdříve ve Španělsku a na Sicílii. V Evropě ve 12. a hlavně od 13. století.</a:t>
            </a:r>
          </a:p>
          <a:p>
            <a:pPr marL="0" indent="0" algn="just">
              <a:buNone/>
            </a:pPr>
            <a:r>
              <a:rPr lang="cs-CZ" dirty="0"/>
              <a:t>U nás nejstarší doklad – nejstarší městská kniha v Praze (1310). Papír importovaný.</a:t>
            </a:r>
          </a:p>
          <a:p>
            <a:pPr marL="0" indent="0" algn="just">
              <a:buNone/>
            </a:pPr>
            <a:r>
              <a:rPr lang="cs-CZ" dirty="0"/>
              <a:t>Nejstarší papírna u nás ve Zbraslavi (1499).</a:t>
            </a:r>
          </a:p>
          <a:p>
            <a:pPr marL="0" indent="0" algn="just">
              <a:buNone/>
            </a:pPr>
            <a:r>
              <a:rPr lang="cs-CZ" dirty="0"/>
              <a:t>Papír byl zhotovován ze lněných a bavlněných hadrů, později náhradní suroviny.</a:t>
            </a:r>
          </a:p>
          <a:p>
            <a:pPr marL="0" indent="0" algn="just">
              <a:buNone/>
            </a:pPr>
            <a:r>
              <a:rPr lang="cs-CZ" dirty="0"/>
              <a:t>Složky papírů označovány filigránem, tj. značkou.</a:t>
            </a:r>
          </a:p>
        </p:txBody>
      </p:sp>
    </p:spTree>
    <p:extLst>
      <p:ext uri="{BB962C8B-B14F-4D97-AF65-F5344CB8AC3E}">
        <p14:creationId xmlns:p14="http://schemas.microsoft.com/office/powerpoint/2010/main" val="316559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1F509-AA85-4907-8540-7177101D3576}"/>
              </a:ext>
            </a:extLst>
          </p:cNvPr>
          <p:cNvSpPr>
            <a:spLocks noGrp="1"/>
          </p:cNvSpPr>
          <p:nvPr>
            <p:ph type="title"/>
          </p:nvPr>
        </p:nvSpPr>
        <p:spPr>
          <a:xfrm>
            <a:off x="647701" y="452718"/>
            <a:ext cx="4765226" cy="1400530"/>
          </a:xfrm>
        </p:spPr>
        <p:txBody>
          <a:bodyPr>
            <a:normAutofit/>
          </a:bodyPr>
          <a:lstStyle/>
          <a:p>
            <a:r>
              <a:rPr lang="cs-CZ"/>
              <a:t>Papírna</a:t>
            </a:r>
            <a:endParaRPr lang="cs-CZ" dirty="0"/>
          </a:p>
        </p:txBody>
      </p:sp>
      <p:pic>
        <p:nvPicPr>
          <p:cNvPr id="6146" name="Picture 2" descr="Kudy z nudy - Ruční papírna ve Velkých Losinách - jediná ruční papírna v  České republice">
            <a:extLst>
              <a:ext uri="{FF2B5EF4-FFF2-40B4-BE49-F238E27FC236}">
                <a16:creationId xmlns:a16="http://schemas.microsoft.com/office/drawing/2014/main" id="{39CEE813-B6E3-406F-920A-3BB19FC03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09" r="3" b="8818"/>
          <a:stretch/>
        </p:blipFill>
        <p:spPr bwMode="auto">
          <a:xfrm>
            <a:off x="6103423" y="10"/>
            <a:ext cx="6087038" cy="2623857"/>
          </a:xfrm>
          <a:prstGeom prst="rect">
            <a:avLst/>
          </a:prstGeom>
          <a:noFill/>
          <a:extLst>
            <a:ext uri="{909E8E84-426E-40DD-AFC4-6F175D3DCCD1}">
              <a14:hiddenFill xmlns:a14="http://schemas.microsoft.com/office/drawing/2010/main">
                <a:solidFill>
                  <a:srgbClr val="FFFFFF"/>
                </a:solidFill>
              </a14:hiddenFill>
            </a:ext>
          </a:extLst>
        </p:spPr>
      </p:pic>
      <p:sp>
        <p:nvSpPr>
          <p:cNvPr id="6152" name="Rectangle 74">
            <a:extLst>
              <a:ext uri="{FF2B5EF4-FFF2-40B4-BE49-F238E27FC236}">
                <a16:creationId xmlns:a16="http://schemas.microsoft.com/office/drawing/2014/main" id="{387B700E-91FC-4893-94A0-333C11403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4BC68BE-394E-4D7B-AD7C-B08214C79A85}"/>
              </a:ext>
            </a:extLst>
          </p:cNvPr>
          <p:cNvSpPr>
            <a:spLocks noGrp="1"/>
          </p:cNvSpPr>
          <p:nvPr>
            <p:ph idx="1"/>
          </p:nvPr>
        </p:nvSpPr>
        <p:spPr>
          <a:xfrm>
            <a:off x="647701" y="2052918"/>
            <a:ext cx="4764245" cy="4195481"/>
          </a:xfrm>
        </p:spPr>
        <p:txBody>
          <a:bodyPr>
            <a:normAutofit/>
          </a:bodyPr>
          <a:lstStyle/>
          <a:p>
            <a:endParaRPr lang="cs-CZ" dirty="0"/>
          </a:p>
        </p:txBody>
      </p:sp>
      <p:pic>
        <p:nvPicPr>
          <p:cNvPr id="4" name="Picture 6" descr="Papír postaru - Velké Losiny, Jeseníky | Motorkáři.cz">
            <a:extLst>
              <a:ext uri="{FF2B5EF4-FFF2-40B4-BE49-F238E27FC236}">
                <a16:creationId xmlns:a16="http://schemas.microsoft.com/office/drawing/2014/main" id="{E2125AC2-2BCF-463A-9AD8-D5855EE810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6" r="3" b="4980"/>
          <a:stretch/>
        </p:blipFill>
        <p:spPr bwMode="auto">
          <a:xfrm>
            <a:off x="6103423" y="2624327"/>
            <a:ext cx="6087038" cy="423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7527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Ion</Template>
  <TotalTime>0</TotalTime>
  <Words>1830</Words>
  <Application>Microsoft Office PowerPoint</Application>
  <PresentationFormat>Širokoúhlá obrazovka</PresentationFormat>
  <Paragraphs>165</Paragraphs>
  <Slides>38</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38</vt:i4>
      </vt:variant>
    </vt:vector>
  </HeadingPairs>
  <TitlesOfParts>
    <vt:vector size="42" baseType="lpstr">
      <vt:lpstr>Arial</vt:lpstr>
      <vt:lpstr>Century Gothic</vt:lpstr>
      <vt:lpstr>Wingdings 3</vt:lpstr>
      <vt:lpstr>Ion</vt:lpstr>
      <vt:lpstr>Kodikologie</vt:lpstr>
      <vt:lpstr>Pojem</vt:lpstr>
      <vt:lpstr>Předmět a funkce</vt:lpstr>
      <vt:lpstr>Časový rozsah kodikologie</vt:lpstr>
      <vt:lpstr>Rukopisná kniha  →  „literární“ rukopis</vt:lpstr>
      <vt:lpstr>Kodikologie podle kulturních okruhů</vt:lpstr>
      <vt:lpstr>Psací látky</vt:lpstr>
      <vt:lpstr>Používání pergamenu a papíru</vt:lpstr>
      <vt:lpstr>Papírna</vt:lpstr>
      <vt:lpstr>Filigrán</vt:lpstr>
      <vt:lpstr>Kde a jak vznikaly rukopisy? </vt:lpstr>
      <vt:lpstr>Skriptorium</vt:lpstr>
      <vt:lpstr>Práce ve skriptoriu</vt:lpstr>
      <vt:lpstr>Nejslavnější skriptoria v Evropě </vt:lpstr>
      <vt:lpstr>Skriptoria u nás</vt:lpstr>
      <vt:lpstr>Olomoucké skriptorium</vt:lpstr>
      <vt:lpstr>Horologium Olomucense (Stockholm, Kungliga biblioteket, A 144)</vt:lpstr>
      <vt:lpstr>Horologium Olomucense (Stockholm, Kungliga biblioteket, A 144)</vt:lpstr>
      <vt:lpstr>Olomoucké skriptorium</vt:lpstr>
      <vt:lpstr>Skladba obsahu rukopisu</vt:lpstr>
      <vt:lpstr>Čtyři skupiny rukopisů podle obsahu</vt:lpstr>
      <vt:lpstr>Struktura středověkého rukopisu</vt:lpstr>
      <vt:lpstr>Reklamant</vt:lpstr>
      <vt:lpstr>Kolofon</vt:lpstr>
      <vt:lpstr>Struktura středověkého rukopisu</vt:lpstr>
      <vt:lpstr>Glosa</vt:lpstr>
      <vt:lpstr>Listina jako předsádka</vt:lpstr>
      <vt:lpstr>Přídeští</vt:lpstr>
      <vt:lpstr>Knižní vazby</vt:lpstr>
      <vt:lpstr>Libri catenati</vt:lpstr>
      <vt:lpstr>Provenience (vlastnické poznámky, exlibris)</vt:lpstr>
      <vt:lpstr>Dějiny knihoven</vt:lpstr>
      <vt:lpstr>Nejdůležitější rukopisné sbírky u nás</vt:lpstr>
      <vt:lpstr>Kodikologická studia</vt:lpstr>
      <vt:lpstr>Kodikologická studia (od konce 19. století)</vt:lpstr>
      <vt:lpstr>Kodikologická studia</vt:lpstr>
      <vt:lpstr>Publikace</vt:lpstr>
      <vt:lpstr>XPI (= Christi) h (= autem) generatio</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Kodikologie</dc:title>
  <dc:creator>Přemysl Bar</dc:creator>
  <cp:lastModifiedBy>Přemysl Bar</cp:lastModifiedBy>
  <cp:revision>12</cp:revision>
  <dcterms:created xsi:type="dcterms:W3CDTF">2021-11-15T15:30:17Z</dcterms:created>
  <dcterms:modified xsi:type="dcterms:W3CDTF">2023-11-30T09:02:37Z</dcterms:modified>
</cp:coreProperties>
</file>