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ygAhew2J+SsnmJJlhAYto4WQu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FA2788-E7CC-431F-928C-2F843A2F27F1}">
  <a:tblStyle styleId="{6BFA2788-E7CC-431F-928C-2F843A2F27F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C2B044-B165-48CF-9576-A499CC04D85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Participium prézentu</a:t>
            </a:r>
            <a:br>
              <a:rPr lang="cs-CZ" sz="3200"/>
            </a:br>
            <a:r>
              <a:rPr lang="cs-CZ" sz="3200"/>
              <a:t>Adverbia od adjektiv 3. deklinace </a:t>
            </a:r>
            <a:br>
              <a:rPr lang="cs-CZ" sz="3200"/>
            </a:br>
            <a:r>
              <a:rPr lang="cs-CZ" sz="3200"/>
              <a:t>Vybraná zájmena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cs-CZ" sz="2000"/>
              <a:t>9. Lekce a 10. lekce – výběr z hroznů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r="1" b="2961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5058580" y="3763149"/>
            <a:ext cx="1915886" cy="78377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1324560" y="4167276"/>
            <a:ext cx="772821" cy="39188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0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 extrusionOk="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3609" y="1289713"/>
            <a:ext cx="4073857" cy="4073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cs-CZ" sz="5400"/>
              <a:t>Participium prézentu</a:t>
            </a:r>
            <a:endParaRPr/>
          </a:p>
        </p:txBody>
      </p:sp>
      <p:sp>
        <p:nvSpPr>
          <p:cNvPr id="98" name="Google Shape;98;p2"/>
          <p:cNvSpPr/>
          <p:nvPr/>
        </p:nvSpPr>
        <p:spPr>
          <a:xfrm>
            <a:off x="572493" y="1681544"/>
            <a:ext cx="10972800" cy="18288"/>
          </a:xfrm>
          <a:custGeom>
            <a:avLst/>
            <a:gdLst/>
            <a:ahLst/>
            <a:cxnLst/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4901"/>
            </a:schemeClr>
          </a:solidFill>
          <a:ln w="44450" cap="rnd" cmpd="sng">
            <a:solidFill>
              <a:schemeClr val="accent2">
                <a:alpha val="74901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572493" y="2071316"/>
            <a:ext cx="6713552" cy="4119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tzv. jmenný tvar slovesný – skloňuje se podle 3. deklinace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vyjadřuje děj aktivní a současný s dějem slovesa ve větě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překlad nejčastěji slovesným adjektivem</a:t>
            </a:r>
            <a:br>
              <a:rPr lang="cs-CZ" sz="2200"/>
            </a:br>
            <a:endParaRPr sz="22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např. </a:t>
            </a:r>
            <a:r>
              <a:rPr lang="cs-CZ" sz="2200" b="1"/>
              <a:t>laudāns</a:t>
            </a:r>
            <a:r>
              <a:rPr lang="cs-CZ" sz="2200"/>
              <a:t> „chválící“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další pády </a:t>
            </a:r>
            <a:r>
              <a:rPr lang="cs-CZ" sz="2200" i="1"/>
              <a:t>laudantis</a:t>
            </a:r>
            <a:r>
              <a:rPr lang="cs-CZ" sz="2200"/>
              <a:t> „chválícího“ atd.</a:t>
            </a:r>
            <a:endParaRPr/>
          </a:p>
        </p:txBody>
      </p:sp>
      <p:pic>
        <p:nvPicPr>
          <p:cNvPr id="100" name="Google Shape;100;p2" descr="50 Funny Christmas Memes To Get You Through The Silly Season — Homing  Instincts"/>
          <p:cNvPicPr preferRelativeResize="0"/>
          <p:nvPr/>
        </p:nvPicPr>
        <p:blipFill rotWithShape="1">
          <a:blip r:embed="rId3">
            <a:alphaModFix/>
          </a:blip>
          <a:srcRect l="8932" r="5682" b="-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0" y="0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707011" y="572587"/>
            <a:ext cx="10765410" cy="1207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cs-CZ" sz="6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Jak se tvoří?</a:t>
            </a:r>
            <a:endParaRPr/>
          </a:p>
        </p:txBody>
      </p:sp>
      <p:graphicFrame>
        <p:nvGraphicFramePr>
          <p:cNvPr id="108" name="Google Shape;108;p3"/>
          <p:cNvGraphicFramePr/>
          <p:nvPr/>
        </p:nvGraphicFramePr>
        <p:xfrm>
          <a:off x="650449" y="3002529"/>
          <a:ext cx="10901500" cy="3158625"/>
        </p:xfrm>
        <a:graphic>
          <a:graphicData uri="http://schemas.openxmlformats.org/drawingml/2006/table">
            <a:tbl>
              <a:tblPr firstRow="1" firstCol="1" bandRow="1" bandCol="1">
                <a:noFill/>
                <a:tableStyleId>{6BFA2788-E7CC-431F-928C-2F843A2F27F1}</a:tableStyleId>
              </a:tblPr>
              <a:tblGrid>
                <a:gridCol w="314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90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 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2057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prézentní kmen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20575"/>
                </a:tc>
                <a:tc gridSpan="2"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participium nom. sg.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2057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participium</a:t>
                      </a:r>
                      <a:endParaRPr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gen. sg.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205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7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1. konjugace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laudā-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laudā-</a:t>
                      </a:r>
                      <a:r>
                        <a:rPr lang="cs-CZ" sz="2300" b="1" u="none" strike="noStrike" cap="none"/>
                        <a:t>ns</a:t>
                      </a:r>
                      <a:r>
                        <a:rPr lang="cs-CZ" sz="2300" u="none" strike="noStrike" cap="none"/>
                        <a:t> 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chválící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lauda-nt-is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205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2. konjugace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monē-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monē-</a:t>
                      </a:r>
                      <a:r>
                        <a:rPr lang="cs-CZ" sz="2300" b="1" u="none" strike="noStrike" cap="none"/>
                        <a:t>ns</a:t>
                      </a:r>
                      <a:r>
                        <a:rPr lang="cs-CZ" sz="2300" u="none" strike="noStrike" cap="none"/>
                        <a:t> 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napomínající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mone-nt-is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3. konjugace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leg-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leg-</a:t>
                      </a:r>
                      <a:r>
                        <a:rPr lang="cs-CZ" sz="2300" b="1" u="none" strike="noStrike" cap="none"/>
                        <a:t>ē-ns</a:t>
                      </a:r>
                      <a:r>
                        <a:rPr lang="cs-CZ" sz="2300" u="none" strike="noStrike" cap="none"/>
                        <a:t> 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čtoucí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leg-e-nt-is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9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3. konjugace, typ capiō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capi-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capi-</a:t>
                      </a:r>
                      <a:r>
                        <a:rPr lang="cs-CZ" sz="2300" b="1" u="none" strike="noStrike" cap="none"/>
                        <a:t>ē-ns</a:t>
                      </a:r>
                      <a:r>
                        <a:rPr lang="cs-CZ" sz="2300" u="none" strike="noStrike" cap="none"/>
                        <a:t> 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chytající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capi-e-nt-is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7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4. konjugace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2057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audi-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2057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audi-</a:t>
                      </a:r>
                      <a:r>
                        <a:rPr lang="cs-CZ" sz="2300" b="1" u="none" strike="noStrike" cap="none"/>
                        <a:t>ē-ns</a:t>
                      </a:r>
                      <a:r>
                        <a:rPr lang="cs-CZ" sz="2300" u="none" strike="noStrike" cap="none"/>
                        <a:t> 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2057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slyšící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2057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300" u="none" strike="noStrike" cap="none"/>
                        <a:t>audi-e-nt-is</a:t>
                      </a:r>
                      <a:endParaRPr sz="23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9375" marR="79375" marT="0" marB="20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4"/>
          <p:cNvGraphicFramePr/>
          <p:nvPr/>
        </p:nvGraphicFramePr>
        <p:xfrm>
          <a:off x="4408714" y="1447800"/>
          <a:ext cx="7066150" cy="4836300"/>
        </p:xfrm>
        <a:graphic>
          <a:graphicData uri="http://schemas.openxmlformats.org/drawingml/2006/table">
            <a:tbl>
              <a:tblPr firstRow="1" firstCol="1" bandRow="1" bandCol="1">
                <a:noFill/>
                <a:tableStyleId>{6BFA2788-E7CC-431F-928C-2F843A2F27F1}</a:tableStyleId>
              </a:tblPr>
              <a:tblGrid>
                <a:gridCol w="95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3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1777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1777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m., f.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1777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n.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177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sg.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nom.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laudā-ns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8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gen.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lauda-nt-is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dat.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lauda-nt-ī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ak.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lauda-nt-em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laudā-ns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vok.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laudā-ns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6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abl.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lauda-nt-e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7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pl.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nom.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lauda-nt-ēs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</a:t>
                      </a:r>
                      <a:r>
                        <a:rPr lang="cs-CZ" sz="2000" b="1" u="none" strike="noStrike" cap="none"/>
                        <a:t>ia</a:t>
                      </a:r>
                      <a:endParaRPr sz="20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1777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8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gen.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laudant-</a:t>
                      </a:r>
                      <a:r>
                        <a:rPr lang="cs-CZ" sz="2000" b="1" u="none" strike="noStrike" cap="none"/>
                        <a:t>ium</a:t>
                      </a:r>
                      <a:endParaRPr sz="20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dat.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laudant-ibus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ak.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lauda-nt-ēs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</a:t>
                      </a:r>
                      <a:r>
                        <a:rPr lang="cs-CZ" sz="2000" b="1" u="none" strike="noStrike" cap="none"/>
                        <a:t>ia</a:t>
                      </a:r>
                      <a:endParaRPr sz="20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vok.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lauda-nt-ēs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lauda-nt-</a:t>
                      </a:r>
                      <a:r>
                        <a:rPr lang="cs-CZ" sz="2000" b="1" u="none" strike="noStrike" cap="none"/>
                        <a:t>ia</a:t>
                      </a:r>
                      <a:endParaRPr sz="20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62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 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abl.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000" u="none" strike="noStrike" cap="none"/>
                        <a:t>laudant-ibus</a:t>
                      </a:r>
                      <a:endParaRPr sz="2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1777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2828636" cy="2091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Jak se skloňuje?</a:t>
            </a:r>
            <a:endParaRPr/>
          </a:p>
        </p:txBody>
      </p:sp>
      <p:pic>
        <p:nvPicPr>
          <p:cNvPr id="115" name="Google Shape;11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902936"/>
            <a:ext cx="2612571" cy="3381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>
            <a:spLocks noGrp="1"/>
          </p:cNvSpPr>
          <p:nvPr>
            <p:ph type="title"/>
          </p:nvPr>
        </p:nvSpPr>
        <p:spPr>
          <a:xfrm>
            <a:off x="483984" y="548640"/>
            <a:ext cx="3958124" cy="306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cs-CZ" sz="5400"/>
              <a:t>Další možnosti překladu</a:t>
            </a:r>
            <a:endParaRPr/>
          </a:p>
        </p:txBody>
      </p:sp>
      <p:sp>
        <p:nvSpPr>
          <p:cNvPr id="122" name="Google Shape;122;p5"/>
          <p:cNvSpPr/>
          <p:nvPr/>
        </p:nvSpPr>
        <p:spPr>
          <a:xfrm rot="5400000">
            <a:off x="2543983" y="3258715"/>
            <a:ext cx="4480560" cy="18288"/>
          </a:xfrm>
          <a:custGeom>
            <a:avLst/>
            <a:gdLst/>
            <a:ahLst/>
            <a:cxnLst/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1"/>
          </p:nvPr>
        </p:nvSpPr>
        <p:spPr>
          <a:xfrm>
            <a:off x="5126418" y="552091"/>
            <a:ext cx="6114607" cy="543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/>
              <a:t>Do češtiny lze participium prézentu aktiva (např. </a:t>
            </a:r>
            <a:r>
              <a:rPr lang="cs-CZ" sz="2200" i="1"/>
              <a:t>laudāns, antis</a:t>
            </a:r>
            <a:r>
              <a:rPr lang="cs-CZ" sz="2200"/>
              <a:t>) přeložit:</a:t>
            </a:r>
            <a:br>
              <a:rPr lang="cs-CZ" sz="2200"/>
            </a:br>
            <a:endParaRPr sz="220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/>
              <a:t>přídavným jménem slovesným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chválící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/>
              <a:t>větou vztažnou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(ten), který chválí/chválil/bude chválit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/>
              <a:t>příslovečnou větou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když chválí/chválil/bude chválit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/>
              <a:t>přechodníkem přítomným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chvále, -íc, -íce</a:t>
            </a:r>
            <a:endParaRPr sz="180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/>
              <a:t>souřadně spojenou hlavní větou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(a) chválí/chválil/bude chválit</a:t>
            </a:r>
            <a:endParaRPr/>
          </a:p>
          <a:p>
            <a:pPr marL="2286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/>
          </a:p>
        </p:txBody>
      </p:sp>
      <p:pic>
        <p:nvPicPr>
          <p:cNvPr id="124" name="Google Shape;1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408" y="3981178"/>
            <a:ext cx="3880303" cy="2328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cs-CZ" sz="5400"/>
              <a:t>Další možnosti překladu</a:t>
            </a:r>
            <a:endParaRPr/>
          </a:p>
        </p:txBody>
      </p:sp>
      <p:sp>
        <p:nvSpPr>
          <p:cNvPr id="131" name="Google Shape;131;p6"/>
          <p:cNvSpPr/>
          <p:nvPr/>
        </p:nvSpPr>
        <p:spPr>
          <a:xfrm>
            <a:off x="640080" y="2586994"/>
            <a:ext cx="3474720" cy="18288"/>
          </a:xfrm>
          <a:custGeom>
            <a:avLst/>
            <a:gdLst/>
            <a:ahLst/>
            <a:cxnLst/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 txBox="1">
            <a:spLocks noGrp="1"/>
          </p:cNvSpPr>
          <p:nvPr>
            <p:ph type="body" idx="1"/>
          </p:nvPr>
        </p:nvSpPr>
        <p:spPr>
          <a:xfrm>
            <a:off x="640080" y="2872899"/>
            <a:ext cx="4243589" cy="3320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 i="1"/>
              <a:t>Puer male cantāns monētur.</a:t>
            </a:r>
            <a:br>
              <a:rPr lang="cs-CZ" sz="1700" i="1"/>
            </a:br>
            <a:endParaRPr sz="1700" i="1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/>
              <a:t>Špatně zpívající chlapec je napomínán.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/>
              <a:t>Chlapec, který špatně zpívá, je napomínán.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/>
              <a:t>Když / protože / jestliže  chlapec špatně zpívá, je napomínán.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/>
              <a:t>Chlapec, špatně zpívaje, je napomínán.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cs-CZ" sz="1700"/>
              <a:t>Chlapec špatně zpívá a je napomínán.</a:t>
            </a:r>
            <a:endParaRPr/>
          </a:p>
          <a:p>
            <a:pPr marL="228600" lvl="0" indent="-1206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700"/>
          </a:p>
        </p:txBody>
      </p:sp>
      <p:pic>
        <p:nvPicPr>
          <p:cNvPr id="133" name="Google Shape;133;p6" descr="Michal David"/>
          <p:cNvPicPr preferRelativeResize="0"/>
          <p:nvPr/>
        </p:nvPicPr>
        <p:blipFill rotWithShape="1">
          <a:blip r:embed="rId3">
            <a:alphaModFix/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 extrusionOk="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34" name="Google Shape;134;p6"/>
          <p:cNvSpPr/>
          <p:nvPr/>
        </p:nvSpPr>
        <p:spPr>
          <a:xfrm>
            <a:off x="9426502" y="2074224"/>
            <a:ext cx="2593769" cy="1195450"/>
          </a:xfrm>
          <a:prstGeom prst="cloud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Michael male cantāns.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>
            <a:spLocks noGrp="1"/>
          </p:cNvSpPr>
          <p:nvPr>
            <p:ph type="title"/>
          </p:nvPr>
        </p:nvSpPr>
        <p:spPr>
          <a:xfrm>
            <a:off x="838200" y="177896"/>
            <a:ext cx="54568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s-CZ" sz="3200"/>
              <a:t>Adverbia od adjektiv 3. deklinace</a:t>
            </a:r>
            <a:endParaRPr/>
          </a:p>
        </p:txBody>
      </p:sp>
      <p:sp>
        <p:nvSpPr>
          <p:cNvPr id="140" name="Google Shape;140;p7"/>
          <p:cNvSpPr txBox="1">
            <a:spLocks noGrp="1"/>
          </p:cNvSpPr>
          <p:nvPr>
            <p:ph type="body" idx="1"/>
          </p:nvPr>
        </p:nvSpPr>
        <p:spPr>
          <a:xfrm>
            <a:off x="838200" y="1654629"/>
            <a:ext cx="5357327" cy="497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cs-CZ" sz="1800"/>
              <a:t>Většinou se tvoří se přidáním koncovky </a:t>
            </a:r>
            <a:r>
              <a:rPr lang="cs-CZ" sz="1800" b="1">
                <a:solidFill>
                  <a:srgbClr val="FF0000"/>
                </a:solidFill>
              </a:rPr>
              <a:t>–iter </a:t>
            </a:r>
            <a:r>
              <a:rPr lang="cs-CZ" sz="1800"/>
              <a:t>ke genitivnímu kmeni: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Adjektiva, jejichž kmen je zkončen na -nt-, tvoří adverbia pomocí koncovky </a:t>
            </a:r>
            <a:r>
              <a:rPr lang="cs-CZ" sz="2000" b="1">
                <a:solidFill>
                  <a:srgbClr val="FF0000"/>
                </a:solidFill>
              </a:rPr>
              <a:t>–er</a:t>
            </a:r>
            <a:r>
              <a:rPr lang="cs-CZ" sz="2000"/>
              <a:t>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141" name="Google Shape;141;p7"/>
          <p:cNvGraphicFramePr/>
          <p:nvPr>
            <p:extLst>
              <p:ext uri="{D42A27DB-BD31-4B8C-83A1-F6EECF244321}">
                <p14:modId xmlns:p14="http://schemas.microsoft.com/office/powerpoint/2010/main" val="1935161720"/>
              </p:ext>
            </p:extLst>
          </p:nvPr>
        </p:nvGraphicFramePr>
        <p:xfrm>
          <a:off x="906624" y="2509615"/>
          <a:ext cx="5320000" cy="1219240"/>
        </p:xfrm>
        <a:graphic>
          <a:graphicData uri="http://schemas.openxmlformats.org/drawingml/2006/table">
            <a:tbl>
              <a:tblPr firstRow="1" bandRow="1">
                <a:noFill/>
                <a:tableStyleId>{9DC2B044-B165-48CF-9576-A499CC04D85E}</a:tableStyleId>
              </a:tblPr>
              <a:tblGrid>
                <a:gridCol w="13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u="none" strike="noStrike" cap="none"/>
                        <a:t>adjektivum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genitiv sg.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genitivní kmen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adverbium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dirty="0"/>
                        <a:t>Acer, -</a:t>
                      </a:r>
                      <a:r>
                        <a:rPr lang="cs-CZ" sz="1400" dirty="0" err="1"/>
                        <a:t>cris</a:t>
                      </a:r>
                      <a:r>
                        <a:rPr lang="cs-CZ" sz="1400" dirty="0"/>
                        <a:t>, -</a:t>
                      </a:r>
                      <a:r>
                        <a:rPr lang="cs-CZ" sz="1400" dirty="0" err="1"/>
                        <a:t>cre</a:t>
                      </a: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Acr-is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Acr-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Acr-iter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dirty="0"/>
                        <a:t>Brevis, -e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Brev-is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Brev-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Brevi-iter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Felix, felicis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Felic-is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felic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dirty="0" err="1"/>
                        <a:t>Felic-iter</a:t>
                      </a: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2" name="Google Shape;142;p7"/>
          <p:cNvGraphicFramePr/>
          <p:nvPr/>
        </p:nvGraphicFramePr>
        <p:xfrm>
          <a:off x="906624" y="5106646"/>
          <a:ext cx="5357350" cy="929025"/>
        </p:xfrm>
        <a:graphic>
          <a:graphicData uri="http://schemas.openxmlformats.org/drawingml/2006/table">
            <a:tbl>
              <a:tblPr firstRow="1" bandRow="1">
                <a:noFill/>
                <a:tableStyleId>{9DC2B044-B165-48CF-9576-A499CC04D85E}</a:tableStyleId>
              </a:tblPr>
              <a:tblGrid>
                <a:gridCol w="139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adjektivum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genitiv sg.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genitivní kmen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adverbium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Sapiens, entis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Sapient-is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Sapient-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Sapient-er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Prudens, entis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Prudent-is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Prudent-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Prudent-er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3" name="Google Shape;143;p7" descr="45 Hilarious Christmas Memes That Will Have You in Stitches - Christmas  Connections Blo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1775" y="0"/>
            <a:ext cx="56102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782217" y="29048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s-CZ" sz="4000"/>
              <a:t>Osobní zájmena, zvratné zájmeno</a:t>
            </a:r>
            <a:endParaRPr/>
          </a:p>
        </p:txBody>
      </p:sp>
      <p:graphicFrame>
        <p:nvGraphicFramePr>
          <p:cNvPr id="149" name="Google Shape;149;p8"/>
          <p:cNvGraphicFramePr/>
          <p:nvPr>
            <p:extLst>
              <p:ext uri="{D42A27DB-BD31-4B8C-83A1-F6EECF244321}">
                <p14:modId xmlns:p14="http://schemas.microsoft.com/office/powerpoint/2010/main" val="3035050099"/>
              </p:ext>
            </p:extLst>
          </p:nvPr>
        </p:nvGraphicFramePr>
        <p:xfrm>
          <a:off x="837726" y="1926733"/>
          <a:ext cx="6651150" cy="3017580"/>
        </p:xfrm>
        <a:graphic>
          <a:graphicData uri="http://schemas.openxmlformats.org/drawingml/2006/table">
            <a:tbl>
              <a:tblPr firstRow="1" bandRow="1">
                <a:noFill/>
                <a:tableStyleId>{9DC2B044-B165-48CF-9576-A499CC04D85E}</a:tableStyleId>
              </a:tblPr>
              <a:tblGrid>
                <a:gridCol w="70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9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Já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My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Zvratné zájmeno „se“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Nom.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ego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tu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vos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-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Gen.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mei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tui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nostri (nás)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nostrum (z nás)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vestri (vás)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vestrum (z vás)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sui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Dat.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mihi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tibi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nobis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vobis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sibi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Ak.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me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vos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se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Abl.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me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te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nobis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vobis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dirty="0"/>
                        <a:t>se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0" name="Google Shape;150;p8" descr="Christmas 2018: These Funny Viral Xmas Memes Will Make You Go Ho Ho Ho! |  🙏🏻 LatestLY"/>
          <p:cNvPicPr preferRelativeResize="0"/>
          <p:nvPr/>
        </p:nvPicPr>
        <p:blipFill rotWithShape="1">
          <a:blip r:embed="rId3">
            <a:alphaModFix/>
          </a:blip>
          <a:srcRect r="54263"/>
          <a:stretch/>
        </p:blipFill>
        <p:spPr>
          <a:xfrm>
            <a:off x="8099263" y="1328737"/>
            <a:ext cx="3402271" cy="420052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8"/>
          <p:cNvSpPr/>
          <p:nvPr/>
        </p:nvSpPr>
        <p:spPr>
          <a:xfrm rot="-2818055">
            <a:off x="10468946" y="2014364"/>
            <a:ext cx="1032587" cy="45719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8"/>
          <p:cNvSpPr/>
          <p:nvPr/>
        </p:nvSpPr>
        <p:spPr>
          <a:xfrm>
            <a:off x="9960728" y="2140021"/>
            <a:ext cx="1540806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4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tuuu</a:t>
            </a:r>
            <a:endParaRPr sz="5400" b="1" i="0" u="none" strike="noStrike" cap="non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9"/>
          <p:cNvSpPr txBox="1"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Přivlastňovací zájmena</a:t>
            </a:r>
            <a:endParaRPr/>
          </a:p>
        </p:txBody>
      </p:sp>
      <p:sp>
        <p:nvSpPr>
          <p:cNvPr id="159" name="Google Shape;159;p9"/>
          <p:cNvSpPr txBox="1">
            <a:spLocks noGrp="1"/>
          </p:cNvSpPr>
          <p:nvPr>
            <p:ph type="body" idx="1"/>
          </p:nvPr>
        </p:nvSpPr>
        <p:spPr>
          <a:xfrm>
            <a:off x="816200" y="2359611"/>
            <a:ext cx="4619621" cy="3843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Skloňují se jako adjektiva 1. a 2. deklinace: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Meus, mea, meum (můj)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Tuus, tua, tuum (tvůj)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Suus, sua, suum (svůj)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Noster, nostra, nostrum (náš)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cs-CZ" sz="2000"/>
              <a:t>Vester, vestra, vestrum (váš)</a:t>
            </a:r>
            <a:endParaRPr/>
          </a:p>
        </p:txBody>
      </p:sp>
      <p:pic>
        <p:nvPicPr>
          <p:cNvPr id="160" name="Google Shape;160;p9" descr="Enjoy some of the internet's funniest Christmas memes! | Crux - Local News  - Queenstown, Wānaka and Cromwell."/>
          <p:cNvPicPr preferRelativeResize="0"/>
          <p:nvPr/>
        </p:nvPicPr>
        <p:blipFill rotWithShape="1">
          <a:blip r:embed="rId3">
            <a:alphaModFix/>
          </a:blip>
          <a:srcRect r="6004"/>
          <a:stretch/>
        </p:blipFill>
        <p:spPr>
          <a:xfrm>
            <a:off x="6252021" y="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 extrusionOk="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61" name="Google Shape;161;p9"/>
          <p:cNvSpPr/>
          <p:nvPr/>
        </p:nvSpPr>
        <p:spPr>
          <a:xfrm rot="-812962">
            <a:off x="7646922" y="518637"/>
            <a:ext cx="3542965" cy="102825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9"/>
          <p:cNvSpPr/>
          <p:nvPr/>
        </p:nvSpPr>
        <p:spPr>
          <a:xfrm>
            <a:off x="7333197" y="909856"/>
            <a:ext cx="5251316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4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Donum tuum</a:t>
            </a:r>
            <a:endParaRPr sz="5400" b="1" i="0" u="none" strike="noStrike" cap="none">
              <a:solidFill>
                <a:srgbClr val="F7CAA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Širokoúhlá obrazovka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Motiv Office</vt:lpstr>
      <vt:lpstr>Participium prézentu Adverbia od adjektiv 3. deklinace  Vybraná zájmena</vt:lpstr>
      <vt:lpstr>Participium prézentu</vt:lpstr>
      <vt:lpstr>Jak se tvoří?</vt:lpstr>
      <vt:lpstr>Jak se skloňuje?</vt:lpstr>
      <vt:lpstr>Další možnosti překladu</vt:lpstr>
      <vt:lpstr>Další možnosti překladu</vt:lpstr>
      <vt:lpstr>Adverbia od adjektiv 3. deklinace</vt:lpstr>
      <vt:lpstr>Osobní zájmena, zvratné zájmeno</vt:lpstr>
      <vt:lpstr>Přivlastňovací zájmena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Participium prézentu Adverbia od adjektiv 3. deklinace  Vybraná zájmena</dc:title>
  <dc:creator>Tomáš Weissar</dc:creator>
  <cp:lastModifiedBy>Zuzana Čermáková Lukšová</cp:lastModifiedBy>
  <cp:revision>1</cp:revision>
  <dcterms:created xsi:type="dcterms:W3CDTF">2021-01-04T10:49:14Z</dcterms:created>
  <dcterms:modified xsi:type="dcterms:W3CDTF">2023-12-14T12:12:53Z</dcterms:modified>
</cp:coreProperties>
</file>