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04AC6-FB37-436D-B12E-A6CA2606A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4F7095-4ADF-4B95-B4AB-5A221A55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895E9B-DCD1-4BCF-BE88-5A0103DE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3D2C8F-86B7-4372-8611-26E5323B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10F785-C0B2-4C3E-95F7-CB2B7C33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37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E326F-0CA5-4EF4-B124-AF2F42E4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7EEC49-F1D0-4B59-A956-ED3C32F55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155A48-25B6-4867-88ED-64651000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E4DE5-13BC-4D91-B62E-2573A7FB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4F728B-FE37-4FF7-AE07-FF5499DF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0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ABE9057-A7C7-48D2-9C80-A68941799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AC4301-2B7F-489A-9D15-72ACC86BB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D73E56-AD04-422B-A748-D1B2D933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46F084-D204-4ECA-8628-8EF8D1BE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68DEEF-65A5-4806-BDF5-4E8DD056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01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72D48-ECCA-43AF-AD86-D050637E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D46A1-2D0D-4B8A-9044-AACBBAE5D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BB935-82E2-420A-834E-3669A185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B91800-2B7E-4118-9658-2491B73E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17D53-8439-4883-A550-501B5106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5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8FD51-ECE5-4EBA-B79F-1101771A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C0C4C3-D291-489E-B42D-51B879FF5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9825A5-BCE9-4A8E-8AE9-2D090AE0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C8C4C-5BA2-4108-B6F6-5A2E4CD0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572FF4-5611-450D-BA9F-1932F554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10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B978D-F052-48BA-B859-DD193678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B9227D-C63F-497B-BF56-BD58E0012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69923-8CAC-42D5-8D21-66F225F2A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4EA801-597B-4CCC-9C3C-2D0DADE8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64152C-280A-4F45-81E0-ADC595B3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1A9DE6-8F52-4177-BCB4-6BC910DF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76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26D4D-2238-4278-8B88-67D16161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8AF472-C978-4C1D-85E5-C55A9CB9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DF6AAD-84AF-41A8-BBA4-B6ED1D69B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F6669C-8AD8-41B6-9CB8-CE0F5DE02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1E2E4F2-14EB-4134-888F-C876D2022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32BDAA-059F-4E22-B272-B696E784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D64612F-97D9-4A0D-B879-8D740DC9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0C0056-FBAC-47E1-BFBC-E909B1E8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1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CA5F-2684-475B-9313-F293A400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6A56C9-8951-4ED6-9A9B-4E99184D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6D8612-B1A0-4D1D-8C3B-EDD42A32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436C33-EE9F-4618-8641-F1A459A2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452BBF-3104-4398-898A-CEE62891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FA0E40-3AE4-4AFB-B4E7-C2A7810C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3D05FE-037D-4351-9A8B-D6D490A3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59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0B718-80C0-4870-88B0-E035FB6E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73EDF-37CD-4335-B9D4-4EE4B1EF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9A74AA-99FF-4820-ADAA-E7E7D3F85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1C1706-B800-4C7F-AF0D-1787F84E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2CC5ED-69E0-4507-BF86-1502FF95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6E3A0E-DF00-4F71-AA1D-F59D39E4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1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B0E38-5A93-43C7-8A93-A146C6C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3617CC-560D-40B8-8318-B6E664251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578462-1C8D-41B4-8B1F-F8CD1FDD4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45A253-47D7-43E2-89CB-4E76FC3D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5BB387-E00D-4617-8EF7-699F508E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E0F9A1-62CD-4EE7-AA7B-DC1921A2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6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7AE125-63B8-4D02-9905-39398353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26AB03-0074-4DFD-837E-7EBA61DAA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FD2E2F-B3C7-4AC3-9EDF-D46FCACF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8ABF-5917-472E-97E3-F922DF732601}" type="datetimeFigureOut">
              <a:rPr lang="cs-CZ" smtClean="0"/>
              <a:t>9. 11. 2020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3D1F68-C513-41B7-8D27-F24E1A593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8AE20C-889B-4F3B-BFFC-25DE01503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2166-18A3-4994-9F01-DB8494017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8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AA6E74-54D2-48AF-923E-1C479A17F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9013" y="932688"/>
            <a:ext cx="3629608" cy="3273552"/>
          </a:xfrm>
        </p:spPr>
        <p:txBody>
          <a:bodyPr anchor="ctr">
            <a:normAutofit/>
          </a:bodyPr>
          <a:lstStyle/>
          <a:p>
            <a:pPr algn="l"/>
            <a:r>
              <a:rPr lang="cs-CZ" sz="5000" dirty="0">
                <a:solidFill>
                  <a:srgbClr val="FFFFFF"/>
                </a:solidFill>
              </a:rPr>
              <a:t>Slovesa </a:t>
            </a:r>
            <a:br>
              <a:rPr lang="cs-CZ" sz="5000" dirty="0">
                <a:solidFill>
                  <a:srgbClr val="FFFFFF"/>
                </a:solidFill>
              </a:rPr>
            </a:br>
            <a:r>
              <a:rPr lang="cs-CZ" sz="5000" dirty="0">
                <a:solidFill>
                  <a:srgbClr val="FFFFFF"/>
                </a:solidFill>
              </a:rPr>
              <a:t>2. konjugace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FDDF3B-F610-42A6-A542-D04B614F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9012" y="5113960"/>
            <a:ext cx="2192693" cy="1022860"/>
          </a:xfrm>
        </p:spPr>
        <p:txBody>
          <a:bodyPr anchor="ctr">
            <a:normAutofit/>
          </a:bodyPr>
          <a:lstStyle/>
          <a:p>
            <a:pPr algn="l"/>
            <a:r>
              <a:rPr lang="cs-CZ" sz="1800" dirty="0" err="1">
                <a:solidFill>
                  <a:srgbClr val="FFFFFF"/>
                </a:solidFill>
              </a:rPr>
              <a:t>del</a:t>
            </a:r>
            <a:r>
              <a:rPr lang="cs-CZ" sz="1800" b="1" u="sng" dirty="0" err="1">
                <a:solidFill>
                  <a:srgbClr val="FFFFFF"/>
                </a:solidFill>
              </a:rPr>
              <a:t>eō</a:t>
            </a:r>
            <a:r>
              <a:rPr lang="cs-CZ" sz="1800" b="1" dirty="0">
                <a:solidFill>
                  <a:srgbClr val="FFFFFF"/>
                </a:solidFill>
              </a:rPr>
              <a:t>, </a:t>
            </a:r>
            <a:r>
              <a:rPr lang="cs-CZ" sz="1800" b="1" u="sng" dirty="0" err="1">
                <a:solidFill>
                  <a:srgbClr val="FFFFFF"/>
                </a:solidFill>
              </a:rPr>
              <a:t>ēre</a:t>
            </a:r>
            <a:r>
              <a:rPr lang="cs-CZ" sz="1800" dirty="0">
                <a:solidFill>
                  <a:srgbClr val="FFFFFF"/>
                </a:solidFill>
              </a:rPr>
              <a:t>, </a:t>
            </a:r>
            <a:r>
              <a:rPr lang="cs-CZ" sz="1800" dirty="0" err="1">
                <a:solidFill>
                  <a:srgbClr val="FFFFFF"/>
                </a:solidFill>
              </a:rPr>
              <a:t>ēvī</a:t>
            </a:r>
            <a:r>
              <a:rPr lang="cs-CZ" sz="1800" dirty="0">
                <a:solidFill>
                  <a:srgbClr val="FFFFFF"/>
                </a:solidFill>
              </a:rPr>
              <a:t>, </a:t>
            </a:r>
            <a:r>
              <a:rPr lang="cs-CZ" sz="1800" dirty="0" err="1">
                <a:solidFill>
                  <a:srgbClr val="FFFFFF"/>
                </a:solidFill>
              </a:rPr>
              <a:t>ētum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cs-CZ" sz="1900" dirty="0">
                <a:solidFill>
                  <a:srgbClr val="FFFFFF"/>
                </a:solidFill>
              </a:rPr>
              <a:t>= ničit</a:t>
            </a:r>
          </a:p>
        </p:txBody>
      </p:sp>
      <p:pic>
        <p:nvPicPr>
          <p:cNvPr id="5" name="Obrázek 4" descr="Obsah obrázku budova, fotka, podepsat, staré&#10;&#10;Popis byl vytvořen automaticky">
            <a:extLst>
              <a:ext uri="{FF2B5EF4-FFF2-40B4-BE49-F238E27FC236}">
                <a16:creationId xmlns:a16="http://schemas.microsoft.com/office/drawing/2014/main" id="{9AEA4706-E8EA-456B-A3B6-CA48A0D97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r="6109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774E44"/>
          </a:solidFill>
          <a:ln w="25400">
            <a:solidFill>
              <a:srgbClr val="774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9C0FB-1ED7-4247-85D1-E4DF7B6C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95" y="297705"/>
            <a:ext cx="4806184" cy="157727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000" dirty="0"/>
              <a:t>Indikativ prézentu 2. konjugace</a:t>
            </a:r>
            <a:endParaRPr lang="en-US" sz="50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8F784B6-7569-4665-9477-9A4FEC66E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r="6225"/>
          <a:stretch/>
        </p:blipFill>
        <p:spPr>
          <a:xfrm>
            <a:off x="6096000" y="0"/>
            <a:ext cx="6105655" cy="685799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207D26D-3430-4914-B5E4-FDC85635F989}"/>
              </a:ext>
            </a:extLst>
          </p:cNvPr>
          <p:cNvSpPr/>
          <p:nvPr/>
        </p:nvSpPr>
        <p:spPr>
          <a:xfrm>
            <a:off x="9005455" y="3833090"/>
            <a:ext cx="2979293" cy="13577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dirty="0" err="1"/>
              <a:t>exerc</a:t>
            </a:r>
            <a:r>
              <a:rPr lang="cs-CZ" sz="1600" b="1" u="sng" dirty="0" err="1">
                <a:solidFill>
                  <a:srgbClr val="FFFFFF"/>
                </a:solidFill>
              </a:rPr>
              <a:t>eō</a:t>
            </a:r>
            <a:r>
              <a:rPr lang="cs-CZ" sz="1700" dirty="0"/>
              <a:t>, </a:t>
            </a:r>
            <a:r>
              <a:rPr lang="cs-CZ" sz="1600" b="1" u="sng" dirty="0" err="1">
                <a:solidFill>
                  <a:srgbClr val="FFFFFF"/>
                </a:solidFill>
              </a:rPr>
              <a:t>ēre</a:t>
            </a:r>
            <a:r>
              <a:rPr lang="cs-CZ" sz="1700" dirty="0"/>
              <a:t>, </a:t>
            </a:r>
            <a:r>
              <a:rPr lang="cs-CZ" sz="1600" dirty="0" err="1"/>
              <a:t>uī</a:t>
            </a:r>
            <a:r>
              <a:rPr lang="cs-CZ" sz="1700" dirty="0"/>
              <a:t>, </a:t>
            </a:r>
            <a:r>
              <a:rPr lang="cs-CZ" sz="1700" dirty="0" err="1"/>
              <a:t>itum</a:t>
            </a:r>
            <a:endParaRPr lang="cs-CZ" sz="1700" dirty="0"/>
          </a:p>
          <a:p>
            <a:pPr algn="ctr"/>
            <a:r>
              <a:rPr lang="cs-CZ" sz="1700" dirty="0"/>
              <a:t>= cvičit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8D37CF3E-89D5-472F-B529-0E261AF0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40439"/>
              </p:ext>
            </p:extLst>
          </p:nvPr>
        </p:nvGraphicFramePr>
        <p:xfrm>
          <a:off x="794327" y="1967346"/>
          <a:ext cx="4806184" cy="21180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091">
                  <a:extLst>
                    <a:ext uri="{9D8B030D-6E8A-4147-A177-3AD203B41FA5}">
                      <a16:colId xmlns:a16="http://schemas.microsoft.com/office/drawing/2014/main" val="1741035676"/>
                    </a:ext>
                  </a:extLst>
                </a:gridCol>
                <a:gridCol w="1618001">
                  <a:extLst>
                    <a:ext uri="{9D8B030D-6E8A-4147-A177-3AD203B41FA5}">
                      <a16:colId xmlns:a16="http://schemas.microsoft.com/office/drawing/2014/main" val="1405050591"/>
                    </a:ext>
                  </a:extLst>
                </a:gridCol>
                <a:gridCol w="2403092">
                  <a:extLst>
                    <a:ext uri="{9D8B030D-6E8A-4147-A177-3AD203B41FA5}">
                      <a16:colId xmlns:a16="http://schemas.microsoft.com/office/drawing/2014/main" val="4107793818"/>
                    </a:ext>
                  </a:extLst>
                </a:gridCol>
              </a:tblGrid>
              <a:tr h="267763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05771"/>
                  </a:ext>
                </a:extLst>
              </a:tr>
              <a:tr h="26776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215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/>
                        <a:t>1.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mus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0841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2.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0114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3.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nt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80736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CF1CB45-F300-44D2-90A4-DBC340254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46575"/>
              </p:ext>
            </p:extLst>
          </p:nvPr>
        </p:nvGraphicFramePr>
        <p:xfrm>
          <a:off x="794327" y="4308764"/>
          <a:ext cx="4806184" cy="21180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091">
                  <a:extLst>
                    <a:ext uri="{9D8B030D-6E8A-4147-A177-3AD203B41FA5}">
                      <a16:colId xmlns:a16="http://schemas.microsoft.com/office/drawing/2014/main" val="1741035676"/>
                    </a:ext>
                  </a:extLst>
                </a:gridCol>
                <a:gridCol w="1618001">
                  <a:extLst>
                    <a:ext uri="{9D8B030D-6E8A-4147-A177-3AD203B41FA5}">
                      <a16:colId xmlns:a16="http://schemas.microsoft.com/office/drawing/2014/main" val="1405050591"/>
                    </a:ext>
                  </a:extLst>
                </a:gridCol>
                <a:gridCol w="2403092">
                  <a:extLst>
                    <a:ext uri="{9D8B030D-6E8A-4147-A177-3AD203B41FA5}">
                      <a16:colId xmlns:a16="http://schemas.microsoft.com/office/drawing/2014/main" val="4107793818"/>
                    </a:ext>
                  </a:extLst>
                </a:gridCol>
              </a:tblGrid>
              <a:tr h="267763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pasivum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05771"/>
                  </a:ext>
                </a:extLst>
              </a:tr>
              <a:tr h="26776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Sg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Pl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215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/>
                        <a:t>1.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mur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0841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2.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ris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minī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0114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3.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ntu</a:t>
                      </a:r>
                      <a:r>
                        <a:rPr lang="cs-CZ" dirty="0" err="1"/>
                        <a:t>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8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629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D354EBC-1176-4AF5-ABB5-D7F1810D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</a:rPr>
              <a:t>Indikativ prézentu – porovnání 1.a 2. konjugace</a:t>
            </a:r>
            <a:endParaRPr lang="en-US" sz="5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ulka 7">
            <a:extLst>
              <a:ext uri="{FF2B5EF4-FFF2-40B4-BE49-F238E27FC236}">
                <a16:creationId xmlns:a16="http://schemas.microsoft.com/office/drawing/2014/main" id="{0570D3B5-7312-4A20-8264-A535FCE7B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0121"/>
              </p:ext>
            </p:extLst>
          </p:nvPr>
        </p:nvGraphicFramePr>
        <p:xfrm>
          <a:off x="1138738" y="1757835"/>
          <a:ext cx="9914523" cy="24837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9770">
                  <a:extLst>
                    <a:ext uri="{9D8B030D-6E8A-4147-A177-3AD203B41FA5}">
                      <a16:colId xmlns:a16="http://schemas.microsoft.com/office/drawing/2014/main" val="1741035676"/>
                    </a:ext>
                  </a:extLst>
                </a:gridCol>
                <a:gridCol w="1668860">
                  <a:extLst>
                    <a:ext uri="{9D8B030D-6E8A-4147-A177-3AD203B41FA5}">
                      <a16:colId xmlns:a16="http://schemas.microsoft.com/office/drawing/2014/main" val="1405050591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4107793818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393929416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825896624"/>
                    </a:ext>
                  </a:extLst>
                </a:gridCol>
              </a:tblGrid>
              <a:tr h="267763">
                <a:tc gridSpan="3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cs-CZ" dirty="0"/>
                        <a:t>Konjugace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 konjugace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05771"/>
                  </a:ext>
                </a:extLst>
              </a:tr>
              <a:tr h="267763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27241"/>
                  </a:ext>
                </a:extLst>
              </a:tr>
              <a:tr h="26776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215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/>
                        <a:t>1.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1" dirty="0" err="1"/>
                        <a:t>mus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mus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0841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2.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0114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3.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b="0" dirty="0"/>
                        <a:t>-</a:t>
                      </a:r>
                      <a:r>
                        <a:rPr lang="cs-CZ" b="1" dirty="0" err="1"/>
                        <a:t>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nt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80736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FA85430-446C-46EF-8A74-CBBC667C5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70752"/>
              </p:ext>
            </p:extLst>
          </p:nvPr>
        </p:nvGraphicFramePr>
        <p:xfrm>
          <a:off x="1138738" y="4353451"/>
          <a:ext cx="9914523" cy="2139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9770">
                  <a:extLst>
                    <a:ext uri="{9D8B030D-6E8A-4147-A177-3AD203B41FA5}">
                      <a16:colId xmlns:a16="http://schemas.microsoft.com/office/drawing/2014/main" val="1741035676"/>
                    </a:ext>
                  </a:extLst>
                </a:gridCol>
                <a:gridCol w="1668860">
                  <a:extLst>
                    <a:ext uri="{9D8B030D-6E8A-4147-A177-3AD203B41FA5}">
                      <a16:colId xmlns:a16="http://schemas.microsoft.com/office/drawing/2014/main" val="1405050591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4107793818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545086162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853061406"/>
                    </a:ext>
                  </a:extLst>
                </a:gridCol>
              </a:tblGrid>
              <a:tr h="211917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pasivum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pasivum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05771"/>
                  </a:ext>
                </a:extLst>
              </a:tr>
              <a:tr h="26776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Sg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Pl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Sg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Pl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215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/>
                        <a:t>1.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laud-</a:t>
                      </a:r>
                      <a:r>
                        <a:rPr lang="cs-CZ" b="1" i="0" dirty="0" err="1"/>
                        <a:t>or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b="1" i="0" dirty="0"/>
                        <a:t>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mur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0841"/>
                  </a:ext>
                </a:extLst>
              </a:tr>
              <a:tr h="483570">
                <a:tc>
                  <a:txBody>
                    <a:bodyPr/>
                    <a:lstStyle/>
                    <a:p>
                      <a:r>
                        <a:rPr lang="cs-CZ" b="1" dirty="0"/>
                        <a:t>2.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b="1" i="0" dirty="0" err="1"/>
                        <a:t>ris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b="1" i="0" dirty="0" err="1"/>
                        <a:t>minī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ris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minī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0114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3.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b="1" i="0" dirty="0"/>
                        <a:t>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b="0" i="0" dirty="0"/>
                        <a:t>-</a:t>
                      </a:r>
                      <a:r>
                        <a:rPr lang="cs-CZ" b="1" i="0" dirty="0" err="1"/>
                        <a:t>ntur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tur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ntu</a:t>
                      </a:r>
                      <a:r>
                        <a:rPr lang="cs-CZ" dirty="0" err="1"/>
                        <a:t>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8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80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BC3163E-911D-4E65-BF58-3AF7CFA6F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2041"/>
          <a:stretch/>
        </p:blipFill>
        <p:spPr>
          <a:xfrm>
            <a:off x="2551176" y="448056"/>
            <a:ext cx="9174481" cy="59527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92CFCF6-8A3E-4F8B-9040-D748B31A2691}"/>
              </a:ext>
            </a:extLst>
          </p:cNvPr>
          <p:cNvSpPr txBox="1"/>
          <p:nvPr/>
        </p:nvSpPr>
        <p:spPr>
          <a:xfrm>
            <a:off x="813588" y="4495785"/>
            <a:ext cx="1225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videō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ēre</a:t>
            </a:r>
            <a:r>
              <a:rPr lang="cs-CZ" dirty="0">
                <a:solidFill>
                  <a:schemeClr val="bg1"/>
                </a:solidFill>
              </a:rPr>
              <a:t>, </a:t>
            </a:r>
          </a:p>
          <a:p>
            <a:r>
              <a:rPr lang="cs-CZ" dirty="0" err="1">
                <a:solidFill>
                  <a:schemeClr val="bg1"/>
                </a:solidFill>
              </a:rPr>
              <a:t>v</a:t>
            </a:r>
            <a:r>
              <a:rPr lang="cs-CZ" sz="1800" dirty="0" err="1">
                <a:solidFill>
                  <a:schemeClr val="bg1"/>
                </a:solidFill>
              </a:rPr>
              <a:t>ī</a:t>
            </a:r>
            <a:r>
              <a:rPr lang="cs-CZ" dirty="0" err="1">
                <a:solidFill>
                  <a:schemeClr val="bg1"/>
                </a:solidFill>
              </a:rPr>
              <a:t>d</a:t>
            </a:r>
            <a:r>
              <a:rPr lang="cs-CZ" sz="1800" dirty="0" err="1">
                <a:solidFill>
                  <a:schemeClr val="bg1"/>
                </a:solidFill>
              </a:rPr>
              <a:t>ī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v</a:t>
            </a:r>
            <a:r>
              <a:rPr lang="cs-CZ" sz="1800" dirty="0" err="1">
                <a:solidFill>
                  <a:schemeClr val="bg1"/>
                </a:solidFill>
              </a:rPr>
              <a:t>īsum</a:t>
            </a:r>
            <a:endParaRPr lang="cs-CZ" sz="1800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= vidět</a:t>
            </a:r>
          </a:p>
        </p:txBody>
      </p:sp>
    </p:spTree>
    <p:extLst>
      <p:ext uri="{BB962C8B-B14F-4D97-AF65-F5344CB8AC3E}">
        <p14:creationId xmlns:p14="http://schemas.microsoft.com/office/powerpoint/2010/main" val="282415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D354EBC-1176-4AF5-ABB5-D7F1810D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723"/>
            <a:ext cx="10515600" cy="132556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</a:rPr>
              <a:t>Indikativ imperfekta  – porovnání 1.a 2. konjugace</a:t>
            </a:r>
            <a:endParaRPr lang="en-US" sz="5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ulka 7">
            <a:extLst>
              <a:ext uri="{FF2B5EF4-FFF2-40B4-BE49-F238E27FC236}">
                <a16:creationId xmlns:a16="http://schemas.microsoft.com/office/drawing/2014/main" id="{0570D3B5-7312-4A20-8264-A535FCE7B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23218"/>
              </p:ext>
            </p:extLst>
          </p:nvPr>
        </p:nvGraphicFramePr>
        <p:xfrm>
          <a:off x="1138738" y="1757835"/>
          <a:ext cx="9914523" cy="24837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9770">
                  <a:extLst>
                    <a:ext uri="{9D8B030D-6E8A-4147-A177-3AD203B41FA5}">
                      <a16:colId xmlns:a16="http://schemas.microsoft.com/office/drawing/2014/main" val="1741035676"/>
                    </a:ext>
                  </a:extLst>
                </a:gridCol>
                <a:gridCol w="1668860">
                  <a:extLst>
                    <a:ext uri="{9D8B030D-6E8A-4147-A177-3AD203B41FA5}">
                      <a16:colId xmlns:a16="http://schemas.microsoft.com/office/drawing/2014/main" val="1405050591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4107793818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393929416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825896624"/>
                    </a:ext>
                  </a:extLst>
                </a:gridCol>
              </a:tblGrid>
              <a:tr h="267763">
                <a:tc gridSpan="3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cs-CZ" dirty="0"/>
                        <a:t>Konjugace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 konjugace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05771"/>
                  </a:ext>
                </a:extLst>
              </a:tr>
              <a:tr h="267763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27241"/>
                  </a:ext>
                </a:extLst>
              </a:tr>
              <a:tr h="26776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215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/>
                        <a:t>1.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ba-m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0" dirty="0" err="1"/>
                        <a:t>bā</a:t>
                      </a:r>
                      <a:r>
                        <a:rPr lang="cs-CZ" b="0" dirty="0"/>
                        <a:t>-</a:t>
                      </a:r>
                      <a:r>
                        <a:rPr lang="cs-CZ" b="1" dirty="0" err="1"/>
                        <a:t>mus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ba-m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mus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0841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2.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0" dirty="0" err="1"/>
                        <a:t>bā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0" dirty="0" err="1"/>
                        <a:t>bā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0114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3.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b="0" dirty="0"/>
                        <a:t>-ba-</a:t>
                      </a:r>
                      <a:r>
                        <a:rPr lang="cs-CZ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b="0" dirty="0"/>
                        <a:t>-ba-</a:t>
                      </a:r>
                      <a:r>
                        <a:rPr lang="cs-CZ" b="1" dirty="0" err="1"/>
                        <a:t>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-ba-</a:t>
                      </a:r>
                      <a:r>
                        <a:rPr lang="cs-CZ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-ba-</a:t>
                      </a:r>
                      <a:r>
                        <a:rPr lang="cs-CZ" b="1" dirty="0" err="1"/>
                        <a:t>nt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80736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FA85430-446C-46EF-8A74-CBBC667C5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0689"/>
              </p:ext>
            </p:extLst>
          </p:nvPr>
        </p:nvGraphicFramePr>
        <p:xfrm>
          <a:off x="1138738" y="4353451"/>
          <a:ext cx="9914523" cy="2139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9770">
                  <a:extLst>
                    <a:ext uri="{9D8B030D-6E8A-4147-A177-3AD203B41FA5}">
                      <a16:colId xmlns:a16="http://schemas.microsoft.com/office/drawing/2014/main" val="1741035676"/>
                    </a:ext>
                  </a:extLst>
                </a:gridCol>
                <a:gridCol w="1668860">
                  <a:extLst>
                    <a:ext uri="{9D8B030D-6E8A-4147-A177-3AD203B41FA5}">
                      <a16:colId xmlns:a16="http://schemas.microsoft.com/office/drawing/2014/main" val="1405050591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4107793818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545086162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853061406"/>
                    </a:ext>
                  </a:extLst>
                </a:gridCol>
              </a:tblGrid>
              <a:tr h="211917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pasivum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pasivum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05771"/>
                  </a:ext>
                </a:extLst>
              </a:tr>
              <a:tr h="26776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Sg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Pl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Sg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Pl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215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/>
                        <a:t>1.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1" i="0" dirty="0"/>
                        <a:t>ba-r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i="0" dirty="0"/>
                        <a:t>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ba-r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mur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0841"/>
                  </a:ext>
                </a:extLst>
              </a:tr>
              <a:tr h="483570">
                <a:tc>
                  <a:txBody>
                    <a:bodyPr/>
                    <a:lstStyle/>
                    <a:p>
                      <a:r>
                        <a:rPr lang="cs-CZ" b="1" dirty="0"/>
                        <a:t>2.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i="0" dirty="0" err="1"/>
                        <a:t>ris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i="0" dirty="0" err="1"/>
                        <a:t>minī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ris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minī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0114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3.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i="0" dirty="0"/>
                        <a:t>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b="0" i="0" dirty="0"/>
                        <a:t>-ba-</a:t>
                      </a:r>
                      <a:r>
                        <a:rPr lang="cs-CZ" b="1" i="0" dirty="0" err="1"/>
                        <a:t>ntur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bā.</a:t>
                      </a:r>
                      <a:r>
                        <a:rPr lang="cs-CZ" b="1" dirty="0" err="1"/>
                        <a:t>tur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-ba-</a:t>
                      </a:r>
                      <a:r>
                        <a:rPr lang="cs-CZ" b="1" dirty="0" err="1"/>
                        <a:t>ntu</a:t>
                      </a:r>
                      <a:r>
                        <a:rPr lang="cs-CZ" dirty="0" err="1"/>
                        <a:t>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8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10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D354EBC-1176-4AF5-ABB5-D7F1810D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723"/>
            <a:ext cx="10515600" cy="132556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</a:rPr>
              <a:t>Indikativ futura– porovnání 1.a 2. konjugace</a:t>
            </a:r>
            <a:endParaRPr lang="en-US" sz="5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ulka 7">
            <a:extLst>
              <a:ext uri="{FF2B5EF4-FFF2-40B4-BE49-F238E27FC236}">
                <a16:creationId xmlns:a16="http://schemas.microsoft.com/office/drawing/2014/main" id="{0570D3B5-7312-4A20-8264-A535FCE7B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52837"/>
              </p:ext>
            </p:extLst>
          </p:nvPr>
        </p:nvGraphicFramePr>
        <p:xfrm>
          <a:off x="1138738" y="1757835"/>
          <a:ext cx="9914523" cy="24837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9770">
                  <a:extLst>
                    <a:ext uri="{9D8B030D-6E8A-4147-A177-3AD203B41FA5}">
                      <a16:colId xmlns:a16="http://schemas.microsoft.com/office/drawing/2014/main" val="1741035676"/>
                    </a:ext>
                  </a:extLst>
                </a:gridCol>
                <a:gridCol w="1668860">
                  <a:extLst>
                    <a:ext uri="{9D8B030D-6E8A-4147-A177-3AD203B41FA5}">
                      <a16:colId xmlns:a16="http://schemas.microsoft.com/office/drawing/2014/main" val="1405050591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4107793818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393929416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825896624"/>
                    </a:ext>
                  </a:extLst>
                </a:gridCol>
              </a:tblGrid>
              <a:tr h="267763">
                <a:tc gridSpan="3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cs-CZ" dirty="0"/>
                        <a:t>Konjugace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 konjugace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05771"/>
                  </a:ext>
                </a:extLst>
              </a:tr>
              <a:tr h="267763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aktivum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27241"/>
                  </a:ext>
                </a:extLst>
              </a:tr>
              <a:tr h="26776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Sg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Pl</a:t>
                      </a:r>
                      <a:r>
                        <a:rPr lang="cs-CZ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215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/>
                        <a:t>1.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1" dirty="0" err="1"/>
                        <a:t>bō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0" dirty="0" err="1"/>
                        <a:t>bi</a:t>
                      </a:r>
                      <a:r>
                        <a:rPr lang="cs-CZ" b="0" dirty="0"/>
                        <a:t>-</a:t>
                      </a:r>
                      <a:r>
                        <a:rPr lang="cs-CZ" b="1" dirty="0" err="1"/>
                        <a:t>mus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bō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mus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0841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2.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0" dirty="0" err="1"/>
                        <a:t>bi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0" dirty="0" err="1"/>
                        <a:t>bi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bā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0114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3.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0" dirty="0" err="1"/>
                        <a:t>bi</a:t>
                      </a:r>
                      <a:r>
                        <a:rPr lang="cs-CZ" b="0" dirty="0"/>
                        <a:t>-</a:t>
                      </a:r>
                      <a:r>
                        <a:rPr lang="cs-CZ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laud</a:t>
                      </a:r>
                      <a:r>
                        <a:rPr lang="cs-CZ" b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b="0" dirty="0"/>
                        <a:t>-</a:t>
                      </a:r>
                      <a:r>
                        <a:rPr lang="cs-CZ" b="0" dirty="0" err="1"/>
                        <a:t>bu</a:t>
                      </a:r>
                      <a:r>
                        <a:rPr lang="cs-CZ" b="0" dirty="0"/>
                        <a:t>-</a:t>
                      </a:r>
                      <a:r>
                        <a:rPr lang="cs-CZ" b="1" dirty="0" err="1"/>
                        <a:t>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bu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nt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80736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FA85430-446C-46EF-8A74-CBBC667C5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033417"/>
              </p:ext>
            </p:extLst>
          </p:nvPr>
        </p:nvGraphicFramePr>
        <p:xfrm>
          <a:off x="1138738" y="4353451"/>
          <a:ext cx="9914523" cy="2139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9770">
                  <a:extLst>
                    <a:ext uri="{9D8B030D-6E8A-4147-A177-3AD203B41FA5}">
                      <a16:colId xmlns:a16="http://schemas.microsoft.com/office/drawing/2014/main" val="1741035676"/>
                    </a:ext>
                  </a:extLst>
                </a:gridCol>
                <a:gridCol w="1668860">
                  <a:extLst>
                    <a:ext uri="{9D8B030D-6E8A-4147-A177-3AD203B41FA5}">
                      <a16:colId xmlns:a16="http://schemas.microsoft.com/office/drawing/2014/main" val="1405050591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4107793818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3545086162"/>
                    </a:ext>
                  </a:extLst>
                </a:gridCol>
                <a:gridCol w="2478631">
                  <a:extLst>
                    <a:ext uri="{9D8B030D-6E8A-4147-A177-3AD203B41FA5}">
                      <a16:colId xmlns:a16="http://schemas.microsoft.com/office/drawing/2014/main" val="853061406"/>
                    </a:ext>
                  </a:extLst>
                </a:gridCol>
              </a:tblGrid>
              <a:tr h="211917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pasivum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pasivum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05771"/>
                  </a:ext>
                </a:extLst>
              </a:tr>
              <a:tr h="267763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Sg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Pl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Sg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/>
                        <a:t>Pl</a:t>
                      </a:r>
                      <a:r>
                        <a:rPr lang="cs-CZ" b="1" i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215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/>
                        <a:t>1.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dirty="0"/>
                        <a:t>-</a:t>
                      </a:r>
                      <a:r>
                        <a:rPr lang="cs-CZ" b="1" i="0" dirty="0" err="1"/>
                        <a:t>bo</a:t>
                      </a:r>
                      <a:r>
                        <a:rPr lang="cs-CZ" b="1" i="0" dirty="0"/>
                        <a:t>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i="0" dirty="0"/>
                        <a:t>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bo</a:t>
                      </a:r>
                      <a:r>
                        <a:rPr lang="cs-CZ" b="1" dirty="0"/>
                        <a:t>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mur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80841"/>
                  </a:ext>
                </a:extLst>
              </a:tr>
              <a:tr h="483570">
                <a:tc>
                  <a:txBody>
                    <a:bodyPr/>
                    <a:lstStyle/>
                    <a:p>
                      <a:r>
                        <a:rPr lang="cs-CZ" b="1" dirty="0"/>
                        <a:t>2. 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dirty="0" err="1"/>
                        <a:t>be</a:t>
                      </a:r>
                      <a:r>
                        <a:rPr lang="cs-CZ" dirty="0"/>
                        <a:t>-</a:t>
                      </a:r>
                      <a:r>
                        <a:rPr lang="cs-CZ" b="1" i="0" dirty="0" err="1"/>
                        <a:t>ris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i="0" dirty="0" err="1"/>
                        <a:t>minī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be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ris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minī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01142"/>
                  </a:ext>
                </a:extLst>
              </a:tr>
              <a:tr h="462167">
                <a:tc>
                  <a:txBody>
                    <a:bodyPr/>
                    <a:lstStyle/>
                    <a:p>
                      <a:r>
                        <a:rPr lang="cs-CZ" b="1" dirty="0"/>
                        <a:t>3.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ā</a:t>
                      </a:r>
                      <a:r>
                        <a:rPr lang="cs-CZ" b="0" i="0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i="0" dirty="0"/>
                        <a:t>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cs-CZ" b="0" i="0" dirty="0"/>
                        <a:t>-</a:t>
                      </a:r>
                      <a:r>
                        <a:rPr lang="cs-CZ" b="0" i="0" dirty="0" err="1"/>
                        <a:t>bu</a:t>
                      </a:r>
                      <a:r>
                        <a:rPr lang="cs-CZ" b="0" i="0" dirty="0"/>
                        <a:t>-</a:t>
                      </a:r>
                      <a:r>
                        <a:rPr lang="cs-CZ" b="1" i="0" dirty="0" err="1"/>
                        <a:t>ntur</a:t>
                      </a:r>
                      <a:endParaRPr lang="cs-CZ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bi</a:t>
                      </a:r>
                      <a:r>
                        <a:rPr lang="cs-CZ" dirty="0"/>
                        <a:t>-</a:t>
                      </a:r>
                      <a:r>
                        <a:rPr lang="cs-CZ" b="1" dirty="0"/>
                        <a:t>tur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mon</a:t>
                      </a:r>
                      <a:r>
                        <a:rPr lang="cs-CZ" dirty="0"/>
                        <a:t>-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ē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bu</a:t>
                      </a:r>
                      <a:r>
                        <a:rPr lang="cs-CZ" dirty="0"/>
                        <a:t>-</a:t>
                      </a:r>
                      <a:r>
                        <a:rPr lang="cs-CZ" b="1" dirty="0" err="1"/>
                        <a:t>ntu</a:t>
                      </a:r>
                      <a:r>
                        <a:rPr lang="cs-CZ" dirty="0" err="1"/>
                        <a:t>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8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23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86A76D-FD6F-4B20-8091-736E6071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74" y="239249"/>
            <a:ext cx="5764191" cy="190982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4600" b="1" dirty="0">
                <a:solidFill>
                  <a:schemeClr val="bg1"/>
                </a:solidFill>
              </a:rPr>
              <a:t>Imperativ a infinitiv </a:t>
            </a:r>
            <a:r>
              <a:rPr lang="cs-CZ" sz="4600" dirty="0">
                <a:solidFill>
                  <a:schemeClr val="bg1"/>
                </a:solidFill>
              </a:rPr>
              <a:t>– porovnání 1. a 2. konjugace</a:t>
            </a:r>
            <a:endParaRPr lang="en-US" sz="4600" dirty="0">
              <a:solidFill>
                <a:schemeClr val="bg1"/>
              </a:solidFill>
            </a:endParaRPr>
          </a:p>
        </p:txBody>
      </p:sp>
      <p:pic>
        <p:nvPicPr>
          <p:cNvPr id="5" name="Zástupný obsah 4" descr="Obsah obrázku kočka, interiér, savci, vsedě&#10;&#10;Popis byl vytvořen automaticky">
            <a:extLst>
              <a:ext uri="{FF2B5EF4-FFF2-40B4-BE49-F238E27FC236}">
                <a16:creationId xmlns:a16="http://schemas.microsoft.com/office/drawing/2014/main" id="{C4385EF0-BE1A-45C9-B163-2E07B4349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r="19466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1FC01007-49F5-480A-897B-59DD44F4F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14302"/>
              </p:ext>
            </p:extLst>
          </p:nvPr>
        </p:nvGraphicFramePr>
        <p:xfrm>
          <a:off x="258222" y="2558006"/>
          <a:ext cx="56564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4">
                  <a:extLst>
                    <a:ext uri="{9D8B030D-6E8A-4147-A177-3AD203B41FA5}">
                      <a16:colId xmlns:a16="http://schemas.microsoft.com/office/drawing/2014/main" val="4102725043"/>
                    </a:ext>
                  </a:extLst>
                </a:gridCol>
                <a:gridCol w="1696646">
                  <a:extLst>
                    <a:ext uri="{9D8B030D-6E8A-4147-A177-3AD203B41FA5}">
                      <a16:colId xmlns:a16="http://schemas.microsoft.com/office/drawing/2014/main" val="1301511796"/>
                    </a:ext>
                  </a:extLst>
                </a:gridCol>
                <a:gridCol w="1225664">
                  <a:extLst>
                    <a:ext uri="{9D8B030D-6E8A-4147-A177-3AD203B41FA5}">
                      <a16:colId xmlns:a16="http://schemas.microsoft.com/office/drawing/2014/main" val="3882070777"/>
                    </a:ext>
                  </a:extLst>
                </a:gridCol>
                <a:gridCol w="1602556">
                  <a:extLst>
                    <a:ext uri="{9D8B030D-6E8A-4147-A177-3AD203B41FA5}">
                      <a16:colId xmlns:a16="http://schemas.microsoft.com/office/drawing/2014/main" val="3342197874"/>
                    </a:ext>
                  </a:extLst>
                </a:gridCol>
              </a:tblGrid>
              <a:tr h="331612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Imperativ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33375"/>
                  </a:ext>
                </a:extLst>
              </a:tr>
              <a:tr h="331612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 konjugace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 konjugace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6590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r>
                        <a:rPr lang="cs-CZ" dirty="0"/>
                        <a:t>2. os. </a:t>
                      </a:r>
                      <a:r>
                        <a:rPr lang="cs-CZ" dirty="0" err="1"/>
                        <a:t>sg</a:t>
                      </a:r>
                      <a:r>
                        <a:rPr lang="cs-CZ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i="0" dirty="0" err="1"/>
                        <a:t>laud</a:t>
                      </a:r>
                      <a:r>
                        <a:rPr lang="cs-CZ" b="1" i="0" dirty="0"/>
                        <a:t>-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ā!</a:t>
                      </a:r>
                      <a:endParaRPr lang="cs-CZ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2. os. </a:t>
                      </a:r>
                      <a:r>
                        <a:rPr lang="cs-CZ" dirty="0" err="1"/>
                        <a:t>sg</a:t>
                      </a:r>
                      <a:r>
                        <a:rPr lang="cs-CZ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mon</a:t>
                      </a:r>
                      <a:r>
                        <a:rPr lang="cs-CZ" b="1" dirty="0"/>
                        <a:t>-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ē!</a:t>
                      </a:r>
                      <a:endParaRPr lang="cs-CZ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924350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r>
                        <a:rPr lang="cs-CZ" dirty="0"/>
                        <a:t>2. os. </a:t>
                      </a:r>
                      <a:r>
                        <a:rPr lang="cs-CZ" dirty="0" err="1"/>
                        <a:t>pl</a:t>
                      </a:r>
                      <a:r>
                        <a:rPr lang="cs-CZ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i="0" dirty="0" err="1"/>
                        <a:t>laud-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āte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cs-CZ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2. os. </a:t>
                      </a:r>
                      <a:r>
                        <a:rPr lang="cs-CZ" dirty="0" err="1"/>
                        <a:t>pl</a:t>
                      </a:r>
                      <a:r>
                        <a:rPr lang="cs-CZ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mon-</a:t>
                      </a:r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ēte</a:t>
                      </a: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!</a:t>
                      </a:r>
                      <a:endParaRPr lang="cs-CZ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70268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4DE3FE5-9A64-440D-A2F3-FF6C30253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06295"/>
              </p:ext>
            </p:extLst>
          </p:nvPr>
        </p:nvGraphicFramePr>
        <p:xfrm>
          <a:off x="258222" y="4624086"/>
          <a:ext cx="56564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4">
                  <a:extLst>
                    <a:ext uri="{9D8B030D-6E8A-4147-A177-3AD203B41FA5}">
                      <a16:colId xmlns:a16="http://schemas.microsoft.com/office/drawing/2014/main" val="4102725043"/>
                    </a:ext>
                  </a:extLst>
                </a:gridCol>
                <a:gridCol w="1696646">
                  <a:extLst>
                    <a:ext uri="{9D8B030D-6E8A-4147-A177-3AD203B41FA5}">
                      <a16:colId xmlns:a16="http://schemas.microsoft.com/office/drawing/2014/main" val="1301511796"/>
                    </a:ext>
                  </a:extLst>
                </a:gridCol>
                <a:gridCol w="1225664">
                  <a:extLst>
                    <a:ext uri="{9D8B030D-6E8A-4147-A177-3AD203B41FA5}">
                      <a16:colId xmlns:a16="http://schemas.microsoft.com/office/drawing/2014/main" val="3882070777"/>
                    </a:ext>
                  </a:extLst>
                </a:gridCol>
                <a:gridCol w="1602556">
                  <a:extLst>
                    <a:ext uri="{9D8B030D-6E8A-4147-A177-3AD203B41FA5}">
                      <a16:colId xmlns:a16="http://schemas.microsoft.com/office/drawing/2014/main" val="3342197874"/>
                    </a:ext>
                  </a:extLst>
                </a:gridCol>
              </a:tblGrid>
              <a:tr h="331612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Infinitiv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33375"/>
                  </a:ext>
                </a:extLst>
              </a:tr>
              <a:tr h="331612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 konjugace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 konjugace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6590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r>
                        <a:rPr lang="cs-CZ" dirty="0"/>
                        <a:t>Aktivní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laud-</a:t>
                      </a:r>
                      <a:r>
                        <a:rPr lang="cs-CZ" b="0" dirty="0" err="1">
                          <a:solidFill>
                            <a:srgbClr val="FF0000"/>
                          </a:solidFill>
                        </a:rPr>
                        <a:t>āre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Aktivní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mon-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ēre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924350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r>
                        <a:rPr lang="cs-CZ" dirty="0"/>
                        <a:t>Pasivní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i="0" dirty="0" err="1"/>
                        <a:t>laud-</a:t>
                      </a:r>
                      <a:r>
                        <a:rPr lang="cs-CZ" b="0" dirty="0" err="1">
                          <a:solidFill>
                            <a:srgbClr val="FF0000"/>
                          </a:solidFill>
                        </a:rPr>
                        <a:t>ārī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Pasivní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mon-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ērī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70268"/>
                  </a:ext>
                </a:extLst>
              </a:tr>
            </a:tbl>
          </a:graphicData>
        </a:graphic>
      </p:graphicFrame>
      <p:sp>
        <p:nvSpPr>
          <p:cNvPr id="9" name="Ovál 8">
            <a:extLst>
              <a:ext uri="{FF2B5EF4-FFF2-40B4-BE49-F238E27FC236}">
                <a16:creationId xmlns:a16="http://schemas.microsoft.com/office/drawing/2014/main" id="{D5F98B0D-B34A-4EC1-83D8-5BEA54BA6EB8}"/>
              </a:ext>
            </a:extLst>
          </p:cNvPr>
          <p:cNvSpPr/>
          <p:nvPr/>
        </p:nvSpPr>
        <p:spPr>
          <a:xfrm>
            <a:off x="9558779" y="4298622"/>
            <a:ext cx="2535811" cy="116892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timeo</a:t>
            </a:r>
            <a:r>
              <a:rPr lang="cs-CZ" dirty="0"/>
              <a:t>, </a:t>
            </a:r>
            <a:r>
              <a:rPr lang="cs-CZ" dirty="0" err="1"/>
              <a:t>ēre</a:t>
            </a:r>
            <a:r>
              <a:rPr lang="cs-CZ" dirty="0"/>
              <a:t>, </a:t>
            </a:r>
            <a:r>
              <a:rPr lang="cs-CZ" dirty="0" err="1"/>
              <a:t>uī</a:t>
            </a:r>
            <a:r>
              <a:rPr lang="cs-CZ" dirty="0"/>
              <a:t>, - </a:t>
            </a:r>
          </a:p>
          <a:p>
            <a:pPr algn="ctr"/>
            <a:r>
              <a:rPr lang="cs-CZ" dirty="0"/>
              <a:t>= bát se</a:t>
            </a:r>
          </a:p>
        </p:txBody>
      </p:sp>
    </p:spTree>
    <p:extLst>
      <p:ext uri="{BB962C8B-B14F-4D97-AF65-F5344CB8AC3E}">
        <p14:creationId xmlns:p14="http://schemas.microsoft.com/office/powerpoint/2010/main" val="1097696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398</Words>
  <Application>Microsoft Office PowerPoint</Application>
  <PresentationFormat>Širokoúhlá obrazovka</PresentationFormat>
  <Paragraphs>193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Slovesa  2. konjugace</vt:lpstr>
      <vt:lpstr>Indikativ prézentu 2. konjugace</vt:lpstr>
      <vt:lpstr>Indikativ prézentu – porovnání 1.a 2. konjugace</vt:lpstr>
      <vt:lpstr>Prezentace aplikace PowerPoint</vt:lpstr>
      <vt:lpstr>Indikativ imperfekta  – porovnání 1.a 2. konjugace</vt:lpstr>
      <vt:lpstr>Indikativ futura– porovnání 1.a 2. konjugace</vt:lpstr>
      <vt:lpstr>Imperativ a infinitiv – porovnání 1. a 2. konjugace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Slovesa  2. konjugace</dc:title>
  <dc:creator>Zuzana Lukšová</dc:creator>
  <cp:lastModifiedBy>Zuzana Lukšová</cp:lastModifiedBy>
  <cp:revision>2</cp:revision>
  <dcterms:created xsi:type="dcterms:W3CDTF">2020-11-09T13:32:11Z</dcterms:created>
  <dcterms:modified xsi:type="dcterms:W3CDTF">2020-11-09T13:42:16Z</dcterms:modified>
</cp:coreProperties>
</file>