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95" r:id="rId3"/>
    <p:sldId id="322" r:id="rId4"/>
    <p:sldId id="296" r:id="rId5"/>
    <p:sldId id="260" r:id="rId6"/>
    <p:sldId id="320" r:id="rId7"/>
    <p:sldId id="321" r:id="rId8"/>
    <p:sldId id="323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297" r:id="rId20"/>
    <p:sldId id="298" r:id="rId21"/>
    <p:sldId id="261" r:id="rId22"/>
    <p:sldId id="303" r:id="rId23"/>
    <p:sldId id="304" r:id="rId24"/>
    <p:sldId id="306" r:id="rId25"/>
    <p:sldId id="257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87263" autoAdjust="0"/>
  </p:normalViewPr>
  <p:slideViewPr>
    <p:cSldViewPr snapToGrid="0">
      <p:cViewPr varScale="1">
        <p:scale>
          <a:sx n="100" d="100"/>
          <a:sy n="100" d="100"/>
        </p:scale>
        <p:origin x="9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CA4C3-DEC2-4E79-AADD-5AEDF205F6AA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C2F12-DF9A-41AF-BE14-D669E8DCF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269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Puncovaná ořízka:  </a:t>
            </a:r>
          </a:p>
          <a:p>
            <a:r>
              <a:rPr lang="cs-CZ" dirty="0" smtClean="0"/>
              <a:t>V2-0000.448 </a:t>
            </a:r>
          </a:p>
          <a:p>
            <a:r>
              <a:rPr lang="cs-CZ" dirty="0" smtClean="0"/>
              <a:t>ST1-0394.954 pozoruhodné! 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ST1-0419.783,1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Dvojitý vaz</a:t>
            </a:r>
          </a:p>
          <a:p>
            <a:endParaRPr lang="cs-CZ" dirty="0" smtClean="0"/>
          </a:p>
          <a:p>
            <a:r>
              <a:rPr lang="cs-CZ" dirty="0" smtClean="0"/>
              <a:t>Zde ukázka vazů</a:t>
            </a:r>
          </a:p>
          <a:p>
            <a:r>
              <a:rPr lang="cs-CZ" dirty="0" smtClean="0"/>
              <a:t>Dvojitého – VPT-418</a:t>
            </a:r>
          </a:p>
          <a:p>
            <a:r>
              <a:rPr lang="cs-CZ" dirty="0" smtClean="0"/>
              <a:t>Jednoduchého – V-25 (+ textil), ST2-846 (jemnější vazy)</a:t>
            </a:r>
          </a:p>
          <a:p>
            <a:r>
              <a:rPr lang="cs-CZ" dirty="0" smtClean="0"/>
              <a:t>Zapuštěného –D-E.b.187 </a:t>
            </a:r>
          </a:p>
          <a:p>
            <a:r>
              <a:rPr lang="cs-CZ" dirty="0" smtClean="0"/>
              <a:t>Vazy k usňových </a:t>
            </a:r>
            <a:r>
              <a:rPr lang="cs-CZ" dirty="0" err="1" smtClean="0"/>
              <a:t>proužkl</a:t>
            </a:r>
            <a:r>
              <a:rPr lang="cs-CZ" dirty="0" smtClean="0"/>
              <a:t> – ST3-97.329</a:t>
            </a:r>
          </a:p>
          <a:p>
            <a:r>
              <a:rPr lang="cs-CZ" dirty="0" smtClean="0"/>
              <a:t>Kramářka VK-244 bota + VK-288 obvyklá</a:t>
            </a:r>
          </a:p>
          <a:p>
            <a:endParaRPr lang="cs-CZ" dirty="0" smtClean="0">
              <a:solidFill>
                <a:srgbClr val="FF0000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C2F12-DF9A-41AF-BE14-D669E8DCF21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532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Brožury – </a:t>
            </a:r>
            <a:r>
              <a:rPr lang="cs-CZ" dirty="0" smtClean="0">
                <a:solidFill>
                  <a:srgbClr val="FF0000"/>
                </a:solidFill>
              </a:rPr>
              <a:t>ukázky – ST1-4273 (</a:t>
            </a:r>
            <a:r>
              <a:rPr lang="cs-CZ" dirty="0" err="1" smtClean="0">
                <a:solidFill>
                  <a:srgbClr val="FF0000"/>
                </a:solidFill>
              </a:rPr>
              <a:t>tragat</a:t>
            </a:r>
            <a:r>
              <a:rPr lang="cs-CZ" dirty="0" smtClean="0">
                <a:solidFill>
                  <a:srgbClr val="FF0000"/>
                </a:solidFill>
              </a:rPr>
              <a:t>), ST1-2982 – </a:t>
            </a:r>
            <a:r>
              <a:rPr lang="cs-CZ" dirty="0" err="1" smtClean="0">
                <a:solidFill>
                  <a:srgbClr val="FF0000"/>
                </a:solidFill>
              </a:rPr>
              <a:t>katunový</a:t>
            </a:r>
            <a:endParaRPr lang="cs-CZ" dirty="0" smtClean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solidFill>
                  <a:srgbClr val="FF0000"/>
                </a:solidFill>
              </a:rPr>
              <a:t>ST1-925.189 - dýha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>
              <a:solidFill>
                <a:srgbClr val="FF0000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C2F12-DF9A-41AF-BE14-D669E8DCF21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43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77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993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617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480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530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28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907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063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33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4FBC559-1964-4FC3-9FCD-15E3A85B34CA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858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C559-1964-4FC3-9FCD-15E3A85B34CA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00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4FBC559-1964-4FC3-9FCD-15E3A85B34CA}" type="datetimeFigureOut">
              <a:rPr lang="cs-CZ" smtClean="0"/>
              <a:t>22.12.2023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6924C09-CABB-4FD1-B229-40D85DF13A98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65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niknihovna.cz/mzk/uuid/uuid:5e73c530-a2f9-11e5-b5dc-005056827e51" TargetMode="External"/><Relationship Id="rId2" Type="http://schemas.openxmlformats.org/officeDocument/2006/relationships/hyperlink" Target="http://www.digitalniknihovna.cz/mzk/uuid/uuid:986f40c0-0755-11e4-83c7-005056827e51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Knižní vazba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069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api.kramerius.mzk.cz/search/iiif/uuid:06473c26-07c9-4b8c-8636-899a5645dfac/full/max/0/defaul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40912" y="1846263"/>
            <a:ext cx="2850814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323589" y="6493079"/>
            <a:ext cx="332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MkP-0000.037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7654" y="5140171"/>
            <a:ext cx="2459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Nevylepené přídeští polokožené vazby</a:t>
            </a:r>
            <a:endParaRPr lang="cs-CZ" dirty="0"/>
          </a:p>
        </p:txBody>
      </p:sp>
      <p:pic>
        <p:nvPicPr>
          <p:cNvPr id="3076" name="Picture 4" descr="default.jpg (3376×4536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95" y="1846263"/>
            <a:ext cx="2993985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655076" y="4237772"/>
            <a:ext cx="23614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Nevylepené přídeští kožené vazby, ukázka jednoho z mnoha způsobů zapuštění vazů do desky</a:t>
            </a:r>
          </a:p>
          <a:p>
            <a:r>
              <a:rPr lang="cs-CZ" sz="1000" dirty="0" smtClean="0"/>
              <a:t>Mk-0000.005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22552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Gotická </a:t>
            </a:r>
            <a:r>
              <a:rPr lang="cs-CZ" dirty="0" smtClean="0"/>
              <a:t>vazba</a:t>
            </a:r>
          </a:p>
          <a:p>
            <a:r>
              <a:rPr lang="cs-CZ" dirty="0" smtClean="0"/>
              <a:t>Kožená vazba se se </a:t>
            </a:r>
            <a:r>
              <a:rPr lang="cs-CZ" dirty="0" err="1" smtClean="0"/>
              <a:t>slepotiskovou</a:t>
            </a:r>
            <a:r>
              <a:rPr lang="cs-CZ" dirty="0" smtClean="0"/>
              <a:t> výzdobou a kováním.</a:t>
            </a:r>
          </a:p>
        </p:txBody>
      </p:sp>
      <p:pic>
        <p:nvPicPr>
          <p:cNvPr id="5124" name="Picture 4" descr="https://api.kramerius.mzk.cz/search/iiif/uuid:53b50104-5fd4-44e8-8a14-60def03dc56b/full/max/0/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9319" y="1846263"/>
            <a:ext cx="487496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189365" y="6417578"/>
            <a:ext cx="2801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MkP-0000.164</a:t>
            </a:r>
          </a:p>
        </p:txBody>
      </p:sp>
    </p:spTree>
    <p:extLst>
      <p:ext uri="{BB962C8B-B14F-4D97-AF65-F5344CB8AC3E}">
        <p14:creationId xmlns:p14="http://schemas.microsoft.com/office/powerpoint/2010/main" val="289918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api.kramerius.mzk.cz/search/iiif/uuid:902d904f-e562-477a-83e5-1e27fbee195a/full/max/0/defaul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230" y="1846261"/>
            <a:ext cx="2956434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38491" y="4237772"/>
            <a:ext cx="2214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Gotická vazba, desky potažené „jelenicí“, tepaná kování s </a:t>
            </a:r>
            <a:r>
              <a:rPr lang="cs-CZ" dirty="0" err="1" smtClean="0"/>
              <a:t>puklami</a:t>
            </a:r>
            <a:r>
              <a:rPr lang="cs-CZ" dirty="0" smtClean="0"/>
              <a:t>, háčkové spony</a:t>
            </a:r>
          </a:p>
          <a:p>
            <a:r>
              <a:rPr lang="cs-CZ" sz="1000" dirty="0" smtClean="0"/>
              <a:t>Mk-0000.002</a:t>
            </a:r>
            <a:endParaRPr lang="cs-CZ" sz="1000" dirty="0"/>
          </a:p>
        </p:txBody>
      </p:sp>
      <p:pic>
        <p:nvPicPr>
          <p:cNvPr id="2052" name="Picture 4" descr="default.jpg (3602×4864)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681" y="1846262"/>
            <a:ext cx="2978999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956917" y="3960771"/>
            <a:ext cx="203298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Gotická vazba, desky zdobené </a:t>
            </a:r>
            <a:r>
              <a:rPr lang="cs-CZ" dirty="0" err="1" smtClean="0"/>
              <a:t>slepotiskovými</a:t>
            </a:r>
            <a:r>
              <a:rPr lang="cs-CZ" dirty="0" smtClean="0"/>
              <a:t> kolky a linkováním, puklice a háčkové spony</a:t>
            </a:r>
          </a:p>
          <a:p>
            <a:r>
              <a:rPr lang="cs-CZ" sz="1000" dirty="0" smtClean="0"/>
              <a:t>Mk-0000.039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1690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api.kramerius.mzk.cz/search/iiif/uuid:e2ce2815-ffb6-4cbe-9ef4-a855791ede88/full/max/0/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466" y="1954743"/>
            <a:ext cx="2754225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469345" y="4069253"/>
            <a:ext cx="2894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Gotická vazba, červeně mořená useň s puklicemi a háčkovými sponami</a:t>
            </a:r>
          </a:p>
          <a:p>
            <a:r>
              <a:rPr lang="cs-CZ" sz="1000" dirty="0"/>
              <a:t>Mk-0000.030</a:t>
            </a:r>
          </a:p>
        </p:txBody>
      </p:sp>
      <p:pic>
        <p:nvPicPr>
          <p:cNvPr id="1028" name="Picture 4" descr="https://api.kramerius.mzk.cz/search/iiif/uuid:a511839b-cac1-4904-9e21-f360e3c2646e/full/max/0/defaul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972" y="1846263"/>
            <a:ext cx="2824694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18640" y="4069253"/>
            <a:ext cx="19353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Gotická vazba, šedozeleně mořená useň s puklicemi a ponymi (háčkové i deskové dírkové)</a:t>
            </a:r>
          </a:p>
          <a:p>
            <a:r>
              <a:rPr lang="cs-CZ" sz="1050" dirty="0" smtClean="0"/>
              <a:t>Mk-0000.014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069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https://api.kramerius.mzk.cz/search/iiif/uuid:1afad80a-1c43-4ef9-b995-6d5c803ee254/full/max/0/defaul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5741" y="1846264"/>
            <a:ext cx="3749706" cy="35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15741" y="5353236"/>
            <a:ext cx="4136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Pergamenová </a:t>
            </a:r>
            <a:r>
              <a:rPr lang="cs-CZ" dirty="0" smtClean="0"/>
              <a:t>renesanční </a:t>
            </a:r>
            <a:r>
              <a:rPr lang="cs-CZ" dirty="0"/>
              <a:t>vazba s heraldickým </a:t>
            </a:r>
            <a:r>
              <a:rPr lang="cs-CZ" dirty="0" err="1"/>
              <a:t>supralibros</a:t>
            </a:r>
            <a:r>
              <a:rPr lang="cs-CZ" dirty="0"/>
              <a:t>, červenou ořízkou datací  </a:t>
            </a:r>
          </a:p>
        </p:txBody>
      </p:sp>
      <p:pic>
        <p:nvPicPr>
          <p:cNvPr id="8" name="Picture 2" descr="https://api.kramerius.mzk.cz/search/iiif/uuid:acab2e34-fe69-46f4-9003-7d4622dc8081/full/max/0/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5312" y="1846263"/>
            <a:ext cx="3698987" cy="350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565312" y="5355608"/>
            <a:ext cx="3604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Pergamenová, zeleně mořená </a:t>
            </a:r>
            <a:r>
              <a:rPr lang="cs-CZ" dirty="0"/>
              <a:t>renesanční vazba s heraldickým </a:t>
            </a:r>
            <a:r>
              <a:rPr lang="cs-CZ" dirty="0" err="1" smtClean="0"/>
              <a:t>supralibros</a:t>
            </a:r>
            <a:r>
              <a:rPr lang="cs-CZ" dirty="0" smtClean="0"/>
              <a:t> a stříkanou ořízkou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648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pergamenová obálka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8438" name="Picture 6" descr="https://api.kramerius.mzk.cz/search/iiif/uuid:991638fa-997a-408c-be6c-df8c033c848a/full/max/0/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1005" y="1846369"/>
            <a:ext cx="4914034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3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default.jpg (1047×1662)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715" y="1846263"/>
            <a:ext cx="2534171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357571" y="5977891"/>
            <a:ext cx="2343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Mramorování</a:t>
            </a:r>
            <a:endParaRPr lang="cs-CZ" dirty="0"/>
          </a:p>
        </p:txBody>
      </p:sp>
      <p:pic>
        <p:nvPicPr>
          <p:cNvPr id="9" name="Picture 2" descr="default.jpg (4768×1638)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7439" y="3009727"/>
            <a:ext cx="4937760" cy="169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097280" y="5291091"/>
            <a:ext cx="3563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Lepenkové desky z makulatury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259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Umístění názvu</a:t>
            </a:r>
            <a:endParaRPr lang="cs-CZ" dirty="0"/>
          </a:p>
        </p:txBody>
      </p:sp>
      <p:pic>
        <p:nvPicPr>
          <p:cNvPr id="11266" name="Picture 2" descr="https://api.kramerius.mzk.cz/search/iiif/uuid:1edd67f2-de1b-4f61-a75c-9f524ba9dbba/full/max/0/defaul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1971" y="1845734"/>
            <a:ext cx="4937125" cy="178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2395147"/>
            <a:ext cx="2352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MkP-0000.132</a:t>
            </a:r>
            <a:endParaRPr lang="cs-CZ" sz="1000" dirty="0"/>
          </a:p>
        </p:txBody>
      </p:sp>
      <p:pic>
        <p:nvPicPr>
          <p:cNvPr id="6" name="Picture 4" descr="https://api.kramerius.mzk.cz/search/iiif/uuid:fa821d37-7586-4c66-82e2-de93123d390a/full/max/0/defaul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36" y="3627375"/>
            <a:ext cx="4937760" cy="1808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8712" y="3915178"/>
            <a:ext cx="94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MkP-0000.087</a:t>
            </a:r>
          </a:p>
          <a:p>
            <a:endParaRPr lang="cs-CZ" dirty="0"/>
          </a:p>
        </p:txBody>
      </p:sp>
      <p:pic>
        <p:nvPicPr>
          <p:cNvPr id="6148" name="Picture 4" descr="default.jpg (2864×4160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96" y="1845734"/>
            <a:ext cx="2934285" cy="426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api.kramerius.mzk.cz/search/iiif/uuid:c991fd77-22e6-4c7f-aabc-397922bedcd9/full/max/0/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73381" y="1845734"/>
            <a:ext cx="3093780" cy="426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8886548" y="6107824"/>
            <a:ext cx="24236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MkP-0000.184</a:t>
            </a:r>
            <a:endParaRPr lang="cs-CZ" sz="1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839096" y="6125607"/>
            <a:ext cx="22839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Mk-0000.032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102812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2492375" y="363538"/>
            <a:ext cx="9699625" cy="1373187"/>
          </a:xfrm>
        </p:spPr>
        <p:txBody>
          <a:bodyPr/>
          <a:lstStyle/>
          <a:p>
            <a:r>
              <a:rPr lang="cs-CZ" dirty="0" smtClean="0"/>
              <a:t>Restaurování vazeb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4294967295"/>
          </p:nvPr>
        </p:nvSpPr>
        <p:spPr>
          <a:xfrm>
            <a:off x="0" y="1846263"/>
            <a:ext cx="4938713" cy="402272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5" name="obrázek 1" descr="C:\Users\Admin\Pictures\11 MK-0000.116 Brno\MK-0000.116\01.JPG"/>
          <p:cNvPicPr>
            <a:picLocks noGrp="1"/>
          </p:cNvPicPr>
          <p:nvPr>
            <p:ph sz="half" idx="4294967295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809038" y="791900"/>
            <a:ext cx="2420938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16" descr="C:\Users\Admin\Pictures\11 MK-0000.116 Brno\MK-0000.116\06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98990" y="3857625"/>
            <a:ext cx="3114109" cy="244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19" descr="C:\Users\Admin\Pictures\11 MK-0000.116 Brno\MK-0000.116\29.JPG"/>
          <p:cNvPicPr/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3913099" y="3857624"/>
            <a:ext cx="3338979" cy="2440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20" descr="C:\Users\Admin\Pictures\11 MK-0000.116 Brno\MK-0000.116\54.JPG"/>
          <p:cNvPicPr/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7252078" y="3930838"/>
            <a:ext cx="2797444" cy="23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93" descr="C:\Users\Admin\Pictures\11 MK-0000.116 Brno\MK-0000.116\58.JPG"/>
          <p:cNvPicPr/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229976" y="791899"/>
            <a:ext cx="2530673" cy="238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8" descr="C:\Users\Admin\Pictures\11 MK-0000.116 Brno\MK-0000.116\6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7751" y="816607"/>
            <a:ext cx="5615666" cy="304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628650" y="171450"/>
            <a:ext cx="994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Vrstvení vazeb u jednoho svazku: vpravo dole středověká vazba¨, překrytý černou vazbou se zlacením (ca 18. stol.) a následně vazbou z 19. století (hnědý hřbet papírový pokryv desek)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885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Ranný a vrcholný středověk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smtClean="0"/>
              <a:t>Církevní (klášterní) knihařské dílny (do 12. století)</a:t>
            </a:r>
          </a:p>
          <a:p>
            <a:r>
              <a:rPr lang="cs-CZ" dirty="0" smtClean="0"/>
              <a:t>Sekulární knihvazačství (od 12. stol. paralelně s kláštery)</a:t>
            </a:r>
          </a:p>
          <a:p>
            <a:pPr lvl="1"/>
            <a:r>
              <a:rPr lang="cs-CZ" dirty="0"/>
              <a:t>z</a:t>
            </a:r>
            <a:r>
              <a:rPr lang="cs-CZ" dirty="0" smtClean="0"/>
              <a:t>levnění výroby (postupné šíření papíru)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znik univerzit (noví producenti knih)</a:t>
            </a:r>
          </a:p>
          <a:p>
            <a:pPr lvl="1"/>
            <a:r>
              <a:rPr lang="cs-CZ" dirty="0" smtClean="0"/>
              <a:t>rozvoj nižšího školství (klášterní, katedrální školy)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Kořeny v antice</a:t>
            </a:r>
          </a:p>
          <a:p>
            <a:r>
              <a:rPr lang="cs-CZ" dirty="0" smtClean="0"/>
              <a:t>Velmi málo dochovaných exemplářů původních vazeb</a:t>
            </a:r>
            <a:endParaRPr lang="cs-CZ" dirty="0"/>
          </a:p>
          <a:p>
            <a:r>
              <a:rPr lang="cs-CZ" dirty="0" smtClean="0"/>
              <a:t>Dochované vazby byly často později upravovány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142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Knižní vazba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Vytvoření knižního bloku – struktury složek</a:t>
            </a:r>
          </a:p>
          <a:p>
            <a:r>
              <a:rPr lang="cs-CZ" dirty="0" smtClean="0"/>
              <a:t>Vytvoření knižního korpusu - spojení bloku a desek, potažení pokryvem</a:t>
            </a:r>
          </a:p>
          <a:p>
            <a:r>
              <a:rPr lang="cs-CZ" dirty="0" smtClean="0"/>
              <a:t>Výzdoba</a:t>
            </a:r>
          </a:p>
          <a:p>
            <a:r>
              <a:rPr lang="cs-CZ" dirty="0" smtClean="0"/>
              <a:t>Historický vývoj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90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Pozdní středověk – gotická vazba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Knižní blok, šití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ilné, často dvojité vazy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očet vazů závislý na formátu</a:t>
            </a:r>
          </a:p>
          <a:p>
            <a:pPr lvl="1"/>
            <a:r>
              <a:rPr lang="cs-CZ" dirty="0" err="1"/>
              <a:t>n</a:t>
            </a:r>
            <a:r>
              <a:rPr lang="cs-CZ" dirty="0" err="1" smtClean="0"/>
              <a:t>ekulacený</a:t>
            </a:r>
            <a:r>
              <a:rPr lang="cs-CZ" dirty="0" smtClean="0"/>
              <a:t> hřbet</a:t>
            </a:r>
          </a:p>
          <a:p>
            <a:pPr lvl="1"/>
            <a:r>
              <a:rPr lang="cs-CZ" dirty="0"/>
              <a:t>u</a:t>
            </a:r>
            <a:r>
              <a:rPr lang="cs-CZ" dirty="0" smtClean="0"/>
              <a:t>niverzitní rukopisy často jen našité do pergamenové obálky</a:t>
            </a:r>
          </a:p>
          <a:p>
            <a:r>
              <a:rPr lang="cs-CZ" dirty="0" smtClean="0"/>
              <a:t>Desky</a:t>
            </a:r>
          </a:p>
          <a:p>
            <a:pPr lvl="1"/>
            <a:r>
              <a:rPr lang="cs-CZ" dirty="0" smtClean="0"/>
              <a:t>masivní dřevěné desky</a:t>
            </a:r>
          </a:p>
          <a:p>
            <a:pPr lvl="1"/>
            <a:r>
              <a:rPr lang="cs-CZ" dirty="0" smtClean="0"/>
              <a:t>u univerzitních rukopisů </a:t>
            </a:r>
            <a:r>
              <a:rPr lang="cs-CZ" dirty="0" err="1" smtClean="0"/>
              <a:t>pergmanové</a:t>
            </a:r>
            <a:r>
              <a:rPr lang="cs-CZ" dirty="0" smtClean="0"/>
              <a:t> obálky</a:t>
            </a:r>
          </a:p>
          <a:p>
            <a:r>
              <a:rPr lang="cs-CZ" dirty="0" smtClean="0"/>
              <a:t>Ořízky </a:t>
            </a:r>
          </a:p>
          <a:p>
            <a:pPr lvl="1"/>
            <a:r>
              <a:rPr lang="cs-CZ" dirty="0" smtClean="0"/>
              <a:t>do konce 15. století bez výzdoby, </a:t>
            </a:r>
          </a:p>
          <a:p>
            <a:pPr lvl="1"/>
            <a:r>
              <a:rPr lang="cs-CZ" dirty="0" smtClean="0"/>
              <a:t>někdy obsahují názvy (pozdější úpravy), </a:t>
            </a:r>
          </a:p>
          <a:p>
            <a:pPr lvl="1"/>
            <a:r>
              <a:rPr lang="cs-CZ" dirty="0" smtClean="0"/>
              <a:t>často zarovnané s okrajem desek</a:t>
            </a:r>
          </a:p>
          <a:p>
            <a:r>
              <a:rPr lang="cs-CZ" dirty="0" smtClean="0"/>
              <a:t>Spony </a:t>
            </a:r>
          </a:p>
          <a:p>
            <a:pPr marL="292608" lvl="1" indent="0">
              <a:buNone/>
            </a:pPr>
            <a:r>
              <a:rPr lang="cs-CZ" dirty="0" smtClean="0"/>
              <a:t>háčkové spony na hraně desky, </a:t>
            </a:r>
          </a:p>
          <a:p>
            <a:pPr marL="292608" lvl="1" indent="0">
              <a:buNone/>
            </a:pPr>
            <a:r>
              <a:rPr lang="cs-CZ" dirty="0" smtClean="0"/>
              <a:t>- nebo háčkové deskové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Výzdoba </a:t>
            </a:r>
            <a:r>
              <a:rPr lang="cs-CZ" dirty="0"/>
              <a:t>u</a:t>
            </a:r>
            <a:r>
              <a:rPr lang="cs-CZ" dirty="0" smtClean="0"/>
              <a:t>sně</a:t>
            </a:r>
          </a:p>
          <a:p>
            <a:pPr lvl="1"/>
            <a:r>
              <a:rPr lang="cs-CZ" dirty="0"/>
              <a:t>b</a:t>
            </a:r>
            <a:r>
              <a:rPr lang="cs-CZ" dirty="0" smtClean="0"/>
              <a:t>arvení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lepotisk (především kolky, filety z linek – rámy, koso</a:t>
            </a:r>
          </a:p>
          <a:p>
            <a:pPr lvl="1"/>
            <a:r>
              <a:rPr lang="cs-CZ" dirty="0"/>
              <a:t>ř</a:t>
            </a:r>
            <a:r>
              <a:rPr lang="cs-CZ" dirty="0" smtClean="0"/>
              <a:t>ezané vazby (vzácně)</a:t>
            </a:r>
            <a:endParaRPr lang="cs-CZ" dirty="0"/>
          </a:p>
          <a:p>
            <a:r>
              <a:rPr lang="cs-CZ" dirty="0"/>
              <a:t>Kování</a:t>
            </a:r>
          </a:p>
          <a:p>
            <a:pPr lvl="1"/>
            <a:r>
              <a:rPr lang="cs-CZ" dirty="0"/>
              <a:t>r</a:t>
            </a:r>
            <a:r>
              <a:rPr lang="cs-CZ" dirty="0" smtClean="0"/>
              <a:t>ohová </a:t>
            </a:r>
            <a:r>
              <a:rPr lang="cs-CZ" dirty="0"/>
              <a:t>a středová kování s puklicemi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amostatné </a:t>
            </a:r>
            <a:r>
              <a:rPr lang="cs-CZ" dirty="0"/>
              <a:t>puklice</a:t>
            </a:r>
          </a:p>
          <a:p>
            <a:pPr lvl="1"/>
            <a:r>
              <a:rPr lang="cs-CZ" dirty="0" smtClean="0"/>
              <a:t>Řetězy</a:t>
            </a:r>
          </a:p>
          <a:p>
            <a:pPr lvl="1"/>
            <a:r>
              <a:rPr lang="cs-CZ" dirty="0" smtClean="0"/>
              <a:t>Háčkové spony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írkové spony na ploše desky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Restaurování, převazby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Větší počet dochovaných exemplářů</a:t>
            </a:r>
          </a:p>
          <a:p>
            <a:pPr marL="0" indent="0">
              <a:buNone/>
            </a:pPr>
            <a:r>
              <a:rPr lang="cs-CZ" dirty="0" smtClean="0"/>
              <a:t>Masivní vazby přetrvávají u určitých typů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114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Změny od 3. čtvrtiny 15. 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 smtClean="0"/>
              <a:t>akcelerace výroby knih</a:t>
            </a:r>
          </a:p>
          <a:p>
            <a:pPr lvl="1"/>
            <a:r>
              <a:rPr lang="cs-CZ" dirty="0"/>
              <a:t>u</a:t>
            </a:r>
            <a:r>
              <a:rPr lang="cs-CZ" dirty="0" smtClean="0"/>
              <a:t>rychlení přechodu od pergamenu k papíru</a:t>
            </a:r>
          </a:p>
          <a:p>
            <a:pPr lvl="1"/>
            <a:r>
              <a:rPr lang="cs-CZ" dirty="0"/>
              <a:t>n</a:t>
            </a:r>
            <a:r>
              <a:rPr lang="cs-CZ" dirty="0" smtClean="0"/>
              <a:t>edostatečné kapacity knihvazačů v důsledku rychlejší výroby tištěných knih</a:t>
            </a:r>
            <a:r>
              <a:rPr lang="cs-CZ" dirty="0"/>
              <a:t> </a:t>
            </a:r>
            <a:r>
              <a:rPr lang="cs-CZ" dirty="0" smtClean="0"/>
              <a:t>-&gt; </a:t>
            </a:r>
          </a:p>
          <a:p>
            <a:pPr lvl="2"/>
            <a:r>
              <a:rPr lang="cs-CZ" dirty="0"/>
              <a:t>o</a:t>
            </a:r>
            <a:r>
              <a:rPr lang="cs-CZ" dirty="0" smtClean="0"/>
              <a:t>dstraňování časově náročných výkonů</a:t>
            </a:r>
          </a:p>
          <a:p>
            <a:pPr lvl="1"/>
            <a:r>
              <a:rPr lang="cs-CZ" dirty="0"/>
              <a:t>tlak na </a:t>
            </a:r>
            <a:r>
              <a:rPr lang="cs-CZ" dirty="0" smtClean="0"/>
              <a:t>zlevnění knihy -&gt;</a:t>
            </a:r>
          </a:p>
          <a:p>
            <a:pPr lvl="2"/>
            <a:r>
              <a:rPr lang="cs-CZ" dirty="0"/>
              <a:t>s</a:t>
            </a:r>
            <a:r>
              <a:rPr lang="cs-CZ" dirty="0" smtClean="0"/>
              <a:t>nižování nákladů na materiál (méně robustní dřevěné desky, lepenka</a:t>
            </a:r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44238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Renesanční vazba (ca 1520-1620)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Knižní blok, šití</a:t>
            </a:r>
          </a:p>
          <a:p>
            <a:pPr lvl="1"/>
            <a:r>
              <a:rPr lang="cs-CZ" dirty="0"/>
              <a:t>c</a:t>
            </a:r>
            <a:r>
              <a:rPr lang="cs-CZ" dirty="0" smtClean="0"/>
              <a:t>elkové odlehčení, méně masivní</a:t>
            </a:r>
            <a:endParaRPr lang="cs-CZ" dirty="0"/>
          </a:p>
          <a:p>
            <a:r>
              <a:rPr lang="cs-CZ" dirty="0" smtClean="0"/>
              <a:t>Desky</a:t>
            </a:r>
          </a:p>
          <a:p>
            <a:pPr lvl="1"/>
            <a:r>
              <a:rPr lang="cs-CZ" dirty="0" smtClean="0"/>
              <a:t>Dřevěné, lehčí a hraněné</a:t>
            </a:r>
          </a:p>
          <a:p>
            <a:pPr lvl="2"/>
            <a:r>
              <a:rPr lang="cs-CZ" dirty="0" smtClean="0"/>
              <a:t>Rámové kompozice: světlý potah z jirchy zdobený válečkovým slepotiskem se středovou plotnou </a:t>
            </a:r>
          </a:p>
          <a:p>
            <a:pPr lvl="2"/>
            <a:r>
              <a:rPr lang="cs-CZ" dirty="0" smtClean="0"/>
              <a:t>v 1. pol. 16. stol. Časté polokožené vazby, výzdoba pomocí </a:t>
            </a:r>
            <a:r>
              <a:rPr lang="cs-CZ" dirty="0" err="1" smtClean="0"/>
              <a:t>kolk</a:t>
            </a:r>
            <a:endParaRPr lang="cs-CZ" dirty="0" smtClean="0"/>
          </a:p>
          <a:p>
            <a:pPr lvl="1"/>
            <a:r>
              <a:rPr lang="cs-CZ" dirty="0" smtClean="0"/>
              <a:t>Lepenkové </a:t>
            </a:r>
          </a:p>
          <a:p>
            <a:pPr lvl="2"/>
            <a:r>
              <a:rPr lang="cs-CZ" dirty="0" smtClean="0"/>
              <a:t>Pergamenový potah s </a:t>
            </a:r>
            <a:r>
              <a:rPr lang="cs-CZ" dirty="0" err="1" smtClean="0"/>
              <a:t>dominantovou</a:t>
            </a:r>
            <a:r>
              <a:rPr lang="cs-CZ" dirty="0" smtClean="0"/>
              <a:t> kompozicí, lepenkové desky („luxusnější“) – často </a:t>
            </a:r>
            <a:r>
              <a:rPr lang="cs-CZ" dirty="0" err="1" smtClean="0"/>
              <a:t>supralibros</a:t>
            </a:r>
            <a:endParaRPr lang="cs-CZ" dirty="0" smtClean="0"/>
          </a:p>
          <a:p>
            <a:pPr lvl="2"/>
            <a:r>
              <a:rPr lang="cs-CZ" dirty="0" smtClean="0"/>
              <a:t>Místo spon jen plátěné stuhy</a:t>
            </a:r>
          </a:p>
          <a:p>
            <a:pPr lvl="1"/>
            <a:r>
              <a:rPr lang="cs-CZ" dirty="0" smtClean="0"/>
              <a:t>Měkké vazby (pergamenové obálky, časté sekundární využití rkp. fragmentů na pergamenu)</a:t>
            </a:r>
          </a:p>
          <a:p>
            <a:r>
              <a:rPr lang="cs-CZ" dirty="0" smtClean="0"/>
              <a:t>Ořízka </a:t>
            </a:r>
          </a:p>
          <a:p>
            <a:pPr marL="578358" lvl="1" indent="-285750"/>
            <a:r>
              <a:rPr lang="cs-CZ" dirty="0" smtClean="0"/>
              <a:t>zakulacená </a:t>
            </a:r>
            <a:r>
              <a:rPr lang="cs-CZ" dirty="0"/>
              <a:t>a </a:t>
            </a:r>
            <a:r>
              <a:rPr lang="cs-CZ" dirty="0" smtClean="0"/>
              <a:t>vhloubená</a:t>
            </a:r>
          </a:p>
          <a:p>
            <a:pPr marL="578358" lvl="1" indent="-285750"/>
            <a:r>
              <a:rPr lang="cs-CZ" dirty="0"/>
              <a:t>č</a:t>
            </a:r>
            <a:r>
              <a:rPr lang="cs-CZ" dirty="0" smtClean="0"/>
              <a:t>asté barvení</a:t>
            </a:r>
          </a:p>
          <a:p>
            <a:pPr marL="578358" lvl="1" indent="-285750"/>
            <a:r>
              <a:rPr lang="cs-CZ" dirty="0" err="1" smtClean="0"/>
              <a:t>Názby</a:t>
            </a:r>
            <a:r>
              <a:rPr lang="cs-CZ" dirty="0" smtClean="0"/>
              <a:t> na ořízce (knihy ležely, nebo stály hřbetem nahoru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Kování</a:t>
            </a:r>
          </a:p>
          <a:p>
            <a:pPr lvl="1"/>
            <a:r>
              <a:rPr lang="cs-CZ" dirty="0"/>
              <a:t>od poloviny 16. století ubývají středová </a:t>
            </a:r>
            <a:r>
              <a:rPr lang="cs-CZ" dirty="0" smtClean="0"/>
              <a:t>kování, rohová zůstávají</a:t>
            </a:r>
            <a:endParaRPr lang="cs-CZ" dirty="0"/>
          </a:p>
          <a:p>
            <a:pPr lvl="1"/>
            <a:r>
              <a:rPr lang="cs-CZ" dirty="0"/>
              <a:t>Spony – háčkové, pravidlem u dřevěných desek; u luxusnějších exemplářů tordované</a:t>
            </a:r>
          </a:p>
          <a:p>
            <a:endParaRPr lang="cs-CZ" dirty="0" smtClean="0"/>
          </a:p>
          <a:p>
            <a:r>
              <a:rPr lang="cs-CZ" dirty="0" smtClean="0"/>
              <a:t>Výzdoba desek</a:t>
            </a:r>
          </a:p>
          <a:p>
            <a:pPr lvl="1"/>
            <a:r>
              <a:rPr lang="cs-CZ" dirty="0" smtClean="0"/>
              <a:t>slepotisk (hlavičky reformátorům, symboly ctností, antičtí autoři)</a:t>
            </a:r>
          </a:p>
          <a:p>
            <a:pPr lvl="1"/>
            <a:r>
              <a:rPr lang="cs-CZ" dirty="0" smtClean="0"/>
              <a:t>zlacený slepotisk – u luxusnějších variant (středový motiv, zejm. u </a:t>
            </a:r>
            <a:r>
              <a:rPr lang="cs-CZ" dirty="0" err="1" smtClean="0"/>
              <a:t>dominantových</a:t>
            </a:r>
            <a:r>
              <a:rPr lang="cs-CZ" dirty="0" smtClean="0"/>
              <a:t> kompozic). Zlacení pod vlivem vnějšího prostředí často zčerná </a:t>
            </a:r>
          </a:p>
          <a:p>
            <a:pPr lvl="1"/>
            <a:r>
              <a:rPr lang="cs-CZ" dirty="0" smtClean="0"/>
              <a:t>datace na deskách: vydání, vazby, získání knihy, nasazení nepůvodních desek 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513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Barokní vazby a mladší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 smtClean="0"/>
              <a:t>Vazby</a:t>
            </a:r>
          </a:p>
          <a:p>
            <a:pPr lvl="1"/>
            <a:r>
              <a:rPr lang="cs-CZ" dirty="0" smtClean="0"/>
              <a:t>Ustupují výrazné, viditelné vazy, zakryté hřbetem</a:t>
            </a:r>
          </a:p>
          <a:p>
            <a:pPr lvl="1"/>
            <a:r>
              <a:rPr lang="cs-CZ" dirty="0" smtClean="0"/>
              <a:t>Dřevěné desky</a:t>
            </a:r>
          </a:p>
          <a:p>
            <a:pPr lvl="2"/>
            <a:r>
              <a:rPr lang="cs-CZ" dirty="0" smtClean="0"/>
              <a:t>Jirchy s </a:t>
            </a:r>
            <a:r>
              <a:rPr lang="cs-CZ" dirty="0"/>
              <a:t>rámovým slepotiskem </a:t>
            </a:r>
            <a:r>
              <a:rPr lang="cs-CZ" dirty="0" smtClean="0"/>
              <a:t>zůstávají spíše pro velké formáty v klášterech </a:t>
            </a:r>
          </a:p>
          <a:p>
            <a:pPr lvl="2"/>
            <a:r>
              <a:rPr lang="cs-CZ" dirty="0"/>
              <a:t>u</a:t>
            </a:r>
            <a:r>
              <a:rPr lang="cs-CZ" dirty="0" smtClean="0"/>
              <a:t> osmerkových formátů nahrazují klasické desky lehčí dýhy</a:t>
            </a:r>
          </a:p>
          <a:p>
            <a:pPr lvl="1"/>
            <a:r>
              <a:rPr lang="cs-CZ" dirty="0" smtClean="0"/>
              <a:t>Lepenka</a:t>
            </a:r>
          </a:p>
          <a:p>
            <a:pPr lvl="2"/>
            <a:r>
              <a:rPr lang="cs-CZ" dirty="0" smtClean="0"/>
              <a:t>Dominantní materiál pro desky</a:t>
            </a:r>
          </a:p>
          <a:p>
            <a:r>
              <a:rPr lang="cs-CZ" b="1" dirty="0" smtClean="0"/>
              <a:t>Pokryv</a:t>
            </a:r>
          </a:p>
          <a:p>
            <a:pPr lvl="1"/>
            <a:r>
              <a:rPr lang="cs-CZ" dirty="0" smtClean="0"/>
              <a:t>Bílá useň (jircha), hnědá </a:t>
            </a:r>
            <a:r>
              <a:rPr lang="cs-CZ" dirty="0" err="1" smtClean="0"/>
              <a:t>třísločiněná</a:t>
            </a:r>
            <a:r>
              <a:rPr lang="cs-CZ" dirty="0" smtClean="0"/>
              <a:t> useň  - povrchové úpravy (mramorování, moření)</a:t>
            </a:r>
          </a:p>
          <a:p>
            <a:pPr lvl="1"/>
            <a:r>
              <a:rPr lang="cs-CZ" dirty="0" smtClean="0"/>
              <a:t>pergamen – pergamenové vazby poměrně luxusní, sekundární užití rukopisů je znakem spíše levnější vazby</a:t>
            </a:r>
          </a:p>
          <a:p>
            <a:pPr lvl="1"/>
            <a:r>
              <a:rPr lang="cs-CZ" dirty="0" smtClean="0"/>
              <a:t>papír</a:t>
            </a:r>
          </a:p>
          <a:p>
            <a:r>
              <a:rPr lang="cs-CZ" b="1" dirty="0" smtClean="0"/>
              <a:t>Výzdoba</a:t>
            </a:r>
          </a:p>
          <a:p>
            <a:pPr lvl="1"/>
            <a:r>
              <a:rPr lang="cs-CZ" dirty="0" smtClean="0"/>
              <a:t>často je jednoduchý rámec</a:t>
            </a:r>
          </a:p>
          <a:p>
            <a:pPr lvl="1"/>
            <a:r>
              <a:rPr lang="cs-CZ" dirty="0" smtClean="0"/>
              <a:t>Bohatě zdobené hřbety</a:t>
            </a:r>
          </a:p>
          <a:p>
            <a:pPr lvl="1"/>
            <a:r>
              <a:rPr lang="cs-CZ" dirty="0" smtClean="0"/>
              <a:t>Názvové štítky (nalepená, zlacené) </a:t>
            </a:r>
          </a:p>
          <a:p>
            <a:pPr lvl="1"/>
            <a:r>
              <a:rPr lang="cs-CZ" dirty="0" smtClean="0"/>
              <a:t>Sekundární nátěry hřbetů</a:t>
            </a:r>
          </a:p>
          <a:p>
            <a:pPr lvl="1"/>
            <a:r>
              <a:rPr lang="cs-CZ" dirty="0" smtClean="0"/>
              <a:t>Stříkané ořízky</a:t>
            </a:r>
          </a:p>
          <a:p>
            <a:pPr lvl="1"/>
            <a:r>
              <a:rPr lang="cs-CZ" dirty="0" smtClean="0"/>
              <a:t>Předsádky z barevného papíru, (tragant</a:t>
            </a:r>
            <a:r>
              <a:rPr lang="cs-CZ" dirty="0"/>
              <a:t>,</a:t>
            </a:r>
            <a:r>
              <a:rPr lang="cs-CZ" dirty="0" smtClean="0"/>
              <a:t> v 2. pol. 18. velmi často </a:t>
            </a:r>
            <a:r>
              <a:rPr lang="cs-CZ" dirty="0" err="1" smtClean="0"/>
              <a:t>katunový</a:t>
            </a:r>
            <a:r>
              <a:rPr lang="cs-CZ" dirty="0" smtClean="0"/>
              <a:t> p.)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b="1" dirty="0"/>
              <a:t>Spony</a:t>
            </a:r>
          </a:p>
          <a:p>
            <a:pPr lvl="1"/>
            <a:r>
              <a:rPr lang="cs-CZ" dirty="0"/>
              <a:t>Dírkové spony uchycené v hraně přední desky (u dřevěných desek)</a:t>
            </a:r>
          </a:p>
          <a:p>
            <a:pPr lvl="1"/>
            <a:r>
              <a:rPr lang="cs-CZ" dirty="0"/>
              <a:t>U lepenkových desek nahrazeny plátěnými </a:t>
            </a:r>
            <a:r>
              <a:rPr lang="cs-CZ" dirty="0" smtClean="0"/>
              <a:t>tkanicemi</a:t>
            </a:r>
            <a:endParaRPr lang="cs-CZ" b="1" dirty="0" smtClean="0"/>
          </a:p>
          <a:p>
            <a:r>
              <a:rPr lang="cs-CZ" b="1" dirty="0" smtClean="0"/>
              <a:t>Rokoko</a:t>
            </a:r>
          </a:p>
          <a:p>
            <a:pPr lvl="1"/>
            <a:r>
              <a:rPr lang="cs-CZ" dirty="0" smtClean="0"/>
              <a:t>„krajkové“ rámce</a:t>
            </a:r>
          </a:p>
          <a:p>
            <a:pPr lvl="1"/>
            <a:r>
              <a:rPr lang="cs-CZ" dirty="0"/>
              <a:t>a</a:t>
            </a:r>
            <a:r>
              <a:rPr lang="cs-CZ" dirty="0" smtClean="0"/>
              <a:t>symetrický dekor</a:t>
            </a:r>
          </a:p>
          <a:p>
            <a:r>
              <a:rPr lang="cs-CZ" b="1" dirty="0" smtClean="0"/>
              <a:t>Empír </a:t>
            </a:r>
          </a:p>
          <a:p>
            <a:pPr lvl="1"/>
            <a:r>
              <a:rPr lang="cs-CZ" dirty="0" smtClean="0"/>
              <a:t>strohé rámy z linek, antikizující motivy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47" y="2600325"/>
            <a:ext cx="280886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2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Povinně kapitoly Bohumila </a:t>
            </a:r>
            <a:r>
              <a:rPr lang="cs-CZ" dirty="0" err="1" smtClean="0"/>
              <a:t>Nusky</a:t>
            </a:r>
            <a:r>
              <a:rPr lang="cs-CZ" dirty="0" smtClean="0"/>
              <a:t> otištěné zde:</a:t>
            </a:r>
          </a:p>
          <a:p>
            <a:r>
              <a:rPr lang="cs-CZ" dirty="0" smtClean="0"/>
              <a:t>BOHATCOVÁ</a:t>
            </a:r>
            <a:r>
              <a:rPr lang="cs-CZ" dirty="0"/>
              <a:t>, </a:t>
            </a:r>
            <a:r>
              <a:rPr lang="cs-CZ" dirty="0" err="1"/>
              <a:t>Mirjam</a:t>
            </a:r>
            <a:r>
              <a:rPr lang="cs-CZ" dirty="0"/>
              <a:t>. </a:t>
            </a:r>
            <a:r>
              <a:rPr lang="cs-CZ" i="1" dirty="0"/>
              <a:t>Česká kniha v proměnách staletí</a:t>
            </a:r>
            <a:r>
              <a:rPr lang="cs-CZ" dirty="0"/>
              <a:t>. Praha: Panorama, 1990. Dostupné také z: </a:t>
            </a:r>
            <a:r>
              <a:rPr lang="cs-CZ" dirty="0">
                <a:hlinkClick r:id="rId2"/>
              </a:rPr>
              <a:t>http://www.digitalniknihovna.cz/</a:t>
            </a:r>
            <a:r>
              <a:rPr lang="cs-CZ" dirty="0" err="1">
                <a:hlinkClick r:id="rId2"/>
              </a:rPr>
              <a:t>mzk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uuid</a:t>
            </a:r>
            <a:r>
              <a:rPr lang="cs-CZ" dirty="0">
                <a:hlinkClick r:id="rId2"/>
              </a:rPr>
              <a:t>/uuid:986f40c0-0755-11e4-83c7-005056827e51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Doplňující:</a:t>
            </a:r>
          </a:p>
          <a:p>
            <a:r>
              <a:rPr lang="cs-CZ" dirty="0" smtClean="0"/>
              <a:t>encyklopedieknihy.cz </a:t>
            </a:r>
            <a:r>
              <a:rPr lang="cs-CZ" dirty="0"/>
              <a:t>(Petr </a:t>
            </a:r>
            <a:r>
              <a:rPr lang="cs-CZ" dirty="0" err="1"/>
              <a:t>Voit</a:t>
            </a:r>
            <a:r>
              <a:rPr lang="cs-CZ" dirty="0"/>
              <a:t> a kol.)</a:t>
            </a:r>
          </a:p>
          <a:p>
            <a:r>
              <a:rPr lang="cs-CZ" dirty="0"/>
              <a:t>VOIT, Petr. </a:t>
            </a:r>
            <a:r>
              <a:rPr lang="cs-CZ" i="1" dirty="0"/>
              <a:t>Vzácné knižní vazby Strahovské knihovny v Praze: od gotiky na práh baroka</a:t>
            </a:r>
            <a:r>
              <a:rPr lang="cs-CZ" dirty="0"/>
              <a:t>. </a:t>
            </a:r>
            <a:r>
              <a:rPr lang="cs-CZ" dirty="0" err="1"/>
              <a:t>Bibliotheca</a:t>
            </a:r>
            <a:r>
              <a:rPr lang="cs-CZ" dirty="0"/>
              <a:t> </a:t>
            </a:r>
            <a:r>
              <a:rPr lang="cs-CZ" dirty="0" err="1"/>
              <a:t>Strahoviensis</a:t>
            </a:r>
            <a:r>
              <a:rPr lang="cs-CZ" dirty="0"/>
              <a:t>. </a:t>
            </a:r>
            <a:r>
              <a:rPr lang="cs-CZ" dirty="0" err="1"/>
              <a:t>Series</a:t>
            </a:r>
            <a:r>
              <a:rPr lang="cs-CZ" dirty="0"/>
              <a:t> </a:t>
            </a:r>
            <a:r>
              <a:rPr lang="cs-CZ" dirty="0" err="1"/>
              <a:t>monographica</a:t>
            </a:r>
            <a:r>
              <a:rPr lang="cs-CZ" dirty="0"/>
              <a:t>. Praha: Královská kanonie premonstrátů na Strahově, 2020. ISBN 978-80-88009-18-4</a:t>
            </a:r>
            <a:r>
              <a:rPr lang="cs-CZ" dirty="0" smtClean="0"/>
              <a:t>.</a:t>
            </a:r>
          </a:p>
          <a:p>
            <a:r>
              <a:rPr lang="cs-CZ" dirty="0"/>
              <a:t>HAMANOVÁ, Pavlína. </a:t>
            </a:r>
            <a:r>
              <a:rPr lang="cs-CZ" i="1" dirty="0"/>
              <a:t>Z dějin knižní vazby od nejstarších dob do konce 19. století</a:t>
            </a:r>
            <a:r>
              <a:rPr lang="cs-CZ" dirty="0"/>
              <a:t>. Lidová umělecká výroba a řemeslo. Praha: Orbis, 1959. Dostupné také z: </a:t>
            </a:r>
            <a:r>
              <a:rPr lang="cs-CZ" dirty="0">
                <a:hlinkClick r:id="rId3"/>
              </a:rPr>
              <a:t>http://www.digitalniknihovna.cz/</a:t>
            </a:r>
            <a:r>
              <a:rPr lang="cs-CZ" dirty="0" err="1">
                <a:hlinkClick r:id="rId3"/>
              </a:rPr>
              <a:t>mzk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uuid</a:t>
            </a:r>
            <a:r>
              <a:rPr lang="cs-CZ" dirty="0">
                <a:hlinkClick r:id="rId3"/>
              </a:rPr>
              <a:t>/uuid:5e73c530-a2f9-11e5-b5dc-005056827e51</a:t>
            </a:r>
            <a:r>
              <a:rPr lang="cs-CZ" dirty="0" smtClean="0"/>
              <a:t>.</a:t>
            </a:r>
          </a:p>
          <a:p>
            <a:r>
              <a:rPr lang="cs-CZ" dirty="0"/>
              <a:t>BÁRTOVÁ, Kateřina a SLOVIK, Radomír. </a:t>
            </a:r>
            <a:r>
              <a:rPr lang="cs-CZ" i="1" dirty="0"/>
              <a:t>Historický vývoj knižní vazby: technologie vazby 16. století</a:t>
            </a:r>
            <a:r>
              <a:rPr lang="cs-CZ" dirty="0"/>
              <a:t>. Pardubice: Univerzita Pardubice, 2020. ISBN 978-80-7560-343-2</a:t>
            </a:r>
            <a:r>
              <a:rPr lang="cs-CZ" dirty="0" smtClean="0"/>
              <a:t>.</a:t>
            </a:r>
          </a:p>
          <a:p>
            <a:r>
              <a:rPr lang="cs-CZ" dirty="0"/>
              <a:t>MILLER, Julia. </a:t>
            </a:r>
            <a:r>
              <a:rPr lang="cs-CZ" i="1" dirty="0" err="1"/>
              <a:t>Book</a:t>
            </a:r>
            <a:r>
              <a:rPr lang="cs-CZ" i="1" dirty="0"/>
              <a:t> </a:t>
            </a:r>
            <a:r>
              <a:rPr lang="cs-CZ" i="1" dirty="0" err="1"/>
              <a:t>will</a:t>
            </a:r>
            <a:r>
              <a:rPr lang="cs-CZ" i="1" dirty="0"/>
              <a:t> </a:t>
            </a:r>
            <a:r>
              <a:rPr lang="cs-CZ" i="1" dirty="0" err="1"/>
              <a:t>speak</a:t>
            </a:r>
            <a:r>
              <a:rPr lang="cs-CZ" i="1" dirty="0"/>
              <a:t> </a:t>
            </a:r>
            <a:r>
              <a:rPr lang="cs-CZ" i="1" dirty="0" err="1"/>
              <a:t>plain</a:t>
            </a:r>
            <a:r>
              <a:rPr lang="cs-CZ" i="1" dirty="0"/>
              <a:t>: a handbook </a:t>
            </a:r>
            <a:r>
              <a:rPr lang="cs-CZ" i="1" dirty="0" err="1"/>
              <a:t>for</a:t>
            </a:r>
            <a:r>
              <a:rPr lang="cs-CZ" i="1" dirty="0"/>
              <a:t> </a:t>
            </a:r>
            <a:r>
              <a:rPr lang="cs-CZ" i="1" dirty="0" err="1"/>
              <a:t>identifying</a:t>
            </a:r>
            <a:r>
              <a:rPr lang="cs-CZ" i="1" dirty="0"/>
              <a:t> and </a:t>
            </a:r>
            <a:r>
              <a:rPr lang="cs-CZ" i="1" dirty="0" err="1"/>
              <a:t>describing</a:t>
            </a:r>
            <a:r>
              <a:rPr lang="cs-CZ" i="1" dirty="0"/>
              <a:t> </a:t>
            </a:r>
            <a:r>
              <a:rPr lang="cs-CZ" i="1" dirty="0" err="1"/>
              <a:t>historical</a:t>
            </a:r>
            <a:r>
              <a:rPr lang="cs-CZ" i="1" dirty="0"/>
              <a:t> </a:t>
            </a:r>
            <a:r>
              <a:rPr lang="cs-CZ" i="1" dirty="0" err="1"/>
              <a:t>bindings</a:t>
            </a:r>
            <a:r>
              <a:rPr lang="cs-CZ" dirty="0"/>
              <a:t>. Ann </a:t>
            </a:r>
            <a:r>
              <a:rPr lang="cs-CZ" dirty="0" err="1"/>
              <a:t>Arbor</a:t>
            </a:r>
            <a:r>
              <a:rPr lang="cs-CZ" dirty="0"/>
              <a:t>, Michigan: </a:t>
            </a:r>
            <a:r>
              <a:rPr lang="cs-CZ" dirty="0" err="1"/>
              <a:t>Legacy</a:t>
            </a:r>
            <a:r>
              <a:rPr lang="cs-CZ" dirty="0"/>
              <a:t> </a:t>
            </a:r>
            <a:r>
              <a:rPr lang="cs-CZ" dirty="0" err="1"/>
              <a:t>Press</a:t>
            </a:r>
            <a:r>
              <a:rPr lang="cs-CZ" dirty="0"/>
              <a:t>, 2010. ISBN 978-0-9797974-3-9.</a:t>
            </a:r>
          </a:p>
        </p:txBody>
      </p:sp>
    </p:spTree>
    <p:extLst>
      <p:ext uri="{BB962C8B-B14F-4D97-AF65-F5344CB8AC3E}">
        <p14:creationId xmlns:p14="http://schemas.microsoft.com/office/powerpoint/2010/main" val="267378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Opakování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Způsob zápisu </a:t>
            </a:r>
            <a:r>
              <a:rPr lang="cs-CZ" dirty="0" err="1" smtClean="0"/>
              <a:t>impresa</a:t>
            </a:r>
            <a:endParaRPr lang="cs-CZ" dirty="0" smtClean="0"/>
          </a:p>
          <a:p>
            <a:r>
              <a:rPr lang="cs-CZ" dirty="0" smtClean="0"/>
              <a:t>Imprimatur</a:t>
            </a:r>
          </a:p>
          <a:p>
            <a:r>
              <a:rPr lang="cs-CZ" dirty="0" smtClean="0"/>
              <a:t>Dekor a ilustrace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84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Oprawy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4" y="1846263"/>
            <a:ext cx="3054900" cy="4022725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08" y="1846263"/>
            <a:ext cx="2967919" cy="4022725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127" y="1946745"/>
            <a:ext cx="5446399" cy="172227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013" y="3669022"/>
            <a:ext cx="5431513" cy="100830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81834" y="5977891"/>
            <a:ext cx="46373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MkP-0000.138</a:t>
            </a: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313335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knižního bloku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 smtClean="0"/>
              <a:t>Skládání bloku</a:t>
            </a:r>
          </a:p>
          <a:p>
            <a:pPr lvl="1"/>
            <a:r>
              <a:rPr lang="cs-CZ" dirty="0"/>
              <a:t>o</a:t>
            </a:r>
            <a:r>
              <a:rPr lang="cs-CZ" dirty="0" smtClean="0"/>
              <a:t>btáčení složek pergamenem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řílohy </a:t>
            </a:r>
            <a:r>
              <a:rPr lang="cs-CZ" dirty="0"/>
              <a:t>„obtočené na křidélko </a:t>
            </a:r>
            <a:r>
              <a:rPr lang="cs-CZ" dirty="0" smtClean="0"/>
              <a:t>kolem </a:t>
            </a:r>
            <a:endParaRPr lang="cs-CZ" dirty="0"/>
          </a:p>
          <a:p>
            <a:r>
              <a:rPr lang="cs-CZ" b="1" dirty="0" smtClean="0"/>
              <a:t>Našívaní </a:t>
            </a:r>
            <a:r>
              <a:rPr lang="cs-CZ" b="1" dirty="0"/>
              <a:t>složek na vazy</a:t>
            </a:r>
          </a:p>
          <a:p>
            <a:pPr lvl="1"/>
            <a:r>
              <a:rPr lang="cs-CZ" dirty="0" smtClean="0"/>
              <a:t>šití </a:t>
            </a:r>
            <a:r>
              <a:rPr lang="cs-CZ" dirty="0"/>
              <a:t>bloku </a:t>
            </a:r>
            <a:endParaRPr lang="cs-CZ" dirty="0" smtClean="0"/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materiál vazů – konopné motouzy (jednoduché, dvojité), proužky pergamenu nebo usně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</a:t>
            </a:r>
            <a:r>
              <a:rPr lang="cs-CZ" dirty="0" smtClean="0">
                <a:solidFill>
                  <a:schemeClr val="tx1"/>
                </a:solidFill>
              </a:rPr>
              <a:t>apitálek – ozdobný vaz při horním a dolním okraji bloku </a:t>
            </a:r>
          </a:p>
          <a:p>
            <a:r>
              <a:rPr lang="cs-CZ" b="1" dirty="0" smtClean="0"/>
              <a:t>Lepení hřbetu</a:t>
            </a:r>
          </a:p>
          <a:p>
            <a:pPr lvl="1"/>
            <a:r>
              <a:rPr lang="cs-CZ" dirty="0" smtClean="0"/>
              <a:t>klížení</a:t>
            </a:r>
          </a:p>
          <a:p>
            <a:pPr lvl="1"/>
            <a:r>
              <a:rPr lang="cs-CZ" dirty="0" smtClean="0"/>
              <a:t>zpevňování pergamenovými, usňovými, papírovými proužky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Kulacení hřbetu naklepávání</a:t>
            </a:r>
          </a:p>
          <a:p>
            <a:r>
              <a:rPr lang="cs-CZ" b="1" dirty="0"/>
              <a:t>Ořez</a:t>
            </a:r>
          </a:p>
          <a:p>
            <a:pPr lvl="1"/>
            <a:r>
              <a:rPr lang="cs-CZ" dirty="0"/>
              <a:t>ochranná funkce </a:t>
            </a:r>
          </a:p>
          <a:p>
            <a:pPr lvl="1"/>
            <a:r>
              <a:rPr lang="cs-CZ" dirty="0"/>
              <a:t>zdobení (</a:t>
            </a:r>
            <a:r>
              <a:rPr lang="cs-CZ" dirty="0" smtClean="0"/>
              <a:t>natírání/stříkání </a:t>
            </a:r>
            <a:r>
              <a:rPr lang="cs-CZ" dirty="0"/>
              <a:t>barvou, zlacení, puncování, malování)</a:t>
            </a:r>
          </a:p>
          <a:p>
            <a:pPr lvl="1"/>
            <a:r>
              <a:rPr lang="cs-CZ" dirty="0"/>
              <a:t>může nést i názvové </a:t>
            </a:r>
            <a:r>
              <a:rPr lang="cs-CZ" dirty="0" smtClean="0"/>
              <a:t>údaje</a:t>
            </a:r>
          </a:p>
          <a:p>
            <a:pPr lvl="1"/>
            <a:endParaRPr lang="cs-CZ" dirty="0"/>
          </a:p>
          <a:p>
            <a:pPr marL="201168" lvl="1" indent="0">
              <a:buNone/>
            </a:pPr>
            <a:endParaRPr lang="cs-CZ" dirty="0" smtClean="0"/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cs-CZ" dirty="0" smtClean="0"/>
          </a:p>
          <a:p>
            <a:pPr marL="201168" lvl="1" indent="0">
              <a:buNone/>
            </a:pPr>
            <a:r>
              <a:rPr lang="cs-CZ" dirty="0" smtClean="0"/>
              <a:t>Vznik celého knižního korpusu </a:t>
            </a:r>
            <a:r>
              <a:rPr lang="cs-CZ" dirty="0"/>
              <a:t>s obrázky: </a:t>
            </a:r>
            <a:r>
              <a:rPr lang="cs-CZ" dirty="0" smtClean="0"/>
              <a:t>https://www.potvor.cz/navody/papirove-tvoreni-35/goticka-vazba-307.html</a:t>
            </a:r>
          </a:p>
          <a:p>
            <a:pPr marL="201168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40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Desky, nasazování a pokryv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dirty="0" smtClean="0"/>
              <a:t>Deska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řevo (prkénka, dýha)</a:t>
            </a:r>
          </a:p>
          <a:p>
            <a:pPr lvl="1"/>
            <a:r>
              <a:rPr lang="cs-CZ" dirty="0"/>
              <a:t>l</a:t>
            </a:r>
            <a:r>
              <a:rPr lang="cs-CZ" dirty="0" smtClean="0"/>
              <a:t>epenka (z makulatury, litá)</a:t>
            </a:r>
          </a:p>
          <a:p>
            <a:pPr lvl="1"/>
            <a:r>
              <a:rPr lang="cs-CZ" dirty="0" smtClean="0"/>
              <a:t>vazy jsou do ní zapuštěny (u dřevěných desek), nebo nalepeny/vlepeny (u lepenkových nebo pergamenových vazeb)</a:t>
            </a:r>
          </a:p>
          <a:p>
            <a:pPr marL="0" indent="0">
              <a:buNone/>
            </a:pPr>
            <a:r>
              <a:rPr lang="cs-CZ" dirty="0"/>
              <a:t>Ú</a:t>
            </a:r>
            <a:r>
              <a:rPr lang="cs-CZ" dirty="0" smtClean="0"/>
              <a:t>prava desek</a:t>
            </a:r>
          </a:p>
          <a:p>
            <a:pPr marL="578358" lvl="1" indent="-285750"/>
            <a:r>
              <a:rPr lang="cs-CZ" dirty="0" smtClean="0"/>
              <a:t>hranění desek (vznik kanty – části desky přesahující knižní blok)</a:t>
            </a:r>
          </a:p>
          <a:p>
            <a:pPr marL="0" indent="0">
              <a:buNone/>
            </a:pPr>
            <a:r>
              <a:rPr lang="cs-CZ" dirty="0" smtClean="0"/>
              <a:t>Usně </a:t>
            </a:r>
            <a:r>
              <a:rPr lang="cs-CZ" dirty="0"/>
              <a:t>a jejich úprava</a:t>
            </a:r>
          </a:p>
          <a:p>
            <a:pPr marL="578358" lvl="1" indent="-285750"/>
            <a:r>
              <a:rPr lang="cs-CZ" dirty="0" smtClean="0"/>
              <a:t>jirchy: usně vyčiněné kamencem, světlejší (jircháři)</a:t>
            </a:r>
          </a:p>
          <a:p>
            <a:pPr marL="578358" lvl="1" indent="-285750"/>
            <a:r>
              <a:rPr lang="cs-CZ" dirty="0" err="1" smtClean="0"/>
              <a:t>třísločiněné</a:t>
            </a:r>
            <a:r>
              <a:rPr lang="cs-CZ" dirty="0" smtClean="0"/>
              <a:t> usně: hnědé až hnědočervené (koželuzi)</a:t>
            </a:r>
          </a:p>
          <a:p>
            <a:pPr marL="0" indent="0">
              <a:buNone/>
            </a:pPr>
            <a:r>
              <a:rPr lang="cs-CZ" dirty="0" smtClean="0"/>
              <a:t>Pokryv desek </a:t>
            </a:r>
          </a:p>
          <a:p>
            <a:pPr lvl="1"/>
            <a:r>
              <a:rPr lang="cs-CZ" dirty="0" smtClean="0"/>
              <a:t>celkový – </a:t>
            </a:r>
            <a:r>
              <a:rPr lang="cs-CZ" i="1" dirty="0" smtClean="0"/>
              <a:t>kožená vazba, pergamenová, papírová, plátěná </a:t>
            </a:r>
          </a:p>
          <a:p>
            <a:pPr lvl="1"/>
            <a:r>
              <a:rPr lang="cs-CZ" dirty="0" smtClean="0"/>
              <a:t>jen hřbet (</a:t>
            </a:r>
            <a:r>
              <a:rPr lang="cs-CZ" i="1" dirty="0" smtClean="0"/>
              <a:t>polokožená</a:t>
            </a:r>
            <a:r>
              <a:rPr lang="cs-CZ" dirty="0" smtClean="0"/>
              <a:t> atd.)</a:t>
            </a:r>
          </a:p>
          <a:p>
            <a:pPr lvl="1"/>
            <a:r>
              <a:rPr lang="cs-CZ" dirty="0" smtClean="0"/>
              <a:t>kombinace (např. hřbet potažen pergamenem, desky papírem: </a:t>
            </a:r>
            <a:r>
              <a:rPr lang="cs-CZ" i="1" dirty="0" err="1" smtClean="0"/>
              <a:t>Polopergamenová</a:t>
            </a:r>
            <a:r>
              <a:rPr lang="cs-CZ" i="1" dirty="0" smtClean="0"/>
              <a:t> vazba, lepenkové desky potažené hnědým škrobovým papírem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/>
              <a:t>Předsádky</a:t>
            </a:r>
          </a:p>
          <a:p>
            <a:pPr lvl="1"/>
            <a:r>
              <a:rPr lang="cs-CZ" dirty="0"/>
              <a:t>součást vazby</a:t>
            </a:r>
          </a:p>
          <a:p>
            <a:pPr lvl="1"/>
            <a:r>
              <a:rPr lang="cs-CZ" dirty="0"/>
              <a:t>postupný vývoj od obtočeného listu kolem první/poslední složky, pergamenových křidélek k zvláštnímu dvou listu nalepenému na přídeští, kde zakrývá vazy</a:t>
            </a:r>
          </a:p>
          <a:p>
            <a:pPr lvl="1"/>
            <a:r>
              <a:rPr lang="cs-CZ" dirty="0"/>
              <a:t>Předsádka nemusí být jen jedna</a:t>
            </a:r>
          </a:p>
          <a:p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lvl="1"/>
            <a:endParaRPr lang="cs-CZ" dirty="0"/>
          </a:p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cs-CZ" sz="2100" dirty="0"/>
              <a:t>Měkké vazby (obálky) </a:t>
            </a:r>
            <a:endParaRPr lang="cs-CZ" sz="2100" dirty="0" smtClean="0"/>
          </a:p>
          <a:p>
            <a:pPr marL="468630" lvl="2" indent="-28575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1800" dirty="0" smtClean="0"/>
              <a:t>spojeny </a:t>
            </a:r>
            <a:r>
              <a:rPr lang="cs-CZ" sz="1800" dirty="0"/>
              <a:t>přímo šitím s </a:t>
            </a:r>
            <a:r>
              <a:rPr lang="cs-CZ" sz="1800" dirty="0" smtClean="0"/>
              <a:t>pokryvem</a:t>
            </a:r>
            <a:endParaRPr lang="cs-CZ" sz="1800" dirty="0"/>
          </a:p>
          <a:p>
            <a:pPr marL="0" indent="0">
              <a:buNone/>
            </a:pPr>
            <a:r>
              <a:rPr lang="cs-CZ" dirty="0"/>
              <a:t>Brožury</a:t>
            </a:r>
          </a:p>
          <a:p>
            <a:pPr marL="578358" lvl="1" indent="-285750"/>
            <a:r>
              <a:rPr lang="cs-CZ" dirty="0" smtClean="0"/>
              <a:t>pouze </a:t>
            </a:r>
            <a:r>
              <a:rPr lang="cs-CZ" dirty="0"/>
              <a:t>jednoduché šití nebo lepení (do 48 stran)</a:t>
            </a:r>
          </a:p>
          <a:p>
            <a:pPr marL="578358" lvl="1" indent="-285750"/>
            <a:r>
              <a:rPr lang="cs-CZ" dirty="0" smtClean="0"/>
              <a:t>zpravidla </a:t>
            </a:r>
            <a:r>
              <a:rPr lang="cs-CZ" dirty="0"/>
              <a:t>jen papírové obálky</a:t>
            </a:r>
          </a:p>
          <a:p>
            <a:pPr marL="0" indent="0">
              <a:buNone/>
            </a:pPr>
            <a:r>
              <a:rPr lang="cs-CZ" dirty="0"/>
              <a:t>Publikace bez vazby</a:t>
            </a:r>
          </a:p>
          <a:p>
            <a:pPr marL="292608" lvl="1" indent="0">
              <a:buNone/>
            </a:pPr>
            <a:r>
              <a:rPr lang="cs-CZ" dirty="0"/>
              <a:t>Normálie, libreta, kramářské tisky, kázání aj</a:t>
            </a:r>
            <a:r>
              <a:rPr lang="cs-CZ" dirty="0" smtClean="0"/>
              <a:t>.</a:t>
            </a:r>
          </a:p>
          <a:p>
            <a:r>
              <a:rPr lang="cs-CZ" dirty="0"/>
              <a:t>Provizorní vazby</a:t>
            </a:r>
          </a:p>
          <a:p>
            <a:pPr lvl="1"/>
            <a:r>
              <a:rPr lang="cs-CZ" dirty="0"/>
              <a:t>Sloužily primárně do doby, něž je majitel nahradil případnější (byly snadno </a:t>
            </a:r>
            <a:r>
              <a:rPr lang="cs-CZ" dirty="0" err="1"/>
              <a:t>sejmutelné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Objevují se už od 16. stol., četná dochování zejm. z 18. stol.</a:t>
            </a:r>
          </a:p>
          <a:p>
            <a:pPr lvl="1"/>
            <a:r>
              <a:rPr lang="cs-CZ" dirty="0"/>
              <a:t>dýha nebo lepenková deska pokrytá šedomodrým papírem</a:t>
            </a:r>
          </a:p>
          <a:p>
            <a:pPr lvl="1"/>
            <a:r>
              <a:rPr lang="cs-CZ" dirty="0"/>
              <a:t>obálky z šedomodrého papíru</a:t>
            </a:r>
          </a:p>
          <a:p>
            <a:pPr lvl="1"/>
            <a:r>
              <a:rPr lang="cs-CZ" dirty="0"/>
              <a:t>zdobnější varianty – barevný papír, někdy zpevněný (tzv. tuhá brožura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179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Zdobení desek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lvl="1" indent="0">
              <a:spcBef>
                <a:spcPts val="1200"/>
              </a:spcBef>
              <a:spcAft>
                <a:spcPts val="200"/>
              </a:spcAft>
              <a:buSzPct val="100000"/>
              <a:buNone/>
            </a:pPr>
            <a:r>
              <a:rPr lang="cs-CZ" sz="2100" dirty="0" smtClean="0"/>
              <a:t>Kompozice</a:t>
            </a:r>
          </a:p>
          <a:p>
            <a:pPr marL="52578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1900" dirty="0" smtClean="0"/>
              <a:t>rámová – kombinace několika rámů kolem středového prvku, obvykle zaplňuje celý prostor desky</a:t>
            </a:r>
          </a:p>
          <a:p>
            <a:pPr marL="525780" lvl="2" indent="-342900">
              <a:spcBef>
                <a:spcPts val="1200"/>
              </a:spcBef>
              <a:spcAft>
                <a:spcPts val="200"/>
              </a:spcAft>
              <a:buSzPct val="100000"/>
            </a:pPr>
            <a:r>
              <a:rPr lang="cs-CZ" sz="1900" dirty="0" err="1" smtClean="0"/>
              <a:t>dominantová</a:t>
            </a:r>
            <a:r>
              <a:rPr lang="cs-CZ" sz="1900" dirty="0" smtClean="0"/>
              <a:t> – dominantní středový prvek, kterému umožňuje vyniknout volná prostor</a:t>
            </a:r>
          </a:p>
          <a:p>
            <a:pPr marL="0" indent="0">
              <a:buNone/>
            </a:pPr>
            <a:r>
              <a:rPr lang="cs-CZ" sz="2200" dirty="0" smtClean="0"/>
              <a:t>Slepotisk</a:t>
            </a:r>
            <a:endParaRPr lang="cs-CZ" sz="1800" dirty="0"/>
          </a:p>
          <a:p>
            <a:pPr marL="578358" lvl="1" indent="-285750"/>
            <a:r>
              <a:rPr lang="cs-CZ" sz="1900" dirty="0" smtClean="0"/>
              <a:t>zlacený</a:t>
            </a:r>
          </a:p>
          <a:p>
            <a:pPr marL="578358" lvl="1" indent="-285750"/>
            <a:r>
              <a:rPr lang="cs-CZ" sz="1900" dirty="0" smtClean="0"/>
              <a:t>potřebné vybavení </a:t>
            </a:r>
          </a:p>
          <a:p>
            <a:pPr marL="646938" lvl="2" indent="-171450"/>
            <a:r>
              <a:rPr lang="cs-CZ" sz="1600" dirty="0" smtClean="0"/>
              <a:t>plotny (pro rozměrnější plošné prvky), </a:t>
            </a:r>
          </a:p>
          <a:p>
            <a:pPr marL="646938" lvl="2" indent="-171450"/>
            <a:r>
              <a:rPr lang="cs-CZ" sz="1600" dirty="0" smtClean="0"/>
              <a:t>kolky (drobné motivy), </a:t>
            </a:r>
          </a:p>
          <a:p>
            <a:pPr marL="646938" lvl="2" indent="-171450"/>
            <a:r>
              <a:rPr lang="cs-CZ" sz="1600" dirty="0" smtClean="0"/>
              <a:t>válečky (opakovaná výzdoba – hlavičky reformátorů, antických autorů, ctností, apoštolů), </a:t>
            </a:r>
          </a:p>
          <a:p>
            <a:pPr marL="646938" lvl="2" indent="-171450"/>
            <a:r>
              <a:rPr lang="cs-CZ" sz="1600" dirty="0" smtClean="0"/>
              <a:t>filety (linky, obloučky, kompozitní výzdoba)</a:t>
            </a:r>
          </a:p>
          <a:p>
            <a:pPr marL="0" indent="0">
              <a:buNone/>
            </a:pPr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Další úpravy </a:t>
            </a:r>
            <a:r>
              <a:rPr lang="cs-CZ" dirty="0"/>
              <a:t>usní: </a:t>
            </a:r>
          </a:p>
          <a:p>
            <a:pPr marL="578358" lvl="1" indent="-285750"/>
            <a:r>
              <a:rPr lang="cs-CZ" dirty="0" smtClean="0"/>
              <a:t>moření  (barvení) </a:t>
            </a:r>
            <a:endParaRPr lang="cs-CZ" dirty="0"/>
          </a:p>
          <a:p>
            <a:pPr marL="578358" lvl="1" indent="-285750"/>
            <a:r>
              <a:rPr lang="cs-CZ" dirty="0"/>
              <a:t>m</a:t>
            </a:r>
            <a:r>
              <a:rPr lang="cs-CZ" dirty="0" smtClean="0"/>
              <a:t>ramorování (leptání za účelem dosažení mramorového efektu)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Tkanice, usňové </a:t>
            </a:r>
            <a:r>
              <a:rPr lang="cs-CZ" dirty="0" smtClean="0"/>
              <a:t>řemínky</a:t>
            </a:r>
          </a:p>
          <a:p>
            <a:pPr marL="0" indent="0">
              <a:buNone/>
            </a:pPr>
            <a:r>
              <a:rPr lang="cs-CZ" dirty="0" smtClean="0"/>
              <a:t>Kování</a:t>
            </a:r>
            <a:endParaRPr lang="cs-CZ" dirty="0"/>
          </a:p>
          <a:p>
            <a:pPr lvl="1"/>
            <a:r>
              <a:rPr lang="cs-CZ" dirty="0"/>
              <a:t>rohová (nárožnice) – </a:t>
            </a:r>
          </a:p>
          <a:p>
            <a:pPr lvl="1"/>
            <a:r>
              <a:rPr lang="cs-CZ" dirty="0"/>
              <a:t>středová</a:t>
            </a:r>
          </a:p>
          <a:p>
            <a:pPr lvl="1"/>
            <a:r>
              <a:rPr lang="cs-CZ" dirty="0"/>
              <a:t>pukly/kování s </a:t>
            </a:r>
            <a:r>
              <a:rPr lang="cs-CZ" dirty="0" err="1"/>
              <a:t>puklami</a:t>
            </a:r>
            <a:endParaRPr lang="cs-CZ" dirty="0"/>
          </a:p>
          <a:p>
            <a:pPr lvl="1"/>
            <a:r>
              <a:rPr lang="cs-CZ" dirty="0"/>
              <a:t>spony – háčková, dírková, dírková desková</a:t>
            </a:r>
          </a:p>
          <a:p>
            <a:pPr lvl="1"/>
            <a:r>
              <a:rPr lang="cs-CZ" dirty="0"/>
              <a:t>řetězy (</a:t>
            </a:r>
            <a:r>
              <a:rPr lang="cs-CZ" dirty="0" err="1"/>
              <a:t>libri</a:t>
            </a:r>
            <a:r>
              <a:rPr lang="cs-CZ" dirty="0"/>
              <a:t> </a:t>
            </a:r>
            <a:r>
              <a:rPr lang="cs-CZ" dirty="0" err="1"/>
              <a:t>catenati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nakupována u zlatníků, rytců, výjimečně vyrobená </a:t>
            </a:r>
            <a:r>
              <a:rPr lang="cs-CZ" dirty="0" smtClean="0"/>
              <a:t>na zakázku</a:t>
            </a:r>
          </a:p>
          <a:p>
            <a:pPr lvl="1">
              <a:buFontTx/>
              <a:buChar char="-"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554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09" y="290001"/>
            <a:ext cx="10361459" cy="582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2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01" y="104776"/>
            <a:ext cx="11614283" cy="61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74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2" name="Picture 4" descr="default.jpg (4034×5556)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3577" y="1846369"/>
            <a:ext cx="2921462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3592" y="4923636"/>
            <a:ext cx="2583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Polopergamenová</a:t>
            </a:r>
            <a:r>
              <a:rPr lang="cs-CZ" dirty="0"/>
              <a:t> vazba s využitím staršího rkp. fragmentu</a:t>
            </a:r>
          </a:p>
        </p:txBody>
      </p:sp>
      <p:pic>
        <p:nvPicPr>
          <p:cNvPr id="7" name="Picture 4" descr="https://api.kramerius.mzk.cz/search/iiif/uuid:51d5badf-ef5d-4b40-a25f-cd2f313aa178/full/max/0/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337" y="1846369"/>
            <a:ext cx="3081399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338656" y="4923636"/>
            <a:ext cx="15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Polokožená vazba se </a:t>
            </a:r>
            <a:r>
              <a:rPr lang="cs-CZ" dirty="0" smtClean="0"/>
              <a:t>slepotiskem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646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8302</TotalTime>
  <Words>1260</Words>
  <Application>Microsoft Office PowerPoint</Application>
  <PresentationFormat>Širokoúhlá obrazovka</PresentationFormat>
  <Paragraphs>240</Paragraphs>
  <Slides>25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8" baseType="lpstr">
      <vt:lpstr>Calibri</vt:lpstr>
      <vt:lpstr>Calibri Light</vt:lpstr>
      <vt:lpstr>Retrospektiva</vt:lpstr>
      <vt:lpstr>Knižní vazba</vt:lpstr>
      <vt:lpstr>Knižní vazba</vt:lpstr>
      <vt:lpstr>Oprawy</vt:lpstr>
      <vt:lpstr>Vznik knižního bloku</vt:lpstr>
      <vt:lpstr>Desky, nasazování a pokryv</vt:lpstr>
      <vt:lpstr>Zdobení desek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pergamenová obálka</vt:lpstr>
      <vt:lpstr>Prezentace aplikace PowerPoint</vt:lpstr>
      <vt:lpstr>Umístění názvu</vt:lpstr>
      <vt:lpstr>Restaurování vazeb</vt:lpstr>
      <vt:lpstr>Ranný a vrcholný středověk</vt:lpstr>
      <vt:lpstr>Pozdní středověk – gotická vazba</vt:lpstr>
      <vt:lpstr>Změny od 3. čtvrtiny 15. století</vt:lpstr>
      <vt:lpstr>Renesanční vazba (ca 1520-1620)</vt:lpstr>
      <vt:lpstr>Barokní vazby a mladší</vt:lpstr>
      <vt:lpstr>Literatura</vt:lpstr>
      <vt:lpstr>Opakování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Dufka</dc:creator>
  <cp:lastModifiedBy>Jiří Dufka</cp:lastModifiedBy>
  <cp:revision>117</cp:revision>
  <dcterms:created xsi:type="dcterms:W3CDTF">2023-10-13T19:16:12Z</dcterms:created>
  <dcterms:modified xsi:type="dcterms:W3CDTF">2023-12-22T07:21:58Z</dcterms:modified>
</cp:coreProperties>
</file>