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4" r:id="rId4"/>
    <p:sldId id="257" r:id="rId5"/>
    <p:sldId id="259" r:id="rId6"/>
    <p:sldId id="260" r:id="rId7"/>
    <p:sldId id="261" r:id="rId8"/>
    <p:sldId id="262" r:id="rId9"/>
    <p:sldId id="26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6B090-41F9-4E7A-B7CF-AE3F0DAB7666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BF200-D41A-494C-944D-27739E73E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878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Šimeček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F200-D41A-494C-944D-27739E73E84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4853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Šimeček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F200-D41A-494C-944D-27739E73E84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86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Rukopisné 19. stol, </a:t>
            </a:r>
            <a:r>
              <a:rPr lang="cs-CZ" dirty="0" err="1" smtClean="0"/>
              <a:t>hofmann</a:t>
            </a:r>
            <a:r>
              <a:rPr lang="cs-CZ" dirty="0" smtClean="0"/>
              <a:t>, jezuité, školní, specializované </a:t>
            </a:r>
            <a:r>
              <a:rPr lang="cs-CZ" dirty="0" err="1" smtClean="0"/>
              <a:t>iskařský</a:t>
            </a:r>
            <a:r>
              <a:rPr lang="cs-CZ" dirty="0" smtClean="0"/>
              <a:t> rejstřík, katalog kramářských tisků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F200-D41A-494C-944D-27739E73E84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48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F743-1328-47F8-89F8-286B12DCC98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B183-4E64-41E9-B990-3185E1444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30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F743-1328-47F8-89F8-286B12DCC98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B183-4E64-41E9-B990-3185E1444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42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F743-1328-47F8-89F8-286B12DCC98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B183-4E64-41E9-B990-3185E1444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84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F743-1328-47F8-89F8-286B12DCC98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B183-4E64-41E9-B990-3185E1444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11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F743-1328-47F8-89F8-286B12DCC98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B183-4E64-41E9-B990-3185E1444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67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F743-1328-47F8-89F8-286B12DCC98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B183-4E64-41E9-B990-3185E1444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93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F743-1328-47F8-89F8-286B12DCC98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B183-4E64-41E9-B990-3185E1444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543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F743-1328-47F8-89F8-286B12DCC98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B183-4E64-41E9-B990-3185E1444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61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F743-1328-47F8-89F8-286B12DCC98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B183-4E64-41E9-B990-3185E1444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05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F743-1328-47F8-89F8-286B12DCC98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B183-4E64-41E9-B990-3185E1444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27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F743-1328-47F8-89F8-286B12DCC98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B183-4E64-41E9-B990-3185E1444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945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8F743-1328-47F8-89F8-286B12DCC98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EB183-4E64-41E9-B990-3185E1444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03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niknihovna.cz/mzk/uuid/uuid:e8f36770-086f-11eb-a435-005056827e52" TargetMode="External"/><Relationship Id="rId2" Type="http://schemas.openxmlformats.org/officeDocument/2006/relationships/hyperlink" Target="http://www.digitalniknihovna.cz/mzk/uuid/uuid:50f52540-a07e-11ed-b51a-005056827e5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igitalniknihovna.cz/mzk/uuid/uuid:dfd08700-80a0-11eb-964e-5ef3fc9bb22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Nakladatelství , </a:t>
            </a:r>
            <a:r>
              <a:rPr lang="cs-CZ" dirty="0" smtClean="0"/>
              <a:t>knižní </a:t>
            </a:r>
            <a:r>
              <a:rPr lang="cs-CZ" dirty="0" smtClean="0"/>
              <a:t>obchod a provenience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6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Nakladatelství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Nakladatelství </a:t>
            </a:r>
          </a:p>
          <a:p>
            <a:pPr lvl="1"/>
            <a:r>
              <a:rPr lang="cs-CZ" dirty="0" smtClean="0"/>
              <a:t>náklad </a:t>
            </a:r>
            <a:r>
              <a:rPr lang="cs-CZ" dirty="0" smtClean="0"/>
              <a:t>nesli tiskaři, případně mecenáši, nebo kolektivní </a:t>
            </a:r>
            <a:r>
              <a:rPr lang="cs-CZ" dirty="0" smtClean="0"/>
              <a:t>společenství</a:t>
            </a:r>
          </a:p>
          <a:p>
            <a:pPr lvl="1"/>
            <a:r>
              <a:rPr lang="cs-CZ" dirty="0" smtClean="0"/>
              <a:t>samostatně jen </a:t>
            </a:r>
            <a:r>
              <a:rPr lang="cs-CZ" dirty="0" smtClean="0"/>
              <a:t>v nejrozvinutějších centrech (kde bylo více </a:t>
            </a:r>
            <a:r>
              <a:rPr lang="cs-CZ" dirty="0" smtClean="0"/>
              <a:t>tiskáren</a:t>
            </a:r>
            <a:r>
              <a:rPr lang="cs-CZ" dirty="0" smtClean="0"/>
              <a:t>)</a:t>
            </a:r>
            <a:endParaRPr lang="cs-CZ" dirty="0" smtClean="0"/>
          </a:p>
          <a:p>
            <a:pPr lvl="1"/>
            <a:r>
              <a:rPr lang="cs-CZ" dirty="0" smtClean="0"/>
              <a:t>nejstarší </a:t>
            </a:r>
            <a:r>
              <a:rPr lang="cs-CZ" dirty="0"/>
              <a:t>české nakladatelství – Dědictví sv. </a:t>
            </a:r>
            <a:r>
              <a:rPr lang="cs-CZ" dirty="0" smtClean="0"/>
              <a:t>Václava (1669)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 18. </a:t>
            </a:r>
            <a:r>
              <a:rPr lang="cs-CZ" dirty="0"/>
              <a:t>století vznik nakladatelských koncernů, které vlastnily papírny, tiskárny i distribuční </a:t>
            </a:r>
            <a:r>
              <a:rPr lang="cs-CZ" dirty="0" smtClean="0"/>
              <a:t>sítě</a:t>
            </a:r>
            <a:endParaRPr lang="cs-CZ" dirty="0" smtClean="0"/>
          </a:p>
          <a:p>
            <a:pPr lvl="1"/>
            <a:r>
              <a:rPr lang="cs-CZ" dirty="0" smtClean="0"/>
              <a:t>nové formy prodeje</a:t>
            </a:r>
          </a:p>
          <a:p>
            <a:pPr lvl="2"/>
            <a:r>
              <a:rPr lang="cs-CZ" dirty="0" err="1" smtClean="0"/>
              <a:t>subskribce</a:t>
            </a:r>
            <a:r>
              <a:rPr lang="cs-CZ" dirty="0" smtClean="0"/>
              <a:t> – objednání předem, </a:t>
            </a:r>
          </a:p>
          <a:p>
            <a:pPr lvl="2"/>
            <a:r>
              <a:rPr lang="cs-CZ" dirty="0" err="1" smtClean="0"/>
              <a:t>prenumerace</a:t>
            </a:r>
            <a:r>
              <a:rPr lang="cs-CZ" dirty="0" smtClean="0"/>
              <a:t> </a:t>
            </a:r>
            <a:r>
              <a:rPr lang="cs-CZ" dirty="0"/>
              <a:t>– platba předem za nevydané dílo, </a:t>
            </a:r>
            <a:endParaRPr lang="cs-CZ" dirty="0" smtClean="0"/>
          </a:p>
          <a:p>
            <a:pPr lvl="1"/>
            <a:r>
              <a:rPr lang="cs-CZ" dirty="0"/>
              <a:t>n</a:t>
            </a:r>
            <a:r>
              <a:rPr lang="cs-CZ" dirty="0" smtClean="0"/>
              <a:t>akladatelé v </a:t>
            </a:r>
            <a:r>
              <a:rPr lang="cs-CZ" dirty="0" err="1" smtClean="0"/>
              <a:t>impresu</a:t>
            </a:r>
            <a:r>
              <a:rPr lang="cs-CZ" dirty="0" smtClean="0"/>
              <a:t>: </a:t>
            </a:r>
            <a:r>
              <a:rPr lang="cs-CZ" i="1" dirty="0" err="1" smtClean="0"/>
              <a:t>impensis</a:t>
            </a:r>
            <a:r>
              <a:rPr lang="cs-CZ" i="1" dirty="0" smtClean="0"/>
              <a:t>, </a:t>
            </a:r>
            <a:r>
              <a:rPr lang="cs-CZ" i="1" dirty="0" err="1" smtClean="0"/>
              <a:t>sumptibus</a:t>
            </a:r>
            <a:r>
              <a:rPr lang="cs-CZ" i="1" dirty="0" smtClean="0"/>
              <a:t>, </a:t>
            </a:r>
            <a:r>
              <a:rPr lang="cs-CZ" i="1" dirty="0" err="1" smtClean="0"/>
              <a:t>auf</a:t>
            </a:r>
            <a:r>
              <a:rPr lang="cs-CZ" i="1" dirty="0" smtClean="0"/>
              <a:t> </a:t>
            </a:r>
            <a:r>
              <a:rPr lang="cs-CZ" i="1" dirty="0" err="1" smtClean="0"/>
              <a:t>Kosten</a:t>
            </a:r>
            <a:r>
              <a:rPr lang="cs-CZ" i="1" dirty="0" smtClean="0"/>
              <a:t>, </a:t>
            </a:r>
            <a:r>
              <a:rPr lang="cs-CZ" i="1" dirty="0" err="1"/>
              <a:t>i</a:t>
            </a:r>
            <a:r>
              <a:rPr lang="cs-CZ" i="1" dirty="0" err="1" smtClean="0"/>
              <a:t>m</a:t>
            </a:r>
            <a:r>
              <a:rPr lang="cs-CZ" i="1" dirty="0" smtClean="0"/>
              <a:t> </a:t>
            </a:r>
            <a:r>
              <a:rPr lang="cs-CZ" i="1" dirty="0" err="1" smtClean="0"/>
              <a:t>Verlage</a:t>
            </a:r>
            <a:r>
              <a:rPr lang="cs-CZ" i="1" dirty="0" smtClean="0"/>
              <a:t>, nákladem </a:t>
            </a:r>
            <a:r>
              <a:rPr lang="cs-CZ" dirty="0" smtClean="0"/>
              <a:t>…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cs-CZ" dirty="0" smtClean="0"/>
              <a:t>Vznik </a:t>
            </a:r>
            <a:r>
              <a:rPr lang="cs-CZ" dirty="0"/>
              <a:t>moderního autorství </a:t>
            </a:r>
            <a:endParaRPr lang="cs-CZ" dirty="0" smtClean="0"/>
          </a:p>
          <a:p>
            <a:pPr marL="685800" lvl="2">
              <a:spcBef>
                <a:spcPts val="1000"/>
              </a:spcBef>
            </a:pPr>
            <a:r>
              <a:rPr lang="cs-CZ" dirty="0"/>
              <a:t>p</a:t>
            </a:r>
            <a:r>
              <a:rPr lang="cs-CZ" dirty="0" smtClean="0"/>
              <a:t>osun od mecenátu </a:t>
            </a:r>
            <a:r>
              <a:rPr lang="cs-CZ" dirty="0"/>
              <a:t>k honoráři/autorskému </a:t>
            </a:r>
            <a:r>
              <a:rPr lang="cs-CZ" dirty="0" smtClean="0"/>
              <a:t>výtisku</a:t>
            </a:r>
            <a:r>
              <a:rPr lang="cs-CZ" dirty="0"/>
              <a:t> </a:t>
            </a:r>
            <a:r>
              <a:rPr lang="cs-CZ" dirty="0" smtClean="0"/>
              <a:t>(ubývá dedikací)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vydání </a:t>
            </a:r>
            <a:r>
              <a:rPr lang="cs-CZ" dirty="0"/>
              <a:t>vlastním </a:t>
            </a:r>
            <a:r>
              <a:rPr lang="cs-CZ" dirty="0" smtClean="0"/>
              <a:t>nákladem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1285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Distribuce a </a:t>
            </a:r>
            <a:r>
              <a:rPr lang="cs-CZ" dirty="0" smtClean="0"/>
              <a:t>prodej knih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947517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 smtClean="0"/>
              <a:t>Knižní obchod</a:t>
            </a:r>
          </a:p>
          <a:p>
            <a:pPr lvl="1"/>
            <a:r>
              <a:rPr lang="cs-CZ" dirty="0"/>
              <a:t>rozvoj po vzniku knihtisku (výroba pro neznámého uživatele -&gt; nutnost vzniku prodejní </a:t>
            </a:r>
            <a:r>
              <a:rPr lang="cs-CZ" dirty="0" smtClean="0"/>
              <a:t>sítě)</a:t>
            </a:r>
            <a:endParaRPr lang="cs-CZ" dirty="0"/>
          </a:p>
          <a:p>
            <a:pPr lvl="1"/>
            <a:r>
              <a:rPr lang="cs-CZ" dirty="0"/>
              <a:t>b</a:t>
            </a:r>
            <a:r>
              <a:rPr lang="cs-CZ" dirty="0" smtClean="0"/>
              <a:t>ěžně prodej v tiskárnách, v knihvazačských dílnách, na jarmarcích, kramářský prodej</a:t>
            </a:r>
          </a:p>
          <a:p>
            <a:pPr lvl="1"/>
            <a:r>
              <a:rPr lang="cs-CZ" dirty="0" smtClean="0"/>
              <a:t>výměnný </a:t>
            </a:r>
            <a:r>
              <a:rPr lang="cs-CZ" dirty="0"/>
              <a:t>obchod – kus za kus bez ohledu na </a:t>
            </a:r>
            <a:r>
              <a:rPr lang="cs-CZ" dirty="0" smtClean="0"/>
              <a:t>obsah (podle formátu a rozsahu)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nižní trhy (německé specifikum – Frankfurt, Lipsko) – pravidelnost, kontakty, výměny</a:t>
            </a:r>
          </a:p>
          <a:p>
            <a:pPr lvl="1"/>
            <a:r>
              <a:rPr lang="cs-CZ" dirty="0" smtClean="0"/>
              <a:t>aukční prodej použitých knih ca od 17. stol. (vydávání katalogů)</a:t>
            </a:r>
          </a:p>
          <a:p>
            <a:pPr lvl="1"/>
            <a:r>
              <a:rPr lang="cs-CZ" dirty="0" smtClean="0"/>
              <a:t>antikvariát</a:t>
            </a:r>
            <a:r>
              <a:rPr lang="cs-CZ" dirty="0"/>
              <a:t>, </a:t>
            </a:r>
            <a:r>
              <a:rPr lang="cs-CZ" dirty="0" smtClean="0"/>
              <a:t>ca od 18. stol. – impulzem rušení klášterů </a:t>
            </a:r>
          </a:p>
          <a:p>
            <a:pPr lvl="1"/>
            <a:r>
              <a:rPr lang="cs-CZ" dirty="0"/>
              <a:t>t</a:t>
            </a:r>
            <a:r>
              <a:rPr lang="cs-CZ" dirty="0" smtClean="0"/>
              <a:t>ištěné knihkupecké nabídky, veletržní katalogy</a:t>
            </a:r>
            <a:endParaRPr lang="cs-CZ" dirty="0" smtClean="0"/>
          </a:p>
          <a:p>
            <a:pPr lvl="1"/>
            <a:r>
              <a:rPr lang="cs-CZ" dirty="0"/>
              <a:t>k</a:t>
            </a:r>
            <a:r>
              <a:rPr lang="cs-CZ" dirty="0" smtClean="0"/>
              <a:t>nihkupci v </a:t>
            </a:r>
            <a:r>
              <a:rPr lang="cs-CZ" dirty="0" err="1" smtClean="0"/>
              <a:t>impresu</a:t>
            </a:r>
            <a:r>
              <a:rPr lang="cs-CZ" dirty="0" smtClean="0"/>
              <a:t>: </a:t>
            </a:r>
            <a:r>
              <a:rPr lang="cs-CZ" i="1" dirty="0" err="1" smtClean="0"/>
              <a:t>bibliopolae</a:t>
            </a:r>
            <a:r>
              <a:rPr lang="cs-CZ" i="1" dirty="0" smtClean="0"/>
              <a:t>,</a:t>
            </a:r>
            <a:r>
              <a:rPr lang="cs-CZ" dirty="0" smtClean="0"/>
              <a:t> </a:t>
            </a:r>
            <a:r>
              <a:rPr lang="cs-CZ" i="1" dirty="0" err="1" smtClean="0"/>
              <a:t>zu</a:t>
            </a:r>
            <a:r>
              <a:rPr lang="cs-CZ" i="1" dirty="0" smtClean="0"/>
              <a:t> </a:t>
            </a:r>
            <a:r>
              <a:rPr lang="cs-CZ" i="1" dirty="0" err="1" smtClean="0"/>
              <a:t>haben</a:t>
            </a:r>
            <a:r>
              <a:rPr lang="cs-CZ" i="1" dirty="0" smtClean="0"/>
              <a:t>, in der </a:t>
            </a:r>
            <a:r>
              <a:rPr lang="cs-CZ" i="1" dirty="0" err="1" smtClean="0"/>
              <a:t>Buchhandlung</a:t>
            </a:r>
            <a:r>
              <a:rPr lang="cs-CZ" i="1" dirty="0" smtClean="0"/>
              <a:t>, in </a:t>
            </a:r>
            <a:r>
              <a:rPr lang="cs-CZ" i="1" dirty="0" err="1" smtClean="0"/>
              <a:t>Commission</a:t>
            </a:r>
            <a:r>
              <a:rPr lang="cs-CZ" i="1" dirty="0" smtClean="0"/>
              <a:t>, k dostání</a:t>
            </a:r>
            <a:r>
              <a:rPr lang="cs-CZ" dirty="0" smtClean="0"/>
              <a:t> + často ve spojení s adresou</a:t>
            </a:r>
            <a:endParaRPr lang="cs-CZ" dirty="0" smtClean="0"/>
          </a:p>
          <a:p>
            <a:r>
              <a:rPr lang="cs-CZ" dirty="0"/>
              <a:t>r</a:t>
            </a:r>
            <a:r>
              <a:rPr lang="cs-CZ" dirty="0" smtClean="0"/>
              <a:t>ozvoj</a:t>
            </a:r>
            <a:r>
              <a:rPr lang="cs-CZ" dirty="0" smtClean="0"/>
              <a:t> </a:t>
            </a:r>
            <a:r>
              <a:rPr lang="cs-CZ" dirty="0" smtClean="0"/>
              <a:t>v 18. století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znik německojazyčného </a:t>
            </a:r>
            <a:r>
              <a:rPr lang="cs-CZ" dirty="0" smtClean="0"/>
              <a:t>publika odborných textů</a:t>
            </a:r>
          </a:p>
          <a:p>
            <a:pPr lvl="1"/>
            <a:r>
              <a:rPr lang="cs-CZ" dirty="0"/>
              <a:t>e</a:t>
            </a:r>
            <a:r>
              <a:rPr lang="cs-CZ" dirty="0" smtClean="0"/>
              <a:t>xistence salonů</a:t>
            </a:r>
          </a:p>
          <a:p>
            <a:pPr lvl="1"/>
            <a:r>
              <a:rPr lang="cs-CZ" dirty="0"/>
              <a:t>š</a:t>
            </a:r>
            <a:r>
              <a:rPr lang="cs-CZ" dirty="0" smtClean="0"/>
              <a:t>íření komisního prodeje </a:t>
            </a:r>
            <a:r>
              <a:rPr lang="cs-CZ" dirty="0"/>
              <a:t>– pokud se neprodá, vydavatel odebere </a:t>
            </a:r>
            <a:r>
              <a:rPr lang="cs-CZ" dirty="0" smtClean="0"/>
              <a:t>zpět</a:t>
            </a:r>
            <a:endParaRPr lang="cs-CZ" dirty="0" smtClean="0"/>
          </a:p>
          <a:p>
            <a:pPr lvl="1"/>
            <a:r>
              <a:rPr lang="cs-CZ" dirty="0" smtClean="0"/>
              <a:t>regulace knihkupectví </a:t>
            </a:r>
          </a:p>
          <a:p>
            <a:pPr marL="0" indent="0">
              <a:buNone/>
            </a:pPr>
            <a:r>
              <a:rPr lang="cs-CZ" dirty="0" smtClean="0"/>
              <a:t>Encyklopedie knih: knihkupec</a:t>
            </a:r>
            <a:r>
              <a:rPr lang="cs-CZ" dirty="0" smtClean="0"/>
              <a:t>, knihkupectví, kočovný knihkupec, komisní obchod, nakladatelská a knihkupecká </a:t>
            </a:r>
            <a:r>
              <a:rPr lang="cs-CZ" dirty="0" smtClean="0"/>
              <a:t>nabídka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6" t="11234" r="11980" b="20306"/>
          <a:stretch/>
        </p:blipFill>
        <p:spPr>
          <a:xfrm>
            <a:off x="7857910" y="53266"/>
            <a:ext cx="4268986" cy="680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Provenience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smtClean="0"/>
              <a:t>Údaje o původu: </a:t>
            </a:r>
            <a:r>
              <a:rPr lang="cs-CZ" dirty="0" smtClean="0"/>
              <a:t>majitelé</a:t>
            </a:r>
            <a:r>
              <a:rPr lang="cs-CZ" dirty="0" smtClean="0"/>
              <a:t>, </a:t>
            </a:r>
            <a:r>
              <a:rPr lang="cs-CZ" dirty="0" smtClean="0"/>
              <a:t>místo </a:t>
            </a:r>
            <a:r>
              <a:rPr lang="cs-CZ" dirty="0" smtClean="0"/>
              <a:t>a způsob nabytí, cena, cena za vazbu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Nejčastěji na přídeštích a předsádkách a titulních listech</a:t>
            </a:r>
          </a:p>
          <a:p>
            <a:r>
              <a:rPr lang="cs-CZ" dirty="0"/>
              <a:t>r</a:t>
            </a:r>
            <a:r>
              <a:rPr lang="cs-CZ" dirty="0" smtClean="0"/>
              <a:t>ukopisné</a:t>
            </a:r>
          </a:p>
          <a:p>
            <a:pPr lvl="1"/>
            <a:r>
              <a:rPr lang="cs-CZ" dirty="0" smtClean="0"/>
              <a:t>unifikovaná (</a:t>
            </a:r>
            <a:r>
              <a:rPr lang="cs-CZ" i="1" dirty="0" smtClean="0"/>
              <a:t>ex libris …, </a:t>
            </a:r>
            <a:r>
              <a:rPr lang="cs-CZ" i="1" dirty="0" err="1"/>
              <a:t>c</a:t>
            </a:r>
            <a:r>
              <a:rPr lang="cs-CZ" i="1" dirty="0" err="1" smtClean="0"/>
              <a:t>atalogo</a:t>
            </a:r>
            <a:r>
              <a:rPr lang="cs-CZ" i="1" dirty="0" smtClean="0"/>
              <a:t> </a:t>
            </a:r>
            <a:r>
              <a:rPr lang="cs-CZ" i="1" dirty="0" err="1" smtClean="0"/>
              <a:t>inscriptus</a:t>
            </a:r>
            <a:r>
              <a:rPr lang="cs-CZ" i="1" dirty="0" smtClean="0"/>
              <a:t>…</a:t>
            </a:r>
            <a:r>
              <a:rPr lang="cs-CZ" dirty="0" smtClean="0"/>
              <a:t>), nebo jen jméno</a:t>
            </a:r>
          </a:p>
          <a:p>
            <a:pPr lvl="1"/>
            <a:r>
              <a:rPr lang="cs-CZ" dirty="0" smtClean="0"/>
              <a:t>často</a:t>
            </a:r>
            <a:r>
              <a:rPr lang="cs-CZ" dirty="0" smtClean="0"/>
              <a:t> spojena s údajem o ceně, místem a datem prodeje, jménem prodejce</a:t>
            </a:r>
            <a:endParaRPr lang="cs-CZ" dirty="0" smtClean="0"/>
          </a:p>
          <a:p>
            <a:pPr lvl="1"/>
            <a:r>
              <a:rPr lang="cs-CZ" dirty="0"/>
              <a:t>z</a:t>
            </a:r>
            <a:r>
              <a:rPr lang="cs-CZ" dirty="0" smtClean="0"/>
              <a:t>aklínáním proti krádeži (</a:t>
            </a:r>
            <a:r>
              <a:rPr lang="cs-CZ" i="1" dirty="0" smtClean="0"/>
              <a:t>kdo tu knihu ukradne, tomu ruka upadne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ěnování</a:t>
            </a:r>
          </a:p>
          <a:p>
            <a:pPr lvl="1"/>
            <a:r>
              <a:rPr lang="cs-CZ" dirty="0"/>
              <a:t>r</a:t>
            </a:r>
            <a:r>
              <a:rPr lang="cs-CZ" dirty="0" smtClean="0"/>
              <a:t>ukopisné poznámky v textu 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ntikvářské poznámky</a:t>
            </a:r>
          </a:p>
          <a:p>
            <a:r>
              <a:rPr lang="cs-CZ" dirty="0" smtClean="0"/>
              <a:t>tištěné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ejčastěji mědirytinové etikety lepené na přední přídeští (erbovní, emblematická, formou devizy, typografická)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vlastnická </a:t>
            </a:r>
            <a:r>
              <a:rPr lang="cs-CZ" dirty="0"/>
              <a:t>razítka 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oužívaná až od konce 18. stol.</a:t>
            </a:r>
          </a:p>
          <a:p>
            <a:pPr lvl="1"/>
            <a:r>
              <a:rPr lang="cs-CZ" dirty="0" smtClean="0"/>
              <a:t>obvykle </a:t>
            </a:r>
            <a:r>
              <a:rPr lang="cs-CZ" dirty="0"/>
              <a:t>u rozsáhlejších knihoven: na titulu a na s. 17</a:t>
            </a:r>
          </a:p>
          <a:p>
            <a:pPr lvl="1"/>
            <a:r>
              <a:rPr lang="cs-CZ" dirty="0"/>
              <a:t>Razítka signaturní, s monogramem, heraldická, </a:t>
            </a:r>
            <a:r>
              <a:rPr lang="cs-CZ" dirty="0" err="1"/>
              <a:t>slepotisková</a:t>
            </a:r>
            <a:endParaRPr lang="cs-CZ" dirty="0"/>
          </a:p>
          <a:p>
            <a:r>
              <a:rPr lang="cs-CZ" dirty="0"/>
              <a:t>staré signatury - přídeští, předsádky, formou razítek i rukopisná, na hřbetě</a:t>
            </a:r>
          </a:p>
          <a:p>
            <a:r>
              <a:rPr lang="cs-CZ" dirty="0" err="1"/>
              <a:t>supralibros</a:t>
            </a:r>
            <a:r>
              <a:rPr lang="cs-CZ" dirty="0"/>
              <a:t> – značky majitele na vazbě (nejčastěji heraldická, iniciály</a:t>
            </a:r>
            <a:r>
              <a:rPr lang="cs-CZ" dirty="0" smtClean="0"/>
              <a:t>)</a:t>
            </a:r>
          </a:p>
          <a:p>
            <a:r>
              <a:rPr lang="cs-CZ" dirty="0"/>
              <a:t>nálepky, </a:t>
            </a:r>
            <a:r>
              <a:rPr lang="cs-CZ" dirty="0" smtClean="0"/>
              <a:t>štítky</a:t>
            </a:r>
            <a:endParaRPr lang="cs-CZ" dirty="0"/>
          </a:p>
          <a:p>
            <a:r>
              <a:rPr lang="cs-CZ" dirty="0"/>
              <a:t>identifikace pomocí vazby (charakteristická výzdoba, nátěry hřbetu, podoba štítků, </a:t>
            </a:r>
            <a:r>
              <a:rPr lang="cs-CZ" dirty="0" smtClean="0"/>
              <a:t>ořízky)</a:t>
            </a:r>
            <a:endParaRPr lang="cs-CZ" dirty="0"/>
          </a:p>
          <a:p>
            <a:r>
              <a:rPr lang="cs-CZ" dirty="0" smtClean="0"/>
              <a:t>provenio.cz – databáze českých knižních proveniencí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090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Knihovní katalogy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smtClean="0"/>
              <a:t>Signatura</a:t>
            </a:r>
          </a:p>
          <a:p>
            <a:r>
              <a:rPr lang="cs-CZ" dirty="0"/>
              <a:t>i</a:t>
            </a:r>
            <a:r>
              <a:rPr lang="cs-CZ" dirty="0" smtClean="0"/>
              <a:t>dentifikátor knihy v knihovně, </a:t>
            </a:r>
          </a:p>
          <a:p>
            <a:r>
              <a:rPr lang="cs-CZ" dirty="0" smtClean="0"/>
              <a:t>často odráží lokaci (místnost, regál, polici, pozici na polici/v řadě)</a:t>
            </a:r>
          </a:p>
          <a:p>
            <a:pPr marL="0" indent="0">
              <a:buNone/>
            </a:pPr>
            <a:r>
              <a:rPr lang="cs-CZ" dirty="0" smtClean="0"/>
              <a:t>Řazení</a:t>
            </a:r>
          </a:p>
          <a:p>
            <a:r>
              <a:rPr lang="cs-CZ" dirty="0" smtClean="0"/>
              <a:t>Knižní</a:t>
            </a:r>
          </a:p>
          <a:p>
            <a:pPr lvl="1"/>
            <a:r>
              <a:rPr lang="cs-CZ" dirty="0" smtClean="0"/>
              <a:t>podle oborů - často kopírovaly rozložení v interiéru, </a:t>
            </a:r>
            <a:r>
              <a:rPr lang="cs-CZ" dirty="0" smtClean="0"/>
              <a:t>podle názvů, autorů</a:t>
            </a:r>
          </a:p>
          <a:p>
            <a:pPr lvl="1"/>
            <a:r>
              <a:rPr lang="cs-CZ" dirty="0"/>
              <a:t>r</a:t>
            </a:r>
            <a:r>
              <a:rPr lang="cs-CZ" dirty="0" smtClean="0"/>
              <a:t>ukopisné i podle předtištěných formulářů</a:t>
            </a:r>
          </a:p>
          <a:p>
            <a:pPr lvl="1"/>
            <a:r>
              <a:rPr lang="cs-CZ" dirty="0" smtClean="0"/>
              <a:t>Obsahují autora, název, místo a rok vydání, formát, signaturu</a:t>
            </a:r>
          </a:p>
          <a:p>
            <a:pPr lvl="1"/>
            <a:r>
              <a:rPr lang="cs-CZ" dirty="0"/>
              <a:t>po zaplnění vyhrazeného místa nutné zapisovat do nového </a:t>
            </a:r>
            <a:r>
              <a:rPr lang="cs-CZ" dirty="0" smtClean="0"/>
              <a:t>svazku</a:t>
            </a:r>
          </a:p>
          <a:p>
            <a:r>
              <a:rPr lang="cs-CZ" dirty="0" smtClean="0"/>
              <a:t>Lístkové katalogy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trukturovaná informace, možnost nekonečného doplňování, pruská instrukce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áklad pro elektronické katalogy (stejné strukturování údajů)</a:t>
            </a:r>
          </a:p>
          <a:p>
            <a:pPr marL="0" indent="0">
              <a:buNone/>
            </a:pPr>
            <a:r>
              <a:rPr lang="cs-CZ" dirty="0"/>
              <a:t>Přírůstkové seznamy</a:t>
            </a:r>
          </a:p>
          <a:p>
            <a:r>
              <a:rPr lang="cs-CZ" dirty="0"/>
              <a:t>Řazeny podle data nabytí</a:t>
            </a:r>
          </a:p>
          <a:p>
            <a:r>
              <a:rPr lang="cs-CZ" dirty="0"/>
              <a:t>Mohou obsahovat údaj o koupi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6788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6" y="1896646"/>
            <a:ext cx="3026157" cy="43513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278" y="1874995"/>
            <a:ext cx="2938755" cy="437298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806" y="1896646"/>
            <a:ext cx="40481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559"/>
            <a:ext cx="12192000" cy="551249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5" y="0"/>
            <a:ext cx="40481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" y="1204912"/>
            <a:ext cx="110013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ŠIMEČEK, Zdeněk. </a:t>
            </a:r>
            <a:r>
              <a:rPr lang="cs-CZ" i="1" dirty="0"/>
              <a:t>Knižní obchod v Brně od sklonku 15. do konce 18. století</a:t>
            </a:r>
            <a:r>
              <a:rPr lang="cs-CZ" dirty="0"/>
              <a:t>. Brno v minulosti a dnes. Brno: Statutární město Brno, 2011. ISBN 978-80-86736-23-5. Dostupné také z: </a:t>
            </a:r>
            <a:r>
              <a:rPr lang="cs-CZ" dirty="0">
                <a:hlinkClick r:id="rId2"/>
              </a:rPr>
              <a:t>http://www.digitalniknihovna.cz/</a:t>
            </a:r>
            <a:r>
              <a:rPr lang="cs-CZ" dirty="0" err="1">
                <a:hlinkClick r:id="rId2"/>
              </a:rPr>
              <a:t>mzk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uuid</a:t>
            </a:r>
            <a:r>
              <a:rPr lang="cs-CZ" dirty="0">
                <a:hlinkClick r:id="rId2"/>
              </a:rPr>
              <a:t>/uuid:50f52540-a07e-11ed-b51a-005056827e52</a:t>
            </a:r>
            <a:r>
              <a:rPr lang="cs-CZ" dirty="0" smtClean="0"/>
              <a:t>.</a:t>
            </a:r>
          </a:p>
          <a:p>
            <a:r>
              <a:rPr lang="cs-CZ" dirty="0"/>
              <a:t>ŠIMEČEK, Zdeněk a TRÁVNÍČEK, Jiří. </a:t>
            </a:r>
            <a:r>
              <a:rPr lang="cs-CZ" i="1" dirty="0"/>
              <a:t>Knihy kupovati--: dějiny knižního trhu v českých zemích</a:t>
            </a:r>
            <a:r>
              <a:rPr lang="cs-CZ" dirty="0"/>
              <a:t>. Historie. Praha: Academia, 2014. ISBN 978-80-200-2404-6. Dostupné také z: </a:t>
            </a:r>
            <a:r>
              <a:rPr lang="cs-CZ" dirty="0">
                <a:hlinkClick r:id="rId3"/>
              </a:rPr>
              <a:t>http://www.digitalniknihovna.cz/</a:t>
            </a:r>
            <a:r>
              <a:rPr lang="cs-CZ" dirty="0" err="1">
                <a:hlinkClick r:id="rId3"/>
              </a:rPr>
              <a:t>mzk</a:t>
            </a:r>
            <a:r>
              <a:rPr lang="cs-CZ" dirty="0">
                <a:hlinkClick r:id="rId3"/>
              </a:rPr>
              <a:t>/</a:t>
            </a:r>
            <a:r>
              <a:rPr lang="cs-CZ" dirty="0" err="1">
                <a:hlinkClick r:id="rId3"/>
              </a:rPr>
              <a:t>uuid</a:t>
            </a:r>
            <a:r>
              <a:rPr lang="cs-CZ" dirty="0">
                <a:hlinkClick r:id="rId3"/>
              </a:rPr>
              <a:t>/uuid:e8f36770-086f-11eb-a435-005056827e52</a:t>
            </a:r>
            <a:r>
              <a:rPr lang="cs-CZ" dirty="0"/>
              <a:t>.</a:t>
            </a:r>
            <a:endParaRPr lang="cs-CZ" dirty="0" smtClean="0"/>
          </a:p>
          <a:p>
            <a:r>
              <a:rPr lang="cs-CZ" dirty="0"/>
              <a:t>WÖGERBAUER, Michael; PÍŠA, Petr; ŠÁMAL, Petr a JANÁČEK, Pavel. </a:t>
            </a:r>
            <a:r>
              <a:rPr lang="cs-CZ" i="1" dirty="0"/>
              <a:t>V obecném zájmu: cenzura a sociální regulace literatury v moderní české kultuře 1749-2014</a:t>
            </a:r>
            <a:r>
              <a:rPr lang="cs-CZ" dirty="0"/>
              <a:t>. Praha: Academia, 2015. ISBN 978-80-200-2491-6. Dostupné také z: </a:t>
            </a:r>
            <a:r>
              <a:rPr lang="cs-CZ" dirty="0">
                <a:hlinkClick r:id="rId4"/>
              </a:rPr>
              <a:t>http://www.digitalniknihovna.cz/</a:t>
            </a:r>
            <a:r>
              <a:rPr lang="cs-CZ" dirty="0" err="1">
                <a:hlinkClick r:id="rId4"/>
              </a:rPr>
              <a:t>mzk</a:t>
            </a:r>
            <a:r>
              <a:rPr lang="cs-CZ" dirty="0">
                <a:hlinkClick r:id="rId4"/>
              </a:rPr>
              <a:t>/</a:t>
            </a:r>
            <a:r>
              <a:rPr lang="cs-CZ" dirty="0" err="1">
                <a:hlinkClick r:id="rId4"/>
              </a:rPr>
              <a:t>uuid</a:t>
            </a:r>
            <a:r>
              <a:rPr lang="cs-CZ" dirty="0">
                <a:hlinkClick r:id="rId4"/>
              </a:rPr>
              <a:t>/uuid:dfd08700-80a0-11eb-964e-5ef3fc9bb22f</a:t>
            </a:r>
            <a:r>
              <a:rPr lang="cs-CZ" dirty="0" smtClean="0"/>
              <a:t>.</a:t>
            </a:r>
          </a:p>
          <a:p>
            <a:r>
              <a:rPr lang="cs-CZ" dirty="0"/>
              <a:t>MÁDLOVÁ, Claire; WÖGERBAUER, Michael a PÍŠA, Petr. </a:t>
            </a:r>
            <a:r>
              <a:rPr lang="cs-CZ" i="1" dirty="0"/>
              <a:t>Na cestě k "výborně zřízenému knihkupectví": protagonisté, podniky a sítě knižního trhu v Čechách (1749-1848)</a:t>
            </a:r>
            <a:r>
              <a:rPr lang="cs-CZ" dirty="0"/>
              <a:t>. Knižní kultura. Praha: Academia, 2019. ISBN 978-80-200-3054-2.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20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4073</TotalTime>
  <Words>562</Words>
  <Application>Microsoft Office PowerPoint</Application>
  <PresentationFormat>Širokoúhlá obrazovka</PresentationFormat>
  <Paragraphs>80</Paragraphs>
  <Slides>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Nakladatelství , knižní obchod a provenience</vt:lpstr>
      <vt:lpstr>Nakladatelství</vt:lpstr>
      <vt:lpstr>Distribuce a prodej knih</vt:lpstr>
      <vt:lpstr>Provenience</vt:lpstr>
      <vt:lpstr>Knihovní katalogy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Provenience a knižní obchod</dc:title>
  <dc:creator>Jiří Dufka</dc:creator>
  <cp:lastModifiedBy>Jiří Dufka</cp:lastModifiedBy>
  <cp:revision>36</cp:revision>
  <dcterms:created xsi:type="dcterms:W3CDTF">2023-12-01T15:27:42Z</dcterms:created>
  <dcterms:modified xsi:type="dcterms:W3CDTF">2023-12-08T12:10:04Z</dcterms:modified>
</cp:coreProperties>
</file>