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0" r:id="rId3"/>
    <p:sldId id="281" r:id="rId4"/>
    <p:sldId id="282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6" r:id="rId14"/>
    <p:sldId id="293" r:id="rId15"/>
    <p:sldId id="295" r:id="rId16"/>
    <p:sldId id="294" r:id="rId17"/>
    <p:sldId id="27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61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0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68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56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4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9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1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4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0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8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8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77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9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0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9C73AD-E76E-44BA-87B0-99C402A3E5B1}" type="datetimeFigureOut">
              <a:rPr lang="cs-CZ" smtClean="0"/>
              <a:t>01.10.2021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03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s.cas.cz/pracovnici/42/katerina-vrsecka" TargetMode="External"/><Relationship Id="rId3" Type="http://schemas.openxmlformats.org/officeDocument/2006/relationships/hyperlink" Target="https://www.ics.cas.cz/pracovnici/19/julie-cerna" TargetMode="External"/><Relationship Id="rId7" Type="http://schemas.openxmlformats.org/officeDocument/2006/relationships/hyperlink" Target="https://www.ics.cas.cz/pracovnici/39/hana-sedinova" TargetMode="External"/><Relationship Id="rId2" Type="http://schemas.openxmlformats.org/officeDocument/2006/relationships/hyperlink" Target="https://www.ics.cas.cz/pracovnici/30/pavel-nyvl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cs.cas.cz/pracovnici/36/zuzana-silagiova" TargetMode="External"/><Relationship Id="rId5" Type="http://schemas.openxmlformats.org/officeDocument/2006/relationships/hyperlink" Target="https://www.ics.cas.cz/pracovnici/28/barbora-kocanova" TargetMode="External"/><Relationship Id="rId4" Type="http://schemas.openxmlformats.org/officeDocument/2006/relationships/hyperlink" Target="https://www.ics.cas.cz/pracovnici/24/hana-florianov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mgh.de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aroko" TargetMode="External"/><Relationship Id="rId2" Type="http://schemas.openxmlformats.org/officeDocument/2006/relationships/hyperlink" Target="https://cs.wikipedia.org/wiki/Renesanc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ohuslav_Balb%C3%ADn" TargetMode="External"/><Relationship Id="rId2" Type="http://schemas.openxmlformats.org/officeDocument/2006/relationships/hyperlink" Target="https://cs.wikipedia.org/wiki/Jan_Amos_Komensk%C3%B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Suetonius" TargetMode="External"/><Relationship Id="rId5" Type="http://schemas.openxmlformats.org/officeDocument/2006/relationships/hyperlink" Target="https://cs.wikipedia.org/wiki/Thomas_Morus" TargetMode="External"/><Relationship Id="rId4" Type="http://schemas.openxmlformats.org/officeDocument/2006/relationships/hyperlink" Target="https://cs.wikipedia.org/wiki/Pavel_Str%C3%A1nsk%C3%BD_ze_Z%C3%A1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.cas.cz/oddeleni/stredolatinske-lexikografi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Latinská literatura středověku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Iva Adámková</a:t>
            </a:r>
          </a:p>
          <a:p>
            <a:r>
              <a:rPr lang="cs-CZ" dirty="0" smtClean="0"/>
              <a:t>ÚŘLS FF UK</a:t>
            </a:r>
          </a:p>
          <a:p>
            <a:r>
              <a:rPr lang="cs-CZ" dirty="0" smtClean="0"/>
              <a:t>Latinská </a:t>
            </a:r>
            <a:r>
              <a:rPr lang="cs-CZ" dirty="0" err="1" smtClean="0"/>
              <a:t>medievistika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vedoucí oddělení</a:t>
            </a:r>
            <a:br>
              <a:rPr lang="cs-CZ" dirty="0"/>
            </a:br>
            <a:r>
              <a:rPr lang="cs-CZ" dirty="0">
                <a:hlinkClick r:id="rId2"/>
              </a:rPr>
              <a:t>Mgr. Pavel Nývlt, Ph.D.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pracovníci</a:t>
            </a:r>
            <a:br>
              <a:rPr lang="cs-CZ" dirty="0"/>
            </a:br>
            <a:r>
              <a:rPr lang="cs-CZ" dirty="0">
                <a:hlinkClick r:id="rId3"/>
              </a:rPr>
              <a:t>Mgr. Julie Černá, Ph.D.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4"/>
              </a:rPr>
              <a:t>PhDr. Hana Florianová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5"/>
              </a:rPr>
              <a:t>Mgr. Barbora </a:t>
            </a:r>
            <a:r>
              <a:rPr lang="cs-CZ" dirty="0" err="1">
                <a:hlinkClick r:id="rId5"/>
              </a:rPr>
              <a:t>Kocánová</a:t>
            </a:r>
            <a:r>
              <a:rPr lang="cs-CZ" dirty="0">
                <a:hlinkClick r:id="rId5"/>
              </a:rPr>
              <a:t>, Ph.D.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6"/>
              </a:rPr>
              <a:t>PhDr. Zuzana </a:t>
            </a:r>
            <a:r>
              <a:rPr lang="cs-CZ" dirty="0" err="1">
                <a:hlinkClick r:id="rId6"/>
              </a:rPr>
              <a:t>Silagiová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7"/>
              </a:rPr>
              <a:t>Mgr. Hana Šedinová, Ph.D.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8"/>
              </a:rPr>
              <a:t>Mgr. Kateřina Vršecká, Ph.D.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Předchozí vedení</a:t>
            </a:r>
          </a:p>
          <a:p>
            <a:r>
              <a:rPr lang="cs-CZ" dirty="0" smtClean="0"/>
              <a:t>Dana Martínková</a:t>
            </a:r>
          </a:p>
          <a:p>
            <a:r>
              <a:rPr lang="cs-CZ" dirty="0" smtClean="0"/>
              <a:t>Zuzana </a:t>
            </a:r>
            <a:r>
              <a:rPr lang="cs-CZ" dirty="0" err="1" smtClean="0"/>
              <a:t>Silagiová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15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Jana Nechutová </a:t>
            </a:r>
            <a:r>
              <a:rPr lang="cs-CZ" sz="2400" dirty="0" smtClean="0"/>
              <a:t>MU (1936) odbornice </a:t>
            </a:r>
            <a:r>
              <a:rPr lang="cs-CZ" sz="2400" dirty="0"/>
              <a:t>na českou latinsky psanou literaturu středověku a na literární projevy české reformace, dlouholetá profesorka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b="1" i="1" dirty="0"/>
              <a:t>Stručné dějiny latinské literatury středověku</a:t>
            </a:r>
            <a:r>
              <a:rPr lang="cs-CZ" sz="8000" b="1" dirty="0"/>
              <a:t>. Praha: </a:t>
            </a:r>
            <a:r>
              <a:rPr lang="cs-CZ" sz="8000" b="1" dirty="0" err="1"/>
              <a:t>Arista</a:t>
            </a:r>
            <a:r>
              <a:rPr lang="cs-CZ" sz="8000" b="1" dirty="0"/>
              <a:t> - Baset, 2013</a:t>
            </a:r>
          </a:p>
          <a:p>
            <a:r>
              <a:rPr lang="cs-CZ" sz="8000" b="1" i="1" dirty="0" err="1"/>
              <a:t>Caesarius</a:t>
            </a:r>
            <a:r>
              <a:rPr lang="cs-CZ" sz="8000" b="1" i="1" dirty="0"/>
              <a:t> z </a:t>
            </a:r>
            <a:r>
              <a:rPr lang="cs-CZ" sz="8000" b="1" i="1" dirty="0" err="1"/>
              <a:t>Heisterbachu</a:t>
            </a:r>
            <a:r>
              <a:rPr lang="cs-CZ" sz="8000" b="1" i="1" dirty="0"/>
              <a:t>, Vyprávění o zázracích. Středověký život v zrcadle </a:t>
            </a:r>
            <a:r>
              <a:rPr lang="cs-CZ" sz="8000" b="1" i="1" dirty="0" err="1"/>
              <a:t>exempel</a:t>
            </a:r>
            <a:r>
              <a:rPr lang="cs-CZ" sz="8000" b="1" dirty="0"/>
              <a:t>. Praha: Vyšehrad, 2009</a:t>
            </a:r>
          </a:p>
          <a:p>
            <a:r>
              <a:rPr lang="cs-CZ" sz="8000" b="1" i="1" dirty="0"/>
              <a:t>Die </a:t>
            </a:r>
            <a:r>
              <a:rPr lang="cs-CZ" sz="8000" b="1" i="1" dirty="0" err="1"/>
              <a:t>lateinische</a:t>
            </a:r>
            <a:r>
              <a:rPr lang="cs-CZ" sz="8000" b="1" i="1" dirty="0"/>
              <a:t> Literatur des </a:t>
            </a:r>
            <a:r>
              <a:rPr lang="cs-CZ" sz="8000" b="1" i="1" dirty="0" err="1"/>
              <a:t>Mittelalters</a:t>
            </a:r>
            <a:r>
              <a:rPr lang="cs-CZ" sz="8000" b="1" i="1" dirty="0"/>
              <a:t> in </a:t>
            </a:r>
            <a:r>
              <a:rPr lang="cs-CZ" sz="8000" b="1" i="1" dirty="0" err="1"/>
              <a:t>Böhmen</a:t>
            </a:r>
            <a:r>
              <a:rPr lang="cs-CZ" sz="8000" b="1" i="1" dirty="0"/>
              <a:t>. </a:t>
            </a:r>
            <a:r>
              <a:rPr lang="cs-CZ" sz="8000" b="1" i="1" dirty="0" err="1"/>
              <a:t>Aus</a:t>
            </a:r>
            <a:r>
              <a:rPr lang="cs-CZ" sz="8000" b="1" i="1" dirty="0"/>
              <a:t> dem </a:t>
            </a:r>
            <a:r>
              <a:rPr lang="cs-CZ" sz="8000" b="1" i="1" dirty="0" err="1"/>
              <a:t>Tschechischen</a:t>
            </a:r>
            <a:r>
              <a:rPr lang="cs-CZ" sz="8000" b="1" i="1" dirty="0"/>
              <a:t> </a:t>
            </a:r>
            <a:r>
              <a:rPr lang="cs-CZ" sz="8000" b="1" i="1" dirty="0" err="1"/>
              <a:t>übersetzt</a:t>
            </a:r>
            <a:r>
              <a:rPr lang="cs-CZ" sz="8000" b="1" i="1" dirty="0"/>
              <a:t> von Hildegard Boková </a:t>
            </a:r>
            <a:r>
              <a:rPr lang="cs-CZ" sz="8000" b="1" i="1" dirty="0" err="1"/>
              <a:t>und</a:t>
            </a:r>
            <a:r>
              <a:rPr lang="cs-CZ" sz="8000" b="1" i="1" dirty="0"/>
              <a:t> Václav Bok</a:t>
            </a:r>
            <a:r>
              <a:rPr lang="cs-CZ" sz="8000" b="1" dirty="0"/>
              <a:t>. 1. vyd. </a:t>
            </a:r>
            <a:r>
              <a:rPr lang="cs-CZ" sz="8000" b="1" dirty="0" err="1"/>
              <a:t>Köln</a:t>
            </a:r>
            <a:r>
              <a:rPr lang="cs-CZ" sz="8000" b="1" dirty="0"/>
              <a:t>: </a:t>
            </a:r>
            <a:r>
              <a:rPr lang="cs-CZ" sz="8000" b="1" dirty="0" err="1"/>
              <a:t>Böhlau</a:t>
            </a:r>
            <a:r>
              <a:rPr lang="cs-CZ" sz="8000" b="1" dirty="0"/>
              <a:t> </a:t>
            </a:r>
            <a:r>
              <a:rPr lang="cs-CZ" sz="8000" b="1" dirty="0" err="1"/>
              <a:t>Verlag</a:t>
            </a:r>
            <a:r>
              <a:rPr lang="cs-CZ" sz="8000" b="1" dirty="0"/>
              <a:t>, 2007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000" b="1" i="1" dirty="0" smtClean="0"/>
              <a:t>Aurelius </a:t>
            </a:r>
            <a:r>
              <a:rPr lang="cs-CZ" sz="2000" b="1" i="1" dirty="0"/>
              <a:t>Augustinus, Křesťanská vzdělanost - De </a:t>
            </a:r>
            <a:r>
              <a:rPr lang="cs-CZ" sz="2000" b="1" i="1" dirty="0" err="1"/>
              <a:t>doctrina</a:t>
            </a:r>
            <a:r>
              <a:rPr lang="cs-CZ" sz="2000" b="1" i="1" dirty="0"/>
              <a:t> </a:t>
            </a:r>
            <a:r>
              <a:rPr lang="cs-CZ" sz="2000" b="1" i="1" dirty="0" err="1"/>
              <a:t>christiana</a:t>
            </a:r>
            <a:r>
              <a:rPr lang="cs-CZ" sz="2000" b="1" dirty="0"/>
              <a:t>. Praha: Vyšehrad, 2004</a:t>
            </a:r>
          </a:p>
          <a:p>
            <a:r>
              <a:rPr lang="cs-CZ" sz="2000" b="1" i="1" dirty="0"/>
              <a:t>Latinská literatura českého středověku do roku 1400</a:t>
            </a:r>
            <a:r>
              <a:rPr lang="cs-CZ" sz="2000" b="1" dirty="0"/>
              <a:t>. Praha: Vyšehrad, 2000</a:t>
            </a:r>
          </a:p>
          <a:p>
            <a:r>
              <a:rPr lang="cs-CZ" sz="2000" b="1" i="1" dirty="0"/>
              <a:t>Česká latinsky psaná literatura do roku 1300</a:t>
            </a:r>
            <a:r>
              <a:rPr lang="cs-CZ" sz="2000" b="1" dirty="0"/>
              <a:t>. Brno: Vydavatelství MU, 1997</a:t>
            </a:r>
          </a:p>
          <a:p>
            <a:r>
              <a:rPr lang="cs-CZ" sz="2000" b="1" i="1" dirty="0"/>
              <a:t>Texty ke cvičením ze středověké latiny</a:t>
            </a:r>
            <a:r>
              <a:rPr lang="cs-CZ" sz="2000" b="1" dirty="0"/>
              <a:t>. Dotisk. Brno: Vydavatelství Masarykovy univerzity, </a:t>
            </a:r>
            <a:r>
              <a:rPr lang="cs-CZ" sz="2000" b="1" dirty="0" smtClean="0"/>
              <a:t>1996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692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Sborník k poctě J. Nechutové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err="1"/>
              <a:t>Querite</a:t>
            </a:r>
            <a:r>
              <a:rPr lang="cs-CZ" b="1" dirty="0"/>
              <a:t> primum </a:t>
            </a:r>
            <a:r>
              <a:rPr lang="cs-CZ" b="1" dirty="0" err="1"/>
              <a:t>regnum</a:t>
            </a:r>
            <a:r>
              <a:rPr lang="cs-CZ" b="1" dirty="0"/>
              <a:t> Dei. Sborník příspěvků k poctě Jany Nechutové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55" y="2550536"/>
            <a:ext cx="1774070" cy="2632075"/>
          </a:xfrm>
        </p:spPr>
      </p:pic>
    </p:spTree>
    <p:extLst>
      <p:ext uri="{BB962C8B-B14F-4D97-AF65-F5344CB8AC3E}">
        <p14:creationId xmlns:p14="http://schemas.microsoft.com/office/powerpoint/2010/main" val="332441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Isidor ze Sevilly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 </a:t>
            </a:r>
            <a:r>
              <a:rPr lang="cs-CZ" dirty="0" err="1" smtClean="0"/>
              <a:t>hispanorománské</a:t>
            </a:r>
            <a:r>
              <a:rPr lang="cs-CZ" dirty="0" smtClean="0"/>
              <a:t> rodiny původem z </a:t>
            </a:r>
            <a:r>
              <a:rPr lang="cs-CZ" dirty="0" err="1" smtClean="0"/>
              <a:t>Cartageny</a:t>
            </a:r>
            <a:endParaRPr lang="cs-CZ" dirty="0" smtClean="0"/>
          </a:p>
          <a:p>
            <a:r>
              <a:rPr lang="cs-CZ" dirty="0" smtClean="0"/>
              <a:t>Výchova bratrem Leandrem (úřad arcibiskupa v Seville), později převzal</a:t>
            </a:r>
          </a:p>
          <a:p>
            <a:r>
              <a:rPr lang="cs-CZ" dirty="0" smtClean="0"/>
              <a:t>Antické rétorické školy nahrazeny církevními vzdělávacími institucemi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Reorganizace církve</a:t>
            </a:r>
          </a:p>
          <a:p>
            <a:r>
              <a:rPr lang="cs-CZ" dirty="0" smtClean="0"/>
              <a:t>Rozsáhlá literární tvorba: historiografie; Církevní úřady a instituce; Výklad mystických tajemství (výklad SZ); O křesťanské víře proti Židům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32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Isidor ze Sevilly (570-636)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Systém veškerého antického vzdělání ve 20 knihách</a:t>
            </a:r>
          </a:p>
          <a:p>
            <a:r>
              <a:rPr lang="cs-CZ" i="1" dirty="0" err="1" smtClean="0"/>
              <a:t>Etymologiae</a:t>
            </a:r>
            <a:r>
              <a:rPr lang="cs-CZ" i="1" dirty="0" smtClean="0"/>
              <a:t> – </a:t>
            </a:r>
            <a:r>
              <a:rPr lang="cs-CZ" dirty="0" smtClean="0"/>
              <a:t>hledání původního nezkresleného </a:t>
            </a:r>
            <a:r>
              <a:rPr lang="cs-CZ" dirty="0"/>
              <a:t>významu slov</a:t>
            </a:r>
            <a:endParaRPr lang="cs-CZ" dirty="0" smtClean="0"/>
          </a:p>
          <a:p>
            <a:r>
              <a:rPr lang="cs-CZ" dirty="0" smtClean="0"/>
              <a:t>Členění knih biskup </a:t>
            </a:r>
            <a:r>
              <a:rPr lang="cs-CZ" dirty="0" err="1" smtClean="0"/>
              <a:t>Braulio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Propojení křesťanského a pohanského do jednoho celku</a:t>
            </a:r>
          </a:p>
          <a:p>
            <a:r>
              <a:rPr lang="cs-CZ" dirty="0" smtClean="0"/>
              <a:t>Vychází z literárních pramenů, nic není výsledkem zkoumání či pozorování</a:t>
            </a:r>
          </a:p>
          <a:p>
            <a:r>
              <a:rPr lang="cs-CZ" dirty="0" smtClean="0"/>
              <a:t>Vědění předáváno jako uzavřený celek</a:t>
            </a:r>
          </a:p>
          <a:p>
            <a:r>
              <a:rPr lang="cs-CZ" dirty="0" smtClean="0"/>
              <a:t>Pojící článek mezi antikou a středověkem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16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Encyklopedie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Systematizace již znakem pozdně antické literatury</a:t>
            </a:r>
          </a:p>
          <a:p>
            <a:r>
              <a:rPr lang="cs-CZ" dirty="0" smtClean="0"/>
              <a:t>Prototyp </a:t>
            </a:r>
            <a:r>
              <a:rPr lang="cs-CZ" dirty="0" err="1" smtClean="0"/>
              <a:t>Varro</a:t>
            </a:r>
            <a:r>
              <a:rPr lang="cs-CZ" dirty="0" smtClean="0"/>
              <a:t> </a:t>
            </a:r>
            <a:r>
              <a:rPr lang="cs-CZ" i="1" dirty="0" err="1" smtClean="0"/>
              <a:t>Disciplinae</a:t>
            </a:r>
            <a:endParaRPr lang="cs-CZ" i="1" dirty="0" smtClean="0"/>
          </a:p>
          <a:p>
            <a:r>
              <a:rPr lang="cs-CZ" dirty="0" smtClean="0"/>
              <a:t>Nonius </a:t>
            </a:r>
            <a:r>
              <a:rPr lang="cs-CZ" dirty="0" err="1" smtClean="0"/>
              <a:t>Marcellus</a:t>
            </a:r>
            <a:r>
              <a:rPr lang="cs-CZ" dirty="0" smtClean="0"/>
              <a:t> </a:t>
            </a:r>
            <a:r>
              <a:rPr lang="cs-CZ" i="1" dirty="0" smtClean="0"/>
              <a:t>De </a:t>
            </a:r>
            <a:r>
              <a:rPr lang="cs-CZ" i="1" dirty="0" err="1" smtClean="0"/>
              <a:t>compendiosa</a:t>
            </a:r>
            <a:r>
              <a:rPr lang="cs-CZ" i="1" dirty="0" smtClean="0"/>
              <a:t> </a:t>
            </a:r>
            <a:r>
              <a:rPr lang="cs-CZ" i="1" dirty="0" err="1" smtClean="0"/>
              <a:t>doctrina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Cassiodorus</a:t>
            </a:r>
            <a:r>
              <a:rPr lang="cs-CZ" dirty="0" smtClean="0"/>
              <a:t> </a:t>
            </a:r>
            <a:r>
              <a:rPr lang="cs-CZ" dirty="0" err="1" smtClean="0"/>
              <a:t>Senator</a:t>
            </a:r>
            <a:r>
              <a:rPr lang="cs-CZ" dirty="0" smtClean="0"/>
              <a:t> (490-580)</a:t>
            </a:r>
          </a:p>
          <a:p>
            <a:r>
              <a:rPr lang="cs-CZ" dirty="0" smtClean="0"/>
              <a:t>Klášter </a:t>
            </a:r>
            <a:r>
              <a:rPr lang="cs-CZ" dirty="0" err="1" smtClean="0"/>
              <a:t>Vivarium</a:t>
            </a:r>
            <a:r>
              <a:rPr lang="cs-CZ" dirty="0" smtClean="0"/>
              <a:t> (Kalábrie)</a:t>
            </a:r>
          </a:p>
          <a:p>
            <a:r>
              <a:rPr lang="cs-CZ" dirty="0" smtClean="0"/>
              <a:t>Snaha propojit světské vědy pro mnichy s vyšším teologickým vzděláním (i světské vzdělání odvozené z Písma)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64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Artes</a:t>
            </a:r>
            <a:r>
              <a:rPr lang="cs-CZ" dirty="0" smtClean="0"/>
              <a:t> </a:t>
            </a:r>
            <a:r>
              <a:rPr lang="cs-CZ" dirty="0" err="1" smtClean="0"/>
              <a:t>liberales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Protiklad k </a:t>
            </a:r>
            <a:r>
              <a:rPr lang="cs-CZ" dirty="0" err="1" smtClean="0"/>
              <a:t>artes</a:t>
            </a:r>
            <a:r>
              <a:rPr lang="cs-CZ" dirty="0" smtClean="0"/>
              <a:t> </a:t>
            </a:r>
            <a:r>
              <a:rPr lang="cs-CZ" dirty="0" err="1" smtClean="0"/>
              <a:t>vulgares</a:t>
            </a:r>
            <a:r>
              <a:rPr lang="cs-CZ" dirty="0" smtClean="0"/>
              <a:t> (zaměřené na vydělávání peněz)</a:t>
            </a:r>
          </a:p>
          <a:p>
            <a:r>
              <a:rPr lang="cs-CZ" dirty="0" smtClean="0"/>
              <a:t>Počátky rozdělení již u </a:t>
            </a:r>
            <a:r>
              <a:rPr lang="cs-CZ" dirty="0"/>
              <a:t>P</a:t>
            </a:r>
            <a:r>
              <a:rPr lang="cs-CZ" dirty="0" smtClean="0"/>
              <a:t>latóna a Aristotela</a:t>
            </a:r>
          </a:p>
          <a:p>
            <a:r>
              <a:rPr lang="cs-CZ" dirty="0" smtClean="0"/>
              <a:t>Svobodné vzdělání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V Římě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M. </a:t>
            </a:r>
            <a:r>
              <a:rPr lang="cs-CZ" dirty="0" err="1" smtClean="0"/>
              <a:t>Terentius</a:t>
            </a:r>
            <a:r>
              <a:rPr lang="cs-CZ" dirty="0" smtClean="0"/>
              <a:t> </a:t>
            </a:r>
            <a:r>
              <a:rPr lang="cs-CZ" dirty="0" err="1" smtClean="0"/>
              <a:t>Varro</a:t>
            </a:r>
            <a:r>
              <a:rPr lang="cs-CZ" dirty="0" smtClean="0"/>
              <a:t> </a:t>
            </a:r>
            <a:r>
              <a:rPr lang="cs-CZ" i="1" dirty="0" err="1" smtClean="0"/>
              <a:t>Disciplinae</a:t>
            </a:r>
            <a:endParaRPr lang="cs-CZ" dirty="0" smtClean="0"/>
          </a:p>
          <a:p>
            <a:r>
              <a:rPr lang="cs-CZ" dirty="0" err="1" smtClean="0"/>
              <a:t>Martianus</a:t>
            </a:r>
            <a:r>
              <a:rPr lang="cs-CZ" dirty="0" smtClean="0"/>
              <a:t> Capella 5. stol. – základy kánonu Z svobodných umění</a:t>
            </a:r>
          </a:p>
          <a:p>
            <a:r>
              <a:rPr lang="cs-CZ" dirty="0" smtClean="0"/>
              <a:t>Pojem </a:t>
            </a:r>
            <a:r>
              <a:rPr lang="cs-CZ" i="1" dirty="0" smtClean="0"/>
              <a:t>trivium </a:t>
            </a:r>
            <a:r>
              <a:rPr lang="cs-CZ" dirty="0" smtClean="0"/>
              <a:t>až z 11. stol.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86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Klíčová slova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Vagantská poezie</a:t>
            </a:r>
          </a:p>
          <a:p>
            <a:r>
              <a:rPr lang="cs-CZ" dirty="0" smtClean="0"/>
              <a:t>Individuum-autor</a:t>
            </a:r>
          </a:p>
          <a:p>
            <a:r>
              <a:rPr lang="cs-CZ" dirty="0" err="1" smtClean="0"/>
              <a:t>Florilegia</a:t>
            </a:r>
            <a:endParaRPr lang="cs-CZ" dirty="0" smtClean="0"/>
          </a:p>
          <a:p>
            <a:r>
              <a:rPr lang="cs-CZ" dirty="0" err="1" smtClean="0"/>
              <a:t>Imitatio-aemulatio</a:t>
            </a:r>
            <a:endParaRPr lang="cs-CZ" dirty="0" smtClean="0"/>
          </a:p>
          <a:p>
            <a:r>
              <a:rPr lang="cs-CZ" dirty="0" smtClean="0"/>
              <a:t>7 svobodných umění (disciplíny, dělení)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MGH</a:t>
            </a:r>
          </a:p>
        </p:txBody>
      </p:sp>
    </p:spTree>
    <p:extLst>
      <p:ext uri="{BB962C8B-B14F-4D97-AF65-F5344CB8AC3E}">
        <p14:creationId xmlns:p14="http://schemas.microsoft.com/office/powerpoint/2010/main" val="209141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Anežka </a:t>
            </a:r>
            <a:r>
              <a:rPr lang="cs-CZ" dirty="0" err="1" smtClean="0"/>
              <a:t>Vidmanová</a:t>
            </a:r>
            <a:r>
              <a:rPr lang="cs-CZ" dirty="0" smtClean="0"/>
              <a:t> +2010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Laborintus</a:t>
            </a:r>
            <a:r>
              <a:rPr lang="cs-CZ" b="1" dirty="0" smtClean="0"/>
              <a:t>. Latinská literatura středověkých Čech</a:t>
            </a:r>
            <a:r>
              <a:rPr lang="cs-CZ" dirty="0" smtClean="0"/>
              <a:t>, Praha 1994.</a:t>
            </a:r>
          </a:p>
          <a:p>
            <a:r>
              <a:rPr lang="cs-CZ" dirty="0"/>
              <a:t>PhDr. Anežka </a:t>
            </a:r>
            <a:r>
              <a:rPr lang="cs-CZ" dirty="0" err="1"/>
              <a:t>Vidmanová</a:t>
            </a:r>
            <a:r>
              <a:rPr lang="cs-CZ" dirty="0"/>
              <a:t>, CSc. byla naší přední znalkyní latinsky psané literatury středověku. Po celý dosavadní tvůrčí život se věnovala zejména studiu latinsky psané české literatury, čímž značně obohatila znalost staršího českého písemnictví a antické tradice v české kultuře. Předmětem jejího úsilí je rovněž středověká literatura evropská a i zde si získala mezinárodní věhlas. Její zvláštní zásluhou je ediční zpřístupnění několika svazků díla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Jana Husa</a:t>
            </a:r>
            <a:r>
              <a:rPr lang="cs-CZ" dirty="0"/>
              <a:t>. Je možno říci, že Anežka </a:t>
            </a:r>
            <a:r>
              <a:rPr lang="cs-CZ" dirty="0" err="1"/>
              <a:t>Vidmanová</a:t>
            </a:r>
            <a:r>
              <a:rPr lang="cs-CZ" dirty="0"/>
              <a:t> se svou neúnavnou péčí o evropské kořeny naší kultury a české kořeny evropské kultury výrazným způsobem zasloužila </a:t>
            </a:r>
            <a:r>
              <a:rPr lang="cs-CZ" dirty="0" smtClean="0"/>
              <a:t>o rozvoj oboru.</a:t>
            </a:r>
          </a:p>
          <a:p>
            <a:r>
              <a:rPr lang="cs-CZ" dirty="0"/>
              <a:t>https://biblio.hiu.cas.cz/records/7a02304f-f601-4097-81d7-74a0a1d6fdbe</a:t>
            </a:r>
          </a:p>
        </p:txBody>
      </p:sp>
    </p:spTree>
    <p:extLst>
      <p:ext uri="{BB962C8B-B14F-4D97-AF65-F5344CB8AC3E}">
        <p14:creationId xmlns:p14="http://schemas.microsoft.com/office/powerpoint/2010/main" val="365533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93" y="1359910"/>
            <a:ext cx="2716069" cy="3309937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Recenze:</a:t>
            </a:r>
            <a:endParaRPr lang="cs-CZ" dirty="0"/>
          </a:p>
          <a:p>
            <a:r>
              <a:rPr lang="cs-CZ" dirty="0" smtClean="0"/>
              <a:t>https</a:t>
            </a:r>
            <a:r>
              <a:rPr lang="cs-CZ" dirty="0"/>
              <a:t>://pdfslide.net/documents/laborintus-latinska-literatura-stredovekych-cechby-anezka-vidmanova.html</a:t>
            </a:r>
          </a:p>
        </p:txBody>
      </p:sp>
    </p:spTree>
    <p:extLst>
      <p:ext uri="{BB962C8B-B14F-4D97-AF65-F5344CB8AC3E}">
        <p14:creationId xmlns:p14="http://schemas.microsoft.com/office/powerpoint/2010/main" val="78698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článku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význam antického dědictví a křesťanství</a:t>
            </a:r>
          </a:p>
          <a:p>
            <a:r>
              <a:rPr lang="cs-CZ" dirty="0" smtClean="0"/>
              <a:t>společné rysy evropských literatur</a:t>
            </a:r>
          </a:p>
          <a:p>
            <a:r>
              <a:rPr lang="cs-CZ" dirty="0" smtClean="0"/>
              <a:t>“objevování“ středověkých </a:t>
            </a:r>
            <a:r>
              <a:rPr lang="cs-CZ" dirty="0"/>
              <a:t>textů MGH </a:t>
            </a:r>
            <a:r>
              <a:rPr lang="cs-CZ" dirty="0">
                <a:hlinkClick r:id="rId2"/>
              </a:rPr>
              <a:t>https://www.dmgh.de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; řady</a:t>
            </a:r>
          </a:p>
          <a:p>
            <a:r>
              <a:rPr lang="cs-CZ" dirty="0" smtClean="0"/>
              <a:t>Konzervace děl v pozdní antice; mnišství</a:t>
            </a:r>
          </a:p>
          <a:p>
            <a:r>
              <a:rPr lang="cs-CZ" dirty="0" smtClean="0"/>
              <a:t>Migrace témat, postav</a:t>
            </a:r>
          </a:p>
          <a:p>
            <a:r>
              <a:rPr lang="cs-CZ" dirty="0" err="1" smtClean="0"/>
              <a:t>Imitatio-aemulatio</a:t>
            </a:r>
            <a:r>
              <a:rPr lang="cs-CZ" dirty="0" smtClean="0"/>
              <a:t> </a:t>
            </a:r>
          </a:p>
          <a:p>
            <a:r>
              <a:rPr lang="cs-CZ" dirty="0" smtClean="0"/>
              <a:t>Autorita (Aristoteles – Filosof)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Topoi</a:t>
            </a:r>
            <a:r>
              <a:rPr lang="cs-CZ" dirty="0" smtClean="0"/>
              <a:t>, loci </a:t>
            </a:r>
            <a:r>
              <a:rPr lang="cs-CZ" dirty="0" err="1" smtClean="0"/>
              <a:t>communes</a:t>
            </a:r>
            <a:endParaRPr lang="cs-CZ" dirty="0" smtClean="0"/>
          </a:p>
          <a:p>
            <a:r>
              <a:rPr lang="cs-CZ" dirty="0" err="1" smtClean="0"/>
              <a:t>Exemplum</a:t>
            </a:r>
            <a:endParaRPr lang="cs-CZ" dirty="0" smtClean="0"/>
          </a:p>
          <a:p>
            <a:r>
              <a:rPr lang="cs-CZ" dirty="0" smtClean="0"/>
              <a:t>Individuum – autor</a:t>
            </a:r>
          </a:p>
          <a:p>
            <a:r>
              <a:rPr lang="cs-CZ" dirty="0" smtClean="0"/>
              <a:t>Vagantská poezie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76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oboru ve 20. století u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Spojitost s klasickou filologií; dějinami starší české literatury</a:t>
            </a:r>
          </a:p>
          <a:p>
            <a:r>
              <a:rPr lang="cs-CZ" b="1" dirty="0" smtClean="0"/>
              <a:t>Jan </a:t>
            </a:r>
            <a:r>
              <a:rPr lang="cs-CZ" b="1" dirty="0" err="1" smtClean="0"/>
              <a:t>Vilikovský</a:t>
            </a:r>
            <a:r>
              <a:rPr lang="cs-CZ" b="1" dirty="0" smtClean="0"/>
              <a:t> </a:t>
            </a:r>
            <a:r>
              <a:rPr lang="cs-CZ" dirty="0" smtClean="0"/>
              <a:t>(1904-1946)</a:t>
            </a:r>
          </a:p>
          <a:p>
            <a:r>
              <a:rPr lang="cs-CZ" dirty="0" smtClean="0"/>
              <a:t>Profesor srovnávacího jazykozpytu, starší české literatury (v Brně)</a:t>
            </a:r>
          </a:p>
          <a:p>
            <a:r>
              <a:rPr lang="cs-CZ" i="1" dirty="0" smtClean="0"/>
              <a:t>Latinská poezie žákovská v Čechách</a:t>
            </a:r>
          </a:p>
          <a:p>
            <a:r>
              <a:rPr lang="cs-CZ" i="1" dirty="0" smtClean="0"/>
              <a:t>Písemnictví českého středověku 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48" y="2285999"/>
            <a:ext cx="23812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Antonín Škarka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Bohemista</a:t>
            </a:r>
          </a:p>
          <a:p>
            <a:r>
              <a:rPr lang="cs-CZ" dirty="0"/>
              <a:t>odborné práce o dějinách literatury </a:t>
            </a:r>
            <a:br>
              <a:rPr lang="cs-CZ" dirty="0"/>
            </a:br>
            <a:r>
              <a:rPr lang="cs-CZ" dirty="0"/>
              <a:t>- odborné práce o osobnosti J. A. Komenského</a:t>
            </a:r>
            <a:br>
              <a:rPr lang="cs-CZ" dirty="0"/>
            </a:br>
            <a:r>
              <a:rPr lang="cs-CZ" dirty="0"/>
              <a:t>- týmové práce o dějinách literatury, např. Dějiny české literatury (1959)</a:t>
            </a:r>
            <a:br>
              <a:rPr lang="cs-CZ" dirty="0"/>
            </a:br>
            <a:r>
              <a:rPr lang="cs-CZ" dirty="0"/>
              <a:t>- literární sborníky české i zahraniční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Žák Milan Kopecký</a:t>
            </a:r>
          </a:p>
          <a:p>
            <a:r>
              <a:rPr lang="cs-CZ" dirty="0"/>
              <a:t>starší česká literatura, zejména období </a:t>
            </a:r>
            <a:r>
              <a:rPr lang="cs-CZ" dirty="0">
                <a:hlinkClick r:id="rId2" tooltip="Renesance"/>
              </a:rPr>
              <a:t>renesance</a:t>
            </a:r>
            <a:r>
              <a:rPr lang="cs-CZ" dirty="0"/>
              <a:t> a </a:t>
            </a:r>
            <a:r>
              <a:rPr lang="cs-CZ" dirty="0" smtClean="0">
                <a:hlinkClick r:id="rId3" tooltip="Baroko"/>
              </a:rPr>
              <a:t>baroka</a:t>
            </a:r>
            <a:r>
              <a:rPr lang="cs-CZ" dirty="0" smtClean="0"/>
              <a:t>, editor</a:t>
            </a:r>
          </a:p>
          <a:p>
            <a:r>
              <a:rPr lang="cs-CZ" dirty="0" smtClean="0"/>
              <a:t>Komenský, Adam z Veleslavína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16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Jaroslav Ludvíkovský klasický filolog (+1984)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Původně klasická formace</a:t>
            </a:r>
          </a:p>
          <a:p>
            <a:r>
              <a:rPr lang="cs-CZ" dirty="0" smtClean="0"/>
              <a:t>Řecký román dobrodružný</a:t>
            </a:r>
          </a:p>
          <a:p>
            <a:r>
              <a:rPr lang="cs-CZ" dirty="0" smtClean="0"/>
              <a:t>Latinské legendy českého středověku</a:t>
            </a:r>
          </a:p>
          <a:p>
            <a:r>
              <a:rPr lang="cs-CZ" dirty="0" smtClean="0"/>
              <a:t>Prameny k dějinám Velké Moravy</a:t>
            </a:r>
          </a:p>
          <a:p>
            <a:r>
              <a:rPr lang="cs-CZ" dirty="0" smtClean="0"/>
              <a:t>Komeniologie, baroko, osvícenství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literatura od humanismu po Balbína a Dobrovského</a:t>
            </a:r>
          </a:p>
          <a:p>
            <a:r>
              <a:rPr lang="cs-CZ" dirty="0" smtClean="0"/>
              <a:t>2. český středověk od 10. století (</a:t>
            </a:r>
            <a:r>
              <a:rPr lang="cs-CZ" dirty="0" err="1" smtClean="0"/>
              <a:t>Ludmilské</a:t>
            </a:r>
            <a:r>
              <a:rPr lang="cs-CZ" dirty="0" smtClean="0"/>
              <a:t>, Václavské legendy) po dobu Karla IV.</a:t>
            </a:r>
          </a:p>
          <a:p>
            <a:r>
              <a:rPr lang="cs-CZ" dirty="0" smtClean="0"/>
              <a:t>Spor o Kristiána (datace, rytmické klausule); Latinské legendy českého středověku; editor </a:t>
            </a:r>
            <a:r>
              <a:rPr lang="cs-CZ" dirty="0" err="1" smtClean="0"/>
              <a:t>Crescente</a:t>
            </a:r>
            <a:r>
              <a:rPr lang="cs-CZ" dirty="0" smtClean="0"/>
              <a:t> fide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68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Bohumil Ryba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Památník národního písemnictví</a:t>
            </a:r>
          </a:p>
          <a:p>
            <a:r>
              <a:rPr lang="cs-CZ" dirty="0" smtClean="0"/>
              <a:t>Komise pro soupis rukopisů</a:t>
            </a:r>
          </a:p>
          <a:p>
            <a:r>
              <a:rPr lang="cs-CZ" dirty="0" smtClean="0"/>
              <a:t>Založení </a:t>
            </a:r>
            <a:r>
              <a:rPr lang="cs-CZ" b="1" dirty="0" smtClean="0"/>
              <a:t>Slovníku středověké latiny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spisy </a:t>
            </a:r>
            <a:r>
              <a:rPr lang="cs-CZ" dirty="0"/>
              <a:t>Mistra Jana Husa, </a:t>
            </a:r>
            <a:r>
              <a:rPr lang="cs-CZ" dirty="0" smtClean="0"/>
              <a:t>korespondence </a:t>
            </a:r>
            <a:r>
              <a:rPr lang="cs-CZ" dirty="0">
                <a:hlinkClick r:id="rId2" tooltip="Jan Amos Komenský"/>
              </a:rPr>
              <a:t>J. A. Komenského</a:t>
            </a:r>
            <a:r>
              <a:rPr lang="cs-CZ" dirty="0"/>
              <a:t>, přeložil a vydal </a:t>
            </a:r>
            <a:r>
              <a:rPr lang="cs-CZ" dirty="0">
                <a:hlinkClick r:id="rId3" tooltip="Bohuslav Balbín"/>
              </a:rPr>
              <a:t>Balbínovu</a:t>
            </a:r>
            <a:r>
              <a:rPr lang="cs-CZ" dirty="0"/>
              <a:t> "Rukověť humanitních disciplín", </a:t>
            </a:r>
            <a:r>
              <a:rPr lang="cs-CZ" dirty="0">
                <a:hlinkClick r:id="rId4" tooltip="Pavel Stránský ze Záp"/>
              </a:rPr>
              <a:t>Pavla Stránského</a:t>
            </a:r>
            <a:r>
              <a:rPr lang="cs-CZ" dirty="0"/>
              <a:t> "O státě českém", "Utopii" </a:t>
            </a:r>
            <a:r>
              <a:rPr lang="cs-CZ" dirty="0">
                <a:hlinkClick r:id="rId5" tooltip="Thomas Morus"/>
              </a:rPr>
              <a:t>T. Mora</a:t>
            </a:r>
            <a:r>
              <a:rPr lang="cs-CZ" dirty="0"/>
              <a:t>, </a:t>
            </a:r>
            <a:r>
              <a:rPr lang="cs-CZ" dirty="0" err="1">
                <a:hlinkClick r:id="rId6" tooltip="Suetonius"/>
              </a:rPr>
              <a:t>Suetoniovy</a:t>
            </a:r>
            <a:r>
              <a:rPr lang="cs-CZ" dirty="0"/>
              <a:t> "Životopisy dvanácti </a:t>
            </a:r>
            <a:r>
              <a:rPr lang="cs-CZ" dirty="0" smtClean="0"/>
              <a:t>císařů“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13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Slovník středověké latiny v českých zemích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www.ics.cas.cz/oddeleni/stredolatinske-lexikografie</a:t>
            </a:r>
            <a:endParaRPr lang="cs-CZ" dirty="0" smtClean="0"/>
          </a:p>
          <a:p>
            <a:r>
              <a:rPr lang="cs-CZ" dirty="0"/>
              <a:t>Hlavním úkolem oddělení je tvorba </a:t>
            </a:r>
            <a:r>
              <a:rPr lang="cs-CZ" i="1" dirty="0"/>
              <a:t>Slovníku středověké latiny v českých zemích</a:t>
            </a:r>
            <a:r>
              <a:rPr lang="cs-CZ" dirty="0"/>
              <a:t>, který zaznamenává a vykládá slovní zásobu středověké latiny užívané v českých zemích v období od počátků latinského písemnictví do r. 1500. </a:t>
            </a:r>
            <a:r>
              <a:rPr lang="cs-CZ" i="1" dirty="0"/>
              <a:t>Slovník</a:t>
            </a:r>
            <a:r>
              <a:rPr lang="cs-CZ" dirty="0"/>
              <a:t> vychází po sešitech a slouží českým i zahraničním badatelům ve všech oblastech </a:t>
            </a:r>
            <a:r>
              <a:rPr lang="cs-CZ" dirty="0" err="1"/>
              <a:t>medievistiky</a:t>
            </a:r>
            <a:r>
              <a:rPr lang="cs-CZ" dirty="0"/>
              <a:t> (hesla jsou vykládána latinsky a česky); vedle tištěné verze je možno využít i verze elektronické a k dispozici je i část naskenované materiálové kartotéky. Práce na slovníku je východiskem k dalším výstupům oddělení, lexikografickým studiím, překladům a edicím.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HISTORIE SLOVNÍKU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Počátek slovníkových prací spadá do roku </a:t>
            </a:r>
            <a:r>
              <a:rPr lang="cs-CZ" b="1" dirty="0"/>
              <a:t>1934,</a:t>
            </a:r>
            <a:r>
              <a:rPr lang="cs-CZ" dirty="0"/>
              <a:t> kdy byla při České akademii věd a umění zřízena Komise pro vydávání slovníku středověké latiny, vedená prof. </a:t>
            </a:r>
            <a:r>
              <a:rPr lang="cs-CZ" b="1" dirty="0"/>
              <a:t>Bohumilem Rybou</a:t>
            </a:r>
            <a:r>
              <a:rPr lang="cs-CZ" dirty="0"/>
              <a:t>. Od tohoto roku až do 70. let (s útlumem během válečných let) probíhala excerpce pramenů. První sešit, který obsahuje také redakční zásady, soupis pramenů a seznam zkratek, vyšel roku 1977. První dva díly (A–C, D–H) vydávalo nakladatelství Academia, od roku 1995 vychází </a:t>
            </a:r>
            <a:r>
              <a:rPr lang="cs-CZ" i="1" dirty="0"/>
              <a:t>Slovník</a:t>
            </a:r>
            <a:r>
              <a:rPr lang="cs-CZ" dirty="0"/>
              <a:t> v nakladatelství KLP – </a:t>
            </a:r>
            <a:r>
              <a:rPr lang="cs-CZ" dirty="0" err="1"/>
              <a:t>Koniasch</a:t>
            </a:r>
            <a:r>
              <a:rPr lang="cs-CZ" dirty="0"/>
              <a:t> Latin </a:t>
            </a:r>
            <a:r>
              <a:rPr lang="cs-CZ" dirty="0" err="1"/>
              <a:t>Press</a:t>
            </a:r>
            <a:r>
              <a:rPr lang="cs-CZ" dirty="0"/>
              <a:t>. Slovník je již od 30. let součástí mezinárodního úkolu, řízeného Mezinárodní akademickou unií (Union </a:t>
            </a:r>
            <a:r>
              <a:rPr lang="cs-CZ" dirty="0" err="1"/>
              <a:t>Académique</a:t>
            </a:r>
            <a:r>
              <a:rPr lang="cs-CZ" dirty="0"/>
              <a:t> </a:t>
            </a:r>
            <a:r>
              <a:rPr lang="cs-CZ" dirty="0" err="1"/>
              <a:t>Internationale</a:t>
            </a:r>
            <a:r>
              <a:rPr lang="cs-CZ" dirty="0"/>
              <a:t>) se sídlem v Bruselu.</a:t>
            </a:r>
          </a:p>
        </p:txBody>
      </p:sp>
    </p:spTree>
    <p:extLst>
      <p:ext uri="{BB962C8B-B14F-4D97-AF65-F5344CB8AC3E}">
        <p14:creationId xmlns:p14="http://schemas.microsoft.com/office/powerpoint/2010/main" val="1229065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1586</TotalTime>
  <Words>770</Words>
  <Application>Microsoft Office PowerPoint</Application>
  <PresentationFormat>Širokoúhlá obrazovka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Organika</vt:lpstr>
      <vt:lpstr>Latinská literatura středověku </vt:lpstr>
      <vt:lpstr>Anežka Vidmanová +2010</vt:lpstr>
      <vt:lpstr>Prezentace aplikace PowerPoint</vt:lpstr>
      <vt:lpstr>Obsah článku</vt:lpstr>
      <vt:lpstr>Vývoj oboru ve 20. století u nás</vt:lpstr>
      <vt:lpstr>Antonín Škarka</vt:lpstr>
      <vt:lpstr>Jaroslav Ludvíkovský klasický filolog (+1984)</vt:lpstr>
      <vt:lpstr>Bohumil Ryba UK</vt:lpstr>
      <vt:lpstr>Slovník středověké latiny v českých zemích </vt:lpstr>
      <vt:lpstr>Pracovníci</vt:lpstr>
      <vt:lpstr>Jana Nechutová MU (1936) odbornice na českou latinsky psanou literaturu středověku a na literární projevy české reformace, dlouholetá profesorka </vt:lpstr>
      <vt:lpstr>Sborník k poctě J. Nechutové</vt:lpstr>
      <vt:lpstr>Isidor ze Sevilly</vt:lpstr>
      <vt:lpstr>Isidor ze Sevilly (570-636)</vt:lpstr>
      <vt:lpstr>Encyklopedie</vt:lpstr>
      <vt:lpstr>Artes liberales</vt:lpstr>
      <vt:lpstr>Klíčová slova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Latinská literatura středověku</dc:title>
  <dc:creator>FFUK</dc:creator>
  <cp:lastModifiedBy>FFUK</cp:lastModifiedBy>
  <cp:revision>61</cp:revision>
  <dcterms:created xsi:type="dcterms:W3CDTF">2020-05-18T07:46:57Z</dcterms:created>
  <dcterms:modified xsi:type="dcterms:W3CDTF">2021-10-01T07:46:38Z</dcterms:modified>
</cp:coreProperties>
</file>