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5" r:id="rId3"/>
    <p:sldId id="263" r:id="rId4"/>
    <p:sldId id="286" r:id="rId5"/>
    <p:sldId id="264" r:id="rId6"/>
    <p:sldId id="265" r:id="rId7"/>
    <p:sldId id="266" r:id="rId8"/>
    <p:sldId id="261" r:id="rId9"/>
    <p:sldId id="267" r:id="rId10"/>
    <p:sldId id="271" r:id="rId11"/>
    <p:sldId id="257" r:id="rId12"/>
    <p:sldId id="268" r:id="rId13"/>
    <p:sldId id="283" r:id="rId14"/>
    <p:sldId id="284" r:id="rId15"/>
    <p:sldId id="279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9C73AD-E76E-44BA-87B0-99C402A3E5B1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59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61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805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68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566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643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490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313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74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04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38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8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1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55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77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09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3AD-E76E-44BA-87B0-99C402A3E5B1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80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9C73AD-E76E-44BA-87B0-99C402A3E5B1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9EB12C-6221-4777-A3DE-43678A3AE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03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4.jp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10" Type="http://schemas.openxmlformats.org/officeDocument/2006/relationships/image" Target="../media/image15.jp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 smtClean="0"/>
              <a:t>Latinská literatura středověku 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Iva Adámková</a:t>
            </a:r>
          </a:p>
        </p:txBody>
      </p:sp>
    </p:spTree>
    <p:extLst>
      <p:ext uri="{BB962C8B-B14F-4D97-AF65-F5344CB8AC3E}">
        <p14:creationId xmlns:p14="http://schemas.microsoft.com/office/powerpoint/2010/main" val="36771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Hlas autora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Okolnosti vzniku textu a postavu autora velmi často neznáme</a:t>
            </a:r>
          </a:p>
          <a:p>
            <a:r>
              <a:rPr lang="cs-CZ" dirty="0" smtClean="0"/>
              <a:t>Pouze se jim (někdy) dokážeme přiblížit (</a:t>
            </a:r>
            <a:r>
              <a:rPr lang="cs-CZ" dirty="0" err="1" smtClean="0"/>
              <a:t>Abélárd</a:t>
            </a:r>
            <a:r>
              <a:rPr lang="cs-CZ" dirty="0" smtClean="0"/>
              <a:t> a </a:t>
            </a:r>
            <a:r>
              <a:rPr lang="cs-CZ" dirty="0" err="1" smtClean="0"/>
              <a:t>Heloisa</a:t>
            </a:r>
            <a:r>
              <a:rPr lang="cs-CZ" dirty="0" smtClean="0"/>
              <a:t>; Hildegarda, Karel IV. - </a:t>
            </a:r>
            <a:r>
              <a:rPr lang="cs-CZ" b="1" dirty="0" smtClean="0"/>
              <a:t>Vita Caroli </a:t>
            </a:r>
            <a:r>
              <a:rPr lang="cs-CZ" dirty="0" smtClean="0"/>
              <a:t>– panovnické zrcadlo)</a:t>
            </a:r>
          </a:p>
          <a:p>
            <a:r>
              <a:rPr lang="cs-CZ" dirty="0" smtClean="0"/>
              <a:t>Je třeba se seznámit se středověkými reáliemi, symbolikou, přebírání </a:t>
            </a:r>
            <a:r>
              <a:rPr lang="cs-CZ" dirty="0" err="1" smtClean="0"/>
              <a:t>topoi</a:t>
            </a:r>
            <a:r>
              <a:rPr lang="cs-CZ" dirty="0" smtClean="0"/>
              <a:t>, abychom mohli odlišit hlas autora od závazných forem, přejímání vzorů atd.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729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Kam středověké texty </a:t>
            </a:r>
            <a:r>
              <a:rPr lang="cs-CZ" sz="3200" b="1" dirty="0" smtClean="0"/>
              <a:t>zařadit</a:t>
            </a:r>
            <a:r>
              <a:rPr lang="cs-CZ" sz="3200" dirty="0" smtClean="0"/>
              <a:t>?</a:t>
            </a:r>
            <a:endParaRPr lang="cs-CZ" sz="32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Součást literatury národní</a:t>
            </a:r>
          </a:p>
          <a:p>
            <a:r>
              <a:rPr lang="cs-CZ" dirty="0" smtClean="0"/>
              <a:t>Interakce s literaturou evropskou </a:t>
            </a:r>
          </a:p>
          <a:p>
            <a:r>
              <a:rPr lang="cs-CZ" dirty="0" smtClean="0"/>
              <a:t>Jazyk společný středověkým vzdělancům (prostupnost vzdělávacích institucí a univerzit) 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42534"/>
            <a:ext cx="69532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ž</a:t>
            </a:r>
            <a:r>
              <a:rPr lang="cs-CZ" b="1" dirty="0" smtClean="0"/>
              <a:t>ánrový </a:t>
            </a:r>
            <a:r>
              <a:rPr lang="cs-CZ" dirty="0" smtClean="0"/>
              <a:t>systém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Zcela jiný než dnes</a:t>
            </a:r>
          </a:p>
          <a:p>
            <a:r>
              <a:rPr lang="cs-CZ" dirty="0" smtClean="0"/>
              <a:t>Často nelze odlišit jednotlivé žánry a přesně je definovat</a:t>
            </a:r>
          </a:p>
          <a:p>
            <a:r>
              <a:rPr lang="cs-CZ" dirty="0" smtClean="0"/>
              <a:t>Mísení žánrů </a:t>
            </a:r>
          </a:p>
          <a:p>
            <a:r>
              <a:rPr lang="cs-CZ" dirty="0" smtClean="0"/>
              <a:t>Funkce splývají, překrývají se, nejsou vždy jednoznačné</a:t>
            </a:r>
          </a:p>
          <a:p>
            <a:r>
              <a:rPr lang="cs-CZ" dirty="0" smtClean="0"/>
              <a:t>Prolínají se různé stránky, které dnes vnímáme spíše odděleně </a:t>
            </a:r>
          </a:p>
          <a:p>
            <a:pPr marL="0" indent="0">
              <a:buNone/>
            </a:pPr>
            <a:r>
              <a:rPr lang="cs-CZ" dirty="0" smtClean="0"/>
              <a:t>(světské a duchovní)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9451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36" y="1951038"/>
            <a:ext cx="2214648" cy="3309937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413" y="1821729"/>
            <a:ext cx="2641329" cy="3309937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739" y="2644198"/>
            <a:ext cx="16192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40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66" y="1295256"/>
            <a:ext cx="2184558" cy="3309937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787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Klíčová slova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Tapisérie z </a:t>
            </a:r>
            <a:r>
              <a:rPr lang="cs-CZ" dirty="0" err="1" smtClean="0"/>
              <a:t>Bayeux</a:t>
            </a:r>
            <a:r>
              <a:rPr lang="cs-CZ" dirty="0" smtClean="0"/>
              <a:t> (obsah, událost)</a:t>
            </a:r>
          </a:p>
          <a:p>
            <a:r>
              <a:rPr lang="cs-CZ" dirty="0" err="1" smtClean="0"/>
              <a:t>Hrotsvita</a:t>
            </a:r>
            <a:r>
              <a:rPr lang="cs-CZ" dirty="0" smtClean="0"/>
              <a:t> z </a:t>
            </a:r>
            <a:r>
              <a:rPr lang="cs-CZ" dirty="0" err="1" smtClean="0"/>
              <a:t>Gandersheimu</a:t>
            </a:r>
            <a:endParaRPr lang="cs-CZ" dirty="0" smtClean="0"/>
          </a:p>
          <a:p>
            <a:r>
              <a:rPr lang="cs-CZ" dirty="0" smtClean="0"/>
              <a:t>Hildegarda z </a:t>
            </a:r>
            <a:r>
              <a:rPr lang="cs-CZ" dirty="0" err="1" smtClean="0"/>
              <a:t>Bingen</a:t>
            </a:r>
            <a:endParaRPr lang="cs-CZ" dirty="0" smtClean="0"/>
          </a:p>
          <a:p>
            <a:r>
              <a:rPr lang="cs-CZ" dirty="0" smtClean="0"/>
              <a:t>Knížecí </a:t>
            </a:r>
            <a:r>
              <a:rPr lang="cs-CZ" dirty="0" smtClean="0"/>
              <a:t>zrcadlo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Autorita ve středověku</a:t>
            </a:r>
          </a:p>
          <a:p>
            <a:r>
              <a:rPr lang="cs-CZ" dirty="0" err="1" smtClean="0"/>
              <a:t>Topoi</a:t>
            </a:r>
            <a:endParaRPr lang="cs-CZ" dirty="0" smtClean="0"/>
          </a:p>
          <a:p>
            <a:r>
              <a:rPr lang="cs-CZ" dirty="0" smtClean="0"/>
              <a:t>Dlouhý středověk</a:t>
            </a:r>
          </a:p>
        </p:txBody>
      </p:sp>
    </p:spTree>
    <p:extLst>
      <p:ext uri="{BB962C8B-B14F-4D97-AF65-F5344CB8AC3E}">
        <p14:creationId xmlns:p14="http://schemas.microsoft.com/office/powerpoint/2010/main" val="209141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Chronologie, vymezení, hranice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Vymezení hranic středověku (chronologie) 6.-15. století „dlouhý středověk“</a:t>
            </a:r>
          </a:p>
          <a:p>
            <a:r>
              <a:rPr lang="cs-CZ" dirty="0" smtClean="0"/>
              <a:t>Vztah </a:t>
            </a:r>
            <a:r>
              <a:rPr lang="cs-CZ" dirty="0"/>
              <a:t>k </a:t>
            </a:r>
            <a:r>
              <a:rPr lang="cs-CZ" dirty="0" err="1" smtClean="0"/>
              <a:t>vernakulární</a:t>
            </a:r>
            <a:r>
              <a:rPr lang="cs-CZ" dirty="0" smtClean="0"/>
              <a:t> produkci</a:t>
            </a:r>
            <a:r>
              <a:rPr lang="cs-CZ" dirty="0"/>
              <a:t>; rozdílný vývoj jednotlivých </a:t>
            </a:r>
            <a:r>
              <a:rPr lang="cs-CZ" dirty="0" smtClean="0"/>
              <a:t>oblastí západní Evropy</a:t>
            </a:r>
            <a:endParaRPr lang="cs-CZ" dirty="0"/>
          </a:p>
          <a:p>
            <a:r>
              <a:rPr lang="cs-CZ" dirty="0" smtClean="0"/>
              <a:t>Otázky </a:t>
            </a:r>
            <a:r>
              <a:rPr lang="cs-CZ" dirty="0"/>
              <a:t>dochování, textová tradice (dochované středověké texty přesahují produkci antiky</a:t>
            </a:r>
            <a:r>
              <a:rPr lang="cs-CZ" dirty="0" smtClean="0"/>
              <a:t>) – role klášterů v transmisi textů (Karolinská renesance)</a:t>
            </a:r>
            <a:endParaRPr lang="cs-CZ" dirty="0"/>
          </a:p>
          <a:p>
            <a:r>
              <a:rPr lang="cs-CZ" dirty="0" smtClean="0"/>
              <a:t>antická </a:t>
            </a:r>
            <a:r>
              <a:rPr lang="cs-CZ" dirty="0"/>
              <a:t>literatura –středověká –moderní literatury (jaký je jejich vzájemný </a:t>
            </a:r>
            <a:r>
              <a:rPr lang="cs-CZ" dirty="0" smtClean="0"/>
              <a:t>vztah)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398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Specifika latinské literatury </a:t>
            </a:r>
            <a:r>
              <a:rPr lang="cs-CZ" sz="2800" dirty="0" smtClean="0"/>
              <a:t>středověku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Šíření: </a:t>
            </a:r>
            <a:r>
              <a:rPr lang="cs-CZ" b="1" dirty="0" smtClean="0"/>
              <a:t>opisem, cirkulace </a:t>
            </a:r>
            <a:r>
              <a:rPr lang="cs-CZ" dirty="0" smtClean="0"/>
              <a:t>(klášterní knihovní soupisy s poznámkami </a:t>
            </a:r>
          </a:p>
          <a:p>
            <a:pPr marL="0" indent="0">
              <a:buNone/>
            </a:pPr>
            <a:r>
              <a:rPr lang="cs-CZ" dirty="0" smtClean="0"/>
              <a:t>o zápůjčkách, nevrácených textech…</a:t>
            </a:r>
            <a:r>
              <a:rPr lang="cs-CZ" dirty="0" err="1" smtClean="0"/>
              <a:t>Reichenau</a:t>
            </a:r>
            <a:r>
              <a:rPr lang="cs-CZ" dirty="0" smtClean="0"/>
              <a:t>-St. </a:t>
            </a:r>
            <a:r>
              <a:rPr lang="cs-CZ" dirty="0" err="1" smtClean="0"/>
              <a:t>Gallen</a:t>
            </a:r>
            <a:r>
              <a:rPr lang="cs-CZ" dirty="0" smtClean="0"/>
              <a:t>) </a:t>
            </a:r>
          </a:p>
          <a:p>
            <a:endParaRPr lang="cs-CZ" dirty="0"/>
          </a:p>
          <a:p>
            <a:r>
              <a:rPr lang="cs-CZ" dirty="0" smtClean="0"/>
              <a:t>Způsoby </a:t>
            </a:r>
            <a:r>
              <a:rPr lang="cs-CZ" b="1" dirty="0" smtClean="0"/>
              <a:t>dochování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Často fragmentárně </a:t>
            </a:r>
          </a:p>
          <a:p>
            <a:pPr lvl="1"/>
            <a:r>
              <a:rPr lang="cs-CZ" dirty="0" smtClean="0"/>
              <a:t>Zpřístupnění prostřednictvím </a:t>
            </a:r>
          </a:p>
          <a:p>
            <a:pPr marL="457200" lvl="1" indent="0">
              <a:buNone/>
            </a:pPr>
            <a:r>
              <a:rPr lang="cs-CZ" dirty="0" smtClean="0"/>
              <a:t>edic (různé varianty textu, opisy, </a:t>
            </a:r>
          </a:p>
          <a:p>
            <a:pPr marL="457200" lvl="1" indent="0">
              <a:buNone/>
            </a:pPr>
            <a:r>
              <a:rPr lang="cs-CZ" dirty="0"/>
              <a:t>ú</a:t>
            </a:r>
            <a:r>
              <a:rPr lang="cs-CZ" dirty="0" smtClean="0"/>
              <a:t>pravy, přepracování…)</a:t>
            </a:r>
          </a:p>
          <a:p>
            <a:pPr lvl="1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3949701"/>
            <a:ext cx="6400800" cy="21971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563" y="1066462"/>
            <a:ext cx="21621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7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vztah kritické edice k původnímu rukopisu </a:t>
            </a:r>
          </a:p>
          <a:p>
            <a:r>
              <a:rPr lang="cs-CZ" dirty="0" smtClean="0"/>
              <a:t>- jakou verzi textu edice zachycuje? (původní, mezistupeň, opatřenou dalšími komentáři středověkých čtenářů???</a:t>
            </a:r>
          </a:p>
          <a:p>
            <a:r>
              <a:rPr lang="cs-CZ" dirty="0" smtClean="0"/>
              <a:t>- co upřednostní editor – blízkost k předpokládanému archetypu či doložení recepce a cirkulace textu</a:t>
            </a:r>
          </a:p>
          <a:p>
            <a:r>
              <a:rPr lang="cs-CZ" dirty="0" smtClean="0"/>
              <a:t>-glosy, poznámky; druhý život textu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5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čtenáře?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3083647"/>
          </a:xfrm>
        </p:spPr>
        <p:txBody>
          <a:bodyPr>
            <a:noAutofit/>
          </a:bodyPr>
          <a:lstStyle/>
          <a:p>
            <a:r>
              <a:rPr lang="cs-CZ" sz="2000" dirty="0"/>
              <a:t>kdo byl čtenářem středověkého textu, publikem?</a:t>
            </a:r>
          </a:p>
          <a:p>
            <a:r>
              <a:rPr lang="cs-CZ" sz="2000" dirty="0" smtClean="0"/>
              <a:t>gramotnost</a:t>
            </a:r>
            <a:endParaRPr lang="cs-CZ" sz="2000" dirty="0"/>
          </a:p>
          <a:p>
            <a:r>
              <a:rPr lang="cs-CZ" sz="2000" dirty="0" smtClean="0"/>
              <a:t>role vzdělávacích institucí (kláštery, katedrální školy, univerzity)</a:t>
            </a:r>
          </a:p>
          <a:p>
            <a:r>
              <a:rPr lang="cs-CZ" sz="2000" dirty="0"/>
              <a:t>t</a:t>
            </a:r>
            <a:r>
              <a:rPr lang="cs-CZ" sz="2000" dirty="0" smtClean="0"/>
              <a:t>exty ke čtení nebo spíše hlasitému předčítání (kázání; předvádění; performance….); </a:t>
            </a:r>
            <a:r>
              <a:rPr lang="cs-CZ" sz="2000" dirty="0" err="1" smtClean="0"/>
              <a:t>oralita</a:t>
            </a:r>
            <a:endParaRPr lang="cs-CZ" sz="2000" dirty="0" smtClean="0"/>
          </a:p>
          <a:p>
            <a:r>
              <a:rPr lang="cs-CZ" sz="2000" dirty="0" err="1" smtClean="0"/>
              <a:t>oralita</a:t>
            </a:r>
            <a:endParaRPr lang="cs-CZ" sz="2000" dirty="0"/>
          </a:p>
        </p:txBody>
      </p:sp>
      <p:pic>
        <p:nvPicPr>
          <p:cNvPr id="1070" name="Zástupný symbol pro obsah 106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29945"/>
            <a:ext cx="1352550" cy="1409700"/>
          </a:xfrm>
        </p:spPr>
      </p:pic>
      <p:pic>
        <p:nvPicPr>
          <p:cNvPr id="79" name="Zástupný symbol pro obsah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60" y="2847758"/>
            <a:ext cx="1981056" cy="26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err="1"/>
              <a:t>Hrotsvita</a:t>
            </a:r>
            <a:r>
              <a:rPr lang="cs-CZ" sz="2800" b="1" dirty="0"/>
              <a:t> z </a:t>
            </a:r>
            <a:r>
              <a:rPr lang="cs-CZ" sz="2800" b="1" dirty="0" err="1"/>
              <a:t>Gandersheimu</a:t>
            </a:r>
            <a:r>
              <a:rPr lang="cs-CZ" sz="2800" b="1" dirty="0"/>
              <a:t> </a:t>
            </a:r>
            <a:br>
              <a:rPr lang="cs-CZ" sz="2800" b="1" dirty="0"/>
            </a:br>
            <a:r>
              <a:rPr lang="cs-CZ" sz="2800" b="1" dirty="0" smtClean="0"/>
              <a:t>(930-973)</a:t>
            </a:r>
            <a:endParaRPr lang="cs-CZ" sz="28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Nový žánr? Návaznost na martyrologické texty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smtClean="0"/>
              <a:t>Duchovní dramata </a:t>
            </a:r>
            <a:r>
              <a:rPr lang="cs-CZ" dirty="0" smtClean="0"/>
              <a:t>(snaha nahradit antické komedie –</a:t>
            </a:r>
            <a:r>
              <a:rPr lang="cs-CZ" dirty="0" err="1" smtClean="0"/>
              <a:t>Terentia</a:t>
            </a:r>
            <a:r>
              <a:rPr lang="cs-CZ" dirty="0" smtClean="0"/>
              <a:t>- duchovními texty)</a:t>
            </a:r>
          </a:p>
          <a:p>
            <a:pPr marL="0" indent="0">
              <a:buNone/>
            </a:pPr>
            <a:r>
              <a:rPr lang="cs-CZ" dirty="0" smtClean="0"/>
              <a:t>- pro sestry v klášteře k hraní nebo jen hlasitému předčítání?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470" y="1081230"/>
            <a:ext cx="1796638" cy="2632075"/>
          </a:xfrm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72045"/>
              </p:ext>
            </p:extLst>
          </p:nvPr>
        </p:nvGraphicFramePr>
        <p:xfrm>
          <a:off x="92075" y="92075"/>
          <a:ext cx="9620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Objekt prostředí balíčkovače" showAsIcon="1" r:id="rId4" imgW="961920" imgH="478800" progId="Package">
                  <p:embed/>
                </p:oleObj>
              </mc:Choice>
              <mc:Fallback>
                <p:oleObj name="Objekt prostředí balíčkovače" showAsIcon="1" r:id="rId4" imgW="96192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96202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597640"/>
              </p:ext>
            </p:extLst>
          </p:nvPr>
        </p:nvGraphicFramePr>
        <p:xfrm>
          <a:off x="92075" y="92075"/>
          <a:ext cx="9620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Objekt prostředí balíčkovače" showAsIcon="1" r:id="rId6" imgW="961920" imgH="478800" progId="Package">
                  <p:embed/>
                </p:oleObj>
              </mc:Choice>
              <mc:Fallback>
                <p:oleObj name="Objekt prostředí balíčkovače" showAsIcon="1" r:id="rId6" imgW="96192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96202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922128"/>
              </p:ext>
            </p:extLst>
          </p:nvPr>
        </p:nvGraphicFramePr>
        <p:xfrm>
          <a:off x="92075" y="92075"/>
          <a:ext cx="9620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Objekt prostředí balíčkovače" showAsIcon="1" r:id="rId8" imgW="961920" imgH="478800" progId="Package">
                  <p:embed/>
                </p:oleObj>
              </mc:Choice>
              <mc:Fallback>
                <p:oleObj name="Objekt prostředí balíčkovače" showAsIcon="1" r:id="rId8" imgW="96192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96202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71" y="3607329"/>
            <a:ext cx="31432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4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Hildegarda z </a:t>
            </a:r>
            <a:r>
              <a:rPr lang="cs-CZ" dirty="0" err="1" smtClean="0"/>
              <a:t>Bingen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(1098-1179)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2" y="465138"/>
            <a:ext cx="2328953" cy="3309937"/>
          </a:xfrm>
        </p:spPr>
      </p:pic>
      <p:sp>
        <p:nvSpPr>
          <p:cNvPr id="3" name="Zástupný symbol pro text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err="1" smtClean="0"/>
              <a:t>Ordo</a:t>
            </a:r>
            <a:r>
              <a:rPr lang="cs-CZ" b="1" dirty="0" smtClean="0"/>
              <a:t> </a:t>
            </a:r>
            <a:r>
              <a:rPr lang="cs-CZ" b="1" dirty="0" err="1" smtClean="0"/>
              <a:t>virtutum</a:t>
            </a:r>
            <a:endParaRPr lang="cs-CZ" b="1" dirty="0" smtClean="0"/>
          </a:p>
          <a:p>
            <a:r>
              <a:rPr lang="cs-CZ" dirty="0" smtClean="0"/>
              <a:t>Text dochovaný s notací </a:t>
            </a:r>
          </a:p>
          <a:p>
            <a:r>
              <a:rPr lang="cs-CZ" dirty="0" smtClean="0"/>
              <a:t>Zpívaná hra k založení kláštera </a:t>
            </a:r>
          </a:p>
          <a:p>
            <a:endParaRPr lang="cs-CZ" dirty="0"/>
          </a:p>
        </p:txBody>
      </p:sp>
      <p:sp>
        <p:nvSpPr>
          <p:cNvPr id="9" name="AutoShape 2" descr="Hildegard von Bingen, Sequentia - Hildegard von Bingen: Ord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4" descr="Hildegard von Bingen, Sequentia - Hildegard von Bingen: Ordo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139" y="2120106"/>
            <a:ext cx="3913632" cy="58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2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Autor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Role autora je zcela jiná než v moderní literatuře</a:t>
            </a:r>
          </a:p>
          <a:p>
            <a:r>
              <a:rPr lang="cs-CZ" dirty="0" smtClean="0"/>
              <a:t> Autoři působí na různých literárních polích napříč různými žánry (poezie, próza, odborné texty např. Hildegarda) </a:t>
            </a:r>
          </a:p>
          <a:p>
            <a:r>
              <a:rPr lang="cs-CZ" dirty="0" smtClean="0"/>
              <a:t>Autoři vázání dobovými normami (poetiky)</a:t>
            </a:r>
            <a:endParaRPr lang="cs-CZ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075" y="1784784"/>
            <a:ext cx="2263204" cy="3309937"/>
          </a:xfrm>
        </p:spPr>
      </p:pic>
    </p:spTree>
    <p:extLst>
      <p:ext uri="{BB962C8B-B14F-4D97-AF65-F5344CB8AC3E}">
        <p14:creationId xmlns:p14="http://schemas.microsoft.com/office/powerpoint/2010/main" val="163886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Otázka autorství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Duševní vlastnictví v dnešní podobě středověk neznal </a:t>
            </a:r>
          </a:p>
          <a:p>
            <a:r>
              <a:rPr lang="cs-CZ" dirty="0" smtClean="0"/>
              <a:t>Přejímání vzorů, nápodoba (návaznost na antické i předchozí středověké vzory)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Doslovné přejímání celých pasáží bez citace originálního textu (nebo přepracování původního vzoru)</a:t>
            </a:r>
          </a:p>
          <a:p>
            <a:r>
              <a:rPr lang="cs-CZ" dirty="0" smtClean="0"/>
              <a:t>Anonymita </a:t>
            </a:r>
          </a:p>
          <a:p>
            <a:r>
              <a:rPr lang="cs-CZ" dirty="0" smtClean="0"/>
              <a:t>Naše nedostatečná znalost autora a okolností vzniku textu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818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1483</TotalTime>
  <Words>493</Words>
  <Application>Microsoft Office PowerPoint</Application>
  <PresentationFormat>Širokoúhlá obrazovka</PresentationFormat>
  <Paragraphs>69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Garamond</vt:lpstr>
      <vt:lpstr>Organika</vt:lpstr>
      <vt:lpstr>Objekt prostředí balíčkovače</vt:lpstr>
      <vt:lpstr>Latinská literatura středověku </vt:lpstr>
      <vt:lpstr>Chronologie, vymezení, hranice</vt:lpstr>
      <vt:lpstr>Specifika latinské literatury středověku</vt:lpstr>
      <vt:lpstr>Edice</vt:lpstr>
      <vt:lpstr>Role čtenáře?</vt:lpstr>
      <vt:lpstr>Hrotsvita z Gandersheimu  (930-973)</vt:lpstr>
      <vt:lpstr>Hildegarda z Bingen  (1098-1179)</vt:lpstr>
      <vt:lpstr>Autor</vt:lpstr>
      <vt:lpstr>Otázka autorství</vt:lpstr>
      <vt:lpstr>Hlas autora</vt:lpstr>
      <vt:lpstr>Kam středověké texty zařadit?</vt:lpstr>
      <vt:lpstr>žánrový systém</vt:lpstr>
      <vt:lpstr>Prezentace aplikace PowerPoint</vt:lpstr>
      <vt:lpstr>Prezentace aplikace PowerPoint</vt:lpstr>
      <vt:lpstr>Klíčová slova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Latinská literatura středověku</dc:title>
  <dc:creator>FFUK</dc:creator>
  <cp:lastModifiedBy>FFUK</cp:lastModifiedBy>
  <cp:revision>57</cp:revision>
  <dcterms:created xsi:type="dcterms:W3CDTF">2020-05-18T07:46:57Z</dcterms:created>
  <dcterms:modified xsi:type="dcterms:W3CDTF">2023-10-07T07:04:25Z</dcterms:modified>
</cp:coreProperties>
</file>