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  <p:sldMasterId id="2147483698" r:id="rId4"/>
  </p:sldMasterIdLst>
  <p:notesMasterIdLst>
    <p:notesMasterId r:id="rId41"/>
  </p:notesMasterIdLst>
  <p:sldIdLst>
    <p:sldId id="257" r:id="rId5"/>
    <p:sldId id="259" r:id="rId6"/>
    <p:sldId id="260" r:id="rId7"/>
    <p:sldId id="261" r:id="rId8"/>
    <p:sldId id="286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326" r:id="rId17"/>
    <p:sldId id="270" r:id="rId18"/>
    <p:sldId id="331" r:id="rId19"/>
    <p:sldId id="313" r:id="rId20"/>
    <p:sldId id="311" r:id="rId21"/>
    <p:sldId id="298" r:id="rId22"/>
    <p:sldId id="300" r:id="rId23"/>
    <p:sldId id="301" r:id="rId24"/>
    <p:sldId id="332" r:id="rId25"/>
    <p:sldId id="272" r:id="rId26"/>
    <p:sldId id="318" r:id="rId27"/>
    <p:sldId id="312" r:id="rId28"/>
    <p:sldId id="327" r:id="rId29"/>
    <p:sldId id="324" r:id="rId30"/>
    <p:sldId id="278" r:id="rId31"/>
    <p:sldId id="319" r:id="rId32"/>
    <p:sldId id="288" r:id="rId33"/>
    <p:sldId id="292" r:id="rId34"/>
    <p:sldId id="289" r:id="rId35"/>
    <p:sldId id="320" r:id="rId36"/>
    <p:sldId id="321" r:id="rId37"/>
    <p:sldId id="276" r:id="rId38"/>
    <p:sldId id="328" r:id="rId39"/>
    <p:sldId id="329" r:id="rId4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5E43"/>
    <a:srgbClr val="ADAA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2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3F45B-0EB8-4338-A672-3DA62434D04A}" type="datetimeFigureOut">
              <a:rPr lang="cs-CZ" smtClean="0"/>
              <a:t>16.12.2021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C0EF1-6F39-43B0-8A84-207C458DA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167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F9C2FE-4724-4758-B756-C3043F6B8B5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383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DA54-E83D-48EB-966A-15C25FDD462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16.12.2021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853B-1DD3-4597-8939-63ABC57A230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019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DA54-E83D-48EB-966A-15C25FDD462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16.12.2021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853B-1DD3-4597-8939-63ABC57A230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57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DA54-E83D-48EB-966A-15C25FDD462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16.12.2021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853B-1DD3-4597-8939-63ABC57A230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98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DA54-E83D-48EB-966A-15C25FDD462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16.12.2021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853B-1DD3-4597-8939-63ABC57A230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742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DA54-E83D-48EB-966A-15C25FDD462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16.12.2021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853B-1DD3-4597-8939-63ABC57A230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83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20C5A-8572-425D-B445-1361FD1D366A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8F059-0436-4E14-948A-0CC7F16605E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89833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3DB00-15D5-4DA1-97A7-DD211F56006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E93BA-CB8E-4683-B8E7-CEC90CFBB22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2229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193FF-8C36-41DF-BC59-0F160D3039F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3E2DB-6D45-4AA5-8109-29129C610B6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5071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0746B-309A-49CC-A03A-82FDF1A92A1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6A2EB-EE97-4C29-8079-CB9606BE216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50816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6A9FF-4E7D-4859-A228-95822827221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A250C-4709-4CC7-B563-F30BF02F5B4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34535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FB1E2-991D-4230-A47A-A475578850E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4BD6E-A9BE-40D0-9C51-8C546C93ED8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9946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>
                <a:latin typeface="Palatino Linotype" pitchFamily="18" charset="0"/>
              </a:defRPr>
            </a:lvl1pPr>
            <a:lvl2pPr>
              <a:defRPr>
                <a:latin typeface="Palatino Linotype" pitchFamily="18" charset="0"/>
              </a:defRPr>
            </a:lvl2pPr>
            <a:lvl3pPr>
              <a:defRPr>
                <a:latin typeface="Palatino Linotype" pitchFamily="18" charset="0"/>
              </a:defRPr>
            </a:lvl3pPr>
            <a:lvl4pPr>
              <a:defRPr>
                <a:latin typeface="Palatino Linotype" pitchFamily="18" charset="0"/>
              </a:defRPr>
            </a:lvl4pPr>
            <a:lvl5pPr>
              <a:defRPr>
                <a:latin typeface="Palatino Linotype" pitchFamily="18" charset="0"/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>
                <a:latin typeface="Palatino Linotype" pitchFamily="18" charset="0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29139001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7B60B-9257-457D-BCBA-6F65D55A8D7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54C5B-C691-466F-9A65-996FECAA621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80976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EB2F7-706F-43F8-8636-A7B7A52AEC0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672EC-D787-4A81-B88D-6C077008B03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5910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98530-64EC-4EB3-803D-54127286321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CF908-8DEF-42BC-A25C-628ACEBBBAD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59468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105B3-805F-487B-9988-BD78BF8E27D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69651-AE9E-4DD6-8587-2AAC6121AB9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742551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7FDF3-BABA-4056-813C-2ACBB165E63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6B49F-1CB9-41F5-9A12-A5943F80169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34914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A4A3-6BB4-4EBC-AF1B-3C0D6E805BD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16.12.2021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C8F7-B1B3-48EF-BCC6-14C6E4D8BE1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1361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A4A3-6BB4-4EBC-AF1B-3C0D6E805BD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16.12.2021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C8F7-B1B3-48EF-BCC6-14C6E4D8BE1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046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A4A3-6BB4-4EBC-AF1B-3C0D6E805BD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16.12.2021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C8F7-B1B3-48EF-BCC6-14C6E4D8BE1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4157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A4A3-6BB4-4EBC-AF1B-3C0D6E805BD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16.12.2021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C8F7-B1B3-48EF-BCC6-14C6E4D8BE1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024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A4A3-6BB4-4EBC-AF1B-3C0D6E805BD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16.12.2021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C8F7-B1B3-48EF-BCC6-14C6E4D8BE1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72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DA54-E83D-48EB-966A-15C25FDD462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16.12.2021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853B-1DD3-4597-8939-63ABC57A230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5396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A4A3-6BB4-4EBC-AF1B-3C0D6E805BD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16.12.2021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C8F7-B1B3-48EF-BCC6-14C6E4D8BE1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5287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A4A3-6BB4-4EBC-AF1B-3C0D6E805BD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16.12.2021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C8F7-B1B3-48EF-BCC6-14C6E4D8BE1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2591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A4A3-6BB4-4EBC-AF1B-3C0D6E805BD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16.12.2021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C8F7-B1B3-48EF-BCC6-14C6E4D8BE1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8191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A4A3-6BB4-4EBC-AF1B-3C0D6E805BD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16.12.2021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C8F7-B1B3-48EF-BCC6-14C6E4D8BE1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633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A4A3-6BB4-4EBC-AF1B-3C0D6E805BD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16.12.2021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C8F7-B1B3-48EF-BCC6-14C6E4D8BE1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0784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A4A3-6BB4-4EBC-AF1B-3C0D6E805BD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16.12.2021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C8F7-B1B3-48EF-BCC6-14C6E4D8BE1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4084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2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5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1828801" y="3886200"/>
            <a:ext cx="85343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3517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" type="obj">
  <p:cSld name="obj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None/>
              <a:defRPr sz="3500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6342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Head" type="secHead">
  <p:cSld name="secHead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963083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 sz="4000" b="1" cap="small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963083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Clr>
                <a:srgbClr val="888888"/>
              </a:buClr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buClr>
                <a:srgbClr val="888888"/>
              </a:buClr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buClr>
                <a:srgbClr val="888888"/>
              </a:buClr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7292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Obj" type="twoObj">
  <p:cSld name="twoObj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None/>
              <a:defRPr sz="3500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09601" y="1600201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6197601" y="1600201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513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DA54-E83D-48EB-966A-15C25FDD462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16.12.2021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853B-1DD3-4597-8939-63ABC57A230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5512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TxTwoObj" type="twoTxTwoObj">
  <p:cSld name="twoTxTwoObj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09601" y="1535112"/>
            <a:ext cx="5386916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None/>
              <a:defRPr sz="2400" b="1"/>
            </a:lvl1pPr>
            <a:lvl2pPr marL="457200" indent="0" rtl="0">
              <a:buNone/>
              <a:defRPr sz="2000" b="1"/>
            </a:lvl2pPr>
            <a:lvl3pPr marL="914400" indent="0" rtl="0">
              <a:buNone/>
              <a:defRPr sz="1800" b="1"/>
            </a:lvl3pPr>
            <a:lvl4pPr marL="1371600" indent="0" rtl="0">
              <a:buNone/>
              <a:defRPr sz="1600" b="1"/>
            </a:lvl4pPr>
            <a:lvl5pPr marL="1828800" indent="0" rtl="0">
              <a:buNone/>
              <a:defRPr sz="1600" b="1"/>
            </a:lvl5pPr>
            <a:lvl6pPr marL="2286000" indent="0" rtl="0">
              <a:buFont typeface="Calibri"/>
              <a:buNone/>
              <a:defRPr sz="1600" b="1"/>
            </a:lvl6pPr>
            <a:lvl7pPr marL="2743200" indent="0" rtl="0">
              <a:buFont typeface="Calibri"/>
              <a:buNone/>
              <a:defRPr sz="1600" b="1"/>
            </a:lvl7pPr>
            <a:lvl8pPr marL="3200400" indent="0" rtl="0">
              <a:buFont typeface="Calibri"/>
              <a:buNone/>
              <a:defRPr sz="1600" b="1"/>
            </a:lvl8pPr>
            <a:lvl9pPr marL="3657600" indent="0" rtl="0"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609601" y="2174875"/>
            <a:ext cx="5386916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3"/>
          </p:nvPr>
        </p:nvSpPr>
        <p:spPr>
          <a:xfrm>
            <a:off x="6193367" y="1535112"/>
            <a:ext cx="538903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None/>
              <a:defRPr sz="2400" b="1"/>
            </a:lvl1pPr>
            <a:lvl2pPr marL="457200" indent="0" rtl="0">
              <a:buNone/>
              <a:defRPr sz="2000" b="1"/>
            </a:lvl2pPr>
            <a:lvl3pPr marL="914400" indent="0" rtl="0">
              <a:buNone/>
              <a:defRPr sz="1800" b="1"/>
            </a:lvl3pPr>
            <a:lvl4pPr marL="1371600" indent="0" rtl="0">
              <a:buNone/>
              <a:defRPr sz="1600" b="1"/>
            </a:lvl4pPr>
            <a:lvl5pPr marL="1828800" indent="0" rtl="0">
              <a:buNone/>
              <a:defRPr sz="1600" b="1"/>
            </a:lvl5pPr>
            <a:lvl6pPr marL="2286000" indent="0" rtl="0">
              <a:buFont typeface="Calibri"/>
              <a:buNone/>
              <a:defRPr sz="1600" b="1"/>
            </a:lvl6pPr>
            <a:lvl7pPr marL="2743200" indent="0" rtl="0">
              <a:buFont typeface="Calibri"/>
              <a:buNone/>
              <a:defRPr sz="1600" b="1"/>
            </a:lvl7pPr>
            <a:lvl8pPr marL="3200400" indent="0" rtl="0">
              <a:buFont typeface="Calibri"/>
              <a:buNone/>
              <a:defRPr sz="1600" b="1"/>
            </a:lvl8pPr>
            <a:lvl9pPr marL="3657600" indent="0" rtl="0"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4"/>
          </p:nvPr>
        </p:nvSpPr>
        <p:spPr>
          <a:xfrm>
            <a:off x="6193367" y="2174875"/>
            <a:ext cx="5389032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7573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None/>
              <a:defRPr sz="3500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2248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8351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Tx" type="objTx">
  <p:cSld name="objTx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09601" y="273051"/>
            <a:ext cx="4011084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None/>
              <a:defRPr sz="1400"/>
            </a:lvl1pPr>
            <a:lvl2pPr marL="457200" indent="0" rtl="0">
              <a:buNone/>
              <a:defRPr sz="1200"/>
            </a:lvl2pPr>
            <a:lvl3pPr marL="914400" indent="0" rtl="0">
              <a:buNone/>
              <a:defRPr sz="1000"/>
            </a:lvl3pPr>
            <a:lvl4pPr marL="1371600" indent="0" rtl="0">
              <a:buNone/>
              <a:defRPr sz="900"/>
            </a:lvl4pPr>
            <a:lvl5pPr marL="1828800" indent="0" rtl="0">
              <a:buNone/>
              <a:defRPr sz="900"/>
            </a:lvl5pPr>
            <a:lvl6pPr marL="2286000" indent="0" rtl="0">
              <a:buFont typeface="Calibri"/>
              <a:buNone/>
              <a:defRPr sz="900"/>
            </a:lvl6pPr>
            <a:lvl7pPr marL="2743200" indent="0" rtl="0">
              <a:buFont typeface="Calibri"/>
              <a:buNone/>
              <a:defRPr sz="900"/>
            </a:lvl7pPr>
            <a:lvl8pPr marL="3200400" indent="0" rtl="0">
              <a:buFont typeface="Calibri"/>
              <a:buNone/>
              <a:defRPr sz="900"/>
            </a:lvl8pPr>
            <a:lvl9pPr marL="3657600" indent="0" rtl="0"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2360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x" type="picTx">
  <p:cSld name="picTx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2389718" y="4800601"/>
            <a:ext cx="73151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2389718" y="5367338"/>
            <a:ext cx="73151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None/>
              <a:defRPr sz="1400"/>
            </a:lvl1pPr>
            <a:lvl2pPr marL="457200" indent="0" rtl="0">
              <a:buNone/>
              <a:defRPr sz="1200"/>
            </a:lvl2pPr>
            <a:lvl3pPr marL="914400" indent="0" rtl="0">
              <a:buNone/>
              <a:defRPr sz="1000"/>
            </a:lvl3pPr>
            <a:lvl4pPr marL="1371600" indent="0" rtl="0">
              <a:buNone/>
              <a:defRPr sz="900"/>
            </a:lvl4pPr>
            <a:lvl5pPr marL="1828800" indent="0" rtl="0">
              <a:buNone/>
              <a:defRPr sz="900"/>
            </a:lvl5pPr>
            <a:lvl6pPr marL="2286000" indent="0" rtl="0">
              <a:buFont typeface="Calibri"/>
              <a:buNone/>
              <a:defRPr sz="900"/>
            </a:lvl6pPr>
            <a:lvl7pPr marL="2743200" indent="0" rtl="0">
              <a:buFont typeface="Calibri"/>
              <a:buNone/>
              <a:defRPr sz="900"/>
            </a:lvl7pPr>
            <a:lvl8pPr marL="3200400" indent="0" rtl="0">
              <a:buFont typeface="Calibri"/>
              <a:buNone/>
              <a:defRPr sz="900"/>
            </a:lvl8pPr>
            <a:lvl9pPr marL="3657600" indent="0" rtl="0"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034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x" type="vertTx">
  <p:cSld name="vertTx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None/>
              <a:defRPr sz="3500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8968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itleAndTx" type="vertTitleAndTx">
  <p:cSld name="vertTitleAndTx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None/>
              <a:defRPr sz="3500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800"/>
            <a:ext cx="5851525" cy="802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4992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>
                <a:latin typeface="Palatino Linotype" pitchFamily="18" charset="0"/>
              </a:defRPr>
            </a:lvl1pPr>
            <a:lvl2pPr>
              <a:defRPr>
                <a:latin typeface="Palatino Linotype" pitchFamily="18" charset="0"/>
              </a:defRPr>
            </a:lvl2pPr>
            <a:lvl3pPr>
              <a:defRPr>
                <a:latin typeface="Palatino Linotype" pitchFamily="18" charset="0"/>
              </a:defRPr>
            </a:lvl3pPr>
            <a:lvl4pPr>
              <a:defRPr>
                <a:latin typeface="Palatino Linotype" pitchFamily="18" charset="0"/>
              </a:defRPr>
            </a:lvl4pPr>
            <a:lvl5pPr>
              <a:defRPr>
                <a:latin typeface="Palatino Linotype" pitchFamily="18" charset="0"/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>
                <a:latin typeface="Palatino Linotype" pitchFamily="18" charset="0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4051352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DA54-E83D-48EB-966A-15C25FDD462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16.12.2021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853B-1DD3-4597-8939-63ABC57A230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663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DA54-E83D-48EB-966A-15C25FDD462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16.12.2021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853B-1DD3-4597-8939-63ABC57A230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02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DA54-E83D-48EB-966A-15C25FDD462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16.12.2021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853B-1DD3-4597-8939-63ABC57A230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11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DA54-E83D-48EB-966A-15C25FDD462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16.12.2021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853B-1DD3-4597-8939-63ABC57A230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45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DA54-E83D-48EB-966A-15C25FDD462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16.12.2021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853B-1DD3-4597-8939-63ABC57A230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0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8DA54-E83D-48EB-966A-15C25FDD462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16.12.2021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09321"/>
            <a:ext cx="283100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9853B-1DD3-4597-8939-63ABC57A230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8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D035A9-5A17-4705-B35A-485258B25F1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01F43B-50B3-4F06-B248-95D5A3F6B1D4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056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EA4A3-6BB4-4EBC-AF1B-3C0D6E805BD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16.12.2021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9C8F7-B1B3-48EF-BCC6-14C6E4D8BE1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55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5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28639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lb.ics.cas.cz/prameny.html#c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lt.brepolis.net/llta/pages/Search.aspx" TargetMode="External"/><Relationship Id="rId2" Type="http://schemas.openxmlformats.org/officeDocument/2006/relationships/hyperlink" Target="http://www.mlat.uzh.ch/MLS/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clt.brepolis.net/llta/pages/Search.aspx" TargetMode="External"/><Relationship Id="rId2" Type="http://schemas.openxmlformats.org/officeDocument/2006/relationships/hyperlink" Target="http://www.mlat.uzh.ch/MLS/" TargetMode="Externa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://www.intratext.com/Latina/Mediaevalis/default.htm" TargetMode="External"/><Relationship Id="rId4" Type="http://schemas.openxmlformats.org/officeDocument/2006/relationships/hyperlink" Target="http://pld.chadwyck.co.uk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pusthomisticum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hyperlink" Target="https://sources.cms.flu.cas.cz/src/index.php" TargetMode="External"/><Relationship Id="rId4" Type="http://schemas.openxmlformats.org/officeDocument/2006/relationships/hyperlink" Target="http://www.dmgh.de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ducange.enc.sorbonne.fr/" TargetMode="External"/><Relationship Id="rId2" Type="http://schemas.openxmlformats.org/officeDocument/2006/relationships/hyperlink" Target="http://www.brepolis.net/" TargetMode="Externa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://logeion.uchicago.edu/" TargetMode="External"/><Relationship Id="rId4" Type="http://schemas.openxmlformats.org/officeDocument/2006/relationships/hyperlink" Target="http://scriptores.pl/elexicon/dostep/index.html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kartoteka_lb.ics.cas.cz/" TargetMode="External"/><Relationship Id="rId2" Type="http://schemas.openxmlformats.org/officeDocument/2006/relationships/hyperlink" Target="http://lb.ics.cas.cz/" TargetMode="Externa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ctrTitle"/>
          </p:nvPr>
        </p:nvSpPr>
        <p:spPr>
          <a:xfrm>
            <a:off x="2209800" y="333375"/>
            <a:ext cx="7772400" cy="4464050"/>
          </a:xfrm>
        </p:spPr>
        <p:txBody>
          <a:bodyPr/>
          <a:lstStyle/>
          <a:p>
            <a:pPr eaLnBrk="1" hangingPunct="1"/>
            <a:r>
              <a:rPr lang="cs-CZ" altLang="cs-CZ" sz="4000" i="1" dirty="0">
                <a:latin typeface="Palatino Linotype" panose="02040502050505030304" pitchFamily="18" charset="0"/>
              </a:rPr>
              <a:t/>
            </a:r>
            <a:br>
              <a:rPr lang="cs-CZ" altLang="cs-CZ" sz="4000" i="1" dirty="0">
                <a:latin typeface="Palatino Linotype" panose="02040502050505030304" pitchFamily="18" charset="0"/>
              </a:rPr>
            </a:br>
            <a:r>
              <a:rPr lang="cs-CZ" altLang="cs-CZ" sz="4600" i="1" dirty="0">
                <a:latin typeface="Palatino Linotype" panose="02040502050505030304" pitchFamily="18" charset="0"/>
              </a:rPr>
              <a:t>Úvod do středolatinské lexikografie</a:t>
            </a:r>
            <a:br>
              <a:rPr lang="cs-CZ" altLang="cs-CZ" sz="4600" i="1" dirty="0">
                <a:latin typeface="Palatino Linotype" panose="02040502050505030304" pitchFamily="18" charset="0"/>
              </a:rPr>
            </a:br>
            <a:r>
              <a:rPr lang="cs-CZ" altLang="cs-CZ" sz="4600" i="1" dirty="0">
                <a:latin typeface="Palatino Linotype" panose="02040502050505030304" pitchFamily="18" charset="0"/>
              </a:rPr>
              <a:t/>
            </a:r>
            <a:br>
              <a:rPr lang="cs-CZ" altLang="cs-CZ" sz="4600" i="1" dirty="0">
                <a:latin typeface="Palatino Linotype" panose="02040502050505030304" pitchFamily="18" charset="0"/>
              </a:rPr>
            </a:br>
            <a:r>
              <a:rPr lang="cs-CZ" altLang="cs-CZ" sz="4000" dirty="0">
                <a:latin typeface="Palatino Linotype" panose="02040502050505030304" pitchFamily="18" charset="0"/>
              </a:rPr>
              <a:t>Pavel Nývlt</a:t>
            </a:r>
            <a:br>
              <a:rPr lang="cs-CZ" altLang="cs-CZ" sz="4000" dirty="0">
                <a:latin typeface="Palatino Linotype" panose="02040502050505030304" pitchFamily="18" charset="0"/>
              </a:rPr>
            </a:br>
            <a:r>
              <a:rPr lang="cs-CZ" altLang="cs-CZ" sz="2200" dirty="0">
                <a:latin typeface="Palatino Linotype" panose="02040502050505030304" pitchFamily="18" charset="0"/>
              </a:rPr>
              <a:t>Kabinet pro klasická studia Filosofického ústavu AV ČR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53296" y="5301205"/>
            <a:ext cx="10521388" cy="69795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>
                <a:latin typeface="Palatino Linotype" pitchFamily="18" charset="0"/>
              </a:rPr>
              <a:t>FF UK, 14. 12. 2021</a:t>
            </a:r>
          </a:p>
        </p:txBody>
      </p:sp>
    </p:spTree>
    <p:extLst>
      <p:ext uri="{BB962C8B-B14F-4D97-AF65-F5344CB8AC3E}">
        <p14:creationId xmlns:p14="http://schemas.microsoft.com/office/powerpoint/2010/main" val="1967948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Palatino Linotype" pitchFamily="18" charset="0"/>
              </a:rPr>
              <a:t>Slovníky mimo UAI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cs-CZ" dirty="0">
                <a:solidFill>
                  <a:schemeClr val="tx1"/>
                </a:solidFill>
                <a:latin typeface="Palatino Linotype" pitchFamily="18" charset="0"/>
              </a:rPr>
              <a:t>hotové:</a:t>
            </a:r>
          </a:p>
          <a:p>
            <a:pPr>
              <a:buNone/>
            </a:pPr>
            <a:r>
              <a:rPr lang="cs-CZ" dirty="0" err="1">
                <a:solidFill>
                  <a:schemeClr val="tx1"/>
                </a:solidFill>
                <a:latin typeface="Palatino Linotype" pitchFamily="18" charset="0"/>
              </a:rPr>
              <a:t>Niermeyer</a:t>
            </a:r>
            <a:r>
              <a:rPr lang="cs-CZ" dirty="0">
                <a:solidFill>
                  <a:schemeClr val="tx1"/>
                </a:solidFill>
                <a:latin typeface="Palatino Linotype" pitchFamily="18" charset="0"/>
              </a:rPr>
              <a:t> 1954-76 (reedice 2002)</a:t>
            </a:r>
          </a:p>
          <a:p>
            <a:pPr>
              <a:buNone/>
            </a:pPr>
            <a:endParaRPr lang="cs-CZ" dirty="0">
              <a:solidFill>
                <a:schemeClr val="tx1"/>
              </a:solidFill>
              <a:latin typeface="Palatino Linotype" pitchFamily="18" charset="0"/>
            </a:endParaRPr>
          </a:p>
          <a:p>
            <a:pPr>
              <a:buNone/>
            </a:pPr>
            <a:r>
              <a:rPr lang="cs-CZ" dirty="0" err="1">
                <a:solidFill>
                  <a:schemeClr val="tx1"/>
                </a:solidFill>
                <a:latin typeface="Palatino Linotype" pitchFamily="18" charset="0"/>
              </a:rPr>
              <a:t>Blaise</a:t>
            </a:r>
            <a:r>
              <a:rPr lang="cs-CZ" dirty="0">
                <a:solidFill>
                  <a:schemeClr val="tx1"/>
                </a:solidFill>
                <a:latin typeface="Palatino Linotype" pitchFamily="18" charset="0"/>
              </a:rPr>
              <a:t> 1975</a:t>
            </a:r>
          </a:p>
          <a:p>
            <a:pPr>
              <a:buNone/>
            </a:pPr>
            <a:endParaRPr lang="cs-CZ" i="1" dirty="0">
              <a:solidFill>
                <a:schemeClr val="tx1"/>
              </a:solidFill>
              <a:latin typeface="Palatino Linotype" pitchFamily="18" charset="0"/>
            </a:endParaRPr>
          </a:p>
          <a:p>
            <a:pPr>
              <a:buNone/>
            </a:pPr>
            <a:r>
              <a:rPr lang="cs-CZ" i="1" dirty="0">
                <a:solidFill>
                  <a:schemeClr val="tx1"/>
                </a:solidFill>
                <a:latin typeface="Palatino Linotype" pitchFamily="18" charset="0"/>
              </a:rPr>
              <a:t>Lexicon </a:t>
            </a:r>
            <a:r>
              <a:rPr lang="cs-CZ" i="1" dirty="0" err="1">
                <a:solidFill>
                  <a:schemeClr val="tx1"/>
                </a:solidFill>
                <a:latin typeface="Palatino Linotype" pitchFamily="18" charset="0"/>
              </a:rPr>
              <a:t>latinum</a:t>
            </a:r>
            <a:r>
              <a:rPr lang="cs-CZ" i="1" dirty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cs-CZ" i="1" dirty="0" err="1">
                <a:solidFill>
                  <a:schemeClr val="tx1"/>
                </a:solidFill>
                <a:latin typeface="Palatino Linotype" pitchFamily="18" charset="0"/>
              </a:rPr>
              <a:t>musicum</a:t>
            </a:r>
            <a:r>
              <a:rPr lang="cs-CZ" i="1" dirty="0">
                <a:solidFill>
                  <a:schemeClr val="tx1"/>
                </a:solidFill>
                <a:latin typeface="Palatino Linotype" pitchFamily="18" charset="0"/>
              </a:rPr>
              <a:t> medii </a:t>
            </a:r>
            <a:r>
              <a:rPr lang="cs-CZ" i="1" dirty="0" err="1">
                <a:solidFill>
                  <a:schemeClr val="tx1"/>
                </a:solidFill>
                <a:latin typeface="Palatino Linotype" pitchFamily="18" charset="0"/>
              </a:rPr>
              <a:t>aevi</a:t>
            </a:r>
            <a:r>
              <a:rPr lang="cs-CZ" i="1" dirty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cs-CZ" dirty="0">
                <a:solidFill>
                  <a:schemeClr val="tx1"/>
                </a:solidFill>
                <a:latin typeface="Palatino Linotype" pitchFamily="18" charset="0"/>
              </a:rPr>
              <a:t>1991-2017</a:t>
            </a:r>
            <a:endParaRPr lang="cs-CZ" i="1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876" y="1417637"/>
            <a:ext cx="1486029" cy="215664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5905" y="2136095"/>
            <a:ext cx="1403649" cy="215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09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Palatino Linotype" pitchFamily="18" charset="0"/>
              </a:rPr>
              <a:t>Prof. Bohumil Ryba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640" y="1565980"/>
            <a:ext cx="3312720" cy="442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56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Palatino Linotype" panose="02040502050505030304" pitchFamily="18" charset="0"/>
              </a:rPr>
              <a:t>Slovník středověké latiny v českých zemích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Palatino Linotype" pitchFamily="18" charset="0"/>
              </a:rPr>
              <a:t>1930: Komise pro slovník středověké latiny při ČAVU</a:t>
            </a:r>
          </a:p>
          <a:p>
            <a:pPr lvl="0"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Palatino Linotype" pitchFamily="18" charset="0"/>
              </a:rPr>
              <a:t>1934: začátek excerpce pramenů</a:t>
            </a:r>
          </a:p>
          <a:p>
            <a:pPr lvl="0"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Palatino Linotype" pitchFamily="18" charset="0"/>
              </a:rPr>
              <a:t>1953: Kabinet pro studia řecká, římská a latinská ČSAV</a:t>
            </a:r>
          </a:p>
          <a:p>
            <a:pPr lvl="0"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Palatino Linotype" pitchFamily="18" charset="0"/>
              </a:rPr>
              <a:t>1977: vydání prvního sešitu (a-</a:t>
            </a:r>
            <a:r>
              <a:rPr lang="cs-CZ" sz="2800" dirty="0" err="1">
                <a:solidFill>
                  <a:schemeClr val="tx1"/>
                </a:solidFill>
                <a:latin typeface="Palatino Linotype" pitchFamily="18" charset="0"/>
              </a:rPr>
              <a:t>affumentum</a:t>
            </a:r>
            <a:r>
              <a:rPr lang="cs-CZ" sz="2800" dirty="0">
                <a:solidFill>
                  <a:schemeClr val="tx1"/>
                </a:solidFill>
                <a:latin typeface="Palatino Linotype" pitchFamily="18" charset="0"/>
              </a:rPr>
              <a:t>)</a:t>
            </a:r>
          </a:p>
          <a:p>
            <a:pPr lvl="0"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Palatino Linotype" pitchFamily="18" charset="0"/>
              </a:rPr>
              <a:t>1985: dokončení prvního dílu (A-C)</a:t>
            </a:r>
          </a:p>
          <a:p>
            <a:pPr lvl="0"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Palatino Linotype" pitchFamily="18" charset="0"/>
              </a:rPr>
              <a:t>1992: dokončení druhého dílu (D-H)</a:t>
            </a:r>
            <a:endParaRPr lang="cs-CZ" sz="2800" dirty="0">
              <a:solidFill>
                <a:srgbClr val="000000"/>
              </a:solidFill>
              <a:latin typeface="Palatino Linotype" pitchFamily="18" charset="0"/>
            </a:endParaRPr>
          </a:p>
          <a:p>
            <a:pPr lvl="0">
              <a:buClr>
                <a:srgbClr val="000000"/>
              </a:buClr>
            </a:pPr>
            <a:endParaRPr lang="cs-CZ" sz="2800" dirty="0">
              <a:latin typeface="Palatino Linotype" panose="0204050205050503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8368" y="1600202"/>
            <a:ext cx="1624031" cy="216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0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5E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z="35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 panose="02040502050505030304" pitchFamily="18" charset="0"/>
                <a:cs typeface="Arial"/>
                <a:sym typeface="Arial"/>
              </a:rPr>
              <a:t>II. </a:t>
            </a:r>
            <a:r>
              <a:rPr kumimoji="0" lang="cs-CZ" sz="3500" b="0" i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 panose="02040502050505030304" pitchFamily="18" charset="0"/>
                <a:cs typeface="Arial"/>
                <a:sym typeface="Arial"/>
              </a:rPr>
              <a:t>Latinitatis</a:t>
            </a:r>
            <a:r>
              <a:rPr kumimoji="0" lang="cs-CZ" sz="35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 panose="02040502050505030304" pitchFamily="18" charset="0"/>
                <a:cs typeface="Arial"/>
                <a:sym typeface="Arial"/>
              </a:rPr>
              <a:t> medii </a:t>
            </a:r>
            <a:r>
              <a:rPr kumimoji="0" lang="cs-CZ" sz="3500" b="0" i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 panose="02040502050505030304" pitchFamily="18" charset="0"/>
                <a:cs typeface="Arial"/>
                <a:sym typeface="Arial"/>
              </a:rPr>
              <a:t>aevi</a:t>
            </a:r>
            <a:r>
              <a:rPr kumimoji="0" lang="cs-CZ" sz="35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 panose="02040502050505030304" pitchFamily="18" charset="0"/>
                <a:cs typeface="Arial"/>
                <a:sym typeface="Arial"/>
              </a:rPr>
              <a:t> </a:t>
            </a:r>
            <a:r>
              <a:rPr kumimoji="0" lang="cs-CZ" sz="3500" b="0" i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 panose="02040502050505030304" pitchFamily="18" charset="0"/>
                <a:cs typeface="Arial"/>
                <a:sym typeface="Arial"/>
              </a:rPr>
              <a:t>lexicon</a:t>
            </a:r>
            <a:r>
              <a:rPr kumimoji="0" lang="cs-CZ" sz="35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 panose="02040502050505030304" pitchFamily="18" charset="0"/>
                <a:cs typeface="Arial"/>
                <a:sym typeface="Arial"/>
              </a:rPr>
              <a:t> </a:t>
            </a:r>
            <a:r>
              <a:rPr kumimoji="0" lang="cs-CZ" sz="3500" b="0" i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 panose="02040502050505030304" pitchFamily="18" charset="0"/>
                <a:cs typeface="Arial"/>
                <a:sym typeface="Arial"/>
              </a:rPr>
              <a:t>Bohemorum</a:t>
            </a:r>
            <a:endParaRPr lang="cs-CZ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6959328-DB7F-46C2-B9DF-C51B900E1A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5011" y="1057440"/>
            <a:ext cx="7734080" cy="5800560"/>
          </a:xfrm>
        </p:spPr>
      </p:pic>
    </p:spTree>
    <p:extLst>
      <p:ext uri="{BB962C8B-B14F-4D97-AF65-F5344CB8AC3E}">
        <p14:creationId xmlns:p14="http://schemas.microsoft.com/office/powerpoint/2010/main" val="2925104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Georgesovská</a:t>
            </a:r>
            <a:r>
              <a:rPr lang="cs-CZ" dirty="0"/>
              <a:t> (doložena v </a:t>
            </a:r>
            <a:r>
              <a:rPr lang="cs-CZ" dirty="0" err="1"/>
              <a:t>Georgesově</a:t>
            </a:r>
            <a:r>
              <a:rPr lang="cs-CZ" dirty="0"/>
              <a:t> </a:t>
            </a:r>
            <a:r>
              <a:rPr lang="cs-CZ" i="1" dirty="0"/>
              <a:t>Lexikonu</a:t>
            </a:r>
            <a:r>
              <a:rPr lang="cs-CZ" dirty="0"/>
              <a:t>)</a:t>
            </a:r>
          </a:p>
          <a:p>
            <a:r>
              <a:rPr lang="cs-CZ" dirty="0" err="1"/>
              <a:t>Negeorgesovská</a:t>
            </a:r>
            <a:r>
              <a:rPr lang="cs-CZ" dirty="0"/>
              <a:t> (vznik ve </a:t>
            </a:r>
            <a:r>
              <a:rPr lang="cs-CZ" dirty="0" err="1"/>
              <a:t>střv</a:t>
            </a:r>
            <a:r>
              <a:rPr lang="cs-CZ" dirty="0"/>
              <a:t>. latině)</a:t>
            </a:r>
          </a:p>
          <a:p>
            <a:endParaRPr lang="cs-CZ" dirty="0"/>
          </a:p>
          <a:p>
            <a:endParaRPr lang="cs-CZ" dirty="0"/>
          </a:p>
          <a:p>
            <a:pPr algn="ctr">
              <a:buNone/>
            </a:pPr>
            <a:r>
              <a:rPr lang="cs-CZ" b="1" dirty="0"/>
              <a:t>Odlišena *</a:t>
            </a:r>
          </a:p>
          <a:p>
            <a:pPr algn="ctr">
              <a:buNone/>
            </a:pPr>
            <a:endParaRPr lang="cs-CZ" b="1" dirty="0"/>
          </a:p>
          <a:p>
            <a:pPr algn="ctr">
              <a:buNone/>
            </a:pPr>
            <a:r>
              <a:rPr lang="cs-CZ" b="1" dirty="0"/>
              <a:t>*</a:t>
            </a:r>
            <a:r>
              <a:rPr lang="cs-CZ" b="1" dirty="0" err="1"/>
              <a:t>abstracte</a:t>
            </a:r>
            <a:r>
              <a:rPr lang="cs-CZ" i="1" dirty="0"/>
              <a:t>  </a:t>
            </a:r>
            <a:r>
              <a:rPr lang="cs-CZ" i="1" dirty="0" err="1"/>
              <a:t>adv</a:t>
            </a:r>
            <a:r>
              <a:rPr lang="cs-CZ" i="1" dirty="0"/>
              <a:t>. </a:t>
            </a:r>
          </a:p>
          <a:p>
            <a:pPr algn="ctr">
              <a:buNone/>
            </a:pPr>
            <a:r>
              <a:rPr lang="cs-CZ" i="1" dirty="0"/>
              <a:t>×</a:t>
            </a:r>
          </a:p>
          <a:p>
            <a:pPr algn="ctr">
              <a:buNone/>
            </a:pPr>
            <a:r>
              <a:rPr lang="cs-CZ" b="1" dirty="0" err="1"/>
              <a:t>abstractio</a:t>
            </a:r>
            <a:r>
              <a:rPr lang="cs-CZ" dirty="0"/>
              <a:t> (-</a:t>
            </a:r>
            <a:r>
              <a:rPr lang="cs-CZ" dirty="0" err="1"/>
              <a:t>ci</a:t>
            </a:r>
            <a:r>
              <a:rPr lang="cs-CZ" dirty="0"/>
              <a:t>-), -</a:t>
            </a:r>
            <a:r>
              <a:rPr lang="cs-CZ" dirty="0" err="1"/>
              <a:t>onis</a:t>
            </a:r>
            <a:r>
              <a:rPr lang="cs-CZ" dirty="0"/>
              <a:t>, </a:t>
            </a:r>
            <a:r>
              <a:rPr lang="cs-CZ" i="1" dirty="0"/>
              <a:t>f</a:t>
            </a:r>
            <a:r>
              <a:rPr lang="cs-CZ" dirty="0"/>
              <a:t>.</a:t>
            </a:r>
            <a:endParaRPr lang="cs-CZ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typy hesel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233577" y="1268761"/>
            <a:ext cx="10144665" cy="4525963"/>
          </a:xfrm>
        </p:spPr>
        <p:txBody>
          <a:bodyPr>
            <a:noAutofit/>
          </a:bodyPr>
          <a:lstStyle/>
          <a:p>
            <a:r>
              <a:rPr lang="cs-CZ" sz="2600" dirty="0"/>
              <a:t>-</a:t>
            </a:r>
            <a:r>
              <a:rPr lang="cs-CZ" sz="2600" dirty="0" err="1"/>
              <a:t>ae</a:t>
            </a:r>
            <a:r>
              <a:rPr lang="cs-CZ" sz="2600" dirty="0"/>
              <a:t>-, -</a:t>
            </a:r>
            <a:r>
              <a:rPr lang="cs-CZ" sz="2600" dirty="0" err="1"/>
              <a:t>oe</a:t>
            </a:r>
            <a:r>
              <a:rPr lang="cs-CZ" sz="2600" dirty="0"/>
              <a:t>-:</a:t>
            </a:r>
          </a:p>
          <a:p>
            <a:pPr lvl="1"/>
            <a:r>
              <a:rPr lang="cs-CZ" sz="2600" dirty="0"/>
              <a:t> jako v klasické latině (ve </a:t>
            </a:r>
            <a:r>
              <a:rPr lang="cs-CZ" sz="2600" dirty="0" err="1"/>
              <a:t>střv</a:t>
            </a:r>
            <a:r>
              <a:rPr lang="cs-CZ" sz="2600" dirty="0"/>
              <a:t>. -e-)</a:t>
            </a:r>
          </a:p>
          <a:p>
            <a:pPr lvl="1"/>
            <a:r>
              <a:rPr lang="cs-CZ" sz="2600" dirty="0"/>
              <a:t>v záhlaví klasicizovaná varianta, nemusí být doložena</a:t>
            </a:r>
          </a:p>
          <a:p>
            <a:r>
              <a:rPr lang="cs-CZ" sz="2600" dirty="0"/>
              <a:t>Ch:</a:t>
            </a:r>
          </a:p>
          <a:p>
            <a:pPr lvl="1"/>
            <a:r>
              <a:rPr lang="cs-CZ" sz="2600" dirty="0"/>
              <a:t>latinsky: </a:t>
            </a:r>
            <a:r>
              <a:rPr lang="cs-CZ" sz="2600" dirty="0" err="1"/>
              <a:t>ceyx</a:t>
            </a:r>
            <a:r>
              <a:rPr lang="cs-CZ" sz="2600" dirty="0"/>
              <a:t> ... </a:t>
            </a:r>
            <a:r>
              <a:rPr lang="cs-CZ" sz="2600" dirty="0" err="1"/>
              <a:t>chaere</a:t>
            </a:r>
            <a:r>
              <a:rPr lang="cs-CZ" sz="2600" dirty="0"/>
              <a:t> ... </a:t>
            </a:r>
            <a:r>
              <a:rPr lang="cs-CZ" sz="2600" dirty="0" err="1"/>
              <a:t>chytropus</a:t>
            </a:r>
            <a:r>
              <a:rPr lang="cs-CZ" sz="2600" dirty="0"/>
              <a:t> ... </a:t>
            </a:r>
            <a:r>
              <a:rPr lang="cs-CZ" sz="2600" dirty="0" err="1"/>
              <a:t>cibalis</a:t>
            </a:r>
            <a:endParaRPr lang="cs-CZ" sz="2600" dirty="0"/>
          </a:p>
          <a:p>
            <a:r>
              <a:rPr lang="cs-CZ" sz="2600" dirty="0"/>
              <a:t>J jako I: </a:t>
            </a:r>
          </a:p>
          <a:p>
            <a:pPr lvl="1"/>
            <a:r>
              <a:rPr lang="cs-CZ" sz="2600" dirty="0" err="1"/>
              <a:t>itus</a:t>
            </a:r>
            <a:r>
              <a:rPr lang="cs-CZ" sz="2600" dirty="0"/>
              <a:t>, </a:t>
            </a:r>
            <a:r>
              <a:rPr lang="cs-CZ" sz="2600" dirty="0" err="1"/>
              <a:t>iu</a:t>
            </a:r>
            <a:r>
              <a:rPr lang="cs-CZ" sz="2600" dirty="0"/>
              <a:t>, ... </a:t>
            </a:r>
            <a:r>
              <a:rPr lang="cs-CZ" sz="2600" dirty="0" err="1"/>
              <a:t>iuxtum</a:t>
            </a:r>
            <a:r>
              <a:rPr lang="cs-CZ" sz="2600" dirty="0"/>
              <a:t> ... </a:t>
            </a:r>
            <a:r>
              <a:rPr lang="cs-CZ" sz="2600" dirty="0" err="1"/>
              <a:t>ixion</a:t>
            </a:r>
            <a:endParaRPr lang="cs-CZ" sz="2600" dirty="0"/>
          </a:p>
          <a:p>
            <a:r>
              <a:rPr lang="cs-CZ" sz="2600" dirty="0"/>
              <a:t>V jako V, W jako W:</a:t>
            </a:r>
          </a:p>
          <a:p>
            <a:pPr lvl="1"/>
            <a:r>
              <a:rPr lang="cs-CZ" sz="2600" dirty="0" err="1"/>
              <a:t>avus</a:t>
            </a:r>
            <a:r>
              <a:rPr lang="cs-CZ" sz="2600" dirty="0"/>
              <a:t>, </a:t>
            </a:r>
            <a:r>
              <a:rPr lang="cs-CZ" sz="2600" dirty="0" err="1"/>
              <a:t>avuus</a:t>
            </a:r>
            <a:r>
              <a:rPr lang="cs-CZ" sz="2600" dirty="0"/>
              <a:t>, </a:t>
            </a:r>
            <a:r>
              <a:rPr lang="cs-CZ" sz="2600" dirty="0" err="1"/>
              <a:t>awa</a:t>
            </a:r>
            <a:endParaRPr lang="cs-CZ" sz="2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Řazení slov v SSL</a:t>
            </a:r>
          </a:p>
        </p:txBody>
      </p:sp>
    </p:spTree>
    <p:extLst>
      <p:ext uri="{BB962C8B-B14F-4D97-AF65-F5344CB8AC3E}">
        <p14:creationId xmlns:p14="http://schemas.microsoft.com/office/powerpoint/2010/main" val="2990073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Jen dva typy:</a:t>
            </a:r>
          </a:p>
          <a:p>
            <a:pPr lvl="1"/>
            <a:r>
              <a:rPr lang="cs-CZ" dirty="0"/>
              <a:t>vlastní jména odvozená od obecných (</a:t>
            </a:r>
            <a:r>
              <a:rPr lang="cs-CZ" dirty="0" err="1"/>
              <a:t>Dapifer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vlastní jména, z nichž odvozena jména obecná (</a:t>
            </a:r>
            <a:r>
              <a:rPr lang="cs-CZ" dirty="0" err="1"/>
              <a:t>Mercurius</a:t>
            </a:r>
            <a:r>
              <a:rPr lang="cs-CZ" dirty="0"/>
              <a:t>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Vlastní jména v SSL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/>
              <a:t>*</a:t>
            </a:r>
            <a:r>
              <a:rPr lang="cs-CZ" b="1" dirty="0" err="1"/>
              <a:t>merendino</a:t>
            </a:r>
            <a:r>
              <a:rPr lang="cs-CZ" dirty="0"/>
              <a:t>  </a:t>
            </a:r>
            <a:r>
              <a:rPr lang="cs-CZ" dirty="0">
                <a:solidFill>
                  <a:srgbClr val="FF0000"/>
                </a:solidFill>
              </a:rPr>
              <a:t>1.</a:t>
            </a:r>
            <a:r>
              <a:rPr lang="cs-CZ" b="1" dirty="0"/>
              <a:t>  </a:t>
            </a:r>
            <a:r>
              <a:rPr lang="cs-CZ" dirty="0"/>
              <a:t>[</a:t>
            </a:r>
            <a:r>
              <a:rPr lang="cs-CZ" dirty="0">
                <a:solidFill>
                  <a:srgbClr val="00B050"/>
                </a:solidFill>
              </a:rPr>
              <a:t>1. merenda</a:t>
            </a:r>
            <a:r>
              <a:rPr lang="cs-CZ" dirty="0"/>
              <a:t>; </a:t>
            </a:r>
            <a:r>
              <a:rPr lang="cs-CZ" i="1" dirty="0" err="1">
                <a:solidFill>
                  <a:srgbClr val="00B0F0"/>
                </a:solidFill>
              </a:rPr>
              <a:t>cf</a:t>
            </a:r>
            <a:r>
              <a:rPr lang="cs-CZ" i="1" dirty="0">
                <a:solidFill>
                  <a:srgbClr val="00B0F0"/>
                </a:solidFill>
              </a:rPr>
              <a:t>. </a:t>
            </a:r>
            <a:r>
              <a:rPr lang="cs-CZ" i="1" dirty="0" err="1">
                <a:solidFill>
                  <a:srgbClr val="00B0F0"/>
                </a:solidFill>
              </a:rPr>
              <a:t>DfG</a:t>
            </a:r>
            <a:r>
              <a:rPr lang="cs-CZ" i="1" dirty="0">
                <a:solidFill>
                  <a:srgbClr val="00B0F0"/>
                </a:solidFill>
              </a:rPr>
              <a:t> 357c s. v. </a:t>
            </a:r>
            <a:r>
              <a:rPr lang="cs-CZ" dirty="0" err="1">
                <a:solidFill>
                  <a:srgbClr val="00B0F0"/>
                </a:solidFill>
              </a:rPr>
              <a:t>merendare</a:t>
            </a:r>
            <a:r>
              <a:rPr lang="cs-CZ" dirty="0"/>
              <a:t>]   </a:t>
            </a:r>
            <a:r>
              <a:rPr lang="cs-CZ" i="1" dirty="0" err="1">
                <a:solidFill>
                  <a:srgbClr val="7030A0"/>
                </a:solidFill>
              </a:rPr>
              <a:t>script</a:t>
            </a:r>
            <a:r>
              <a:rPr lang="cs-CZ" i="1" dirty="0">
                <a:solidFill>
                  <a:srgbClr val="7030A0"/>
                </a:solidFill>
              </a:rPr>
              <a:t>. </a:t>
            </a:r>
            <a:r>
              <a:rPr lang="cs-CZ" i="1" dirty="0" err="1">
                <a:solidFill>
                  <a:srgbClr val="7030A0"/>
                </a:solidFill>
              </a:rPr>
              <a:t>et</a:t>
            </a:r>
            <a:r>
              <a:rPr lang="cs-CZ" i="1" dirty="0">
                <a:solidFill>
                  <a:srgbClr val="7030A0"/>
                </a:solidFill>
              </a:rPr>
              <a:t> </a:t>
            </a:r>
            <a:r>
              <a:rPr lang="cs-CZ" i="1" dirty="0" err="1">
                <a:solidFill>
                  <a:srgbClr val="7030A0"/>
                </a:solidFill>
              </a:rPr>
              <a:t>form</a:t>
            </a:r>
            <a:r>
              <a:rPr lang="cs-CZ" i="1" dirty="0">
                <a:solidFill>
                  <a:srgbClr val="7030A0"/>
                </a:solidFill>
              </a:rPr>
              <a:t>.: </a:t>
            </a:r>
            <a:r>
              <a:rPr lang="cs-CZ" dirty="0" err="1">
                <a:solidFill>
                  <a:srgbClr val="7030A0"/>
                </a:solidFill>
              </a:rPr>
              <a:t>mar</a:t>
            </a:r>
            <a:r>
              <a:rPr lang="cs-CZ" dirty="0">
                <a:solidFill>
                  <a:srgbClr val="7030A0"/>
                </a:solidFill>
              </a:rPr>
              <a:t>-, -</a:t>
            </a:r>
            <a:r>
              <a:rPr lang="cs-CZ" dirty="0" err="1">
                <a:solidFill>
                  <a:srgbClr val="7030A0"/>
                </a:solidFill>
              </a:rPr>
              <a:t>red</a:t>
            </a:r>
            <a:r>
              <a:rPr lang="cs-CZ" dirty="0">
                <a:solidFill>
                  <a:srgbClr val="7030A0"/>
                </a:solidFill>
              </a:rPr>
              <a:t>- </a:t>
            </a:r>
            <a:r>
              <a:rPr lang="cs-CZ" i="1" dirty="0">
                <a:solidFill>
                  <a:srgbClr val="7030A0"/>
                </a:solidFill>
              </a:rPr>
              <a:t>v. </a:t>
            </a:r>
            <a:r>
              <a:rPr lang="cs-CZ" i="1" dirty="0" err="1">
                <a:solidFill>
                  <a:srgbClr val="7030A0"/>
                </a:solidFill>
              </a:rPr>
              <a:t>infra</a:t>
            </a:r>
            <a:endParaRPr lang="cs-CZ" i="1" dirty="0">
              <a:solidFill>
                <a:srgbClr val="7030A0"/>
              </a:solidFill>
            </a:endParaRPr>
          </a:p>
          <a:p>
            <a:pPr>
              <a:buNone/>
            </a:pPr>
            <a:endParaRPr lang="cs-CZ" dirty="0">
              <a:solidFill>
                <a:srgbClr val="7030A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skloňování/časování</a:t>
            </a:r>
          </a:p>
          <a:p>
            <a:r>
              <a:rPr lang="cs-CZ" dirty="0">
                <a:solidFill>
                  <a:srgbClr val="00B050"/>
                </a:solidFill>
              </a:rPr>
              <a:t>etymologie (jen u </a:t>
            </a:r>
            <a:r>
              <a:rPr lang="cs-CZ" dirty="0" err="1">
                <a:solidFill>
                  <a:srgbClr val="00B050"/>
                </a:solidFill>
              </a:rPr>
              <a:t>negeorgesovských</a:t>
            </a:r>
            <a:r>
              <a:rPr lang="cs-CZ" dirty="0">
                <a:solidFill>
                  <a:srgbClr val="00B050"/>
                </a:solidFill>
              </a:rPr>
              <a:t> slov)</a:t>
            </a:r>
          </a:p>
          <a:p>
            <a:r>
              <a:rPr lang="cs-CZ" dirty="0">
                <a:solidFill>
                  <a:srgbClr val="00B0F0"/>
                </a:solidFill>
              </a:rPr>
              <a:t>jiné slovníky: rozšíření slova (jen u </a:t>
            </a:r>
            <a:r>
              <a:rPr lang="cs-CZ" dirty="0" err="1">
                <a:solidFill>
                  <a:srgbClr val="00B0F0"/>
                </a:solidFill>
              </a:rPr>
              <a:t>negeorgesovských</a:t>
            </a:r>
            <a:r>
              <a:rPr lang="cs-CZ" dirty="0">
                <a:solidFill>
                  <a:srgbClr val="00B0F0"/>
                </a:solidFill>
              </a:rPr>
              <a:t> slov</a:t>
            </a:r>
            <a:r>
              <a:rPr lang="cs-CZ" dirty="0" smtClean="0">
                <a:solidFill>
                  <a:srgbClr val="00B0F0"/>
                </a:solidFill>
              </a:rPr>
              <a:t>)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L. </a:t>
            </a:r>
            <a:r>
              <a:rPr lang="cs-CZ" dirty="0" err="1" smtClean="0">
                <a:solidFill>
                  <a:srgbClr val="00B0F0"/>
                </a:solidFill>
              </a:rPr>
              <a:t>Dieffenbach</a:t>
            </a:r>
            <a:r>
              <a:rPr lang="cs-CZ" dirty="0" smtClean="0">
                <a:solidFill>
                  <a:srgbClr val="00B0F0"/>
                </a:solidFill>
              </a:rPr>
              <a:t>, </a:t>
            </a:r>
            <a:r>
              <a:rPr lang="cs-CZ" dirty="0" err="1" smtClean="0">
                <a:solidFill>
                  <a:srgbClr val="00B0F0"/>
                </a:solidFill>
              </a:rPr>
              <a:t>Glossarium</a:t>
            </a:r>
            <a:r>
              <a:rPr lang="cs-CZ" dirty="0" smtClean="0">
                <a:solidFill>
                  <a:srgbClr val="00B0F0"/>
                </a:solidFill>
              </a:rPr>
              <a:t> Latino-</a:t>
            </a:r>
            <a:r>
              <a:rPr lang="cs-CZ" dirty="0" err="1" smtClean="0">
                <a:solidFill>
                  <a:srgbClr val="00B0F0"/>
                </a:solidFill>
              </a:rPr>
              <a:t>Germanicum</a:t>
            </a:r>
            <a:endParaRPr lang="cs-CZ" dirty="0">
              <a:solidFill>
                <a:srgbClr val="00B0F0"/>
              </a:solidFill>
            </a:endParaRPr>
          </a:p>
          <a:p>
            <a:r>
              <a:rPr lang="cs-CZ" dirty="0">
                <a:solidFill>
                  <a:srgbClr val="7030A0"/>
                </a:solidFill>
              </a:rPr>
              <a:t>skriptury a formy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Záhlaví hesla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81200" y="1196752"/>
            <a:ext cx="8229600" cy="5256584"/>
          </a:xfrm>
        </p:spPr>
        <p:txBody>
          <a:bodyPr/>
          <a:lstStyle/>
          <a:p>
            <a:pPr lvl="1"/>
            <a:r>
              <a:rPr lang="cs-CZ" dirty="0" err="1"/>
              <a:t>Georgesovská</a:t>
            </a:r>
            <a:r>
              <a:rPr lang="cs-CZ" dirty="0"/>
              <a:t> hesla		</a:t>
            </a:r>
            <a:r>
              <a:rPr lang="cs-CZ" sz="2000" dirty="0"/>
              <a:t>viz </a:t>
            </a:r>
            <a:r>
              <a:rPr lang="cs-CZ" sz="2000" dirty="0" err="1"/>
              <a:t>Georges</a:t>
            </a:r>
            <a:r>
              <a:rPr lang="cs-CZ" sz="2000" dirty="0"/>
              <a:t>, </a:t>
            </a:r>
            <a:r>
              <a:rPr lang="cs-CZ" sz="2000" dirty="0" err="1"/>
              <a:t>ThLL</a:t>
            </a:r>
            <a:endParaRPr lang="cs-CZ" sz="2000" dirty="0"/>
          </a:p>
          <a:p>
            <a:pPr lvl="1"/>
            <a:r>
              <a:rPr lang="cs-CZ" dirty="0" err="1"/>
              <a:t>Negeorgesovská</a:t>
            </a:r>
            <a:r>
              <a:rPr lang="cs-CZ" dirty="0"/>
              <a:t> hesla</a:t>
            </a:r>
            <a:endParaRPr lang="cs-CZ" sz="2000" dirty="0"/>
          </a:p>
          <a:p>
            <a:pPr lvl="2"/>
            <a:r>
              <a:rPr lang="cs-CZ" dirty="0"/>
              <a:t>klasická latina</a:t>
            </a:r>
          </a:p>
          <a:p>
            <a:pPr lvl="3"/>
            <a:r>
              <a:rPr lang="en-US" b="1" dirty="0"/>
              <a:t>*</a:t>
            </a:r>
            <a:r>
              <a:rPr lang="en-US" b="1" dirty="0" err="1"/>
              <a:t>macellaria</a:t>
            </a:r>
            <a:r>
              <a:rPr lang="en-US" dirty="0"/>
              <a:t>, ‑</a:t>
            </a:r>
            <a:r>
              <a:rPr lang="en-US" dirty="0" err="1"/>
              <a:t>ae</a:t>
            </a:r>
            <a:r>
              <a:rPr lang="en-US" dirty="0"/>
              <a:t>, </a:t>
            </a:r>
            <a:r>
              <a:rPr lang="en-US" i="1" dirty="0"/>
              <a:t>f.</a:t>
            </a:r>
            <a:r>
              <a:rPr lang="en-US" dirty="0"/>
              <a:t>  [</a:t>
            </a:r>
            <a:r>
              <a:rPr lang="en-US" dirty="0" err="1"/>
              <a:t>macellum</a:t>
            </a:r>
            <a:r>
              <a:rPr lang="en-US" dirty="0"/>
              <a:t>; </a:t>
            </a:r>
            <a:r>
              <a:rPr lang="en-US" i="1" dirty="0"/>
              <a:t>cf. </a:t>
            </a:r>
            <a:r>
              <a:rPr lang="en-US" i="1" dirty="0" err="1"/>
              <a:t>ThLL</a:t>
            </a:r>
            <a:r>
              <a:rPr lang="en-US" i="1" dirty="0"/>
              <a:t> VIII </a:t>
            </a:r>
            <a:r>
              <a:rPr lang="cs-CZ" i="1" dirty="0"/>
              <a:t> </a:t>
            </a:r>
            <a:r>
              <a:rPr lang="en-US" i="1" dirty="0"/>
              <a:t>3,25</a:t>
            </a:r>
            <a:r>
              <a:rPr lang="en-US" dirty="0"/>
              <a:t>]</a:t>
            </a:r>
            <a:endParaRPr lang="cs-CZ" dirty="0"/>
          </a:p>
          <a:p>
            <a:pPr lvl="2"/>
            <a:r>
              <a:rPr lang="cs-CZ" dirty="0" err="1"/>
              <a:t>vernakulární</a:t>
            </a:r>
            <a:r>
              <a:rPr lang="cs-CZ" dirty="0"/>
              <a:t> jazyky</a:t>
            </a:r>
          </a:p>
          <a:p>
            <a:pPr lvl="3"/>
            <a:r>
              <a:rPr lang="cs-CZ" b="1" dirty="0"/>
              <a:t>*</a:t>
            </a:r>
            <a:r>
              <a:rPr lang="cs-CZ" b="1" dirty="0" err="1"/>
              <a:t>logia</a:t>
            </a:r>
            <a:r>
              <a:rPr lang="cs-CZ" dirty="0"/>
              <a:t>, ‑</a:t>
            </a:r>
            <a:r>
              <a:rPr lang="cs-CZ" dirty="0" err="1"/>
              <a:t>ae</a:t>
            </a:r>
            <a:r>
              <a:rPr lang="cs-CZ" dirty="0"/>
              <a:t>, </a:t>
            </a:r>
            <a:r>
              <a:rPr lang="cs-CZ" i="1" dirty="0" err="1"/>
              <a:t>f</a:t>
            </a:r>
            <a:r>
              <a:rPr lang="cs-CZ" i="1" dirty="0"/>
              <a:t>.  </a:t>
            </a:r>
            <a:r>
              <a:rPr lang="cs-CZ" dirty="0"/>
              <a:t>[</a:t>
            </a:r>
            <a:r>
              <a:rPr lang="cs-CZ" i="1" dirty="0" err="1"/>
              <a:t>it</a:t>
            </a:r>
            <a:r>
              <a:rPr lang="cs-CZ" i="1" dirty="0"/>
              <a:t>.</a:t>
            </a:r>
            <a:r>
              <a:rPr lang="cs-CZ" dirty="0"/>
              <a:t> </a:t>
            </a:r>
            <a:r>
              <a:rPr lang="cs-CZ" dirty="0" err="1"/>
              <a:t>loggia</a:t>
            </a:r>
            <a:r>
              <a:rPr lang="cs-CZ" dirty="0"/>
              <a:t>; </a:t>
            </a:r>
            <a:r>
              <a:rPr lang="cs-CZ" i="1" dirty="0" err="1"/>
              <a:t>cf</a:t>
            </a:r>
            <a:r>
              <a:rPr lang="cs-CZ" i="1" dirty="0"/>
              <a:t>. </a:t>
            </a:r>
            <a:r>
              <a:rPr lang="cs-CZ" i="1" dirty="0" err="1"/>
              <a:t>DuC</a:t>
            </a:r>
            <a:r>
              <a:rPr lang="cs-CZ" i="1" dirty="0"/>
              <a:t> V 137a ...</a:t>
            </a:r>
            <a:r>
              <a:rPr lang="cs-CZ" dirty="0"/>
              <a:t>]</a:t>
            </a:r>
          </a:p>
          <a:p>
            <a:pPr lvl="2"/>
            <a:r>
              <a:rPr lang="cs-CZ" dirty="0"/>
              <a:t>řečtina			          </a:t>
            </a:r>
            <a:r>
              <a:rPr lang="cs-CZ" sz="2000" dirty="0"/>
              <a:t>psána alfabetou</a:t>
            </a:r>
          </a:p>
          <a:p>
            <a:pPr lvl="3"/>
            <a:r>
              <a:rPr lang="cs-CZ" b="1" dirty="0"/>
              <a:t>*</a:t>
            </a:r>
            <a:r>
              <a:rPr lang="cs-CZ" b="1" dirty="0" err="1"/>
              <a:t>deutrus</a:t>
            </a:r>
            <a:r>
              <a:rPr lang="cs-CZ" dirty="0"/>
              <a:t>  3.  [</a:t>
            </a:r>
            <a:r>
              <a:rPr lang="el-GR" dirty="0"/>
              <a:t>δεύτερος</a:t>
            </a:r>
            <a:r>
              <a:rPr lang="cs-CZ" dirty="0" smtClean="0"/>
              <a:t>] „druhý“</a:t>
            </a:r>
            <a:endParaRPr lang="cs-CZ" dirty="0"/>
          </a:p>
          <a:p>
            <a:pPr lvl="2"/>
            <a:r>
              <a:rPr lang="cs-CZ" dirty="0"/>
              <a:t>arabština, hebrejština	         </a:t>
            </a:r>
            <a:r>
              <a:rPr lang="cs-CZ" sz="2000" dirty="0"/>
              <a:t>jen </a:t>
            </a:r>
            <a:r>
              <a:rPr lang="cs-CZ" sz="2000" dirty="0" smtClean="0"/>
              <a:t>zmíněny</a:t>
            </a: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Etymologie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err="1">
                <a:ea typeface="Calibri"/>
              </a:rPr>
              <a:t>arithmetica</a:t>
            </a:r>
            <a:r>
              <a:rPr lang="cs-CZ" sz="2000" dirty="0">
                <a:ea typeface="Calibri"/>
              </a:rPr>
              <a:t>, -</a:t>
            </a:r>
            <a:r>
              <a:rPr lang="cs-CZ" sz="2000" dirty="0" err="1">
                <a:ea typeface="Calibri"/>
              </a:rPr>
              <a:t>ae</a:t>
            </a:r>
            <a:r>
              <a:rPr lang="cs-CZ" sz="2000" dirty="0">
                <a:ea typeface="Calibri"/>
              </a:rPr>
              <a:t>, </a:t>
            </a:r>
            <a:r>
              <a:rPr lang="cs-CZ" sz="2000" i="1" dirty="0" err="1">
                <a:ea typeface="Calibri"/>
              </a:rPr>
              <a:t>f</a:t>
            </a:r>
            <a:r>
              <a:rPr lang="cs-CZ" sz="2000" i="1" dirty="0">
                <a:ea typeface="Calibri"/>
              </a:rPr>
              <a:t>.   </a:t>
            </a:r>
            <a:r>
              <a:rPr lang="cs-CZ" sz="2000" i="1" dirty="0" err="1">
                <a:ea typeface="Calibri"/>
              </a:rPr>
              <a:t>script</a:t>
            </a:r>
            <a:r>
              <a:rPr lang="cs-CZ" sz="2000" i="1" dirty="0">
                <a:ea typeface="Calibri"/>
              </a:rPr>
              <a:t>. </a:t>
            </a:r>
            <a:r>
              <a:rPr lang="cs-CZ" sz="2000" i="1" dirty="0" err="1">
                <a:ea typeface="Calibri"/>
              </a:rPr>
              <a:t>et</a:t>
            </a:r>
            <a:r>
              <a:rPr lang="cs-CZ" sz="2000" i="1" dirty="0">
                <a:ea typeface="Calibri"/>
              </a:rPr>
              <a:t> </a:t>
            </a:r>
            <a:r>
              <a:rPr lang="cs-CZ" sz="2000" i="1" dirty="0" err="1">
                <a:ea typeface="Calibri"/>
              </a:rPr>
              <a:t>form</a:t>
            </a:r>
            <a:r>
              <a:rPr lang="cs-CZ" sz="2000" i="1" dirty="0">
                <a:ea typeface="Calibri"/>
              </a:rPr>
              <a:t>.: </a:t>
            </a:r>
            <a:r>
              <a:rPr lang="cs-CZ" sz="2000" dirty="0">
                <a:ea typeface="Calibri"/>
              </a:rPr>
              <a:t>‑</a:t>
            </a:r>
            <a:r>
              <a:rPr lang="cs-CZ" sz="2000" dirty="0" err="1">
                <a:ea typeface="Calibri"/>
              </a:rPr>
              <a:t>ichm</a:t>
            </a:r>
            <a:r>
              <a:rPr lang="cs-CZ" sz="2000" dirty="0">
                <a:ea typeface="Calibri"/>
              </a:rPr>
              <a:t>‑ |</a:t>
            </a:r>
            <a:r>
              <a:rPr lang="cs-CZ" sz="2000" dirty="0" err="1">
                <a:ea typeface="Calibri"/>
              </a:rPr>
              <a:t>CapPr</a:t>
            </a:r>
            <a:r>
              <a:rPr lang="cs-CZ" sz="2000" dirty="0">
                <a:ea typeface="Calibri"/>
              </a:rPr>
              <a:t> P 1343 f.183vb|; ‑</a:t>
            </a:r>
            <a:r>
              <a:rPr lang="cs-CZ" sz="2000" dirty="0" err="1">
                <a:ea typeface="Calibri"/>
              </a:rPr>
              <a:t>ime</a:t>
            </a:r>
            <a:r>
              <a:rPr lang="cs-CZ" sz="2000" dirty="0">
                <a:ea typeface="Calibri"/>
              </a:rPr>
              <a:t>‑ |</a:t>
            </a:r>
            <a:r>
              <a:rPr lang="cs-CZ" sz="2000" dirty="0" err="1">
                <a:ea typeface="Calibri"/>
              </a:rPr>
              <a:t>CapPr</a:t>
            </a:r>
            <a:r>
              <a:rPr lang="cs-CZ" sz="2000" dirty="0">
                <a:ea typeface="Calibri"/>
              </a:rPr>
              <a:t> P 1316 f.15r|; ‑</a:t>
            </a:r>
            <a:r>
              <a:rPr lang="cs-CZ" sz="2000" dirty="0" err="1">
                <a:ea typeface="Calibri"/>
              </a:rPr>
              <a:t>ismethi</a:t>
            </a:r>
            <a:r>
              <a:rPr lang="cs-CZ" sz="2000" dirty="0">
                <a:ea typeface="Calibri"/>
              </a:rPr>
              <a:t>‑ |(1387) </a:t>
            </a:r>
            <a:r>
              <a:rPr lang="cs-CZ" sz="2000" dirty="0" err="1">
                <a:ea typeface="Calibri"/>
              </a:rPr>
              <a:t>InventViti</a:t>
            </a:r>
            <a:r>
              <a:rPr lang="cs-CZ" sz="2000" dirty="0">
                <a:ea typeface="Calibri"/>
              </a:rPr>
              <a:t> LIII|; ‑</a:t>
            </a:r>
            <a:r>
              <a:rPr lang="cs-CZ" sz="2000" dirty="0" err="1">
                <a:ea typeface="Calibri"/>
              </a:rPr>
              <a:t>itm</a:t>
            </a:r>
            <a:r>
              <a:rPr lang="cs-CZ" sz="2000" dirty="0">
                <a:ea typeface="Calibri"/>
              </a:rPr>
              <a:t>‑ |(1354) </a:t>
            </a:r>
            <a:r>
              <a:rPr lang="cs-CZ" sz="2000" dirty="0" err="1">
                <a:ea typeface="Calibri"/>
              </a:rPr>
              <a:t>ib</a:t>
            </a:r>
            <a:r>
              <a:rPr lang="cs-CZ" sz="2000" dirty="0">
                <a:ea typeface="Calibri"/>
              </a:rPr>
              <a:t>. XI|; ‑</a:t>
            </a:r>
            <a:r>
              <a:rPr lang="cs-CZ" sz="2000" dirty="0" err="1">
                <a:ea typeface="Calibri"/>
              </a:rPr>
              <a:t>itmetri</a:t>
            </a:r>
            <a:r>
              <a:rPr lang="cs-CZ" sz="2000" dirty="0">
                <a:ea typeface="Calibri"/>
              </a:rPr>
              <a:t>‑ |KNM XIII G 28 f.262rb|; ‑</a:t>
            </a:r>
            <a:r>
              <a:rPr lang="cs-CZ" sz="2000" dirty="0" err="1">
                <a:ea typeface="Calibri"/>
              </a:rPr>
              <a:t>izm</a:t>
            </a:r>
            <a:r>
              <a:rPr lang="cs-CZ" sz="2000" dirty="0">
                <a:ea typeface="Calibri"/>
              </a:rPr>
              <a:t>‑ |(1355) </a:t>
            </a:r>
            <a:r>
              <a:rPr lang="cs-CZ" sz="2000" dirty="0" err="1">
                <a:ea typeface="Calibri"/>
              </a:rPr>
              <a:t>InventViti</a:t>
            </a:r>
            <a:r>
              <a:rPr lang="cs-CZ" sz="2000" dirty="0">
                <a:ea typeface="Calibri"/>
              </a:rPr>
              <a:t> XXIV|; ‑</a:t>
            </a:r>
            <a:r>
              <a:rPr lang="cs-CZ" sz="2000" dirty="0" err="1">
                <a:ea typeface="Calibri"/>
              </a:rPr>
              <a:t>ism</a:t>
            </a:r>
            <a:r>
              <a:rPr lang="cs-CZ" sz="2000" dirty="0">
                <a:ea typeface="Calibri"/>
              </a:rPr>
              <a:t>‑, -</a:t>
            </a:r>
            <a:r>
              <a:rPr lang="cs-CZ" sz="2000" dirty="0" err="1">
                <a:ea typeface="Calibri"/>
              </a:rPr>
              <a:t>ismetri</a:t>
            </a:r>
            <a:r>
              <a:rPr lang="cs-CZ" sz="2000" dirty="0">
                <a:ea typeface="Calibri"/>
              </a:rPr>
              <a:t>‑, -</a:t>
            </a:r>
            <a:r>
              <a:rPr lang="cs-CZ" sz="2000" dirty="0" err="1">
                <a:ea typeface="Calibri"/>
              </a:rPr>
              <a:t>ismetria</a:t>
            </a:r>
            <a:r>
              <a:rPr lang="cs-CZ" sz="2000" dirty="0">
                <a:ea typeface="Calibri"/>
              </a:rPr>
              <a:t>, -</a:t>
            </a:r>
            <a:r>
              <a:rPr lang="cs-CZ" sz="2000" dirty="0" err="1">
                <a:ea typeface="Calibri"/>
              </a:rPr>
              <a:t>trica</a:t>
            </a:r>
            <a:r>
              <a:rPr lang="cs-CZ" sz="2000" dirty="0">
                <a:ea typeface="Calibri"/>
              </a:rPr>
              <a:t> </a:t>
            </a:r>
            <a:r>
              <a:rPr lang="cs-CZ" sz="2000" i="1" dirty="0">
                <a:ea typeface="Calibri"/>
              </a:rPr>
              <a:t>v. </a:t>
            </a:r>
            <a:r>
              <a:rPr lang="cs-CZ" sz="2000" i="1" dirty="0" err="1">
                <a:ea typeface="Calibri"/>
              </a:rPr>
              <a:t>infra</a:t>
            </a:r>
            <a:endParaRPr lang="cs-CZ" sz="2000" i="1" dirty="0">
              <a:ea typeface="Calibri"/>
            </a:endParaRPr>
          </a:p>
          <a:p>
            <a:pPr marL="0" indent="0">
              <a:buNone/>
            </a:pPr>
            <a:endParaRPr lang="cs-CZ" sz="2000" i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prstClr val="black"/>
                </a:solidFill>
              </a:rPr>
              <a:t>Zkracování slov v oddílu </a:t>
            </a:r>
            <a:r>
              <a:rPr lang="cs-CZ" i="1" dirty="0" err="1">
                <a:solidFill>
                  <a:prstClr val="black"/>
                </a:solidFill>
              </a:rPr>
              <a:t>script</a:t>
            </a:r>
            <a:r>
              <a:rPr lang="cs-CZ" i="1" dirty="0">
                <a:solidFill>
                  <a:prstClr val="black"/>
                </a:solidFill>
              </a:rPr>
              <a:t>. </a:t>
            </a:r>
            <a:r>
              <a:rPr lang="cs-CZ" i="1" dirty="0" err="1">
                <a:solidFill>
                  <a:prstClr val="black"/>
                </a:solidFill>
              </a:rPr>
              <a:t>et</a:t>
            </a:r>
            <a:r>
              <a:rPr lang="cs-CZ" i="1" dirty="0">
                <a:solidFill>
                  <a:prstClr val="black"/>
                </a:solidFill>
              </a:rPr>
              <a:t> </a:t>
            </a:r>
            <a:r>
              <a:rPr lang="cs-CZ" i="1" dirty="0" err="1">
                <a:solidFill>
                  <a:prstClr val="black"/>
                </a:solidFill>
              </a:rPr>
              <a:t>form</a:t>
            </a:r>
            <a:r>
              <a:rPr lang="cs-CZ" i="1" dirty="0">
                <a:solidFill>
                  <a:prstClr val="black"/>
                </a:solidFill>
              </a:rPr>
              <a:t>.</a:t>
            </a:r>
            <a:br>
              <a:rPr lang="cs-CZ" i="1" dirty="0">
                <a:solidFill>
                  <a:prstClr val="black"/>
                </a:solidFill>
              </a:rPr>
            </a:br>
            <a:r>
              <a:rPr lang="cs-CZ" sz="2000" i="1" dirty="0">
                <a:solidFill>
                  <a:prstClr val="black"/>
                </a:solidFill>
              </a:rPr>
              <a:t/>
            </a:r>
            <a:br>
              <a:rPr lang="cs-CZ" sz="2000" i="1" dirty="0">
                <a:solidFill>
                  <a:prstClr val="black"/>
                </a:solidFill>
              </a:rPr>
            </a:br>
            <a:r>
              <a:rPr lang="cs-CZ" sz="2400" b="1" dirty="0" err="1"/>
              <a:t>arithmetica</a:t>
            </a:r>
            <a:r>
              <a:rPr lang="cs-CZ" sz="2400" dirty="0"/>
              <a:t>, -</a:t>
            </a:r>
            <a:r>
              <a:rPr lang="cs-CZ" sz="2400" dirty="0" err="1"/>
              <a:t>ae</a:t>
            </a:r>
            <a:r>
              <a:rPr lang="cs-CZ" sz="2400" dirty="0"/>
              <a:t>, </a:t>
            </a:r>
            <a:r>
              <a:rPr lang="cs-CZ" sz="2400" i="1" dirty="0" err="1"/>
              <a:t>f</a:t>
            </a:r>
            <a:r>
              <a:rPr lang="cs-CZ" sz="2400" i="1" dirty="0"/>
              <a:t>.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C00000"/>
            </a:gs>
            <a:gs pos="0">
              <a:schemeClr val="accent2">
                <a:lumMod val="45000"/>
                <a:lumOff val="55000"/>
              </a:schemeClr>
            </a:gs>
            <a:gs pos="57000">
              <a:schemeClr val="accent2">
                <a:lumMod val="45000"/>
                <a:lumOff val="5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  <a:latin typeface="Palatino Linotype" pitchFamily="18" charset="0"/>
              </a:rPr>
              <a:t>        Stručné dějiny slovníků aneb 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3000" dirty="0">
                <a:latin typeface="Palatino Linotype" pitchFamily="18" charset="0"/>
              </a:rPr>
              <a:t>3. tis. př. n. l.: sumersko-akkadské slovníky</a:t>
            </a:r>
          </a:p>
          <a:p>
            <a:pPr>
              <a:buNone/>
            </a:pPr>
            <a:endParaRPr lang="cs-CZ" sz="3000" dirty="0">
              <a:latin typeface="Palatino Linotype" pitchFamily="18" charset="0"/>
            </a:endParaRPr>
          </a:p>
          <a:p>
            <a:pPr>
              <a:buNone/>
            </a:pPr>
            <a:r>
              <a:rPr lang="cs-CZ" sz="3000" dirty="0">
                <a:latin typeface="Palatino Linotype" pitchFamily="18" charset="0"/>
              </a:rPr>
              <a:t>3. stol. př. n. l.: řecké seznamy glos</a:t>
            </a:r>
          </a:p>
          <a:p>
            <a:pPr>
              <a:buNone/>
            </a:pPr>
            <a:endParaRPr lang="cs-CZ" sz="3000" dirty="0">
              <a:latin typeface="Palatino Linotype" pitchFamily="18" charset="0"/>
            </a:endParaRPr>
          </a:p>
          <a:p>
            <a:pPr marL="0" indent="0">
              <a:buNone/>
            </a:pPr>
            <a:r>
              <a:rPr lang="cs-CZ" sz="3000" dirty="0">
                <a:latin typeface="Palatino Linotype" pitchFamily="18" charset="0"/>
              </a:rPr>
              <a:t>1. stol. př. n. l.: latinské seznamy glos</a:t>
            </a:r>
          </a:p>
          <a:p>
            <a:pPr marL="0" indent="0">
              <a:buNone/>
            </a:pPr>
            <a:endParaRPr lang="cs-CZ" sz="3000" dirty="0">
              <a:latin typeface="Palatino Linotype" pitchFamily="18" charset="0"/>
            </a:endParaRPr>
          </a:p>
          <a:p>
            <a:pPr marL="0" indent="0">
              <a:buNone/>
            </a:pPr>
            <a:r>
              <a:rPr lang="cs-CZ" sz="3000" dirty="0">
                <a:latin typeface="Palatino Linotype" pitchFamily="18" charset="0"/>
              </a:rPr>
              <a:t>7. stol. n. l.: latinsko-</a:t>
            </a:r>
            <a:r>
              <a:rPr lang="cs-CZ" sz="3000" dirty="0" err="1">
                <a:latin typeface="Palatino Linotype" pitchFamily="18" charset="0"/>
              </a:rPr>
              <a:t>vernakulární</a:t>
            </a:r>
            <a:r>
              <a:rPr lang="cs-CZ" sz="3000" dirty="0">
                <a:latin typeface="Palatino Linotype" pitchFamily="18" charset="0"/>
              </a:rPr>
              <a:t> slovníky</a:t>
            </a:r>
          </a:p>
          <a:p>
            <a:pPr marL="0" indent="0">
              <a:buNone/>
            </a:pPr>
            <a:endParaRPr lang="cs-CZ" sz="3000" dirty="0">
              <a:latin typeface="Palatino Linotype" pitchFamily="18" charset="0"/>
            </a:endParaRPr>
          </a:p>
          <a:p>
            <a:pPr marL="0" indent="0">
              <a:buNone/>
            </a:pPr>
            <a:r>
              <a:rPr lang="cs-CZ" sz="3000" dirty="0">
                <a:latin typeface="Palatino Linotype" pitchFamily="18" charset="0"/>
              </a:rPr>
              <a:t>14. stol. n. l.: latinsko-české slovníky</a:t>
            </a:r>
          </a:p>
          <a:p>
            <a:pPr>
              <a:buNone/>
            </a:pPr>
            <a:endParaRPr lang="cs-CZ" i="1" dirty="0">
              <a:latin typeface="Palatino Linotype" pitchFamily="18" charset="0"/>
            </a:endParaRPr>
          </a:p>
          <a:p>
            <a:pPr algn="ctr">
              <a:buNone/>
            </a:pPr>
            <a:endParaRPr lang="fr-FR" dirty="0">
              <a:latin typeface="Palatino Linotype" pitchFamily="18" charset="0"/>
            </a:endParaRPr>
          </a:p>
          <a:p>
            <a:pPr>
              <a:buNone/>
            </a:pPr>
            <a:endParaRPr lang="cs-CZ" dirty="0">
              <a:latin typeface="Palatino Linotype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3921" y="553901"/>
            <a:ext cx="2326268" cy="94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4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354162"/>
          </a:xfrm>
        </p:spPr>
        <p:txBody>
          <a:bodyPr>
            <a:normAutofit/>
          </a:bodyPr>
          <a:lstStyle/>
          <a:p>
            <a:r>
              <a:rPr lang="cs-CZ" sz="3400" dirty="0">
                <a:solidFill>
                  <a:prstClr val="black"/>
                </a:solidFill>
                <a:latin typeface="Palatino Linotype" pitchFamily="18" charset="0"/>
              </a:rPr>
              <a:t>Zkracování slov v oddílu </a:t>
            </a:r>
            <a:r>
              <a:rPr lang="cs-CZ" sz="3400" i="1" dirty="0" err="1">
                <a:solidFill>
                  <a:prstClr val="black"/>
                </a:solidFill>
                <a:latin typeface="Palatino Linotype" pitchFamily="18" charset="0"/>
              </a:rPr>
              <a:t>script</a:t>
            </a:r>
            <a:r>
              <a:rPr lang="cs-CZ" sz="3400" i="1" dirty="0">
                <a:solidFill>
                  <a:prstClr val="black"/>
                </a:solidFill>
                <a:latin typeface="Palatino Linotype" pitchFamily="18" charset="0"/>
              </a:rPr>
              <a:t>. </a:t>
            </a:r>
            <a:r>
              <a:rPr lang="cs-CZ" sz="3400" i="1" dirty="0" err="1">
                <a:solidFill>
                  <a:prstClr val="black"/>
                </a:solidFill>
                <a:latin typeface="Palatino Linotype" pitchFamily="18" charset="0"/>
              </a:rPr>
              <a:t>et</a:t>
            </a:r>
            <a:r>
              <a:rPr lang="cs-CZ" sz="3400" i="1" dirty="0">
                <a:solidFill>
                  <a:prstClr val="black"/>
                </a:solidFill>
                <a:latin typeface="Palatino Linotype" pitchFamily="18" charset="0"/>
              </a:rPr>
              <a:t> </a:t>
            </a:r>
            <a:r>
              <a:rPr lang="cs-CZ" sz="3400" i="1" dirty="0" err="1">
                <a:solidFill>
                  <a:prstClr val="black"/>
                </a:solidFill>
                <a:latin typeface="Palatino Linotype" pitchFamily="18" charset="0"/>
              </a:rPr>
              <a:t>form</a:t>
            </a:r>
            <a:r>
              <a:rPr lang="cs-CZ" sz="3400" i="1" dirty="0">
                <a:solidFill>
                  <a:prstClr val="black"/>
                </a:solidFill>
                <a:latin typeface="Palatino Linotype" pitchFamily="18" charset="0"/>
              </a:rPr>
              <a:t>.</a:t>
            </a:r>
            <a:br>
              <a:rPr lang="cs-CZ" sz="3400" i="1" dirty="0">
                <a:solidFill>
                  <a:prstClr val="black"/>
                </a:solidFill>
                <a:latin typeface="Palatino Linotype" pitchFamily="18" charset="0"/>
              </a:rPr>
            </a:br>
            <a:r>
              <a:rPr lang="cs-CZ" sz="2000" i="1" dirty="0">
                <a:solidFill>
                  <a:prstClr val="black"/>
                </a:solidFill>
                <a:latin typeface="Palatino Linotype" pitchFamily="18" charset="0"/>
              </a:rPr>
              <a:t/>
            </a:r>
            <a:br>
              <a:rPr lang="cs-CZ" sz="2000" i="1" dirty="0">
                <a:solidFill>
                  <a:prstClr val="black"/>
                </a:solidFill>
                <a:latin typeface="Palatino Linotype" pitchFamily="18" charset="0"/>
              </a:rPr>
            </a:br>
            <a:r>
              <a:rPr lang="cs-CZ" sz="2400" b="1" dirty="0" err="1">
                <a:latin typeface="Palatino Linotype" pitchFamily="18" charset="0"/>
              </a:rPr>
              <a:t>arithmetica</a:t>
            </a:r>
            <a:r>
              <a:rPr lang="cs-CZ" sz="2400" dirty="0">
                <a:latin typeface="Palatino Linotype" pitchFamily="18" charset="0"/>
              </a:rPr>
              <a:t>, -</a:t>
            </a:r>
            <a:r>
              <a:rPr lang="cs-CZ" sz="2400" dirty="0" err="1">
                <a:latin typeface="Palatino Linotype" pitchFamily="18" charset="0"/>
              </a:rPr>
              <a:t>ae</a:t>
            </a:r>
            <a:r>
              <a:rPr lang="cs-CZ" sz="2400" dirty="0">
                <a:latin typeface="Palatino Linotype" pitchFamily="18" charset="0"/>
              </a:rPr>
              <a:t>, </a:t>
            </a:r>
            <a:r>
              <a:rPr lang="cs-CZ" sz="2400" i="1" dirty="0" err="1">
                <a:latin typeface="Palatino Linotype" pitchFamily="18" charset="0"/>
              </a:rPr>
              <a:t>f</a:t>
            </a:r>
            <a:r>
              <a:rPr lang="cs-CZ" sz="2400" i="1" dirty="0">
                <a:latin typeface="Palatino Linotype" pitchFamily="18" charset="0"/>
              </a:rPr>
              <a:t>.</a:t>
            </a:r>
            <a:endParaRPr lang="cs-CZ" sz="2400" dirty="0">
              <a:latin typeface="Palatino Linotype" pitchFamily="18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solidFill>
                  <a:prstClr val="black"/>
                </a:solidFill>
                <a:latin typeface="Palatino Linotype" pitchFamily="18" charset="0"/>
              </a:rPr>
              <a:t>‑</a:t>
            </a:r>
            <a:r>
              <a:rPr lang="cs-CZ" sz="2400" dirty="0" err="1">
                <a:solidFill>
                  <a:prstClr val="black"/>
                </a:solidFill>
                <a:latin typeface="Palatino Linotype" pitchFamily="18" charset="0"/>
              </a:rPr>
              <a:t>ichm</a:t>
            </a:r>
            <a:r>
              <a:rPr lang="cs-CZ" sz="2400" dirty="0">
                <a:solidFill>
                  <a:prstClr val="black"/>
                </a:solidFill>
                <a:latin typeface="Palatino Linotype" pitchFamily="18" charset="0"/>
              </a:rPr>
              <a:t>‑</a:t>
            </a:r>
          </a:p>
          <a:p>
            <a:pPr marL="0" indent="0">
              <a:buNone/>
            </a:pPr>
            <a:r>
              <a:rPr lang="cs-CZ" sz="2400" dirty="0">
                <a:solidFill>
                  <a:prstClr val="black"/>
                </a:solidFill>
                <a:latin typeface="Palatino Linotype" pitchFamily="18" charset="0"/>
              </a:rPr>
              <a:t>‑</a:t>
            </a:r>
            <a:r>
              <a:rPr lang="cs-CZ" sz="2400" dirty="0" err="1">
                <a:solidFill>
                  <a:prstClr val="black"/>
                </a:solidFill>
                <a:latin typeface="Palatino Linotype" pitchFamily="18" charset="0"/>
              </a:rPr>
              <a:t>ime</a:t>
            </a:r>
            <a:r>
              <a:rPr lang="cs-CZ" sz="2400" dirty="0">
                <a:solidFill>
                  <a:prstClr val="black"/>
                </a:solidFill>
                <a:latin typeface="Palatino Linotype" pitchFamily="18" charset="0"/>
              </a:rPr>
              <a:t>‑ </a:t>
            </a:r>
          </a:p>
          <a:p>
            <a:pPr marL="0" indent="0">
              <a:buNone/>
            </a:pPr>
            <a:r>
              <a:rPr lang="cs-CZ" sz="2400" dirty="0">
                <a:solidFill>
                  <a:prstClr val="black"/>
                </a:solidFill>
                <a:latin typeface="Palatino Linotype" pitchFamily="18" charset="0"/>
              </a:rPr>
              <a:t>‑</a:t>
            </a:r>
            <a:r>
              <a:rPr lang="cs-CZ" sz="2400" dirty="0" err="1">
                <a:solidFill>
                  <a:prstClr val="black"/>
                </a:solidFill>
                <a:latin typeface="Palatino Linotype" pitchFamily="18" charset="0"/>
              </a:rPr>
              <a:t>ismethi</a:t>
            </a:r>
            <a:r>
              <a:rPr lang="cs-CZ" sz="2400" dirty="0">
                <a:solidFill>
                  <a:prstClr val="black"/>
                </a:solidFill>
                <a:latin typeface="Palatino Linotype" pitchFamily="18" charset="0"/>
              </a:rPr>
              <a:t>‑</a:t>
            </a:r>
          </a:p>
          <a:p>
            <a:pPr marL="0" indent="0">
              <a:buNone/>
            </a:pPr>
            <a:r>
              <a:rPr lang="cs-CZ" sz="2400" dirty="0">
                <a:solidFill>
                  <a:prstClr val="black"/>
                </a:solidFill>
                <a:latin typeface="Palatino Linotype" pitchFamily="18" charset="0"/>
              </a:rPr>
              <a:t>‑</a:t>
            </a:r>
            <a:r>
              <a:rPr lang="cs-CZ" sz="2400" dirty="0" err="1">
                <a:solidFill>
                  <a:prstClr val="black"/>
                </a:solidFill>
                <a:latin typeface="Palatino Linotype" pitchFamily="18" charset="0"/>
              </a:rPr>
              <a:t>itm</a:t>
            </a:r>
            <a:r>
              <a:rPr lang="cs-CZ" sz="2400" dirty="0">
                <a:solidFill>
                  <a:prstClr val="black"/>
                </a:solidFill>
                <a:latin typeface="Palatino Linotype" pitchFamily="18" charset="0"/>
              </a:rPr>
              <a:t>‑</a:t>
            </a:r>
          </a:p>
          <a:p>
            <a:pPr marL="0" indent="0">
              <a:buNone/>
            </a:pPr>
            <a:r>
              <a:rPr lang="cs-CZ" sz="2400" dirty="0">
                <a:solidFill>
                  <a:prstClr val="black"/>
                </a:solidFill>
                <a:latin typeface="Palatino Linotype" pitchFamily="18" charset="0"/>
              </a:rPr>
              <a:t>‑</a:t>
            </a:r>
            <a:r>
              <a:rPr lang="cs-CZ" sz="2400" dirty="0" err="1">
                <a:solidFill>
                  <a:prstClr val="black"/>
                </a:solidFill>
                <a:latin typeface="Palatino Linotype" pitchFamily="18" charset="0"/>
              </a:rPr>
              <a:t>itmetri</a:t>
            </a:r>
            <a:r>
              <a:rPr lang="cs-CZ" sz="2400" dirty="0">
                <a:solidFill>
                  <a:prstClr val="black"/>
                </a:solidFill>
                <a:latin typeface="Palatino Linotype" pitchFamily="18" charset="0"/>
              </a:rPr>
              <a:t>‑</a:t>
            </a:r>
          </a:p>
          <a:p>
            <a:pPr marL="0" indent="0">
              <a:buNone/>
            </a:pPr>
            <a:r>
              <a:rPr lang="cs-CZ" sz="2400" dirty="0">
                <a:solidFill>
                  <a:prstClr val="black"/>
                </a:solidFill>
                <a:latin typeface="Palatino Linotype" pitchFamily="18" charset="0"/>
              </a:rPr>
              <a:t>‑</a:t>
            </a:r>
            <a:r>
              <a:rPr lang="cs-CZ" sz="2400" dirty="0" err="1">
                <a:solidFill>
                  <a:prstClr val="black"/>
                </a:solidFill>
                <a:latin typeface="Palatino Linotype" pitchFamily="18" charset="0"/>
              </a:rPr>
              <a:t>izm</a:t>
            </a:r>
            <a:r>
              <a:rPr lang="cs-CZ" sz="2400" dirty="0">
                <a:solidFill>
                  <a:prstClr val="black"/>
                </a:solidFill>
                <a:latin typeface="Palatino Linotype" pitchFamily="18" charset="0"/>
              </a:rPr>
              <a:t>‑ </a:t>
            </a:r>
          </a:p>
          <a:p>
            <a:pPr marL="0" indent="0">
              <a:buNone/>
            </a:pPr>
            <a:r>
              <a:rPr lang="cs-CZ" sz="2400" dirty="0">
                <a:solidFill>
                  <a:prstClr val="black"/>
                </a:solidFill>
                <a:latin typeface="Palatino Linotype" pitchFamily="18" charset="0"/>
              </a:rPr>
              <a:t>‑</a:t>
            </a:r>
            <a:r>
              <a:rPr lang="cs-CZ" sz="2400" dirty="0" err="1">
                <a:solidFill>
                  <a:prstClr val="black"/>
                </a:solidFill>
                <a:latin typeface="Palatino Linotype" pitchFamily="18" charset="0"/>
              </a:rPr>
              <a:t>ism</a:t>
            </a:r>
            <a:r>
              <a:rPr lang="cs-CZ" sz="2400" dirty="0">
                <a:solidFill>
                  <a:prstClr val="black"/>
                </a:solidFill>
                <a:latin typeface="Palatino Linotype" pitchFamily="18" charset="0"/>
              </a:rPr>
              <a:t>‑</a:t>
            </a:r>
          </a:p>
          <a:p>
            <a:pPr marL="0" indent="0">
              <a:buNone/>
            </a:pPr>
            <a:r>
              <a:rPr lang="cs-CZ" sz="2400" dirty="0">
                <a:solidFill>
                  <a:prstClr val="black"/>
                </a:solidFill>
                <a:latin typeface="Palatino Linotype" pitchFamily="18" charset="0"/>
              </a:rPr>
              <a:t>-</a:t>
            </a:r>
            <a:r>
              <a:rPr lang="cs-CZ" sz="2400" dirty="0" err="1">
                <a:solidFill>
                  <a:prstClr val="black"/>
                </a:solidFill>
                <a:latin typeface="Palatino Linotype" pitchFamily="18" charset="0"/>
              </a:rPr>
              <a:t>ismetri</a:t>
            </a:r>
            <a:r>
              <a:rPr lang="cs-CZ" sz="2400" dirty="0">
                <a:solidFill>
                  <a:prstClr val="black"/>
                </a:solidFill>
                <a:latin typeface="Palatino Linotype" pitchFamily="18" charset="0"/>
              </a:rPr>
              <a:t>‑</a:t>
            </a:r>
          </a:p>
          <a:p>
            <a:pPr marL="0" indent="0">
              <a:buNone/>
            </a:pPr>
            <a:r>
              <a:rPr lang="cs-CZ" sz="2400" dirty="0">
                <a:solidFill>
                  <a:prstClr val="black"/>
                </a:solidFill>
                <a:latin typeface="Palatino Linotype" pitchFamily="18" charset="0"/>
              </a:rPr>
              <a:t>-</a:t>
            </a:r>
            <a:r>
              <a:rPr lang="cs-CZ" sz="2400" dirty="0" err="1">
                <a:solidFill>
                  <a:prstClr val="black"/>
                </a:solidFill>
                <a:latin typeface="Palatino Linotype" pitchFamily="18" charset="0"/>
              </a:rPr>
              <a:t>ismetria</a:t>
            </a:r>
            <a:endParaRPr lang="cs-CZ" sz="2400" dirty="0">
              <a:solidFill>
                <a:prstClr val="black"/>
              </a:solidFill>
              <a:latin typeface="Palatino Linotype" pitchFamily="18" charset="0"/>
            </a:endParaRPr>
          </a:p>
          <a:p>
            <a:pPr marL="0" indent="0">
              <a:buNone/>
            </a:pPr>
            <a:r>
              <a:rPr lang="cs-CZ" sz="2400" dirty="0">
                <a:solidFill>
                  <a:prstClr val="black"/>
                </a:solidFill>
                <a:latin typeface="Palatino Linotype" pitchFamily="18" charset="0"/>
              </a:rPr>
              <a:t>-</a:t>
            </a:r>
            <a:r>
              <a:rPr lang="cs-CZ" sz="2400" dirty="0" err="1">
                <a:solidFill>
                  <a:prstClr val="black"/>
                </a:solidFill>
                <a:latin typeface="Palatino Linotype" pitchFamily="18" charset="0"/>
              </a:rPr>
              <a:t>trica</a:t>
            </a:r>
            <a:endParaRPr lang="cs-CZ" sz="2400" dirty="0">
              <a:solidFill>
                <a:prstClr val="black"/>
              </a:solidFill>
              <a:latin typeface="Palatino Linotype" pitchFamily="18" charset="0"/>
            </a:endParaRPr>
          </a:p>
          <a:p>
            <a:pPr>
              <a:buNone/>
            </a:pPr>
            <a:endParaRPr lang="cs-CZ" sz="2400" dirty="0">
              <a:latin typeface="Palatino Linotype" pitchFamily="18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buNone/>
            </a:pPr>
            <a:r>
              <a:rPr lang="cs-CZ" sz="2400" dirty="0" err="1">
                <a:solidFill>
                  <a:prstClr val="black"/>
                </a:solidFill>
                <a:latin typeface="Palatino Linotype" pitchFamily="18" charset="0"/>
              </a:rPr>
              <a:t>arichmetica</a:t>
            </a:r>
            <a:endParaRPr lang="cs-CZ" sz="2400" dirty="0">
              <a:solidFill>
                <a:prstClr val="black"/>
              </a:solidFill>
              <a:latin typeface="Palatino Linotype" pitchFamily="18" charset="0"/>
            </a:endParaRPr>
          </a:p>
          <a:p>
            <a:pPr lvl="0">
              <a:buNone/>
            </a:pPr>
            <a:r>
              <a:rPr lang="cs-CZ" sz="2400" dirty="0" err="1">
                <a:solidFill>
                  <a:prstClr val="black"/>
                </a:solidFill>
                <a:latin typeface="Palatino Linotype" pitchFamily="18" charset="0"/>
              </a:rPr>
              <a:t>arimetica</a:t>
            </a:r>
            <a:endParaRPr lang="cs-CZ" sz="2400" dirty="0">
              <a:solidFill>
                <a:prstClr val="black"/>
              </a:solidFill>
              <a:latin typeface="Palatino Linotype" pitchFamily="18" charset="0"/>
            </a:endParaRPr>
          </a:p>
          <a:p>
            <a:pPr lvl="0">
              <a:buNone/>
            </a:pPr>
            <a:r>
              <a:rPr lang="cs-CZ" sz="2400" dirty="0" err="1">
                <a:solidFill>
                  <a:prstClr val="black"/>
                </a:solidFill>
                <a:latin typeface="Palatino Linotype" pitchFamily="18" charset="0"/>
              </a:rPr>
              <a:t>arismethica</a:t>
            </a:r>
            <a:endParaRPr lang="cs-CZ" sz="2400" dirty="0">
              <a:solidFill>
                <a:prstClr val="black"/>
              </a:solidFill>
              <a:latin typeface="Palatino Linotype" pitchFamily="18" charset="0"/>
            </a:endParaRPr>
          </a:p>
          <a:p>
            <a:pPr lvl="0">
              <a:buNone/>
            </a:pPr>
            <a:r>
              <a:rPr lang="cs-CZ" sz="2400" dirty="0" err="1">
                <a:solidFill>
                  <a:prstClr val="black"/>
                </a:solidFill>
                <a:latin typeface="Palatino Linotype" pitchFamily="18" charset="0"/>
              </a:rPr>
              <a:t>aritmetica</a:t>
            </a:r>
            <a:endParaRPr lang="cs-CZ" sz="2400" dirty="0">
              <a:solidFill>
                <a:prstClr val="black"/>
              </a:solidFill>
              <a:latin typeface="Palatino Linotype" pitchFamily="18" charset="0"/>
            </a:endParaRPr>
          </a:p>
          <a:p>
            <a:pPr lvl="0">
              <a:buNone/>
            </a:pPr>
            <a:r>
              <a:rPr lang="cs-CZ" sz="2400" dirty="0" err="1">
                <a:solidFill>
                  <a:prstClr val="black"/>
                </a:solidFill>
                <a:latin typeface="Palatino Linotype" pitchFamily="18" charset="0"/>
              </a:rPr>
              <a:t>aritmetrica</a:t>
            </a:r>
            <a:endParaRPr lang="cs-CZ" sz="2400" dirty="0">
              <a:solidFill>
                <a:prstClr val="black"/>
              </a:solidFill>
              <a:latin typeface="Palatino Linotype" pitchFamily="18" charset="0"/>
            </a:endParaRPr>
          </a:p>
          <a:p>
            <a:pPr lvl="0">
              <a:buNone/>
            </a:pPr>
            <a:r>
              <a:rPr lang="cs-CZ" sz="2400" dirty="0" err="1">
                <a:solidFill>
                  <a:prstClr val="black"/>
                </a:solidFill>
                <a:latin typeface="Palatino Linotype" pitchFamily="18" charset="0"/>
              </a:rPr>
              <a:t>arizmetica</a:t>
            </a:r>
            <a:endParaRPr lang="cs-CZ" sz="2400" dirty="0">
              <a:solidFill>
                <a:prstClr val="black"/>
              </a:solidFill>
              <a:latin typeface="Palatino Linotype" pitchFamily="18" charset="0"/>
            </a:endParaRPr>
          </a:p>
          <a:p>
            <a:pPr lvl="0">
              <a:buNone/>
            </a:pPr>
            <a:r>
              <a:rPr lang="cs-CZ" sz="2400" dirty="0" err="1">
                <a:solidFill>
                  <a:prstClr val="black"/>
                </a:solidFill>
                <a:latin typeface="Palatino Linotype" pitchFamily="18" charset="0"/>
              </a:rPr>
              <a:t>arismetica</a:t>
            </a:r>
            <a:endParaRPr lang="cs-CZ" sz="2400" dirty="0">
              <a:solidFill>
                <a:prstClr val="black"/>
              </a:solidFill>
              <a:latin typeface="Palatino Linotype" pitchFamily="18" charset="0"/>
            </a:endParaRPr>
          </a:p>
          <a:p>
            <a:pPr lvl="0">
              <a:buNone/>
            </a:pPr>
            <a:r>
              <a:rPr lang="cs-CZ" sz="2400" dirty="0" err="1">
                <a:solidFill>
                  <a:prstClr val="black"/>
                </a:solidFill>
                <a:latin typeface="Palatino Linotype" pitchFamily="18" charset="0"/>
              </a:rPr>
              <a:t>arismetrica</a:t>
            </a:r>
            <a:endParaRPr lang="cs-CZ" sz="2400" dirty="0">
              <a:solidFill>
                <a:prstClr val="black"/>
              </a:solidFill>
              <a:latin typeface="Palatino Linotype" pitchFamily="18" charset="0"/>
            </a:endParaRPr>
          </a:p>
          <a:p>
            <a:pPr lvl="0">
              <a:buNone/>
            </a:pPr>
            <a:r>
              <a:rPr lang="cs-CZ" sz="2400" dirty="0" err="1">
                <a:solidFill>
                  <a:prstClr val="black"/>
                </a:solidFill>
                <a:latin typeface="Palatino Linotype" pitchFamily="18" charset="0"/>
              </a:rPr>
              <a:t>arismetria</a:t>
            </a:r>
            <a:endParaRPr lang="cs-CZ" sz="2400" dirty="0">
              <a:solidFill>
                <a:prstClr val="black"/>
              </a:solidFill>
              <a:latin typeface="Palatino Linotype" pitchFamily="18" charset="0"/>
            </a:endParaRPr>
          </a:p>
          <a:p>
            <a:pPr lvl="0">
              <a:buNone/>
            </a:pPr>
            <a:r>
              <a:rPr lang="cs-CZ" sz="2400" dirty="0" err="1">
                <a:solidFill>
                  <a:prstClr val="black"/>
                </a:solidFill>
                <a:latin typeface="Palatino Linotype" pitchFamily="18" charset="0"/>
              </a:rPr>
              <a:t>arithmetrica</a:t>
            </a:r>
            <a:endParaRPr lang="cs-CZ" sz="2400" dirty="0">
              <a:solidFill>
                <a:prstClr val="black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600" b="1" dirty="0" err="1"/>
              <a:t>monachus</a:t>
            </a:r>
            <a:r>
              <a:rPr lang="cs-CZ" sz="2600" dirty="0"/>
              <a:t>: m-</a:t>
            </a:r>
            <a:r>
              <a:rPr lang="cs-CZ" sz="2600" dirty="0" err="1"/>
              <a:t>us</a:t>
            </a:r>
            <a:r>
              <a:rPr lang="cs-CZ" sz="2600" dirty="0"/>
              <a:t> </a:t>
            </a:r>
            <a:r>
              <a:rPr lang="cs-CZ" sz="2600" dirty="0" err="1"/>
              <a:t>mnych</a:t>
            </a:r>
            <a:r>
              <a:rPr lang="cs-CZ" sz="2600" dirty="0"/>
              <a:t> |</a:t>
            </a:r>
            <a:r>
              <a:rPr lang="cs-CZ" sz="2600" dirty="0" err="1"/>
              <a:t>ClarBoh</a:t>
            </a:r>
            <a:r>
              <a:rPr lang="cs-CZ" sz="2600" dirty="0"/>
              <a:t> 387 (</a:t>
            </a:r>
            <a:r>
              <a:rPr lang="cs-CZ" sz="2600" dirty="0" err="1"/>
              <a:t>ClarGl</a:t>
            </a:r>
            <a:r>
              <a:rPr lang="cs-CZ" sz="2600" dirty="0"/>
              <a:t> 1024)|; </a:t>
            </a:r>
            <a:r>
              <a:rPr lang="cs-CZ" sz="2600" dirty="0" err="1"/>
              <a:t>Boleslaus</a:t>
            </a:r>
            <a:r>
              <a:rPr lang="cs-CZ" sz="2600" dirty="0"/>
              <a:t>...</a:t>
            </a:r>
            <a:r>
              <a:rPr lang="cs-CZ" sz="2600" dirty="0" err="1"/>
              <a:t>Dytmarum</a:t>
            </a:r>
            <a:r>
              <a:rPr lang="cs-CZ" sz="2600" dirty="0"/>
              <a:t> m-um </a:t>
            </a:r>
            <a:r>
              <a:rPr lang="cs-CZ" sz="2600" i="1" dirty="0"/>
              <a:t>(</a:t>
            </a:r>
            <a:r>
              <a:rPr lang="cs-CZ" sz="2600" i="1" dirty="0" err="1"/>
              <a:t>vetus</a:t>
            </a:r>
            <a:r>
              <a:rPr lang="cs-CZ" sz="2600" i="1" dirty="0"/>
              <a:t> </a:t>
            </a:r>
            <a:r>
              <a:rPr lang="cs-CZ" sz="2600" i="1" dirty="0" err="1"/>
              <a:t>vers</a:t>
            </a:r>
            <a:r>
              <a:rPr lang="cs-CZ" sz="2600" i="1" dirty="0"/>
              <a:t>.: </a:t>
            </a:r>
            <a:r>
              <a:rPr lang="cs-CZ" sz="2600" dirty="0"/>
              <a:t>mnicha</a:t>
            </a:r>
            <a:r>
              <a:rPr lang="cs-CZ" sz="2600" i="1" dirty="0"/>
              <a:t>)</a:t>
            </a:r>
            <a:r>
              <a:rPr lang="cs-CZ" sz="2600" dirty="0"/>
              <a:t> in...</a:t>
            </a:r>
            <a:r>
              <a:rPr lang="cs-CZ" sz="2600" dirty="0" err="1"/>
              <a:t>episcopum</a:t>
            </a:r>
            <a:r>
              <a:rPr lang="cs-CZ" sz="2600" dirty="0"/>
              <a:t>...</a:t>
            </a:r>
            <a:r>
              <a:rPr lang="cs-CZ" sz="2600" dirty="0" err="1"/>
              <a:t>elegit</a:t>
            </a:r>
            <a:r>
              <a:rPr lang="cs-CZ" sz="2600" dirty="0"/>
              <a:t> |</a:t>
            </a:r>
            <a:r>
              <a:rPr lang="cs-CZ" sz="2600" dirty="0" err="1"/>
              <a:t>PulkChron</a:t>
            </a:r>
            <a:r>
              <a:rPr lang="cs-CZ" sz="2600" dirty="0"/>
              <a:t> 25b|; </a:t>
            </a:r>
            <a:endParaRPr lang="cs-CZ" sz="2600" b="1" dirty="0"/>
          </a:p>
          <a:p>
            <a:r>
              <a:rPr lang="cs-CZ" sz="2600" dirty="0"/>
              <a:t>Skriptury zohledněny:</a:t>
            </a:r>
          </a:p>
          <a:p>
            <a:r>
              <a:rPr lang="cs-CZ" sz="2600" b="1" dirty="0" err="1"/>
              <a:t>appendo</a:t>
            </a:r>
            <a:r>
              <a:rPr lang="cs-CZ" sz="2600" dirty="0"/>
              <a:t>: a-sum </a:t>
            </a:r>
            <a:r>
              <a:rPr lang="cs-CZ" sz="2600" dirty="0" err="1"/>
              <a:t>est</a:t>
            </a:r>
            <a:r>
              <a:rPr lang="cs-CZ" sz="2600" dirty="0"/>
              <a:t> in </a:t>
            </a:r>
            <a:r>
              <a:rPr lang="cs-CZ" sz="2600" dirty="0" err="1"/>
              <a:t>cisticula</a:t>
            </a:r>
            <a:r>
              <a:rPr lang="cs-CZ" sz="2600" dirty="0"/>
              <a:t> </a:t>
            </a:r>
            <a:r>
              <a:rPr lang="cs-CZ" sz="2600" dirty="0" err="1"/>
              <a:t>corpusculum</a:t>
            </a:r>
            <a:r>
              <a:rPr lang="cs-CZ" sz="2600" dirty="0"/>
              <a:t> </a:t>
            </a:r>
            <a:r>
              <a:rPr lang="cs-CZ" sz="2600" dirty="0" err="1"/>
              <a:t>unius</a:t>
            </a:r>
            <a:r>
              <a:rPr lang="cs-CZ" sz="2600" dirty="0"/>
              <a:t> </a:t>
            </a:r>
            <a:r>
              <a:rPr lang="cs-CZ" sz="2600" dirty="0" err="1"/>
              <a:t>innocentis</a:t>
            </a:r>
            <a:r>
              <a:rPr lang="cs-CZ" sz="2600" dirty="0"/>
              <a:t> |(1410 </a:t>
            </a:r>
            <a:r>
              <a:rPr lang="cs-CZ" sz="2600" dirty="0" err="1"/>
              <a:t>Iun</a:t>
            </a:r>
            <a:r>
              <a:rPr lang="cs-CZ" sz="2600" dirty="0"/>
              <a:t>. 19) </a:t>
            </a:r>
            <a:r>
              <a:rPr lang="cs-CZ" sz="2600" dirty="0" err="1"/>
              <a:t>ArchPr</a:t>
            </a:r>
            <a:r>
              <a:rPr lang="cs-CZ" sz="2600" dirty="0"/>
              <a:t>|; </a:t>
            </a:r>
            <a:r>
              <a:rPr lang="cs-CZ" sz="2600" dirty="0" err="1"/>
              <a:t>intimacionem</a:t>
            </a:r>
            <a:r>
              <a:rPr lang="cs-CZ" sz="2600" dirty="0"/>
              <a:t>...</a:t>
            </a:r>
            <a:r>
              <a:rPr lang="cs-CZ" sz="2600" dirty="0" err="1"/>
              <a:t>multis</a:t>
            </a:r>
            <a:r>
              <a:rPr lang="cs-CZ" sz="2600" dirty="0"/>
              <a:t> in </a:t>
            </a:r>
            <a:r>
              <a:rPr lang="cs-CZ" sz="2600" dirty="0" err="1"/>
              <a:t>ianuis</a:t>
            </a:r>
            <a:r>
              <a:rPr lang="cs-CZ" sz="2600" dirty="0"/>
              <a:t> </a:t>
            </a:r>
            <a:r>
              <a:rPr lang="cs-CZ" sz="2600" dirty="0" err="1"/>
              <a:t>ecclesiarum</a:t>
            </a:r>
            <a:r>
              <a:rPr lang="cs-CZ" sz="2600" dirty="0"/>
              <a:t> a-</a:t>
            </a:r>
            <a:r>
              <a:rPr lang="cs-CZ" sz="2600" dirty="0" err="1"/>
              <a:t>serat</a:t>
            </a:r>
            <a:r>
              <a:rPr lang="cs-CZ" sz="2600" dirty="0"/>
              <a:t> |(1467) </a:t>
            </a:r>
            <a:r>
              <a:rPr lang="cs-CZ" sz="2600" dirty="0" err="1"/>
              <a:t>LibDec</a:t>
            </a:r>
            <a:r>
              <a:rPr lang="cs-CZ" sz="2600" dirty="0"/>
              <a:t> II 96|; ne...in </a:t>
            </a:r>
            <a:r>
              <a:rPr lang="cs-CZ" sz="2600" dirty="0" err="1"/>
              <a:t>patibulo</a:t>
            </a:r>
            <a:r>
              <a:rPr lang="cs-CZ" sz="2600" dirty="0"/>
              <a:t> </a:t>
            </a:r>
            <a:r>
              <a:rPr lang="cs-CZ" sz="2600" dirty="0" err="1"/>
              <a:t>mistico</a:t>
            </a:r>
            <a:r>
              <a:rPr lang="cs-CZ" sz="2600" dirty="0"/>
              <a:t> </a:t>
            </a:r>
            <a:r>
              <a:rPr lang="cs-CZ" sz="2600" dirty="0" err="1"/>
              <a:t>ape-atur</a:t>
            </a:r>
            <a:r>
              <a:rPr lang="cs-CZ" sz="2600" dirty="0"/>
              <a:t> |</a:t>
            </a:r>
            <a:r>
              <a:rPr lang="cs-CZ" sz="2600" dirty="0" err="1"/>
              <a:t>HusDoct</a:t>
            </a:r>
            <a:r>
              <a:rPr lang="cs-CZ" sz="2600" dirty="0"/>
              <a:t> 384|</a:t>
            </a:r>
          </a:p>
          <a:p>
            <a:r>
              <a:rPr lang="cs-CZ" sz="2600" dirty="0"/>
              <a:t>Vždy zkrátit nejde:</a:t>
            </a:r>
          </a:p>
          <a:p>
            <a:r>
              <a:rPr lang="cs-CZ" sz="2600" b="1" dirty="0" err="1"/>
              <a:t>marescalcus</a:t>
            </a:r>
            <a:r>
              <a:rPr lang="cs-CZ" sz="2600" dirty="0"/>
              <a:t>: </a:t>
            </a:r>
            <a:r>
              <a:rPr lang="cs-CZ" sz="2600" dirty="0" err="1"/>
              <a:t>mars-us</a:t>
            </a:r>
            <a:r>
              <a:rPr lang="cs-CZ" sz="2600" dirty="0"/>
              <a:t> </a:t>
            </a:r>
            <a:r>
              <a:rPr lang="cs-CZ" sz="2600" dirty="0" err="1"/>
              <a:t>marsalek</a:t>
            </a:r>
            <a:r>
              <a:rPr lang="cs-CZ" sz="2600" dirty="0"/>
              <a:t> |KNM XII E 8 f.229vb (</a:t>
            </a:r>
            <a:r>
              <a:rPr lang="cs-CZ" sz="2600" i="1" dirty="0"/>
              <a:t>sim</a:t>
            </a:r>
            <a:r>
              <a:rPr lang="cs-CZ" sz="2600" dirty="0"/>
              <a:t>. </a:t>
            </a:r>
            <a:r>
              <a:rPr lang="cs-CZ" sz="2600" dirty="0" err="1"/>
              <a:t>Veleš</a:t>
            </a:r>
            <a:r>
              <a:rPr lang="cs-CZ" sz="2600" dirty="0"/>
              <a:t> f.104ra</a:t>
            </a:r>
            <a:r>
              <a:rPr lang="cs-CZ" sz="2600" i="1" dirty="0"/>
              <a:t>, </a:t>
            </a:r>
            <a:r>
              <a:rPr lang="cs-CZ" sz="2600" i="1" dirty="0" err="1"/>
              <a:t>ubi</a:t>
            </a:r>
            <a:r>
              <a:rPr lang="cs-CZ" sz="2600" i="1" dirty="0"/>
              <a:t>: </a:t>
            </a:r>
            <a:r>
              <a:rPr lang="cs-CZ" sz="2600" dirty="0" err="1"/>
              <a:t>marsalcus</a:t>
            </a:r>
            <a:r>
              <a:rPr lang="cs-CZ" sz="2600" dirty="0"/>
              <a:t>)|; in primo gradu </a:t>
            </a:r>
            <a:r>
              <a:rPr lang="cs-CZ" sz="2600" i="1" dirty="0"/>
              <a:t>(status </a:t>
            </a:r>
            <a:r>
              <a:rPr lang="cs-CZ" sz="2600" i="1" dirty="0" err="1"/>
              <a:t>secularis</a:t>
            </a:r>
            <a:r>
              <a:rPr lang="cs-CZ" sz="2600" i="1" dirty="0"/>
              <a:t>)</a:t>
            </a:r>
            <a:r>
              <a:rPr lang="cs-CZ" sz="2600" dirty="0"/>
              <a:t>...</a:t>
            </a:r>
            <a:r>
              <a:rPr lang="cs-CZ" sz="2600" dirty="0" err="1"/>
              <a:t>imperator</a:t>
            </a:r>
            <a:r>
              <a:rPr lang="cs-CZ" sz="2600" dirty="0"/>
              <a:t> </a:t>
            </a:r>
            <a:r>
              <a:rPr lang="cs-CZ" sz="2600" dirty="0" err="1"/>
              <a:t>locatur</a:t>
            </a:r>
            <a:r>
              <a:rPr lang="cs-CZ" sz="2600" dirty="0"/>
              <a:t>..., in </a:t>
            </a:r>
            <a:r>
              <a:rPr lang="cs-CZ" sz="2600" dirty="0" err="1"/>
              <a:t>infimo</a:t>
            </a:r>
            <a:r>
              <a:rPr lang="cs-CZ" sz="2600" dirty="0"/>
              <a:t> gradu </a:t>
            </a:r>
            <a:r>
              <a:rPr lang="cs-CZ" sz="2600" dirty="0" err="1"/>
              <a:t>milites</a:t>
            </a:r>
            <a:r>
              <a:rPr lang="cs-CZ" sz="2600" dirty="0"/>
              <a:t>, </a:t>
            </a:r>
            <a:r>
              <a:rPr lang="cs-CZ" sz="2600" dirty="0" err="1"/>
              <a:t>marscalus</a:t>
            </a:r>
            <a:r>
              <a:rPr lang="cs-CZ" sz="2600" dirty="0"/>
              <a:t> |UK VIII H 22 f.14rb|; </a:t>
            </a:r>
            <a:r>
              <a:rPr lang="cs-CZ" sz="2600" dirty="0" err="1"/>
              <a:t>marssalcones</a:t>
            </a:r>
            <a:r>
              <a:rPr lang="cs-CZ" sz="2600" dirty="0"/>
              <a:t> </a:t>
            </a:r>
            <a:r>
              <a:rPr lang="cs-CZ" sz="2600" dirty="0" err="1"/>
              <a:t>eorum</a:t>
            </a:r>
            <a:r>
              <a:rPr lang="cs-CZ" sz="2600" dirty="0"/>
              <a:t>, </a:t>
            </a:r>
            <a:r>
              <a:rPr lang="cs-CZ" sz="2600" dirty="0" err="1"/>
              <a:t>puta</a:t>
            </a:r>
            <a:r>
              <a:rPr lang="cs-CZ" sz="2600" dirty="0"/>
              <a:t> </a:t>
            </a:r>
            <a:r>
              <a:rPr lang="cs-CZ" sz="2600" dirty="0" err="1"/>
              <a:t>regum</a:t>
            </a:r>
            <a:r>
              <a:rPr lang="cs-CZ" sz="2600" dirty="0"/>
              <a:t> vel </a:t>
            </a:r>
            <a:r>
              <a:rPr lang="cs-CZ" sz="2600" dirty="0" err="1"/>
              <a:t>ducum</a:t>
            </a:r>
            <a:r>
              <a:rPr lang="cs-CZ" sz="2600" dirty="0"/>
              <a:t> |</a:t>
            </a:r>
            <a:r>
              <a:rPr lang="cs-CZ" sz="2600" dirty="0" err="1"/>
              <a:t>Třeb</a:t>
            </a:r>
            <a:r>
              <a:rPr lang="cs-CZ" sz="2600" dirty="0"/>
              <a:t> C 6 f.64r|; </a:t>
            </a:r>
          </a:p>
          <a:p>
            <a:pPr>
              <a:buNone/>
            </a:pPr>
            <a:endParaRPr lang="cs-CZ" sz="2600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Zkracování heslového slova v dokladech</a:t>
            </a:r>
          </a:p>
        </p:txBody>
      </p:sp>
    </p:spTree>
    <p:extLst>
      <p:ext uri="{BB962C8B-B14F-4D97-AF65-F5344CB8AC3E}">
        <p14:creationId xmlns:p14="http://schemas.microsoft.com/office/powerpoint/2010/main" val="409948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Dvě základní části </a:t>
            </a:r>
            <a:r>
              <a:rPr lang="cs-CZ" dirty="0" err="1"/>
              <a:t>georgesovských</a:t>
            </a:r>
            <a:r>
              <a:rPr lang="cs-CZ" dirty="0"/>
              <a:t> hesel:</a:t>
            </a:r>
          </a:p>
          <a:p>
            <a:pPr lvl="1"/>
            <a:r>
              <a:rPr lang="cs-CZ" dirty="0" err="1"/>
              <a:t>georgesovská</a:t>
            </a:r>
            <a:r>
              <a:rPr lang="cs-CZ" dirty="0"/>
              <a:t> - dokládány jen </a:t>
            </a:r>
            <a:r>
              <a:rPr lang="cs-CZ" dirty="0" err="1"/>
              <a:t>střv</a:t>
            </a:r>
            <a:r>
              <a:rPr lang="cs-CZ" dirty="0"/>
              <a:t>. překlady</a:t>
            </a:r>
          </a:p>
          <a:p>
            <a:pPr lvl="1"/>
            <a:r>
              <a:rPr lang="cs-CZ" dirty="0" err="1"/>
              <a:t>negeorgesovská</a:t>
            </a:r>
            <a:endParaRPr lang="cs-CZ" dirty="0"/>
          </a:p>
          <a:p>
            <a:r>
              <a:rPr lang="cs-CZ" dirty="0"/>
              <a:t>Odděleny:</a:t>
            </a:r>
          </a:p>
          <a:p>
            <a:pPr>
              <a:buNone/>
            </a:pPr>
            <a:r>
              <a:rPr lang="cs-CZ" dirty="0"/>
              <a:t>+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Orientace ve struktuře hesla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Georges</a:t>
            </a:r>
            <a:r>
              <a:rPr lang="cs-CZ" dirty="0"/>
              <a:t>: </a:t>
            </a:r>
            <a:r>
              <a:rPr lang="cs-CZ" sz="2400" b="1" dirty="0" err="1"/>
              <a:t>damnātio</a:t>
            </a:r>
            <a:r>
              <a:rPr lang="cs-CZ" sz="2400" dirty="0"/>
              <a:t>, </a:t>
            </a:r>
            <a:r>
              <a:rPr lang="cs-CZ" sz="2400" dirty="0" err="1"/>
              <a:t>ōnis</a:t>
            </a:r>
            <a:r>
              <a:rPr lang="cs-CZ" sz="2400" dirty="0"/>
              <a:t>, </a:t>
            </a:r>
            <a:r>
              <a:rPr lang="cs-CZ" sz="2400" dirty="0" err="1"/>
              <a:t>f</a:t>
            </a:r>
            <a:r>
              <a:rPr lang="cs-CZ" sz="2400" dirty="0"/>
              <a:t>. (</a:t>
            </a:r>
            <a:r>
              <a:rPr lang="cs-CZ" sz="2400" dirty="0" err="1"/>
              <a:t>damno</a:t>
            </a:r>
            <a:r>
              <a:rPr lang="cs-CZ" sz="2400" dirty="0"/>
              <a:t>), </a:t>
            </a:r>
          </a:p>
          <a:p>
            <a:r>
              <a:rPr lang="cs-CZ" sz="2400" dirty="0"/>
              <a:t>I) </a:t>
            </a:r>
            <a:r>
              <a:rPr lang="cs-CZ" sz="2400" i="1" dirty="0" err="1"/>
              <a:t>die</a:t>
            </a:r>
            <a:r>
              <a:rPr lang="cs-CZ" sz="2400" dirty="0"/>
              <a:t> </a:t>
            </a:r>
            <a:r>
              <a:rPr lang="cs-CZ" sz="2400" b="1" i="1" dirty="0" err="1"/>
              <a:t>Schuldigsprechung</a:t>
            </a:r>
            <a:r>
              <a:rPr lang="cs-CZ" sz="2400" b="1" i="1" dirty="0"/>
              <a:t>, </a:t>
            </a:r>
            <a:r>
              <a:rPr lang="cs-CZ" sz="2400" b="1" i="1" dirty="0" err="1"/>
              <a:t>Verdammung</a:t>
            </a:r>
            <a:r>
              <a:rPr lang="cs-CZ" sz="2400" b="1" i="1" dirty="0"/>
              <a:t>, </a:t>
            </a:r>
            <a:r>
              <a:rPr lang="cs-CZ" sz="2400" b="1" i="1" dirty="0" err="1"/>
              <a:t>Verurteilung</a:t>
            </a:r>
            <a:r>
              <a:rPr lang="cs-CZ" sz="2400" b="1" i="1" dirty="0"/>
              <a:t>,</a:t>
            </a:r>
            <a:r>
              <a:rPr lang="cs-CZ" sz="2400" dirty="0"/>
              <a:t> </a:t>
            </a:r>
            <a:r>
              <a:rPr lang="cs-CZ" sz="2400" i="1" dirty="0" err="1"/>
              <a:t>auch</a:t>
            </a:r>
            <a:r>
              <a:rPr lang="cs-CZ" sz="2400" i="1" dirty="0"/>
              <a:t> </a:t>
            </a:r>
            <a:r>
              <a:rPr lang="cs-CZ" sz="2400" i="1" dirty="0" err="1"/>
              <a:t>im</a:t>
            </a:r>
            <a:r>
              <a:rPr lang="cs-CZ" sz="2400" i="1" dirty="0"/>
              <a:t> </a:t>
            </a:r>
            <a:r>
              <a:rPr lang="cs-CZ" sz="2400" i="1" dirty="0" err="1"/>
              <a:t>Plur</a:t>
            </a:r>
            <a:r>
              <a:rPr lang="cs-CZ" sz="2400" i="1" dirty="0"/>
              <a:t>. (</a:t>
            </a:r>
            <a:r>
              <a:rPr lang="cs-CZ" sz="2400" i="1" dirty="0" err="1"/>
              <a:t>Ggstz</a:t>
            </a:r>
            <a:r>
              <a:rPr lang="cs-CZ" sz="2400" i="1" dirty="0"/>
              <a:t>.</a:t>
            </a:r>
            <a:r>
              <a:rPr lang="cs-CZ" sz="2400" dirty="0"/>
              <a:t> </a:t>
            </a:r>
            <a:r>
              <a:rPr lang="cs-CZ" sz="2400" dirty="0" err="1"/>
              <a:t>absolutio</a:t>
            </a:r>
            <a:r>
              <a:rPr lang="cs-CZ" sz="2400" dirty="0"/>
              <a:t>, </a:t>
            </a:r>
            <a:r>
              <a:rPr lang="cs-CZ" sz="2400" dirty="0" err="1"/>
              <a:t>liberatio</a:t>
            </a:r>
            <a:r>
              <a:rPr lang="cs-CZ" sz="2400" dirty="0"/>
              <a:t>, </a:t>
            </a:r>
            <a:r>
              <a:rPr lang="cs-CZ" sz="2400" dirty="0" err="1"/>
              <a:t>vacatio</a:t>
            </a:r>
            <a:r>
              <a:rPr lang="cs-CZ" sz="2400" dirty="0"/>
              <a:t>)</a:t>
            </a:r>
          </a:p>
          <a:p>
            <a:r>
              <a:rPr lang="cs-CZ" sz="2400" dirty="0"/>
              <a:t>II) </a:t>
            </a:r>
            <a:r>
              <a:rPr lang="cs-CZ" sz="2400" i="1" dirty="0" err="1"/>
              <a:t>übtr</a:t>
            </a:r>
            <a:r>
              <a:rPr lang="cs-CZ" sz="2400" i="1" dirty="0"/>
              <a:t>.:</a:t>
            </a:r>
            <a:r>
              <a:rPr lang="cs-CZ" sz="2400" dirty="0"/>
              <a:t>  a) </a:t>
            </a:r>
            <a:r>
              <a:rPr lang="cs-CZ" sz="2400" i="1" dirty="0" err="1"/>
              <a:t>die</a:t>
            </a:r>
            <a:r>
              <a:rPr lang="cs-CZ" sz="2400" i="1" dirty="0"/>
              <a:t> </a:t>
            </a:r>
            <a:r>
              <a:rPr lang="cs-CZ" sz="2400" i="1" dirty="0" err="1"/>
              <a:t>Verpflichtung</a:t>
            </a:r>
            <a:r>
              <a:rPr lang="cs-CZ" sz="2400" i="1" dirty="0"/>
              <a:t> </a:t>
            </a:r>
            <a:r>
              <a:rPr lang="cs-CZ" sz="2400" i="1" dirty="0" err="1"/>
              <a:t>eines</a:t>
            </a:r>
            <a:r>
              <a:rPr lang="cs-CZ" sz="2400" i="1" dirty="0"/>
              <a:t> Erben, </a:t>
            </a:r>
            <a:r>
              <a:rPr lang="cs-CZ" sz="2400" i="1" dirty="0" err="1"/>
              <a:t>zu</a:t>
            </a:r>
            <a:r>
              <a:rPr lang="cs-CZ" sz="2400" i="1" dirty="0"/>
              <a:t> </a:t>
            </a:r>
            <a:r>
              <a:rPr lang="cs-CZ" sz="2400" i="1" dirty="0" err="1"/>
              <a:t>zahlen</a:t>
            </a:r>
            <a:r>
              <a:rPr lang="cs-CZ" sz="2400" i="1" dirty="0"/>
              <a:t>, </a:t>
            </a:r>
            <a:r>
              <a:rPr lang="cs-CZ" sz="2400" i="1" dirty="0" err="1"/>
              <a:t>die</a:t>
            </a:r>
            <a:r>
              <a:rPr lang="cs-CZ" sz="2400" dirty="0"/>
              <a:t> </a:t>
            </a:r>
            <a:r>
              <a:rPr lang="cs-CZ" sz="2400" b="1" i="1" dirty="0" err="1"/>
              <a:t>Zahlpflicht</a:t>
            </a:r>
            <a:endParaRPr lang="cs-CZ" sz="2400" dirty="0"/>
          </a:p>
          <a:p>
            <a:pPr lvl="1">
              <a:buNone/>
            </a:pPr>
            <a:r>
              <a:rPr lang="cs-CZ" sz="2400" dirty="0"/>
              <a:t>		        b) </a:t>
            </a:r>
            <a:r>
              <a:rPr lang="cs-CZ" sz="2400" i="1" dirty="0" err="1"/>
              <a:t>die</a:t>
            </a:r>
            <a:r>
              <a:rPr lang="cs-CZ" sz="2400" dirty="0"/>
              <a:t> </a:t>
            </a:r>
            <a:r>
              <a:rPr lang="cs-CZ" sz="2400" b="1" i="1" dirty="0" err="1"/>
              <a:t>Verwerfung</a:t>
            </a:r>
            <a:r>
              <a:rPr lang="cs-CZ" sz="2400" dirty="0"/>
              <a:t> </a:t>
            </a:r>
            <a:r>
              <a:rPr lang="cs-CZ" sz="2400" i="1" dirty="0" err="1"/>
              <a:t>einer</a:t>
            </a:r>
            <a:r>
              <a:rPr lang="cs-CZ" sz="2400" i="1" dirty="0"/>
              <a:t> </a:t>
            </a:r>
            <a:r>
              <a:rPr lang="cs-CZ" sz="2400" i="1" dirty="0" err="1" smtClean="0"/>
              <a:t>Sache</a:t>
            </a:r>
            <a:r>
              <a:rPr lang="cs-CZ" sz="2400" i="1" dirty="0" smtClean="0"/>
              <a:t> </a:t>
            </a:r>
            <a:endParaRPr lang="cs-CZ" sz="2200" dirty="0"/>
          </a:p>
          <a:p>
            <a:r>
              <a:rPr lang="cs-CZ" dirty="0"/>
              <a:t>SSL: </a:t>
            </a:r>
            <a:r>
              <a:rPr lang="cs-CZ" sz="2400" b="1" dirty="0" err="1"/>
              <a:t>damnatio</a:t>
            </a:r>
            <a:r>
              <a:rPr lang="cs-CZ" sz="2400" b="1" dirty="0"/>
              <a:t> </a:t>
            </a:r>
            <a:r>
              <a:rPr lang="cs-CZ" sz="2400" dirty="0"/>
              <a:t>(‑</a:t>
            </a:r>
            <a:r>
              <a:rPr lang="cs-CZ" sz="2400" dirty="0" err="1"/>
              <a:t>mpn</a:t>
            </a:r>
            <a:r>
              <a:rPr lang="cs-CZ" sz="2400" dirty="0"/>
              <a:t>‑, ‑</a:t>
            </a:r>
            <a:r>
              <a:rPr lang="cs-CZ" sz="2400" dirty="0" err="1"/>
              <a:t>ci</a:t>
            </a:r>
            <a:r>
              <a:rPr lang="cs-CZ" sz="2400" dirty="0"/>
              <a:t>‑), ‑</a:t>
            </a:r>
            <a:r>
              <a:rPr lang="cs-CZ" sz="2400" dirty="0" err="1"/>
              <a:t>onis</a:t>
            </a:r>
            <a:r>
              <a:rPr lang="cs-CZ" sz="2400" dirty="0"/>
              <a:t>, </a:t>
            </a:r>
            <a:r>
              <a:rPr lang="cs-CZ" sz="2400" i="1" dirty="0" err="1"/>
              <a:t>f</a:t>
            </a:r>
            <a:r>
              <a:rPr lang="cs-CZ" sz="2400" i="1" dirty="0"/>
              <a:t>.</a:t>
            </a:r>
            <a:r>
              <a:rPr lang="cs-CZ" sz="2400" dirty="0"/>
              <a:t>   </a:t>
            </a:r>
          </a:p>
          <a:p>
            <a:r>
              <a:rPr lang="cs-CZ" sz="2400" b="1" dirty="0"/>
              <a:t>1</a:t>
            </a:r>
            <a:r>
              <a:rPr lang="cs-CZ" sz="2400" dirty="0"/>
              <a:t> </a:t>
            </a:r>
            <a:r>
              <a:rPr lang="cs-CZ" sz="2400" i="1" dirty="0"/>
              <a:t>odsouzení</a:t>
            </a:r>
            <a:r>
              <a:rPr lang="cs-CZ" sz="2400" dirty="0"/>
              <a:t> </a:t>
            </a:r>
          </a:p>
          <a:p>
            <a:r>
              <a:rPr lang="cs-CZ" sz="2400" b="1" dirty="0"/>
              <a:t>+</a:t>
            </a:r>
          </a:p>
          <a:p>
            <a:r>
              <a:rPr lang="cs-CZ" sz="2400" b="1" dirty="0"/>
              <a:t>2 </a:t>
            </a:r>
            <a:r>
              <a:rPr lang="cs-CZ" sz="2400" i="1" dirty="0"/>
              <a:t>zatracení   </a:t>
            </a:r>
            <a:r>
              <a:rPr lang="cs-CZ" sz="2400" b="1" dirty="0"/>
              <a:t>3 </a:t>
            </a:r>
            <a:r>
              <a:rPr lang="cs-CZ" sz="2400" i="1" dirty="0"/>
              <a:t>zpustošení, zkáza   </a:t>
            </a:r>
            <a:r>
              <a:rPr lang="cs-CZ" sz="2400" b="1" dirty="0"/>
              <a:t>4</a:t>
            </a:r>
            <a:r>
              <a:rPr lang="cs-CZ" sz="2400" i="1" dirty="0"/>
              <a:t> pohana, potupa</a:t>
            </a:r>
            <a:endParaRPr lang="cs-CZ" sz="24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</a:t>
            </a:r>
            <a:r>
              <a:rPr lang="cs-CZ" dirty="0" err="1"/>
              <a:t>Georgese</a:t>
            </a:r>
            <a:r>
              <a:rPr lang="cs-CZ" dirty="0"/>
              <a:t> a SSL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38138"/>
          </a:xfrm>
        </p:spPr>
        <p:txBody>
          <a:bodyPr/>
          <a:lstStyle/>
          <a:p>
            <a:r>
              <a:rPr lang="cs-CZ" sz="3400" dirty="0">
                <a:solidFill>
                  <a:prstClr val="black"/>
                </a:solidFill>
                <a:latin typeface="Palatino Linotype" pitchFamily="18" charset="0"/>
              </a:rPr>
              <a:t>Orientace ve struktuře hesla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775520" y="3789041"/>
            <a:ext cx="8568952" cy="2337123"/>
          </a:xfrm>
          <a:ln>
            <a:noFill/>
          </a:ln>
        </p:spPr>
        <p:txBody>
          <a:bodyPr>
            <a:noAutofit/>
          </a:bodyPr>
          <a:lstStyle/>
          <a:p>
            <a:pPr>
              <a:buNone/>
            </a:pPr>
            <a:r>
              <a:rPr lang="cs-CZ" sz="2200" dirty="0" err="1">
                <a:latin typeface="Palatino Linotype" pitchFamily="18" charset="0"/>
              </a:rPr>
              <a:t>Georges</a:t>
            </a:r>
            <a:r>
              <a:rPr lang="cs-CZ" sz="2200" dirty="0">
                <a:latin typeface="Palatino Linotype" pitchFamily="18" charset="0"/>
              </a:rPr>
              <a:t>: </a:t>
            </a:r>
            <a:r>
              <a:rPr lang="cs-CZ" sz="2200" b="1" dirty="0" err="1">
                <a:latin typeface="Palatino Linotype" pitchFamily="18" charset="0"/>
              </a:rPr>
              <a:t>im</a:t>
            </a:r>
            <a:r>
              <a:rPr lang="cs-CZ" sz="2200" b="1" dirty="0">
                <a:latin typeface="Palatino Linotype" pitchFamily="18" charset="0"/>
              </a:rPr>
              <a:t>-</a:t>
            </a:r>
            <a:r>
              <a:rPr lang="cs-CZ" sz="2200" b="1" dirty="0" err="1">
                <a:latin typeface="Palatino Linotype" pitchFamily="18" charset="0"/>
              </a:rPr>
              <a:t>patiēns</a:t>
            </a:r>
            <a:r>
              <a:rPr lang="cs-CZ" sz="2200" dirty="0">
                <a:latin typeface="Palatino Linotype" pitchFamily="18" charset="0"/>
              </a:rPr>
              <a:t>, </a:t>
            </a:r>
            <a:r>
              <a:rPr lang="cs-CZ" sz="2200" dirty="0" err="1">
                <a:latin typeface="Palatino Linotype" pitchFamily="18" charset="0"/>
              </a:rPr>
              <a:t>entis</a:t>
            </a:r>
            <a:r>
              <a:rPr lang="cs-CZ" sz="2200" dirty="0">
                <a:latin typeface="Palatino Linotype" pitchFamily="18" charset="0"/>
              </a:rPr>
              <a:t> (in </a:t>
            </a:r>
            <a:r>
              <a:rPr lang="cs-CZ" sz="2200" i="1" dirty="0">
                <a:latin typeface="Palatino Linotype" pitchFamily="18" charset="0"/>
              </a:rPr>
              <a:t>u.</a:t>
            </a:r>
            <a:r>
              <a:rPr lang="cs-CZ" sz="2200" dirty="0">
                <a:latin typeface="Palatino Linotype" pitchFamily="18" charset="0"/>
              </a:rPr>
              <a:t> patiens), </a:t>
            </a:r>
          </a:p>
          <a:p>
            <a:pPr>
              <a:buNone/>
            </a:pPr>
            <a:r>
              <a:rPr lang="cs-CZ" sz="2200" dirty="0">
                <a:latin typeface="Palatino Linotype" pitchFamily="18" charset="0"/>
              </a:rPr>
              <a:t>I) </a:t>
            </a:r>
            <a:r>
              <a:rPr lang="cs-CZ" sz="2200" b="1" i="1" dirty="0" err="1">
                <a:latin typeface="Palatino Linotype" pitchFamily="18" charset="0"/>
              </a:rPr>
              <a:t>unvermögend</a:t>
            </a:r>
            <a:r>
              <a:rPr lang="cs-CZ" sz="2200" dirty="0">
                <a:latin typeface="Palatino Linotype" pitchFamily="18" charset="0"/>
              </a:rPr>
              <a:t> </a:t>
            </a:r>
            <a:r>
              <a:rPr lang="cs-CZ" sz="2200" i="1" dirty="0" err="1">
                <a:latin typeface="Palatino Linotype" pitchFamily="18" charset="0"/>
              </a:rPr>
              <a:t>etw</a:t>
            </a:r>
            <a:r>
              <a:rPr lang="cs-CZ" sz="2200" i="1" dirty="0">
                <a:latin typeface="Palatino Linotype" pitchFamily="18" charset="0"/>
              </a:rPr>
              <a:t>.</a:t>
            </a:r>
            <a:r>
              <a:rPr lang="cs-CZ" sz="2200" dirty="0">
                <a:latin typeface="Palatino Linotype" pitchFamily="18" charset="0"/>
              </a:rPr>
              <a:t> </a:t>
            </a:r>
            <a:r>
              <a:rPr lang="cs-CZ" sz="2200" b="1" i="1" dirty="0" err="1">
                <a:latin typeface="Palatino Linotype" pitchFamily="18" charset="0"/>
              </a:rPr>
              <a:t>zu</a:t>
            </a:r>
            <a:r>
              <a:rPr lang="cs-CZ" sz="2200" b="1" i="1" dirty="0">
                <a:latin typeface="Palatino Linotype" pitchFamily="18" charset="0"/>
              </a:rPr>
              <a:t> </a:t>
            </a:r>
            <a:r>
              <a:rPr lang="cs-CZ" sz="2200" b="1" i="1" dirty="0" err="1">
                <a:latin typeface="Palatino Linotype" pitchFamily="18" charset="0"/>
              </a:rPr>
              <a:t>ertragen</a:t>
            </a:r>
            <a:r>
              <a:rPr lang="cs-CZ" sz="2200" b="1" i="1" dirty="0">
                <a:latin typeface="Palatino Linotype" pitchFamily="18" charset="0"/>
              </a:rPr>
              <a:t>,</a:t>
            </a:r>
            <a:r>
              <a:rPr lang="cs-CZ" sz="2200" dirty="0">
                <a:latin typeface="Palatino Linotype" pitchFamily="18" charset="0"/>
              </a:rPr>
              <a:t> </a:t>
            </a:r>
            <a:r>
              <a:rPr lang="cs-CZ" sz="2200" i="1" dirty="0" err="1">
                <a:latin typeface="Palatino Linotype" pitchFamily="18" charset="0"/>
              </a:rPr>
              <a:t>etw</a:t>
            </a:r>
            <a:r>
              <a:rPr lang="cs-CZ" sz="2200" i="1" dirty="0">
                <a:latin typeface="Palatino Linotype" pitchFamily="18" charset="0"/>
              </a:rPr>
              <a:t>.</a:t>
            </a:r>
            <a:r>
              <a:rPr lang="cs-CZ" sz="2200" dirty="0">
                <a:latin typeface="Palatino Linotype" pitchFamily="18" charset="0"/>
              </a:rPr>
              <a:t> </a:t>
            </a:r>
            <a:r>
              <a:rPr lang="cs-CZ" sz="2200" b="1" i="1" dirty="0" err="1">
                <a:latin typeface="Palatino Linotype" pitchFamily="18" charset="0"/>
              </a:rPr>
              <a:t>nicht</a:t>
            </a:r>
            <a:r>
              <a:rPr lang="cs-CZ" sz="2200" b="1" i="1" dirty="0">
                <a:latin typeface="Palatino Linotype" pitchFamily="18" charset="0"/>
              </a:rPr>
              <a:t> </a:t>
            </a:r>
            <a:r>
              <a:rPr lang="cs-CZ" sz="2200" b="1" i="1" dirty="0" err="1">
                <a:latin typeface="Palatino Linotype" pitchFamily="18" charset="0"/>
              </a:rPr>
              <a:t>gern</a:t>
            </a:r>
            <a:r>
              <a:rPr lang="cs-CZ" sz="2200" b="1" i="1" dirty="0">
                <a:latin typeface="Palatino Linotype" pitchFamily="18" charset="0"/>
              </a:rPr>
              <a:t> </a:t>
            </a:r>
            <a:r>
              <a:rPr lang="cs-CZ" sz="2200" b="1" i="1" dirty="0" err="1">
                <a:latin typeface="Palatino Linotype" pitchFamily="18" charset="0"/>
              </a:rPr>
              <a:t>ertragend</a:t>
            </a:r>
            <a:r>
              <a:rPr lang="cs-CZ" sz="2200" b="1" i="1" dirty="0">
                <a:latin typeface="Palatino Linotype" pitchFamily="18" charset="0"/>
              </a:rPr>
              <a:t> (</a:t>
            </a:r>
            <a:r>
              <a:rPr lang="cs-CZ" sz="2200" b="1" i="1" dirty="0" err="1">
                <a:latin typeface="Palatino Linotype" pitchFamily="18" charset="0"/>
              </a:rPr>
              <a:t>erduldend</a:t>
            </a:r>
            <a:r>
              <a:rPr lang="cs-CZ" sz="2200" b="1" i="1" dirty="0">
                <a:latin typeface="Palatino Linotype" pitchFamily="18" charset="0"/>
              </a:rPr>
              <a:t>), </a:t>
            </a:r>
            <a:r>
              <a:rPr lang="cs-CZ" sz="2200" b="1" i="1" dirty="0" err="1">
                <a:latin typeface="Palatino Linotype" pitchFamily="18" charset="0"/>
              </a:rPr>
              <a:t>nicht</a:t>
            </a:r>
            <a:r>
              <a:rPr lang="cs-CZ" sz="2200" b="1" i="1" dirty="0">
                <a:latin typeface="Palatino Linotype" pitchFamily="18" charset="0"/>
              </a:rPr>
              <a:t> </a:t>
            </a:r>
            <a:r>
              <a:rPr lang="cs-CZ" sz="2200" b="1" i="1" dirty="0" err="1">
                <a:latin typeface="Palatino Linotype" pitchFamily="18" charset="0"/>
              </a:rPr>
              <a:t>geneigt</a:t>
            </a:r>
            <a:r>
              <a:rPr lang="cs-CZ" sz="2200" b="1" i="1" dirty="0">
                <a:latin typeface="Palatino Linotype" pitchFamily="18" charset="0"/>
              </a:rPr>
              <a:t> </a:t>
            </a:r>
            <a:r>
              <a:rPr lang="cs-CZ" sz="2200" b="1" i="1" dirty="0" err="1">
                <a:latin typeface="Palatino Linotype" pitchFamily="18" charset="0"/>
              </a:rPr>
              <a:t>zu</a:t>
            </a:r>
            <a:r>
              <a:rPr lang="cs-CZ" sz="2200" b="1" i="1" dirty="0">
                <a:latin typeface="Palatino Linotype" pitchFamily="18" charset="0"/>
              </a:rPr>
              <a:t> </a:t>
            </a:r>
            <a:r>
              <a:rPr lang="cs-CZ" sz="2200" b="1" i="1" dirty="0" err="1">
                <a:latin typeface="Palatino Linotype" pitchFamily="18" charset="0"/>
              </a:rPr>
              <a:t>leiden</a:t>
            </a:r>
            <a:r>
              <a:rPr lang="cs-CZ" sz="2200" b="1" i="1" dirty="0">
                <a:latin typeface="Palatino Linotype" pitchFamily="18" charset="0"/>
              </a:rPr>
              <a:t>, -</a:t>
            </a:r>
            <a:r>
              <a:rPr lang="cs-CZ" sz="2200" b="1" i="1" dirty="0" err="1">
                <a:latin typeface="Palatino Linotype" pitchFamily="18" charset="0"/>
              </a:rPr>
              <a:t>zu</a:t>
            </a:r>
            <a:r>
              <a:rPr lang="cs-CZ" sz="2200" b="1" i="1" dirty="0">
                <a:latin typeface="Palatino Linotype" pitchFamily="18" charset="0"/>
              </a:rPr>
              <a:t> </a:t>
            </a:r>
            <a:r>
              <a:rPr lang="cs-CZ" sz="2200" b="1" i="1" dirty="0" err="1">
                <a:latin typeface="Palatino Linotype" pitchFamily="18" charset="0"/>
              </a:rPr>
              <a:t>erdulden</a:t>
            </a:r>
            <a:r>
              <a:rPr lang="cs-CZ" sz="2200" b="1" i="1" dirty="0">
                <a:latin typeface="Palatino Linotype" pitchFamily="18" charset="0"/>
              </a:rPr>
              <a:t>, </a:t>
            </a:r>
            <a:r>
              <a:rPr lang="cs-CZ" sz="2200" b="1" i="1" dirty="0" err="1">
                <a:latin typeface="Palatino Linotype" pitchFamily="18" charset="0"/>
              </a:rPr>
              <a:t>ungeduldig</a:t>
            </a:r>
            <a:r>
              <a:rPr lang="cs-CZ" sz="2200" b="1" i="1" dirty="0">
                <a:latin typeface="Palatino Linotype" pitchFamily="18" charset="0"/>
              </a:rPr>
              <a:t>,</a:t>
            </a:r>
            <a:r>
              <a:rPr lang="cs-CZ" sz="2200" dirty="0">
                <a:latin typeface="Palatino Linotype" pitchFamily="18" charset="0"/>
              </a:rPr>
              <a:t> </a:t>
            </a:r>
          </a:p>
          <a:p>
            <a:pPr>
              <a:buNone/>
            </a:pPr>
            <a:r>
              <a:rPr lang="cs-CZ" sz="2200" dirty="0">
                <a:latin typeface="Palatino Linotype" pitchFamily="18" charset="0"/>
              </a:rPr>
              <a:t>		a) </a:t>
            </a:r>
            <a:r>
              <a:rPr lang="cs-CZ" sz="2200" i="1" dirty="0">
                <a:latin typeface="Palatino Linotype" pitchFamily="18" charset="0"/>
              </a:rPr>
              <a:t>v. </a:t>
            </a:r>
            <a:r>
              <a:rPr lang="cs-CZ" sz="2200" i="1" dirty="0" err="1">
                <a:latin typeface="Palatino Linotype" pitchFamily="18" charset="0"/>
              </a:rPr>
              <a:t>Pers</a:t>
            </a:r>
            <a:r>
              <a:rPr lang="cs-CZ" sz="2200" i="1" dirty="0">
                <a:latin typeface="Palatino Linotype" pitchFamily="18" charset="0"/>
              </a:rPr>
              <a:t>.,</a:t>
            </a:r>
            <a:r>
              <a:rPr lang="cs-CZ" sz="2200" dirty="0">
                <a:latin typeface="Palatino Linotype" pitchFamily="18" charset="0"/>
              </a:rPr>
              <a:t> </a:t>
            </a:r>
          </a:p>
          <a:p>
            <a:pPr>
              <a:buNone/>
            </a:pPr>
            <a:r>
              <a:rPr lang="cs-CZ" sz="2200" dirty="0">
                <a:latin typeface="Palatino Linotype" pitchFamily="18" charset="0"/>
              </a:rPr>
              <a:t>		b) </a:t>
            </a:r>
            <a:r>
              <a:rPr lang="cs-CZ" sz="2200" i="1" dirty="0" err="1">
                <a:latin typeface="Palatino Linotype" pitchFamily="18" charset="0"/>
              </a:rPr>
              <a:t>übtr</a:t>
            </a:r>
            <a:r>
              <a:rPr lang="cs-CZ" sz="2200" i="1" dirty="0">
                <a:latin typeface="Palatino Linotype" pitchFamily="18" charset="0"/>
              </a:rPr>
              <a:t>., v. </a:t>
            </a:r>
            <a:r>
              <a:rPr lang="cs-CZ" sz="2200" i="1" dirty="0" err="1">
                <a:latin typeface="Palatino Linotype" pitchFamily="18" charset="0"/>
              </a:rPr>
              <a:t>Lebl</a:t>
            </a:r>
            <a:r>
              <a:rPr lang="cs-CZ" sz="2200" i="1" dirty="0">
                <a:latin typeface="Palatino Linotype" pitchFamily="18" charset="0"/>
              </a:rPr>
              <a:t>.</a:t>
            </a:r>
          </a:p>
          <a:p>
            <a:pPr>
              <a:buNone/>
            </a:pPr>
            <a:r>
              <a:rPr lang="cs-CZ" sz="2200" dirty="0">
                <a:latin typeface="Palatino Linotype" pitchFamily="18" charset="0"/>
              </a:rPr>
              <a:t>II) </a:t>
            </a:r>
            <a:r>
              <a:rPr lang="cs-CZ" sz="2200" b="1" i="1" dirty="0" err="1">
                <a:latin typeface="Palatino Linotype" pitchFamily="18" charset="0"/>
              </a:rPr>
              <a:t>empfindungslos</a:t>
            </a:r>
            <a:r>
              <a:rPr lang="cs-CZ" sz="2200" b="1" i="1" dirty="0">
                <a:latin typeface="Palatino Linotype" pitchFamily="18" charset="0"/>
              </a:rPr>
              <a:t>,</a:t>
            </a:r>
            <a:r>
              <a:rPr lang="cs-CZ" sz="2200" dirty="0">
                <a:latin typeface="Palatino Linotype" pitchFamily="18" charset="0"/>
              </a:rPr>
              <a:t> A) </a:t>
            </a:r>
            <a:r>
              <a:rPr lang="cs-CZ" sz="2200" i="1" dirty="0" err="1">
                <a:latin typeface="Palatino Linotype" pitchFamily="18" charset="0"/>
              </a:rPr>
              <a:t>im</a:t>
            </a:r>
            <a:r>
              <a:rPr lang="cs-CZ" sz="2200" i="1" dirty="0">
                <a:latin typeface="Palatino Linotype" pitchFamily="18" charset="0"/>
              </a:rPr>
              <a:t> </a:t>
            </a:r>
            <a:r>
              <a:rPr lang="cs-CZ" sz="2200" i="1" dirty="0" err="1">
                <a:latin typeface="Palatino Linotype" pitchFamily="18" charset="0"/>
              </a:rPr>
              <a:t>allg</a:t>
            </a:r>
            <a:r>
              <a:rPr lang="cs-CZ" sz="2200" i="1" dirty="0">
                <a:latin typeface="Palatino Linotype" pitchFamily="18" charset="0"/>
              </a:rPr>
              <a:t>.,</a:t>
            </a:r>
            <a:r>
              <a:rPr lang="cs-CZ" sz="2200" dirty="0">
                <a:latin typeface="Palatino Linotype" pitchFamily="18" charset="0"/>
              </a:rPr>
              <a:t> </a:t>
            </a:r>
            <a:r>
              <a:rPr lang="cs-CZ" sz="2200" b="1" i="1" dirty="0" err="1">
                <a:latin typeface="Palatino Linotype" pitchFamily="18" charset="0"/>
              </a:rPr>
              <a:t>gefühllos</a:t>
            </a:r>
            <a:endParaRPr lang="cs-CZ" sz="2200" b="1" i="1" dirty="0">
              <a:latin typeface="Palatino Linotype" pitchFamily="18" charset="0"/>
            </a:endParaRPr>
          </a:p>
          <a:p>
            <a:pPr>
              <a:buNone/>
            </a:pPr>
            <a:r>
              <a:rPr lang="cs-CZ" sz="2200" b="1" i="1" dirty="0">
                <a:latin typeface="Palatino Linotype" pitchFamily="18" charset="0"/>
              </a:rPr>
              <a:t>			         </a:t>
            </a:r>
            <a:r>
              <a:rPr lang="cs-CZ" sz="2200" dirty="0">
                <a:latin typeface="Palatino Linotype" pitchFamily="18" charset="0"/>
              </a:rPr>
              <a:t>B) </a:t>
            </a:r>
            <a:r>
              <a:rPr lang="cs-CZ" sz="2200" i="1" dirty="0" err="1">
                <a:latin typeface="Palatino Linotype" pitchFamily="18" charset="0"/>
              </a:rPr>
              <a:t>philos</a:t>
            </a:r>
            <a:r>
              <a:rPr lang="cs-CZ" sz="2200" i="1" dirty="0">
                <a:latin typeface="Palatino Linotype" pitchFamily="18" charset="0"/>
              </a:rPr>
              <a:t>.</a:t>
            </a:r>
            <a:r>
              <a:rPr lang="cs-CZ" sz="2200" dirty="0">
                <a:latin typeface="Palatino Linotype" pitchFamily="18" charset="0"/>
              </a:rPr>
              <a:t> </a:t>
            </a:r>
            <a:r>
              <a:rPr lang="cs-CZ" sz="2200" dirty="0" err="1">
                <a:latin typeface="Palatino Linotype" pitchFamily="18" charset="0"/>
              </a:rPr>
              <a:t>t</a:t>
            </a:r>
            <a:r>
              <a:rPr lang="cs-CZ" sz="2200" dirty="0">
                <a:latin typeface="Palatino Linotype" pitchFamily="18" charset="0"/>
              </a:rPr>
              <a:t>. </a:t>
            </a:r>
            <a:r>
              <a:rPr lang="cs-CZ" sz="2200" dirty="0" err="1">
                <a:latin typeface="Palatino Linotype" pitchFamily="18" charset="0"/>
              </a:rPr>
              <a:t>t</a:t>
            </a:r>
            <a:r>
              <a:rPr lang="cs-CZ" sz="2200" dirty="0">
                <a:latin typeface="Palatino Linotype" pitchFamily="18" charset="0"/>
              </a:rPr>
              <a:t>. </a:t>
            </a:r>
            <a:r>
              <a:rPr lang="cs-CZ" sz="2200" i="1" dirty="0">
                <a:latin typeface="Palatino Linotype" pitchFamily="18" charset="0"/>
              </a:rPr>
              <a:t>der </a:t>
            </a:r>
            <a:r>
              <a:rPr lang="cs-CZ" sz="2200" i="1" dirty="0" err="1">
                <a:latin typeface="Palatino Linotype" pitchFamily="18" charset="0"/>
              </a:rPr>
              <a:t>Stoiker</a:t>
            </a:r>
            <a:r>
              <a:rPr lang="cs-CZ" sz="2200" i="1" dirty="0">
                <a:latin typeface="Palatino Linotype" pitchFamily="18" charset="0"/>
              </a:rPr>
              <a:t>,</a:t>
            </a:r>
            <a:r>
              <a:rPr lang="cs-CZ" sz="2200" dirty="0">
                <a:latin typeface="Palatino Linotype" pitchFamily="18" charset="0"/>
              </a:rPr>
              <a:t> </a:t>
            </a:r>
            <a:r>
              <a:rPr lang="cs-CZ" sz="2200" b="1" i="1" dirty="0" err="1">
                <a:latin typeface="Palatino Linotype" pitchFamily="18" charset="0"/>
              </a:rPr>
              <a:t>empfindungslos</a:t>
            </a:r>
            <a:r>
              <a:rPr lang="cs-CZ" sz="2200" b="1" i="1" dirty="0">
                <a:latin typeface="Palatino Linotype" pitchFamily="18" charset="0"/>
              </a:rPr>
              <a:t>, </a:t>
            </a:r>
            <a:r>
              <a:rPr lang="cs-CZ" sz="2200" b="1" i="1" dirty="0" err="1">
                <a:latin typeface="Palatino Linotype" pitchFamily="18" charset="0"/>
              </a:rPr>
              <a:t>unanregbar</a:t>
            </a:r>
            <a:r>
              <a:rPr lang="cs-CZ" sz="2200" b="1" i="1" dirty="0">
                <a:latin typeface="Palatino Linotype" pitchFamily="18" charset="0"/>
              </a:rPr>
              <a:t> = </a:t>
            </a:r>
            <a:r>
              <a:rPr lang="cs-CZ" sz="2200" b="1" i="1" dirty="0" err="1">
                <a:latin typeface="Palatino Linotype" pitchFamily="18" charset="0"/>
              </a:rPr>
              <a:t>leidenschaftslos</a:t>
            </a:r>
            <a:r>
              <a:rPr lang="cs-CZ" sz="2200" dirty="0">
                <a:latin typeface="Palatino Linotype" pitchFamily="18" charset="0"/>
              </a:rPr>
              <a:t>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1775520" y="1196753"/>
            <a:ext cx="8435280" cy="2376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200" dirty="0">
                <a:latin typeface="Palatino Linotype" pitchFamily="18" charset="0"/>
              </a:rPr>
              <a:t>SSL: </a:t>
            </a:r>
            <a:r>
              <a:rPr lang="cs-CZ" sz="2200" b="1" dirty="0" err="1">
                <a:latin typeface="Palatino Linotype" pitchFamily="18" charset="0"/>
              </a:rPr>
              <a:t>impatiens</a:t>
            </a:r>
            <a:r>
              <a:rPr lang="cs-CZ" sz="2200" b="1" dirty="0">
                <a:latin typeface="Palatino Linotype" pitchFamily="18" charset="0"/>
              </a:rPr>
              <a:t>,</a:t>
            </a:r>
            <a:r>
              <a:rPr lang="cs-CZ" sz="2200" dirty="0">
                <a:latin typeface="Palatino Linotype" pitchFamily="18" charset="0"/>
              </a:rPr>
              <a:t> ‑</a:t>
            </a:r>
            <a:r>
              <a:rPr lang="cs-CZ" sz="2200" dirty="0" err="1">
                <a:latin typeface="Palatino Linotype" pitchFamily="18" charset="0"/>
              </a:rPr>
              <a:t>entis</a:t>
            </a:r>
            <a:endParaRPr lang="cs-CZ" sz="2200" dirty="0">
              <a:latin typeface="Palatino Linotype" pitchFamily="18" charset="0"/>
            </a:endParaRPr>
          </a:p>
          <a:p>
            <a:pPr marL="0" indent="0">
              <a:buNone/>
            </a:pPr>
            <a:r>
              <a:rPr lang="cs-CZ" sz="2200" b="1" dirty="0">
                <a:latin typeface="Palatino Linotype" pitchFamily="18" charset="0"/>
              </a:rPr>
              <a:t>	1 	a</a:t>
            </a:r>
            <a:r>
              <a:rPr lang="cs-CZ" sz="2200" dirty="0">
                <a:latin typeface="Palatino Linotype" pitchFamily="18" charset="0"/>
              </a:rPr>
              <a:t> </a:t>
            </a:r>
            <a:r>
              <a:rPr lang="cs-CZ" sz="2200" i="1" dirty="0" err="1">
                <a:latin typeface="Palatino Linotype" pitchFamily="18" charset="0"/>
              </a:rPr>
              <a:t>qui</a:t>
            </a:r>
            <a:r>
              <a:rPr lang="cs-CZ" sz="2200" i="1" dirty="0">
                <a:latin typeface="Palatino Linotype" pitchFamily="18" charset="0"/>
              </a:rPr>
              <a:t> </a:t>
            </a:r>
            <a:r>
              <a:rPr lang="cs-CZ" sz="2200" i="1" dirty="0" err="1">
                <a:latin typeface="Palatino Linotype" pitchFamily="18" charset="0"/>
              </a:rPr>
              <a:t>alqd</a:t>
            </a:r>
            <a:r>
              <a:rPr lang="cs-CZ" sz="2200" i="1" dirty="0">
                <a:latin typeface="Palatino Linotype" pitchFamily="18" charset="0"/>
              </a:rPr>
              <a:t> </a:t>
            </a:r>
            <a:r>
              <a:rPr lang="cs-CZ" sz="2200" i="1" dirty="0" err="1">
                <a:latin typeface="Palatino Linotype" pitchFamily="18" charset="0"/>
              </a:rPr>
              <a:t>pati</a:t>
            </a:r>
            <a:r>
              <a:rPr lang="cs-CZ" sz="2200" i="1" dirty="0">
                <a:latin typeface="Palatino Linotype" pitchFamily="18" charset="0"/>
              </a:rPr>
              <a:t> </a:t>
            </a:r>
            <a:r>
              <a:rPr lang="cs-CZ" sz="2200" i="1" dirty="0" err="1">
                <a:latin typeface="Palatino Linotype" pitchFamily="18" charset="0"/>
              </a:rPr>
              <a:t>ac</a:t>
            </a:r>
            <a:r>
              <a:rPr lang="cs-CZ" sz="2200" i="1" dirty="0">
                <a:latin typeface="Palatino Linotype" pitchFamily="18" charset="0"/>
              </a:rPr>
              <a:t> </a:t>
            </a:r>
            <a:r>
              <a:rPr lang="cs-CZ" sz="2200" i="1" dirty="0" err="1">
                <a:latin typeface="Palatino Linotype" pitchFamily="18" charset="0"/>
              </a:rPr>
              <a:t>ferre</a:t>
            </a:r>
            <a:r>
              <a:rPr lang="cs-CZ" sz="2200" i="1" dirty="0">
                <a:latin typeface="Palatino Linotype" pitchFamily="18" charset="0"/>
              </a:rPr>
              <a:t> vel non </a:t>
            </a:r>
            <a:r>
              <a:rPr lang="cs-CZ" sz="2200" i="1" dirty="0" err="1">
                <a:latin typeface="Palatino Linotype" pitchFamily="18" charset="0"/>
              </a:rPr>
              <a:t>potest</a:t>
            </a:r>
            <a:r>
              <a:rPr lang="cs-CZ" sz="2200" i="1" dirty="0">
                <a:latin typeface="Palatino Linotype" pitchFamily="18" charset="0"/>
              </a:rPr>
              <a:t> vel non </a:t>
            </a:r>
            <a:r>
              <a:rPr lang="cs-CZ" sz="2200" i="1" dirty="0" err="1">
                <a:latin typeface="Palatino Linotype" pitchFamily="18" charset="0"/>
              </a:rPr>
              <a:t>vult</a:t>
            </a:r>
            <a:r>
              <a:rPr lang="cs-CZ" sz="2200" i="1" dirty="0">
                <a:latin typeface="Palatino Linotype" pitchFamily="18" charset="0"/>
              </a:rPr>
              <a:t> – neschopný, neochotný něco snášet, netrpělivý:</a:t>
            </a:r>
            <a:r>
              <a:rPr lang="cs-CZ" sz="2200" dirty="0">
                <a:latin typeface="Palatino Linotype" pitchFamily="18" charset="0"/>
              </a:rPr>
              <a:t> </a:t>
            </a:r>
          </a:p>
          <a:p>
            <a:pPr marL="0" indent="0">
              <a:buNone/>
            </a:pPr>
            <a:r>
              <a:rPr lang="cs-CZ" sz="2200" b="1" dirty="0">
                <a:latin typeface="Palatino Linotype" pitchFamily="18" charset="0"/>
              </a:rPr>
              <a:t>		b</a:t>
            </a:r>
            <a:r>
              <a:rPr lang="cs-CZ" sz="2200" dirty="0">
                <a:latin typeface="Palatino Linotype" pitchFamily="18" charset="0"/>
              </a:rPr>
              <a:t> </a:t>
            </a:r>
            <a:r>
              <a:rPr lang="cs-CZ" sz="2200" i="1" dirty="0" err="1">
                <a:latin typeface="Palatino Linotype" pitchFamily="18" charset="0"/>
              </a:rPr>
              <a:t>affectuum</a:t>
            </a:r>
            <a:r>
              <a:rPr lang="cs-CZ" sz="2200" i="1" dirty="0">
                <a:latin typeface="Palatino Linotype" pitchFamily="18" charset="0"/>
              </a:rPr>
              <a:t> </a:t>
            </a:r>
            <a:r>
              <a:rPr lang="cs-CZ" sz="2200" i="1" dirty="0" err="1">
                <a:latin typeface="Palatino Linotype" pitchFamily="18" charset="0"/>
              </a:rPr>
              <a:t>expers</a:t>
            </a:r>
            <a:r>
              <a:rPr lang="cs-CZ" sz="2200" i="1" dirty="0">
                <a:latin typeface="Palatino Linotype" pitchFamily="18" charset="0"/>
              </a:rPr>
              <a:t>, </a:t>
            </a:r>
            <a:r>
              <a:rPr lang="cs-CZ" sz="2200" i="1" dirty="0" err="1">
                <a:latin typeface="Palatino Linotype" pitchFamily="18" charset="0"/>
              </a:rPr>
              <a:t>animi</a:t>
            </a:r>
            <a:r>
              <a:rPr lang="cs-CZ" sz="2200" i="1" dirty="0">
                <a:latin typeface="Palatino Linotype" pitchFamily="18" charset="0"/>
              </a:rPr>
              <a:t> </a:t>
            </a:r>
            <a:r>
              <a:rPr lang="cs-CZ" sz="2200" i="1" dirty="0" err="1">
                <a:latin typeface="Palatino Linotype" pitchFamily="18" charset="0"/>
              </a:rPr>
              <a:t>perturbatione</a:t>
            </a:r>
            <a:r>
              <a:rPr lang="cs-CZ" sz="2200" i="1" dirty="0">
                <a:latin typeface="Palatino Linotype" pitchFamily="18" charset="0"/>
              </a:rPr>
              <a:t> liber – nepodléhající citům, vášním</a:t>
            </a:r>
            <a:endParaRPr lang="cs-CZ" sz="2200" dirty="0">
              <a:latin typeface="Palatino Linotype" pitchFamily="18" charset="0"/>
            </a:endParaRPr>
          </a:p>
          <a:p>
            <a:pPr marL="0" indent="0">
              <a:buNone/>
            </a:pPr>
            <a:r>
              <a:rPr lang="cs-CZ" sz="2200" b="1" dirty="0">
                <a:latin typeface="Palatino Linotype" pitchFamily="18" charset="0"/>
              </a:rPr>
              <a:t>+ 	2</a:t>
            </a:r>
            <a:r>
              <a:rPr lang="cs-CZ" sz="2200" dirty="0">
                <a:latin typeface="Palatino Linotype" pitchFamily="18" charset="0"/>
              </a:rPr>
              <a:t> </a:t>
            </a:r>
            <a:r>
              <a:rPr lang="cs-CZ" sz="2200" i="1" dirty="0" err="1">
                <a:latin typeface="Palatino Linotype" pitchFamily="18" charset="0"/>
              </a:rPr>
              <a:t>importunus</a:t>
            </a:r>
            <a:r>
              <a:rPr lang="cs-CZ" sz="2200" i="1" dirty="0">
                <a:latin typeface="Palatino Linotype" pitchFamily="18" charset="0"/>
              </a:rPr>
              <a:t>; </a:t>
            </a:r>
            <a:r>
              <a:rPr lang="cs-CZ" sz="2200" i="1" dirty="0" err="1">
                <a:latin typeface="Palatino Linotype" pitchFamily="18" charset="0"/>
              </a:rPr>
              <a:t>fremens</a:t>
            </a:r>
            <a:r>
              <a:rPr lang="cs-CZ" sz="2200" i="1" dirty="0">
                <a:latin typeface="Palatino Linotype" pitchFamily="18" charset="0"/>
              </a:rPr>
              <a:t> – protivný; reptavý:</a:t>
            </a:r>
            <a:r>
              <a:rPr lang="cs-CZ" sz="2200" dirty="0">
                <a:latin typeface="Palatino Linotype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hierarchie </a:t>
            </a:r>
            <a:r>
              <a:rPr lang="cs-CZ" dirty="0" err="1"/>
              <a:t>oddělovníků</a:t>
            </a:r>
            <a:r>
              <a:rPr lang="cs-CZ" dirty="0"/>
              <a:t>:</a:t>
            </a:r>
          </a:p>
          <a:p>
            <a:r>
              <a:rPr lang="cs-CZ" b="1" dirty="0"/>
              <a:t>1, (+) 2, 3, ...</a:t>
            </a:r>
          </a:p>
          <a:p>
            <a:pPr lvl="1"/>
            <a:r>
              <a:rPr lang="cs-CZ" b="1" dirty="0"/>
              <a:t>a, b, c, ...</a:t>
            </a:r>
          </a:p>
          <a:p>
            <a:pPr lvl="2"/>
            <a:r>
              <a:rPr lang="el-GR" b="1" dirty="0"/>
              <a:t>α, β, γ</a:t>
            </a:r>
            <a:r>
              <a:rPr lang="cs-CZ" b="1" dirty="0"/>
              <a:t>, ...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Orientace ve struktuře hesla</a:t>
            </a:r>
          </a:p>
        </p:txBody>
      </p:sp>
    </p:spTree>
    <p:extLst>
      <p:ext uri="{BB962C8B-B14F-4D97-AF65-F5344CB8AC3E}">
        <p14:creationId xmlns:p14="http://schemas.microsoft.com/office/powerpoint/2010/main" val="22604295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Excerpované prameny dle seznamu pramenů (</a:t>
            </a:r>
            <a:r>
              <a:rPr lang="pl-PL" dirty="0"/>
              <a:t>na začátku prvního dílu, dodatky na konci každého dílu; </a:t>
            </a:r>
            <a:r>
              <a:rPr lang="cs-CZ" sz="3200" u="sng" dirty="0">
                <a:hlinkClick r:id="rId2"/>
              </a:rPr>
              <a:t>http://lb.ics.cas.cz/</a:t>
            </a:r>
            <a:r>
              <a:rPr lang="cs-CZ" sz="3200" u="sng" dirty="0" err="1">
                <a:hlinkClick r:id="rId2"/>
              </a:rPr>
              <a:t>prameny.html#cs</a:t>
            </a:r>
            <a:r>
              <a:rPr lang="cs-CZ" dirty="0"/>
              <a:t>)</a:t>
            </a:r>
          </a:p>
          <a:p>
            <a:pPr marL="893763" indent="-1588">
              <a:buNone/>
            </a:pPr>
            <a:r>
              <a:rPr lang="en-US" sz="1800" dirty="0"/>
              <a:t>|</a:t>
            </a:r>
            <a:r>
              <a:rPr lang="en-US" sz="1800" dirty="0" err="1"/>
              <a:t>ProcPrPrax</a:t>
            </a:r>
            <a:r>
              <a:rPr lang="en-US" sz="1800" dirty="0"/>
              <a:t> 78|</a:t>
            </a:r>
            <a:endParaRPr lang="cs-CZ" sz="1800" dirty="0"/>
          </a:p>
          <a:p>
            <a:r>
              <a:rPr lang="cs-CZ" dirty="0"/>
              <a:t>Latinští antičtí autoři zkracováni dle </a:t>
            </a:r>
            <a:r>
              <a:rPr lang="cs-CZ" dirty="0" err="1"/>
              <a:t>ThLL</a:t>
            </a:r>
            <a:endParaRPr lang="cs-CZ" dirty="0"/>
          </a:p>
          <a:p>
            <a:pPr>
              <a:buNone/>
            </a:pPr>
            <a:r>
              <a:rPr lang="cs-CZ" sz="1800" dirty="0"/>
              <a:t>		</a:t>
            </a:r>
            <a:r>
              <a:rPr lang="cs-CZ" sz="1800" i="1" dirty="0" err="1"/>
              <a:t>Vulg</a:t>
            </a:r>
            <a:r>
              <a:rPr lang="cs-CZ" sz="1800" i="1" dirty="0"/>
              <a:t>. III </a:t>
            </a:r>
            <a:r>
              <a:rPr lang="cs-CZ" sz="1800" i="1" dirty="0" err="1"/>
              <a:t>reg</a:t>
            </a:r>
            <a:r>
              <a:rPr lang="cs-CZ" sz="1800" i="1" dirty="0"/>
              <a:t>. 17,21</a:t>
            </a:r>
            <a:endParaRPr lang="cs-CZ" sz="1800" dirty="0"/>
          </a:p>
          <a:p>
            <a:r>
              <a:rPr lang="cs-CZ" dirty="0"/>
              <a:t>Ostatní autoři citováni dle seznamu zkratek nebo plným jménem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SSL: odkazy na starověké, středověké autory</a:t>
            </a:r>
          </a:p>
        </p:txBody>
      </p:sp>
    </p:spTree>
    <p:extLst>
      <p:ext uri="{BB962C8B-B14F-4D97-AF65-F5344CB8AC3E}">
        <p14:creationId xmlns:p14="http://schemas.microsoft.com/office/powerpoint/2010/main" val="34157758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A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z="3500" b="0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 panose="02040502050505030304" pitchFamily="18" charset="0"/>
                <a:cs typeface="Arial"/>
                <a:sym typeface="Arial"/>
              </a:rPr>
              <a:t>III.</a:t>
            </a:r>
            <a:r>
              <a:rPr kumimoji="0" lang="cs-CZ" sz="35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cs typeface="Arial"/>
                <a:sym typeface="Arial"/>
              </a:rPr>
              <a:t> </a:t>
            </a:r>
            <a:r>
              <a:rPr kumimoji="0" lang="cs-CZ" sz="3500" b="0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 panose="02040502050505030304" pitchFamily="18" charset="0"/>
                <a:cs typeface="Arial"/>
                <a:sym typeface="Arial"/>
              </a:rPr>
              <a:t>Stručné dějiny digitalizace</a:t>
            </a:r>
            <a:r>
              <a:rPr kumimoji="0" lang="cs-CZ" sz="3500" b="0" i="0" u="none" strike="noStrike" kern="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 panose="02040502050505030304" pitchFamily="18" charset="0"/>
                <a:cs typeface="Arial"/>
                <a:sym typeface="Arial"/>
              </a:rPr>
              <a:t> textů a </a:t>
            </a:r>
            <a:r>
              <a:rPr kumimoji="0" lang="cs-CZ" sz="3500" b="0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 panose="02040502050505030304" pitchFamily="18" charset="0"/>
                <a:cs typeface="Arial"/>
                <a:sym typeface="Arial"/>
              </a:rPr>
              <a:t>slovníků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57" y="1580606"/>
            <a:ext cx="10980791" cy="4781616"/>
          </a:xfrm>
        </p:spPr>
      </p:pic>
    </p:spTree>
    <p:extLst>
      <p:ext uri="{BB962C8B-B14F-4D97-AF65-F5344CB8AC3E}">
        <p14:creationId xmlns:p14="http://schemas.microsoft.com/office/powerpoint/2010/main" val="1508426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0E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97" y="1270203"/>
            <a:ext cx="6831874" cy="5123905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>
                <a:solidFill>
                  <a:schemeClr val="bg1"/>
                </a:solidFill>
              </a:rPr>
              <a:t>Index </a:t>
            </a:r>
            <a:r>
              <a:rPr lang="cs-CZ" i="1" dirty="0" err="1">
                <a:solidFill>
                  <a:schemeClr val="bg1"/>
                </a:solidFill>
              </a:rPr>
              <a:t>Thomisticus</a:t>
            </a:r>
            <a:endParaRPr lang="cs-CZ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193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latin typeface="Palatino Linotype" pitchFamily="18" charset="0"/>
              </a:rPr>
              <a:t>Větší korpusy středověkých latinských textů</a:t>
            </a:r>
            <a:endParaRPr lang="cs-CZ" sz="4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342900">
              <a:buSzPct val="98958"/>
            </a:pPr>
            <a:r>
              <a:rPr lang="cs-CZ" dirty="0">
                <a:latin typeface="Palatino Linotype" pitchFamily="18" charset="0"/>
              </a:rPr>
              <a:t>Corpus </a:t>
            </a:r>
            <a:r>
              <a:rPr lang="cs-CZ" dirty="0" err="1">
                <a:latin typeface="Palatino Linotype" pitchFamily="18" charset="0"/>
              </a:rPr>
              <a:t>corporum</a:t>
            </a:r>
            <a:endParaRPr lang="cs-CZ" dirty="0">
              <a:latin typeface="Palatino Linotype" pitchFamily="18" charset="0"/>
            </a:endParaRPr>
          </a:p>
          <a:p>
            <a:pPr lvl="1" indent="-342900">
              <a:buSzPct val="98958"/>
            </a:pPr>
            <a:r>
              <a:rPr lang="cs-CZ" dirty="0">
                <a:latin typeface="Palatino Linotype" pitchFamily="18" charset="0"/>
                <a:hlinkClick r:id="rId2"/>
              </a:rPr>
              <a:t>http://www.mlat.uzh.ch/MLS/</a:t>
            </a:r>
            <a:r>
              <a:rPr lang="cs-CZ" dirty="0">
                <a:latin typeface="Palatino Linotype" pitchFamily="18" charset="0"/>
              </a:rPr>
              <a:t> </a:t>
            </a:r>
          </a:p>
          <a:p>
            <a:pPr indent="-342900">
              <a:buSzPct val="98958"/>
            </a:pPr>
            <a:r>
              <a:rPr lang="cs-CZ" dirty="0" err="1">
                <a:solidFill>
                  <a:schemeClr val="tx1"/>
                </a:solidFill>
                <a:latin typeface="Palatino Linotype" pitchFamily="18" charset="0"/>
              </a:rPr>
              <a:t>Library</a:t>
            </a:r>
            <a:r>
              <a:rPr lang="cs-CZ" dirty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Palatino Linotype" pitchFamily="18" charset="0"/>
              </a:rPr>
              <a:t>of</a:t>
            </a:r>
            <a:r>
              <a:rPr lang="cs-CZ" dirty="0">
                <a:solidFill>
                  <a:schemeClr val="tx1"/>
                </a:solidFill>
                <a:latin typeface="Palatino Linotype" pitchFamily="18" charset="0"/>
              </a:rPr>
              <a:t> Latin </a:t>
            </a:r>
            <a:r>
              <a:rPr lang="cs-CZ" dirty="0" err="1">
                <a:solidFill>
                  <a:schemeClr val="tx1"/>
                </a:solidFill>
                <a:latin typeface="Palatino Linotype" pitchFamily="18" charset="0"/>
              </a:rPr>
              <a:t>Texts</a:t>
            </a:r>
            <a:endParaRPr lang="cs-CZ" dirty="0">
              <a:solidFill>
                <a:schemeClr val="tx1"/>
              </a:solidFill>
              <a:latin typeface="Palatino Linotype" pitchFamily="18" charset="0"/>
            </a:endParaRPr>
          </a:p>
          <a:p>
            <a:pPr lvl="1" indent="-342900">
              <a:buSzPct val="98958"/>
            </a:pPr>
            <a:r>
              <a:rPr lang="cs-CZ" dirty="0">
                <a:solidFill>
                  <a:schemeClr val="tx1"/>
                </a:solidFill>
                <a:latin typeface="Palatino Linotype" pitchFamily="18" charset="0"/>
                <a:hlinkClick r:id="rId3"/>
              </a:rPr>
              <a:t>http://clt.brepolis.net/llta/pages/Search.aspx</a:t>
            </a:r>
            <a:r>
              <a:rPr lang="cs-CZ" dirty="0">
                <a:solidFill>
                  <a:schemeClr val="tx1"/>
                </a:solidFill>
                <a:latin typeface="Palatino Linotype" pitchFamily="18" charset="0"/>
              </a:rPr>
              <a:t> </a:t>
            </a:r>
          </a:p>
          <a:p>
            <a:pPr marL="0" indent="0">
              <a:buSzPct val="98958"/>
              <a:buNone/>
            </a:pPr>
            <a:endParaRPr lang="cs-CZ" dirty="0">
              <a:solidFill>
                <a:schemeClr val="tx1"/>
              </a:solidFill>
              <a:latin typeface="Palatino Linotype" pitchFamily="18" charset="0"/>
            </a:endParaRPr>
          </a:p>
          <a:p>
            <a:pPr indent="-342900">
              <a:buSzPct val="98958"/>
            </a:pPr>
            <a:endParaRPr lang="cs-CZ" dirty="0">
              <a:solidFill>
                <a:schemeClr val="tx1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51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latin typeface="Palatino Linotype" pitchFamily="18" charset="0"/>
              </a:rPr>
              <a:t>Du</a:t>
            </a:r>
            <a:r>
              <a:rPr lang="cs-CZ" dirty="0">
                <a:latin typeface="Palatino Linotype" pitchFamily="18" charset="0"/>
              </a:rPr>
              <a:t> </a:t>
            </a:r>
            <a:r>
              <a:rPr lang="cs-CZ" dirty="0" err="1">
                <a:latin typeface="Palatino Linotype" pitchFamily="18" charset="0"/>
              </a:rPr>
              <a:t>Cange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fr-FR" sz="3000" dirty="0">
                <a:latin typeface="Palatino Linotype" pitchFamily="18" charset="0"/>
              </a:rPr>
              <a:t>Charles du Fresne, sieur du Cange</a:t>
            </a:r>
            <a:r>
              <a:rPr lang="cs-CZ" sz="3000" dirty="0">
                <a:latin typeface="Palatino Linotype" pitchFamily="18" charset="0"/>
              </a:rPr>
              <a:t> </a:t>
            </a:r>
            <a:r>
              <a:rPr lang="fr-FR" sz="3000" dirty="0">
                <a:latin typeface="Palatino Linotype" pitchFamily="18" charset="0"/>
              </a:rPr>
              <a:t>(1610–1688)</a:t>
            </a:r>
            <a:endParaRPr lang="cs-CZ" sz="3000" dirty="0">
              <a:latin typeface="Palatino Linotype" pitchFamily="18" charset="0"/>
            </a:endParaRPr>
          </a:p>
          <a:p>
            <a:pPr algn="ctr">
              <a:buNone/>
            </a:pPr>
            <a:r>
              <a:rPr lang="cs-CZ" i="1" dirty="0">
                <a:latin typeface="Palatino Linotype" pitchFamily="18" charset="0"/>
              </a:rPr>
              <a:t>Glossarium ad </a:t>
            </a:r>
            <a:r>
              <a:rPr lang="cs-CZ" i="1" dirty="0" err="1">
                <a:latin typeface="Palatino Linotype" pitchFamily="18" charset="0"/>
              </a:rPr>
              <a:t>scriptores</a:t>
            </a:r>
            <a:r>
              <a:rPr lang="cs-CZ" i="1" dirty="0">
                <a:latin typeface="Palatino Linotype" pitchFamily="18" charset="0"/>
              </a:rPr>
              <a:t> </a:t>
            </a:r>
            <a:r>
              <a:rPr lang="cs-CZ" i="1" dirty="0" err="1">
                <a:latin typeface="Palatino Linotype" pitchFamily="18" charset="0"/>
              </a:rPr>
              <a:t>mediæ</a:t>
            </a:r>
            <a:r>
              <a:rPr lang="cs-CZ" i="1" dirty="0">
                <a:latin typeface="Palatino Linotype" pitchFamily="18" charset="0"/>
              </a:rPr>
              <a:t> </a:t>
            </a:r>
            <a:r>
              <a:rPr lang="cs-CZ" i="1" dirty="0" err="1">
                <a:latin typeface="Palatino Linotype" pitchFamily="18" charset="0"/>
              </a:rPr>
              <a:t>et</a:t>
            </a:r>
            <a:r>
              <a:rPr lang="cs-CZ" i="1" dirty="0">
                <a:latin typeface="Palatino Linotype" pitchFamily="18" charset="0"/>
              </a:rPr>
              <a:t> </a:t>
            </a:r>
            <a:r>
              <a:rPr lang="cs-CZ" i="1" dirty="0" err="1">
                <a:latin typeface="Palatino Linotype" pitchFamily="18" charset="0"/>
              </a:rPr>
              <a:t>infimæ</a:t>
            </a:r>
            <a:r>
              <a:rPr lang="cs-CZ" i="1" dirty="0">
                <a:latin typeface="Palatino Linotype" pitchFamily="18" charset="0"/>
              </a:rPr>
              <a:t> </a:t>
            </a:r>
            <a:r>
              <a:rPr lang="cs-CZ" i="1" dirty="0" err="1">
                <a:latin typeface="Palatino Linotype" pitchFamily="18" charset="0"/>
              </a:rPr>
              <a:t>latinitatis</a:t>
            </a:r>
            <a:r>
              <a:rPr lang="cs-CZ" i="1" dirty="0">
                <a:latin typeface="Palatino Linotype" pitchFamily="18" charset="0"/>
              </a:rPr>
              <a:t> </a:t>
            </a:r>
          </a:p>
          <a:p>
            <a:pPr algn="ctr">
              <a:buNone/>
            </a:pPr>
            <a:endParaRPr lang="fr-FR" dirty="0">
              <a:latin typeface="Palatino Linotype" pitchFamily="18" charset="0"/>
            </a:endParaRPr>
          </a:p>
          <a:p>
            <a:pPr>
              <a:buNone/>
            </a:pPr>
            <a:endParaRPr lang="cs-CZ" dirty="0">
              <a:latin typeface="Palatino Linotype" pitchFamily="18" charset="0"/>
            </a:endParaRPr>
          </a:p>
        </p:txBody>
      </p:sp>
      <p:pic>
        <p:nvPicPr>
          <p:cNvPr id="2050" name="Picture 2" descr="Charles du Fresne, sieur du Cange (1610–1688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3833" y="2780929"/>
            <a:ext cx="3105547" cy="37169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94660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A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D3803B0-FB7B-43A1-A79B-77A7BF1C3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9D46AC5-0E10-495E-B0F7-B1B1E5FD5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17" y="0"/>
            <a:ext cx="11180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430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latin typeface="Palatino Linotype" pitchFamily="18" charset="0"/>
              </a:rPr>
              <a:t>Větší korpusy středověkých latinských textů</a:t>
            </a:r>
            <a:endParaRPr lang="cs-CZ" sz="4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342900">
              <a:buSzPct val="98958"/>
            </a:pPr>
            <a:r>
              <a:rPr lang="cs-CZ" dirty="0">
                <a:latin typeface="Palatino Linotype" pitchFamily="18" charset="0"/>
              </a:rPr>
              <a:t>Corpus </a:t>
            </a:r>
            <a:r>
              <a:rPr lang="cs-CZ" dirty="0" err="1">
                <a:latin typeface="Palatino Linotype" pitchFamily="18" charset="0"/>
              </a:rPr>
              <a:t>corporum</a:t>
            </a:r>
            <a:endParaRPr lang="cs-CZ" dirty="0">
              <a:latin typeface="Palatino Linotype" pitchFamily="18" charset="0"/>
            </a:endParaRPr>
          </a:p>
          <a:p>
            <a:pPr lvl="1" indent="-342900">
              <a:buSzPct val="98958"/>
            </a:pPr>
            <a:r>
              <a:rPr lang="cs-CZ" dirty="0">
                <a:latin typeface="Palatino Linotype" pitchFamily="18" charset="0"/>
                <a:hlinkClick r:id="rId2"/>
              </a:rPr>
              <a:t>http://www.mlat.uzh.ch/MLS/</a:t>
            </a:r>
            <a:r>
              <a:rPr lang="cs-CZ" dirty="0">
                <a:latin typeface="Palatino Linotype" pitchFamily="18" charset="0"/>
              </a:rPr>
              <a:t> </a:t>
            </a:r>
          </a:p>
          <a:p>
            <a:pPr indent="-342900">
              <a:buSzPct val="98958"/>
            </a:pPr>
            <a:r>
              <a:rPr lang="cs-CZ" dirty="0" err="1">
                <a:solidFill>
                  <a:schemeClr val="tx1"/>
                </a:solidFill>
                <a:latin typeface="Palatino Linotype" pitchFamily="18" charset="0"/>
              </a:rPr>
              <a:t>Library</a:t>
            </a:r>
            <a:r>
              <a:rPr lang="cs-CZ" dirty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Palatino Linotype" pitchFamily="18" charset="0"/>
              </a:rPr>
              <a:t>of</a:t>
            </a:r>
            <a:r>
              <a:rPr lang="cs-CZ" dirty="0">
                <a:solidFill>
                  <a:schemeClr val="tx1"/>
                </a:solidFill>
                <a:latin typeface="Palatino Linotype" pitchFamily="18" charset="0"/>
              </a:rPr>
              <a:t> Latin </a:t>
            </a:r>
            <a:r>
              <a:rPr lang="cs-CZ" dirty="0" err="1">
                <a:solidFill>
                  <a:schemeClr val="tx1"/>
                </a:solidFill>
                <a:latin typeface="Palatino Linotype" pitchFamily="18" charset="0"/>
              </a:rPr>
              <a:t>Texts</a:t>
            </a:r>
            <a:endParaRPr lang="cs-CZ" dirty="0">
              <a:solidFill>
                <a:schemeClr val="tx1"/>
              </a:solidFill>
              <a:latin typeface="Palatino Linotype" pitchFamily="18" charset="0"/>
            </a:endParaRPr>
          </a:p>
          <a:p>
            <a:pPr lvl="1" indent="-342900">
              <a:buSzPct val="98958"/>
            </a:pPr>
            <a:r>
              <a:rPr lang="cs-CZ" dirty="0">
                <a:solidFill>
                  <a:schemeClr val="tx1"/>
                </a:solidFill>
                <a:latin typeface="Palatino Linotype" pitchFamily="18" charset="0"/>
                <a:hlinkClick r:id="rId3"/>
              </a:rPr>
              <a:t>http://clt.brepolis.net/llta/pages/Search.aspx</a:t>
            </a:r>
            <a:r>
              <a:rPr lang="cs-CZ" dirty="0">
                <a:solidFill>
                  <a:schemeClr val="tx1"/>
                </a:solidFill>
                <a:latin typeface="Palatino Linotype" pitchFamily="18" charset="0"/>
              </a:rPr>
              <a:t> </a:t>
            </a:r>
          </a:p>
          <a:p>
            <a:pPr>
              <a:buSzPct val="98958"/>
            </a:pPr>
            <a:r>
              <a:rPr lang="cs-CZ" dirty="0" err="1">
                <a:latin typeface="Palatino Linotype" pitchFamily="18" charset="0"/>
              </a:rPr>
              <a:t>Patrologia</a:t>
            </a:r>
            <a:r>
              <a:rPr lang="cs-CZ" dirty="0">
                <a:latin typeface="Palatino Linotype" pitchFamily="18" charset="0"/>
              </a:rPr>
              <a:t> Latina</a:t>
            </a:r>
          </a:p>
          <a:p>
            <a:pPr lvl="1" indent="-342900">
              <a:buSzPct val="98958"/>
            </a:pPr>
            <a:r>
              <a:rPr lang="cs-CZ" dirty="0">
                <a:latin typeface="Palatino Linotype" pitchFamily="18" charset="0"/>
                <a:hlinkClick r:id="rId4"/>
              </a:rPr>
              <a:t>http://pld.chadwyck.co.uk/</a:t>
            </a:r>
            <a:r>
              <a:rPr lang="cs-CZ" dirty="0">
                <a:latin typeface="Palatino Linotype" pitchFamily="18" charset="0"/>
              </a:rPr>
              <a:t> </a:t>
            </a:r>
          </a:p>
          <a:p>
            <a:pPr indent="-342900">
              <a:buSzPct val="98958"/>
            </a:pPr>
            <a:r>
              <a:rPr lang="cs-CZ" dirty="0" err="1">
                <a:solidFill>
                  <a:schemeClr val="tx1"/>
                </a:solidFill>
                <a:latin typeface="Palatino Linotype" pitchFamily="18" charset="0"/>
              </a:rPr>
              <a:t>IntraText</a:t>
            </a:r>
            <a:endParaRPr lang="cs-CZ" dirty="0">
              <a:solidFill>
                <a:schemeClr val="tx1"/>
              </a:solidFill>
              <a:latin typeface="Palatino Linotype" pitchFamily="18" charset="0"/>
            </a:endParaRPr>
          </a:p>
          <a:p>
            <a:pPr lvl="1" indent="-342900">
              <a:buSzPct val="98958"/>
            </a:pPr>
            <a:r>
              <a:rPr lang="cs-CZ" dirty="0">
                <a:solidFill>
                  <a:schemeClr val="tx1"/>
                </a:solidFill>
                <a:latin typeface="Palatino Linotype" pitchFamily="18" charset="0"/>
                <a:hlinkClick r:id="rId5"/>
              </a:rPr>
              <a:t>http://www.intratext.com/Latina/Mediaevalis/default.htm</a:t>
            </a:r>
            <a:r>
              <a:rPr lang="cs-CZ" dirty="0">
                <a:solidFill>
                  <a:schemeClr val="tx1"/>
                </a:solidFill>
                <a:latin typeface="Palatino Linotype" pitchFamily="18" charset="0"/>
              </a:rPr>
              <a:t> </a:t>
            </a:r>
          </a:p>
          <a:p>
            <a:pPr indent="-342900">
              <a:buSzPct val="98958"/>
            </a:pPr>
            <a:endParaRPr lang="cs-CZ" dirty="0">
              <a:solidFill>
                <a:schemeClr val="tx1"/>
              </a:solidFill>
              <a:latin typeface="Palatino Linotype" pitchFamily="18" charset="0"/>
            </a:endParaRPr>
          </a:p>
          <a:p>
            <a:pPr indent="-342900">
              <a:buSzPct val="98958"/>
            </a:pPr>
            <a:endParaRPr lang="cs-CZ" dirty="0">
              <a:solidFill>
                <a:schemeClr val="tx1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31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latin typeface="Palatino Linotype" pitchFamily="18" charset="0"/>
              </a:rPr>
              <a:t>Další korpusy středověkých latinských textů</a:t>
            </a:r>
            <a:endParaRPr lang="cs-CZ" sz="4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342900">
              <a:buSzPct val="98958"/>
            </a:pPr>
            <a:r>
              <a:rPr lang="cs-CZ" dirty="0">
                <a:latin typeface="Palatino Linotype" pitchFamily="18" charset="0"/>
              </a:rPr>
              <a:t>Corpus </a:t>
            </a:r>
            <a:r>
              <a:rPr lang="cs-CZ" dirty="0" err="1">
                <a:latin typeface="Palatino Linotype" pitchFamily="18" charset="0"/>
              </a:rPr>
              <a:t>Thomisticum</a:t>
            </a:r>
            <a:endParaRPr lang="cs-CZ" dirty="0">
              <a:latin typeface="Palatino Linotype" pitchFamily="18" charset="0"/>
            </a:endParaRPr>
          </a:p>
          <a:p>
            <a:pPr lvl="1" indent="-342900">
              <a:buSzPct val="98958"/>
            </a:pPr>
            <a:r>
              <a:rPr lang="cs-CZ" dirty="0">
                <a:solidFill>
                  <a:schemeClr val="tx1"/>
                </a:solidFill>
                <a:latin typeface="Palatino Linotype" pitchFamily="18" charset="0"/>
                <a:hlinkClick r:id="rId3"/>
              </a:rPr>
              <a:t>http://www.corpusthomisticum.org/</a:t>
            </a:r>
            <a:endParaRPr lang="cs-CZ" dirty="0">
              <a:solidFill>
                <a:schemeClr val="tx1"/>
              </a:solidFill>
              <a:latin typeface="Palatino Linotype" pitchFamily="18" charset="0"/>
            </a:endParaRPr>
          </a:p>
          <a:p>
            <a:pPr indent="-342900">
              <a:buSzPct val="98958"/>
            </a:pPr>
            <a:r>
              <a:rPr lang="cs-CZ" dirty="0" err="1">
                <a:solidFill>
                  <a:schemeClr val="tx1"/>
                </a:solidFill>
                <a:latin typeface="Palatino Linotype" pitchFamily="18" charset="0"/>
              </a:rPr>
              <a:t>Monumenta</a:t>
            </a:r>
            <a:r>
              <a:rPr lang="cs-CZ" dirty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Palatino Linotype" pitchFamily="18" charset="0"/>
              </a:rPr>
              <a:t>Germaniae</a:t>
            </a:r>
            <a:r>
              <a:rPr lang="cs-CZ" dirty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Palatino Linotype" pitchFamily="18" charset="0"/>
              </a:rPr>
              <a:t>Historica</a:t>
            </a:r>
            <a:endParaRPr lang="cs-CZ" dirty="0">
              <a:solidFill>
                <a:schemeClr val="tx1"/>
              </a:solidFill>
              <a:latin typeface="Palatino Linotype" pitchFamily="18" charset="0"/>
            </a:endParaRPr>
          </a:p>
          <a:p>
            <a:pPr lvl="1" indent="-342900">
              <a:buSzPct val="98958"/>
            </a:pPr>
            <a:r>
              <a:rPr lang="cs-CZ" u="sng" dirty="0">
                <a:solidFill>
                  <a:srgbClr val="0563C1"/>
                </a:solidFill>
                <a:latin typeface="Palatino Linotype" panose="02040502050505030304" pitchFamily="18" charset="0"/>
                <a:ea typeface="Calibri" panose="020F0502020204030204" pitchFamily="34" charset="0"/>
                <a:hlinkClick r:id="rId4"/>
              </a:rPr>
              <a:t>http://www.dmgh.de/</a:t>
            </a:r>
            <a:r>
              <a:rPr lang="cs-CZ" u="sng" dirty="0">
                <a:solidFill>
                  <a:srgbClr val="0563C1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endParaRPr lang="cs-CZ" dirty="0">
              <a:solidFill>
                <a:schemeClr val="tx1"/>
              </a:solidFill>
              <a:latin typeface="Palatino Linotype" pitchFamily="18" charset="0"/>
            </a:endParaRPr>
          </a:p>
          <a:p>
            <a:pPr indent="-342900">
              <a:buSzPct val="98958"/>
            </a:pPr>
            <a:r>
              <a:rPr lang="cs-CZ" dirty="0">
                <a:solidFill>
                  <a:schemeClr val="tx1"/>
                </a:solidFill>
                <a:latin typeface="Palatino Linotype" pitchFamily="18" charset="0"/>
              </a:rPr>
              <a:t>Czech Medieval </a:t>
            </a:r>
            <a:r>
              <a:rPr lang="cs-CZ" dirty="0" err="1">
                <a:solidFill>
                  <a:schemeClr val="tx1"/>
                </a:solidFill>
                <a:latin typeface="Palatino Linotype" pitchFamily="18" charset="0"/>
              </a:rPr>
              <a:t>Sources</a:t>
            </a:r>
            <a:r>
              <a:rPr lang="cs-CZ" dirty="0">
                <a:solidFill>
                  <a:schemeClr val="tx1"/>
                </a:solidFill>
                <a:latin typeface="Palatino Linotype" pitchFamily="18" charset="0"/>
              </a:rPr>
              <a:t> online</a:t>
            </a:r>
          </a:p>
          <a:p>
            <a:pPr lvl="1" indent="-342900">
              <a:buSzPct val="98958"/>
            </a:pPr>
            <a:r>
              <a:rPr lang="cs-CZ" dirty="0">
                <a:latin typeface="Palatino Linotype" pitchFamily="18" charset="0"/>
                <a:hlinkClick r:id="rId5"/>
              </a:rPr>
              <a:t>https://sources.cms.flu.cas.cz/src/index.php</a:t>
            </a:r>
            <a:r>
              <a:rPr lang="cs-CZ" dirty="0">
                <a:latin typeface="Palatino Linotype" pitchFamily="18" charset="0"/>
              </a:rPr>
              <a:t> </a:t>
            </a:r>
            <a:endParaRPr lang="cs-CZ" dirty="0">
              <a:solidFill>
                <a:schemeClr val="tx1"/>
              </a:solidFill>
              <a:latin typeface="Palatino Linotype" pitchFamily="18" charset="0"/>
            </a:endParaRPr>
          </a:p>
          <a:p>
            <a:pPr indent="-342900">
              <a:buSzPct val="98958"/>
            </a:pPr>
            <a:endParaRPr lang="cs-CZ" dirty="0">
              <a:solidFill>
                <a:schemeClr val="tx1"/>
              </a:solidFill>
              <a:latin typeface="Palatino Linotype" pitchFamily="18" charset="0"/>
            </a:endParaRPr>
          </a:p>
          <a:p>
            <a:pPr indent="-342900">
              <a:buSzPct val="98958"/>
            </a:pPr>
            <a:endParaRPr lang="cs-CZ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1382" y="1772185"/>
            <a:ext cx="2638697" cy="253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260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Palatino Linotype" pitchFamily="18" charset="0"/>
              </a:rPr>
              <a:t>Digitalizace slovníků středověké latiny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cs-CZ" sz="3000" dirty="0">
                <a:latin typeface="Palatino Linotype" pitchFamily="18" charset="0"/>
              </a:rPr>
              <a:t>2002: </a:t>
            </a:r>
            <a:r>
              <a:rPr lang="cs-CZ" sz="3000" dirty="0" err="1">
                <a:latin typeface="Palatino Linotype" pitchFamily="18" charset="0"/>
              </a:rPr>
              <a:t>Brepolis</a:t>
            </a:r>
            <a:endParaRPr lang="cs-CZ" sz="3000" dirty="0">
              <a:latin typeface="Palatino Linotype" pitchFamily="18" charset="0"/>
            </a:endParaRPr>
          </a:p>
          <a:p>
            <a:pPr>
              <a:buNone/>
            </a:pPr>
            <a:r>
              <a:rPr lang="cs-CZ" sz="3000" dirty="0">
                <a:latin typeface="Palatino Linotype" pitchFamily="18" charset="0"/>
              </a:rPr>
              <a:t>	</a:t>
            </a:r>
            <a:r>
              <a:rPr lang="cs-CZ" sz="3000" dirty="0">
                <a:solidFill>
                  <a:srgbClr val="000000"/>
                </a:solidFill>
                <a:latin typeface="Palatino Linotype" pitchFamily="18" charset="0"/>
                <a:hlinkClick r:id="rId2"/>
              </a:rPr>
              <a:t>http://www.brepolis.net/</a:t>
            </a:r>
            <a:r>
              <a:rPr lang="cs-CZ" sz="3000" dirty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endParaRPr lang="cs-CZ" sz="3000" dirty="0">
              <a:latin typeface="Palatino Linotype" pitchFamily="18" charset="0"/>
            </a:endParaRPr>
          </a:p>
          <a:p>
            <a:pPr>
              <a:buNone/>
            </a:pPr>
            <a:r>
              <a:rPr lang="cs-CZ" sz="3000" dirty="0">
                <a:latin typeface="Palatino Linotype" pitchFamily="18" charset="0"/>
              </a:rPr>
              <a:t>2010: </a:t>
            </a:r>
            <a:r>
              <a:rPr lang="cs-CZ" sz="3000" dirty="0" err="1">
                <a:latin typeface="Palatino Linotype" pitchFamily="18" charset="0"/>
              </a:rPr>
              <a:t>Glossarium</a:t>
            </a:r>
            <a:r>
              <a:rPr lang="cs-CZ" sz="3000" dirty="0">
                <a:latin typeface="Palatino Linotype" pitchFamily="18" charset="0"/>
              </a:rPr>
              <a:t> </a:t>
            </a:r>
            <a:r>
              <a:rPr lang="cs-CZ" sz="3000" dirty="0" err="1">
                <a:latin typeface="Palatino Linotype" pitchFamily="18" charset="0"/>
              </a:rPr>
              <a:t>Du</a:t>
            </a:r>
            <a:r>
              <a:rPr lang="cs-CZ" sz="3000" dirty="0">
                <a:latin typeface="Palatino Linotype" pitchFamily="18" charset="0"/>
              </a:rPr>
              <a:t> </a:t>
            </a:r>
            <a:r>
              <a:rPr lang="cs-CZ" sz="3000" dirty="0" err="1">
                <a:latin typeface="Palatino Linotype" pitchFamily="18" charset="0"/>
              </a:rPr>
              <a:t>Cange</a:t>
            </a:r>
            <a:r>
              <a:rPr lang="cs-CZ" sz="3000" dirty="0">
                <a:latin typeface="Palatino Linotype" pitchFamily="18" charset="0"/>
              </a:rPr>
              <a:t> online</a:t>
            </a:r>
          </a:p>
          <a:p>
            <a:pPr>
              <a:buNone/>
            </a:pPr>
            <a:r>
              <a:rPr lang="cs-CZ" sz="3000" dirty="0">
                <a:latin typeface="Palatino Linotype" pitchFamily="18" charset="0"/>
              </a:rPr>
              <a:t>	</a:t>
            </a:r>
            <a:r>
              <a:rPr lang="cs-CZ" sz="3000" u="sng" dirty="0">
                <a:solidFill>
                  <a:srgbClr val="000000"/>
                </a:solidFill>
                <a:latin typeface="Palatino Linotype" pitchFamily="18" charset="0"/>
                <a:hlinkClick r:id="rId3"/>
              </a:rPr>
              <a:t>http://ducange.enc.sorbonne.fr/</a:t>
            </a:r>
            <a:endParaRPr lang="cs-CZ" sz="3000" dirty="0">
              <a:solidFill>
                <a:srgbClr val="000000"/>
              </a:solidFill>
              <a:latin typeface="Palatino Linotype" pitchFamily="18" charset="0"/>
            </a:endParaRPr>
          </a:p>
          <a:p>
            <a:pPr>
              <a:buNone/>
            </a:pPr>
            <a:r>
              <a:rPr lang="cs-CZ" sz="3000" dirty="0">
                <a:latin typeface="Palatino Linotype" pitchFamily="18" charset="0"/>
              </a:rPr>
              <a:t>2014: značná část polského slovníku online</a:t>
            </a:r>
          </a:p>
          <a:p>
            <a:pPr>
              <a:buNone/>
            </a:pPr>
            <a:r>
              <a:rPr lang="cs-CZ" sz="3000" dirty="0">
                <a:latin typeface="Palatino Linotype" pitchFamily="18" charset="0"/>
              </a:rPr>
              <a:t>	</a:t>
            </a:r>
            <a:r>
              <a:rPr lang="cs-CZ" sz="3000" u="sng" dirty="0">
                <a:solidFill>
                  <a:srgbClr val="000000"/>
                </a:solidFill>
                <a:latin typeface="Palatino Linotype" pitchFamily="18" charset="0"/>
                <a:hlinkClick r:id="rId4"/>
              </a:rPr>
              <a:t>http://scriptores.pl/elexicon/dostep/index.html</a:t>
            </a:r>
            <a:endParaRPr lang="cs-CZ" sz="3000" dirty="0">
              <a:solidFill>
                <a:srgbClr val="000000"/>
              </a:solidFill>
              <a:latin typeface="Palatino Linotype" pitchFamily="18" charset="0"/>
            </a:endParaRPr>
          </a:p>
          <a:p>
            <a:pPr>
              <a:buNone/>
            </a:pPr>
            <a:r>
              <a:rPr lang="cs-CZ" sz="3000" dirty="0">
                <a:latin typeface="Palatino Linotype" pitchFamily="18" charset="0"/>
              </a:rPr>
              <a:t>2015: britský slovník online</a:t>
            </a:r>
          </a:p>
          <a:p>
            <a:pPr>
              <a:buNone/>
            </a:pPr>
            <a:r>
              <a:rPr lang="cs-CZ" sz="3000" dirty="0">
                <a:latin typeface="Palatino Linotype" pitchFamily="18" charset="0"/>
              </a:rPr>
              <a:t>   (</a:t>
            </a:r>
            <a:r>
              <a:rPr lang="cs-CZ" sz="3000" dirty="0" err="1">
                <a:latin typeface="Palatino Linotype" pitchFamily="18" charset="0"/>
              </a:rPr>
              <a:t>brepolis</a:t>
            </a:r>
            <a:r>
              <a:rPr lang="cs-CZ" sz="3000" dirty="0">
                <a:latin typeface="Palatino Linotype" pitchFamily="18" charset="0"/>
              </a:rPr>
              <a:t> či </a:t>
            </a:r>
            <a:r>
              <a:rPr lang="cs-CZ" sz="3000" dirty="0">
                <a:latin typeface="Palatino Linotype" pitchFamily="18" charset="0"/>
                <a:hlinkClick r:id="rId5"/>
              </a:rPr>
              <a:t>http://logeion.uchicago.edu/</a:t>
            </a:r>
            <a:r>
              <a:rPr lang="cs-CZ" sz="3000" dirty="0">
                <a:latin typeface="Palatino Linotype" pitchFamily="18" charset="0"/>
              </a:rPr>
              <a:t>)</a:t>
            </a:r>
            <a:endParaRPr lang="cs-CZ" sz="3000" dirty="0">
              <a:solidFill>
                <a:schemeClr val="tx1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1788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47ED7A6A-0733-4BCD-909A-A2F99E4D5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0D739C7B-E923-469B-BEEA-87955DE8F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2269" y="0"/>
            <a:ext cx="1403653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latin typeface="Palatino Linotype" panose="02040502050505030304" pitchFamily="18" charset="0"/>
              </a:rPr>
              <a:t>Digitalizace </a:t>
            </a:r>
            <a:r>
              <a:rPr lang="cs-CZ" sz="4000" i="1" dirty="0">
                <a:latin typeface="Palatino Linotype" panose="02040502050505030304" pitchFamily="18" charset="0"/>
              </a:rPr>
              <a:t>Slovníku středověké latiny</a:t>
            </a:r>
            <a:endParaRPr lang="cs-CZ" sz="4000" dirty="0">
              <a:latin typeface="Palatino Linotype" panose="02040502050505030304" pitchFamily="18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r>
              <a:rPr lang="cs-CZ" sz="2700" dirty="0">
                <a:solidFill>
                  <a:srgbClr val="000000"/>
                </a:solidFill>
                <a:latin typeface="Palatino Linotype" pitchFamily="18" charset="0"/>
              </a:rPr>
              <a:t>2015: zveřejnění první elektronické verze Slovníku (A-H)</a:t>
            </a:r>
          </a:p>
          <a:p>
            <a:pPr lvl="1">
              <a:buClr>
                <a:srgbClr val="000000"/>
              </a:buClr>
            </a:pPr>
            <a:r>
              <a:rPr lang="cs-CZ" sz="2700" u="sng" dirty="0">
                <a:solidFill>
                  <a:srgbClr val="000000"/>
                </a:solidFill>
                <a:latin typeface="Palatino Linotype" pitchFamily="18" charset="0"/>
                <a:hlinkClick r:id="rId2"/>
              </a:rPr>
              <a:t>http://lb.ics.cas.cz/</a:t>
            </a:r>
            <a:endParaRPr lang="cs-CZ" sz="2700" dirty="0">
              <a:solidFill>
                <a:srgbClr val="000000"/>
              </a:solidFill>
              <a:latin typeface="Palatino Linotype" pitchFamily="18" charset="0"/>
            </a:endParaRPr>
          </a:p>
          <a:p>
            <a:pPr lvl="0">
              <a:buClr>
                <a:srgbClr val="000000"/>
              </a:buClr>
            </a:pPr>
            <a:r>
              <a:rPr lang="cs-CZ" sz="2700" dirty="0">
                <a:solidFill>
                  <a:srgbClr val="000000"/>
                </a:solidFill>
                <a:latin typeface="Palatino Linotype" pitchFamily="18" charset="0"/>
              </a:rPr>
              <a:t>2016: zveřejnění velké části kartotéky (A-</a:t>
            </a:r>
            <a:r>
              <a:rPr lang="cs-CZ" sz="2700" dirty="0" err="1">
                <a:solidFill>
                  <a:srgbClr val="000000"/>
                </a:solidFill>
                <a:latin typeface="Palatino Linotype" pitchFamily="18" charset="0"/>
              </a:rPr>
              <a:t>Ce</a:t>
            </a:r>
            <a:r>
              <a:rPr lang="cs-CZ" sz="2700" dirty="0">
                <a:solidFill>
                  <a:srgbClr val="000000"/>
                </a:solidFill>
                <a:latin typeface="Palatino Linotype" pitchFamily="18" charset="0"/>
              </a:rPr>
              <a:t>, </a:t>
            </a:r>
            <a:r>
              <a:rPr lang="cs-CZ" sz="2700" dirty="0" err="1">
                <a:solidFill>
                  <a:srgbClr val="000000"/>
                </a:solidFill>
                <a:latin typeface="Palatino Linotype" pitchFamily="18" charset="0"/>
              </a:rPr>
              <a:t>Pi</a:t>
            </a:r>
            <a:r>
              <a:rPr lang="cs-CZ" sz="2700" dirty="0">
                <a:solidFill>
                  <a:srgbClr val="000000"/>
                </a:solidFill>
                <a:latin typeface="Palatino Linotype" pitchFamily="18" charset="0"/>
              </a:rPr>
              <a:t>-Z)</a:t>
            </a:r>
          </a:p>
          <a:p>
            <a:pPr lvl="1">
              <a:buClr>
                <a:srgbClr val="000000"/>
              </a:buClr>
            </a:pPr>
            <a:r>
              <a:rPr lang="cs-CZ" sz="2700" dirty="0">
                <a:solidFill>
                  <a:srgbClr val="000000"/>
                </a:solidFill>
                <a:latin typeface="Palatino Linotype" pitchFamily="18" charset="0"/>
                <a:hlinkClick r:id="rId3"/>
              </a:rPr>
              <a:t>http://kartoteka_lb.ics.cas.cz/</a:t>
            </a:r>
            <a:endParaRPr lang="cs-CZ" sz="2700" dirty="0">
              <a:solidFill>
                <a:srgbClr val="000000"/>
              </a:solidFill>
              <a:latin typeface="Palatino Linotype" pitchFamily="18" charset="0"/>
            </a:endParaRPr>
          </a:p>
          <a:p>
            <a:pPr>
              <a:buClr>
                <a:srgbClr val="000000"/>
              </a:buClr>
            </a:pPr>
            <a:r>
              <a:rPr lang="cs-CZ" sz="2700" dirty="0">
                <a:solidFill>
                  <a:srgbClr val="000000"/>
                </a:solidFill>
                <a:latin typeface="Palatino Linotype" pitchFamily="18" charset="0"/>
              </a:rPr>
              <a:t>2018: </a:t>
            </a:r>
            <a:r>
              <a:rPr lang="cs-CZ" sz="2700" dirty="0">
                <a:solidFill>
                  <a:srgbClr val="FF0000"/>
                </a:solidFill>
                <a:latin typeface="Palatino Linotype" pitchFamily="18" charset="0"/>
              </a:rPr>
              <a:t>přepracovaný </a:t>
            </a:r>
            <a:r>
              <a:rPr lang="cs-CZ" sz="2700" dirty="0">
                <a:solidFill>
                  <a:srgbClr val="000000"/>
                </a:solidFill>
                <a:latin typeface="Palatino Linotype" pitchFamily="18" charset="0"/>
              </a:rPr>
              <a:t>první díl (A-C) v Database </a:t>
            </a:r>
            <a:r>
              <a:rPr lang="cs-CZ" sz="2700" dirty="0" err="1">
                <a:solidFill>
                  <a:srgbClr val="000000"/>
                </a:solidFill>
                <a:latin typeface="Palatino Linotype" pitchFamily="18" charset="0"/>
              </a:rPr>
              <a:t>of</a:t>
            </a:r>
            <a:r>
              <a:rPr lang="cs-CZ" sz="2700" dirty="0">
                <a:solidFill>
                  <a:srgbClr val="000000"/>
                </a:solidFill>
                <a:latin typeface="Palatino Linotype" pitchFamily="18" charset="0"/>
              </a:rPr>
              <a:t> Latin </a:t>
            </a:r>
            <a:r>
              <a:rPr lang="cs-CZ" sz="2700" dirty="0" err="1">
                <a:solidFill>
                  <a:srgbClr val="000000"/>
                </a:solidFill>
                <a:latin typeface="Palatino Linotype" pitchFamily="18" charset="0"/>
              </a:rPr>
              <a:t>Dictionaries</a:t>
            </a:r>
            <a:r>
              <a:rPr lang="cs-CZ" sz="2700" dirty="0">
                <a:solidFill>
                  <a:srgbClr val="000000"/>
                </a:solidFill>
                <a:latin typeface="Palatino Linotype" pitchFamily="18" charset="0"/>
              </a:rPr>
              <a:t> a na </a:t>
            </a:r>
            <a:r>
              <a:rPr lang="cs-CZ" sz="2700" u="sng" dirty="0">
                <a:solidFill>
                  <a:srgbClr val="000000"/>
                </a:solidFill>
                <a:latin typeface="Palatino Linotype" pitchFamily="18" charset="0"/>
                <a:hlinkClick r:id="rId2"/>
              </a:rPr>
              <a:t>http://lb.ics.cas.cz/</a:t>
            </a:r>
            <a:endParaRPr lang="cs-CZ" sz="2700" dirty="0">
              <a:solidFill>
                <a:srgbClr val="000000"/>
              </a:solidFill>
              <a:latin typeface="Palatino Linotype" pitchFamily="18" charset="0"/>
            </a:endParaRPr>
          </a:p>
          <a:p>
            <a:pPr>
              <a:buClr>
                <a:srgbClr val="000000"/>
              </a:buClr>
            </a:pPr>
            <a:r>
              <a:rPr lang="cs-CZ" sz="2700" dirty="0">
                <a:solidFill>
                  <a:srgbClr val="000000"/>
                </a:solidFill>
                <a:latin typeface="Palatino Linotype" pitchFamily="18" charset="0"/>
              </a:rPr>
              <a:t>2019: </a:t>
            </a:r>
            <a:r>
              <a:rPr lang="cs-CZ" sz="2700" dirty="0">
                <a:solidFill>
                  <a:srgbClr val="FF0000"/>
                </a:solidFill>
                <a:latin typeface="Palatino Linotype" pitchFamily="18" charset="0"/>
              </a:rPr>
              <a:t>přepracovaný </a:t>
            </a:r>
            <a:r>
              <a:rPr lang="cs-CZ" sz="2700" dirty="0">
                <a:solidFill>
                  <a:srgbClr val="000000"/>
                </a:solidFill>
                <a:latin typeface="Palatino Linotype" pitchFamily="18" charset="0"/>
              </a:rPr>
              <a:t>druhý díl (D-H) v Database </a:t>
            </a:r>
            <a:r>
              <a:rPr lang="cs-CZ" sz="2700" dirty="0" err="1">
                <a:solidFill>
                  <a:srgbClr val="000000"/>
                </a:solidFill>
                <a:latin typeface="Palatino Linotype" pitchFamily="18" charset="0"/>
              </a:rPr>
              <a:t>of</a:t>
            </a:r>
            <a:r>
              <a:rPr lang="cs-CZ" sz="2700" dirty="0">
                <a:solidFill>
                  <a:srgbClr val="000000"/>
                </a:solidFill>
                <a:latin typeface="Palatino Linotype" pitchFamily="18" charset="0"/>
              </a:rPr>
              <a:t> Latin </a:t>
            </a:r>
            <a:r>
              <a:rPr lang="cs-CZ" sz="2700" dirty="0" err="1">
                <a:solidFill>
                  <a:srgbClr val="000000"/>
                </a:solidFill>
                <a:latin typeface="Palatino Linotype" pitchFamily="18" charset="0"/>
              </a:rPr>
              <a:t>Dictionaries</a:t>
            </a:r>
            <a:r>
              <a:rPr lang="cs-CZ" sz="2700" dirty="0">
                <a:solidFill>
                  <a:srgbClr val="000000"/>
                </a:solidFill>
                <a:latin typeface="Palatino Linotype" pitchFamily="18" charset="0"/>
              </a:rPr>
              <a:t> a na </a:t>
            </a:r>
            <a:r>
              <a:rPr lang="cs-CZ" sz="2700" u="sng" dirty="0">
                <a:solidFill>
                  <a:srgbClr val="000000"/>
                </a:solidFill>
                <a:latin typeface="Palatino Linotype" pitchFamily="18" charset="0"/>
                <a:hlinkClick r:id="rId2"/>
              </a:rPr>
              <a:t>http://lb.ics.cas.cz/</a:t>
            </a:r>
            <a:r>
              <a:rPr lang="cs-CZ" sz="2700" dirty="0">
                <a:solidFill>
                  <a:srgbClr val="000000"/>
                </a:solidFill>
                <a:latin typeface="Palatino Linotype" pitchFamily="18" charset="0"/>
              </a:rPr>
              <a:t>; zveřejnění další části kartotéky (Ch-D).</a:t>
            </a:r>
          </a:p>
          <a:p>
            <a:pPr>
              <a:buClr>
                <a:srgbClr val="000000"/>
              </a:buClr>
            </a:pPr>
            <a:r>
              <a:rPr lang="cs-CZ" sz="2700" dirty="0">
                <a:solidFill>
                  <a:srgbClr val="000000"/>
                </a:solidFill>
                <a:latin typeface="Palatino Linotype" pitchFamily="18" charset="0"/>
              </a:rPr>
              <a:t>2021: </a:t>
            </a:r>
            <a:r>
              <a:rPr lang="cs-CZ" sz="2700" dirty="0">
                <a:solidFill>
                  <a:srgbClr val="FF0000"/>
                </a:solidFill>
                <a:latin typeface="Palatino Linotype" pitchFamily="18" charset="0"/>
              </a:rPr>
              <a:t>přepracovaný </a:t>
            </a:r>
            <a:r>
              <a:rPr lang="cs-CZ" sz="2700" dirty="0">
                <a:solidFill>
                  <a:srgbClr val="000000"/>
                </a:solidFill>
                <a:latin typeface="Palatino Linotype" pitchFamily="18" charset="0"/>
              </a:rPr>
              <a:t>třetí díl (I-M) v Database </a:t>
            </a:r>
            <a:r>
              <a:rPr lang="cs-CZ" sz="2700" dirty="0" err="1">
                <a:solidFill>
                  <a:srgbClr val="000000"/>
                </a:solidFill>
                <a:latin typeface="Palatino Linotype" pitchFamily="18" charset="0"/>
              </a:rPr>
              <a:t>of</a:t>
            </a:r>
            <a:r>
              <a:rPr lang="cs-CZ" sz="2700" dirty="0">
                <a:solidFill>
                  <a:srgbClr val="000000"/>
                </a:solidFill>
                <a:latin typeface="Palatino Linotype" pitchFamily="18" charset="0"/>
              </a:rPr>
              <a:t> Latin </a:t>
            </a:r>
            <a:r>
              <a:rPr lang="cs-CZ" sz="2700" dirty="0" err="1">
                <a:solidFill>
                  <a:srgbClr val="000000"/>
                </a:solidFill>
                <a:latin typeface="Palatino Linotype" pitchFamily="18" charset="0"/>
              </a:rPr>
              <a:t>Dictionaries</a:t>
            </a:r>
            <a:endParaRPr lang="cs-CZ" sz="27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3363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A265D3F-E18F-493E-BE29-B3DA677F3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16623" y="0"/>
            <a:ext cx="13928253" cy="6858000"/>
          </a:xfrm>
        </p:spPr>
      </p:pic>
    </p:spTree>
    <p:extLst>
      <p:ext uri="{BB962C8B-B14F-4D97-AF65-F5344CB8AC3E}">
        <p14:creationId xmlns:p14="http://schemas.microsoft.com/office/powerpoint/2010/main" val="4074288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Palatino Linotype" pitchFamily="18" charset="0"/>
              </a:rPr>
              <a:t>Du</a:t>
            </a:r>
            <a:r>
              <a:rPr lang="cs-CZ" dirty="0">
                <a:latin typeface="Palatino Linotype" pitchFamily="18" charset="0"/>
              </a:rPr>
              <a:t> </a:t>
            </a:r>
            <a:r>
              <a:rPr lang="cs-CZ" dirty="0" err="1">
                <a:latin typeface="Palatino Linotype" pitchFamily="18" charset="0"/>
              </a:rPr>
              <a:t>Cange</a:t>
            </a:r>
            <a:r>
              <a:rPr lang="cs-CZ" dirty="0">
                <a:latin typeface="Palatino Linotype" pitchFamily="18" charset="0"/>
              </a:rPr>
              <a:t>: dějiny přepracovávání</a:t>
            </a: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919536" y="1628800"/>
          <a:ext cx="8280920" cy="408314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6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0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500" dirty="0">
                          <a:latin typeface="Palatino Linotype" pitchFamily="18" charset="0"/>
                        </a:rPr>
                        <a:t>  </a:t>
                      </a:r>
                      <a:r>
                        <a:rPr lang="cs-CZ" sz="2500" b="0" dirty="0">
                          <a:latin typeface="Palatino Linotype" pitchFamily="18" charset="0"/>
                        </a:rPr>
                        <a:t> 1678</a:t>
                      </a:r>
                    </a:p>
                    <a:p>
                      <a:endParaRPr lang="cs-CZ" sz="2500" dirty="0"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500" b="0" dirty="0">
                          <a:latin typeface="Palatino Linotype" pitchFamily="18" charset="0"/>
                        </a:rPr>
                        <a:t>1. vydání, 3 sv., </a:t>
                      </a:r>
                      <a:r>
                        <a:rPr lang="cs-CZ" sz="2500" b="0" dirty="0" err="1">
                          <a:latin typeface="Palatino Linotype" pitchFamily="18" charset="0"/>
                        </a:rPr>
                        <a:t>c</a:t>
                      </a:r>
                      <a:r>
                        <a:rPr lang="cs-CZ" sz="2500" b="0" dirty="0">
                          <a:latin typeface="Palatino Linotype" pitchFamily="18" charset="0"/>
                        </a:rPr>
                        <a:t>. 23 000 hesel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066">
                <a:tc>
                  <a:txBody>
                    <a:bodyPr/>
                    <a:lstStyle/>
                    <a:p>
                      <a:r>
                        <a:rPr lang="cs-CZ" sz="2500" dirty="0">
                          <a:latin typeface="Palatino Linotype" pitchFamily="18" charset="0"/>
                        </a:rPr>
                        <a:t>   1733-36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500" dirty="0">
                          <a:latin typeface="Palatino Linotype" pitchFamily="18" charset="0"/>
                        </a:rPr>
                        <a:t>vydání přepracované </a:t>
                      </a:r>
                      <a:r>
                        <a:rPr lang="cs-CZ" sz="2500" dirty="0" err="1">
                          <a:latin typeface="Palatino Linotype" pitchFamily="18" charset="0"/>
                        </a:rPr>
                        <a:t>mauriny</a:t>
                      </a:r>
                      <a:r>
                        <a:rPr lang="cs-CZ" sz="2500" dirty="0">
                          <a:latin typeface="Palatino Linotype" pitchFamily="18" charset="0"/>
                        </a:rPr>
                        <a:t>, 6 sv.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066">
                <a:tc>
                  <a:txBody>
                    <a:bodyPr/>
                    <a:lstStyle/>
                    <a:p>
                      <a:r>
                        <a:rPr lang="cs-CZ" sz="2500" dirty="0">
                          <a:latin typeface="Palatino Linotype" pitchFamily="18" charset="0"/>
                        </a:rPr>
                        <a:t>   1766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500" dirty="0">
                          <a:latin typeface="Palatino Linotype" pitchFamily="18" charset="0"/>
                        </a:rPr>
                        <a:t>vydání se 4 sv. dodatků D. P. </a:t>
                      </a:r>
                      <a:r>
                        <a:rPr lang="cs-CZ" sz="2500" dirty="0" err="1">
                          <a:latin typeface="Palatino Linotype" pitchFamily="18" charset="0"/>
                        </a:rPr>
                        <a:t>Carpentiera</a:t>
                      </a:r>
                      <a:endParaRPr lang="cs-CZ" sz="2500" dirty="0"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066">
                <a:tc>
                  <a:txBody>
                    <a:bodyPr/>
                    <a:lstStyle/>
                    <a:p>
                      <a:r>
                        <a:rPr lang="cs-CZ" sz="2500" dirty="0">
                          <a:latin typeface="Palatino Linotype" pitchFamily="18" charset="0"/>
                        </a:rPr>
                        <a:t>   </a:t>
                      </a:r>
                      <a:r>
                        <a:rPr lang="nl-NL" sz="2500" dirty="0">
                          <a:latin typeface="Palatino Linotype" pitchFamily="18" charset="0"/>
                        </a:rPr>
                        <a:t>1840-50 </a:t>
                      </a:r>
                      <a:endParaRPr lang="cs-CZ" sz="2500" dirty="0"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500" dirty="0">
                          <a:latin typeface="Palatino Linotype" pitchFamily="18" charset="0"/>
                        </a:rPr>
                        <a:t>reedice G. A. L. Henschela, 8 sv.</a:t>
                      </a:r>
                      <a:endParaRPr lang="cs-CZ" sz="2500" dirty="0"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066">
                <a:tc>
                  <a:txBody>
                    <a:bodyPr/>
                    <a:lstStyle/>
                    <a:p>
                      <a:r>
                        <a:rPr lang="cs-CZ" sz="2500" dirty="0">
                          <a:latin typeface="Palatino Linotype" pitchFamily="18" charset="0"/>
                        </a:rPr>
                        <a:t>   </a:t>
                      </a:r>
                      <a:r>
                        <a:rPr lang="cs-CZ" sz="2400" dirty="0">
                          <a:latin typeface="Palatino Linotype" pitchFamily="18" charset="0"/>
                        </a:rPr>
                        <a:t>1857 </a:t>
                      </a:r>
                      <a:endParaRPr lang="cs-CZ" sz="2500" dirty="0"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500" i="1" dirty="0">
                          <a:latin typeface="Palatino Linotype" pitchFamily="18" charset="0"/>
                        </a:rPr>
                        <a:t>„</a:t>
                      </a:r>
                      <a:r>
                        <a:rPr lang="cs-CZ" sz="2500" i="1" dirty="0" err="1">
                          <a:latin typeface="Palatino Linotype" pitchFamily="18" charset="0"/>
                        </a:rPr>
                        <a:t>Supplementum</a:t>
                      </a:r>
                      <a:r>
                        <a:rPr lang="cs-CZ" sz="2500" i="1" dirty="0">
                          <a:latin typeface="Palatino Linotype" pitchFamily="18" charset="0"/>
                        </a:rPr>
                        <a:t>“</a:t>
                      </a:r>
                      <a:r>
                        <a:rPr lang="cs-CZ" sz="2500" dirty="0">
                          <a:latin typeface="Palatino Linotype" pitchFamily="18" charset="0"/>
                        </a:rPr>
                        <a:t> L. </a:t>
                      </a:r>
                      <a:r>
                        <a:rPr lang="cs-CZ" sz="2500" dirty="0" err="1">
                          <a:latin typeface="Palatino Linotype" pitchFamily="18" charset="0"/>
                        </a:rPr>
                        <a:t>Diefenbacha</a:t>
                      </a:r>
                      <a:endParaRPr lang="cs-CZ" sz="2500" dirty="0"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066">
                <a:tc>
                  <a:txBody>
                    <a:bodyPr/>
                    <a:lstStyle/>
                    <a:p>
                      <a:r>
                        <a:rPr lang="cs-CZ" sz="2500" dirty="0">
                          <a:latin typeface="Palatino Linotype" pitchFamily="18" charset="0"/>
                        </a:rPr>
                        <a:t>   1883-87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500" dirty="0">
                          <a:latin typeface="Palatino Linotype" pitchFamily="18" charset="0"/>
                        </a:rPr>
                        <a:t>definitivní reedice L. </a:t>
                      </a:r>
                      <a:r>
                        <a:rPr lang="cs-CZ" sz="2500" dirty="0" err="1">
                          <a:latin typeface="Palatino Linotype" pitchFamily="18" charset="0"/>
                        </a:rPr>
                        <a:t>Favreho</a:t>
                      </a:r>
                      <a:r>
                        <a:rPr lang="cs-CZ" sz="2500" dirty="0">
                          <a:latin typeface="Palatino Linotype" pitchFamily="18" charset="0"/>
                        </a:rPr>
                        <a:t>, 10 sv., </a:t>
                      </a:r>
                      <a:r>
                        <a:rPr lang="cs-CZ" sz="2500" dirty="0" err="1">
                          <a:latin typeface="Palatino Linotype" pitchFamily="18" charset="0"/>
                        </a:rPr>
                        <a:t>c</a:t>
                      </a:r>
                      <a:r>
                        <a:rPr lang="cs-CZ" sz="2500" dirty="0">
                          <a:latin typeface="Palatino Linotype" pitchFamily="18" charset="0"/>
                        </a:rPr>
                        <a:t>. 90 000 hesel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673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Palatino Linotype" panose="02040502050505030304" pitchFamily="18" charset="0"/>
              </a:rPr>
              <a:t>Co v glosářích bývá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i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Miles</a:t>
            </a:r>
            <a:endParaRPr lang="cs-CZ" i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endParaRPr lang="cs-CZ" i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endParaRPr lang="cs-CZ" i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endParaRPr lang="cs-CZ" i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endParaRPr lang="cs-CZ" i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endParaRPr lang="cs-CZ" i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endParaRPr lang="cs-CZ" i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cs-CZ" i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endParaRPr lang="cs-CZ" i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endParaRPr lang="cs-CZ" i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02" y="2422562"/>
            <a:ext cx="6096851" cy="342947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149" y="2422562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17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Palatino Linotype" pitchFamily="18" charset="0"/>
              </a:rPr>
              <a:t>Du</a:t>
            </a:r>
            <a:r>
              <a:rPr lang="cs-CZ" dirty="0">
                <a:latin typeface="Palatino Linotype" pitchFamily="18" charset="0"/>
              </a:rPr>
              <a:t> </a:t>
            </a:r>
            <a:r>
              <a:rPr lang="cs-CZ" dirty="0" err="1">
                <a:latin typeface="Palatino Linotype" pitchFamily="18" charset="0"/>
              </a:rPr>
              <a:t>Cange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cs-CZ" sz="2500" dirty="0">
                <a:latin typeface="Palatino Linotype" pitchFamily="18" charset="0"/>
              </a:rPr>
              <a:t>   Uvádí slova vzniklá ve středověku (</a:t>
            </a:r>
            <a:r>
              <a:rPr lang="cs-CZ" sz="2500" i="1" dirty="0">
                <a:latin typeface="Palatino Linotype" pitchFamily="18" charset="0"/>
              </a:rPr>
              <a:t>feudum</a:t>
            </a:r>
            <a:r>
              <a:rPr lang="cs-CZ" sz="2500" dirty="0">
                <a:latin typeface="Palatino Linotype" pitchFamily="18" charset="0"/>
              </a:rPr>
              <a:t>) i slova s novým významem (</a:t>
            </a:r>
            <a:r>
              <a:rPr lang="cs-CZ" sz="2500" i="1" dirty="0" err="1">
                <a:latin typeface="Palatino Linotype" pitchFamily="18" charset="0"/>
              </a:rPr>
              <a:t>senex</a:t>
            </a:r>
            <a:r>
              <a:rPr lang="cs-CZ" sz="2500" i="1" dirty="0">
                <a:latin typeface="Palatino Linotype" pitchFamily="18" charset="0"/>
              </a:rPr>
              <a:t>, pater</a:t>
            </a:r>
            <a:r>
              <a:rPr lang="cs-CZ" sz="2500" dirty="0">
                <a:latin typeface="Palatino Linotype" pitchFamily="18" charset="0"/>
              </a:rPr>
              <a:t>), mnoho vzácných </a:t>
            </a:r>
            <a:r>
              <a:rPr lang="cs-CZ" sz="2500" dirty="0" smtClean="0">
                <a:latin typeface="Palatino Linotype" pitchFamily="18" charset="0"/>
              </a:rPr>
              <a:t>slov</a:t>
            </a:r>
            <a:endParaRPr lang="cs-CZ" sz="2500" dirty="0">
              <a:latin typeface="Palatino Linotype" pitchFamily="18" charset="0"/>
            </a:endParaRPr>
          </a:p>
          <a:p>
            <a:pPr>
              <a:buNone/>
            </a:pPr>
            <a:r>
              <a:rPr lang="cs-CZ" sz="2500" dirty="0">
                <a:latin typeface="Palatino Linotype" pitchFamily="18" charset="0"/>
              </a:rPr>
              <a:t>   Neuvádí obvyklá slova (</a:t>
            </a:r>
            <a:r>
              <a:rPr lang="cs-CZ" sz="2500" i="1" dirty="0">
                <a:latin typeface="Palatino Linotype" pitchFamily="18" charset="0"/>
              </a:rPr>
              <a:t>sum</a:t>
            </a:r>
            <a:r>
              <a:rPr lang="cs-CZ" sz="2500" dirty="0">
                <a:latin typeface="Palatino Linotype" pitchFamily="18" charset="0"/>
              </a:rPr>
              <a:t>)</a:t>
            </a:r>
          </a:p>
          <a:p>
            <a:pPr>
              <a:buNone/>
            </a:pPr>
            <a:r>
              <a:rPr lang="cs-CZ" sz="2500" dirty="0">
                <a:latin typeface="Palatino Linotype" pitchFamily="18" charset="0"/>
              </a:rPr>
              <a:t>   Neuvádí gramatická slova (</a:t>
            </a:r>
            <a:r>
              <a:rPr lang="cs-CZ" sz="2500" i="1" dirty="0">
                <a:latin typeface="Palatino Linotype" pitchFamily="18" charset="0"/>
              </a:rPr>
              <a:t>aut</a:t>
            </a:r>
            <a:r>
              <a:rPr lang="cs-CZ" sz="2500" dirty="0">
                <a:latin typeface="Palatino Linotype" pitchFamily="18" charset="0"/>
              </a:rPr>
              <a:t>)</a:t>
            </a:r>
          </a:p>
          <a:p>
            <a:pPr>
              <a:buNone/>
            </a:pPr>
            <a:r>
              <a:rPr lang="cs-CZ" sz="2500" dirty="0">
                <a:latin typeface="Palatino Linotype" pitchFamily="18" charset="0"/>
              </a:rPr>
              <a:t>   Uvádí velmi málo sloves, adverbií</a:t>
            </a:r>
          </a:p>
          <a:p>
            <a:pPr>
              <a:buNone/>
            </a:pPr>
            <a:endParaRPr lang="cs-CZ" sz="2500" dirty="0">
              <a:latin typeface="Palatino Linotype" pitchFamily="18" charset="0"/>
            </a:endParaRPr>
          </a:p>
          <a:p>
            <a:pPr>
              <a:buNone/>
            </a:pPr>
            <a:r>
              <a:rPr lang="cs-CZ" sz="2500" dirty="0">
                <a:latin typeface="Palatino Linotype" pitchFamily="18" charset="0"/>
              </a:rPr>
              <a:t>    </a:t>
            </a:r>
          </a:p>
        </p:txBody>
      </p:sp>
      <p:sp>
        <p:nvSpPr>
          <p:cNvPr id="4" name="Plus 3"/>
          <p:cNvSpPr/>
          <p:nvPr/>
        </p:nvSpPr>
        <p:spPr>
          <a:xfrm>
            <a:off x="321250" y="1662022"/>
            <a:ext cx="360040" cy="3600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Šipka doprava 4"/>
          <p:cNvSpPr/>
          <p:nvPr/>
        </p:nvSpPr>
        <p:spPr>
          <a:xfrm>
            <a:off x="392939" y="4915459"/>
            <a:ext cx="28803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Mínus 5"/>
          <p:cNvSpPr/>
          <p:nvPr/>
        </p:nvSpPr>
        <p:spPr>
          <a:xfrm>
            <a:off x="321568" y="3027697"/>
            <a:ext cx="288032" cy="36004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56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D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Palatino Linotype" pitchFamily="18" charset="0"/>
              </a:rPr>
              <a:t>Robert J. </a:t>
            </a:r>
            <a:r>
              <a:rPr lang="cs-CZ" dirty="0" err="1">
                <a:latin typeface="Palatino Linotype" pitchFamily="18" charset="0"/>
              </a:rPr>
              <a:t>Whitwell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cs-CZ" i="1" dirty="0" err="1">
                <a:latin typeface="Palatino Linotype" pitchFamily="18" charset="0"/>
              </a:rPr>
              <a:t>The</a:t>
            </a:r>
            <a:r>
              <a:rPr lang="cs-CZ" i="1" dirty="0">
                <a:latin typeface="Palatino Linotype" pitchFamily="18" charset="0"/>
              </a:rPr>
              <a:t> </a:t>
            </a:r>
            <a:r>
              <a:rPr lang="cs-CZ" i="1" dirty="0" err="1">
                <a:latin typeface="Palatino Linotype" pitchFamily="18" charset="0"/>
              </a:rPr>
              <a:t>Spectator</a:t>
            </a:r>
            <a:r>
              <a:rPr lang="cs-CZ" i="1" dirty="0">
                <a:latin typeface="Palatino Linotype" pitchFamily="18" charset="0"/>
              </a:rPr>
              <a:t> </a:t>
            </a:r>
            <a:r>
              <a:rPr lang="cs-CZ" dirty="0">
                <a:latin typeface="Palatino Linotype" pitchFamily="18" charset="0"/>
              </a:rPr>
              <a:t>1. 2. 1913: otevřený dopis Britské Akademii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041" y="2780928"/>
            <a:ext cx="8383919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8112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Palatino Linotype" pitchFamily="18" charset="0"/>
              </a:rPr>
              <a:t>Slovníky středověké latiny vznikající mezi válkami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744" y="1709749"/>
            <a:ext cx="5080511" cy="514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1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Některé slovníky středověké latiny poválečného období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062736"/>
              </p:ext>
            </p:extLst>
          </p:nvPr>
        </p:nvGraphicFramePr>
        <p:xfrm>
          <a:off x="1813368" y="1417637"/>
          <a:ext cx="8280920" cy="37795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3650">
                <a:tc>
                  <a:txBody>
                    <a:bodyPr/>
                    <a:lstStyle/>
                    <a:p>
                      <a:r>
                        <a:rPr lang="cs-CZ" sz="2500" b="0" dirty="0">
                          <a:latin typeface="Palatino Linotype" pitchFamily="18" charset="0"/>
                        </a:rPr>
                        <a:t>1953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500" b="0" dirty="0">
                          <a:latin typeface="Palatino Linotype" pitchFamily="18" charset="0"/>
                        </a:rPr>
                        <a:t>1. sešit polského slovníku (</a:t>
                      </a:r>
                      <a:r>
                        <a:rPr lang="cs-CZ" sz="2500" b="0" dirty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A-sum</a:t>
                      </a:r>
                      <a:r>
                        <a:rPr lang="cs-CZ" sz="2500" b="0" dirty="0">
                          <a:latin typeface="Palatino Linotype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650">
                <a:tc>
                  <a:txBody>
                    <a:bodyPr/>
                    <a:lstStyle/>
                    <a:p>
                      <a:r>
                        <a:rPr lang="cs-CZ" sz="2500" b="0" dirty="0">
                          <a:latin typeface="Palatino Linotype" pitchFamily="18" charset="0"/>
                        </a:rPr>
                        <a:t>1957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500" b="0" dirty="0">
                          <a:latin typeface="Palatino Linotype" pitchFamily="18" charset="0"/>
                        </a:rPr>
                        <a:t>1. sešit </a:t>
                      </a:r>
                      <a:r>
                        <a:rPr lang="cs-CZ" sz="2500" b="0" i="1" dirty="0">
                          <a:latin typeface="Palatino Linotype" pitchFamily="18" charset="0"/>
                        </a:rPr>
                        <a:t>Novum Glossarium </a:t>
                      </a:r>
                      <a:r>
                        <a:rPr lang="cs-CZ" sz="2500" b="0" i="0" dirty="0">
                          <a:latin typeface="Palatino Linotype" pitchFamily="18" charset="0"/>
                        </a:rPr>
                        <a:t>(</a:t>
                      </a:r>
                      <a:r>
                        <a:rPr lang="cs-CZ" sz="2500" b="0" i="0" dirty="0">
                          <a:solidFill>
                            <a:srgbClr val="00B0F0"/>
                          </a:solidFill>
                          <a:latin typeface="Palatino Linotype" pitchFamily="18" charset="0"/>
                        </a:rPr>
                        <a:t>L</a:t>
                      </a:r>
                      <a:r>
                        <a:rPr lang="cs-CZ" sz="2500" b="0" i="0" dirty="0">
                          <a:latin typeface="Palatino Linotype" pitchFamily="18" charset="0"/>
                        </a:rPr>
                        <a:t>-</a:t>
                      </a:r>
                      <a:r>
                        <a:rPr lang="cs-CZ" sz="2500" b="0" i="0" dirty="0" err="1">
                          <a:latin typeface="Palatino Linotype" pitchFamily="18" charset="0"/>
                        </a:rPr>
                        <a:t>plaka</a:t>
                      </a:r>
                      <a:r>
                        <a:rPr lang="cs-CZ" sz="2500" b="0" i="0" dirty="0">
                          <a:latin typeface="Palatino Linotype" pitchFamily="18" charset="0"/>
                        </a:rPr>
                        <a:t>)</a:t>
                      </a:r>
                      <a:endParaRPr lang="cs-CZ" sz="2500" b="0" dirty="0"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650">
                <a:tc>
                  <a:txBody>
                    <a:bodyPr/>
                    <a:lstStyle/>
                    <a:p>
                      <a:r>
                        <a:rPr lang="cs-CZ" sz="2500" b="0" dirty="0">
                          <a:latin typeface="Palatino Linotype" pitchFamily="18" charset="0"/>
                        </a:rPr>
                        <a:t>1959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500" b="0" dirty="0">
                          <a:latin typeface="Palatino Linotype" pitchFamily="18" charset="0"/>
                        </a:rPr>
                        <a:t>1. sešit</a:t>
                      </a:r>
                      <a:r>
                        <a:rPr lang="cs-CZ" sz="2500" b="0" i="1" baseline="0" dirty="0">
                          <a:latin typeface="Palatino Linotype" pitchFamily="18" charset="0"/>
                        </a:rPr>
                        <a:t> </a:t>
                      </a:r>
                      <a:r>
                        <a:rPr lang="cs-CZ" sz="2500" b="0" i="1" baseline="0" dirty="0" err="1">
                          <a:latin typeface="Palatino Linotype" pitchFamily="18" charset="0"/>
                        </a:rPr>
                        <a:t>Mittellateinisches</a:t>
                      </a:r>
                      <a:r>
                        <a:rPr lang="cs-CZ" sz="2500" b="0" i="1" baseline="0" dirty="0">
                          <a:latin typeface="Palatino Linotype" pitchFamily="18" charset="0"/>
                        </a:rPr>
                        <a:t> </a:t>
                      </a:r>
                      <a:r>
                        <a:rPr lang="cs-CZ" sz="2500" b="0" i="1" baseline="0" dirty="0" err="1">
                          <a:latin typeface="Palatino Linotype" pitchFamily="18" charset="0"/>
                        </a:rPr>
                        <a:t>Wörterbuch</a:t>
                      </a:r>
                      <a:r>
                        <a:rPr lang="cs-CZ" sz="2500" b="0" i="1" baseline="0" dirty="0">
                          <a:latin typeface="Palatino Linotype" pitchFamily="18" charset="0"/>
                        </a:rPr>
                        <a:t> </a:t>
                      </a:r>
                      <a:r>
                        <a:rPr lang="cs-CZ" sz="2500" b="0" i="0" baseline="0" dirty="0">
                          <a:latin typeface="Palatino Linotype" pitchFamily="18" charset="0"/>
                        </a:rPr>
                        <a:t>(A-I)</a:t>
                      </a:r>
                      <a:endParaRPr lang="cs-CZ" sz="2500" b="0" dirty="0"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650">
                <a:tc>
                  <a:txBody>
                    <a:bodyPr/>
                    <a:lstStyle/>
                    <a:p>
                      <a:r>
                        <a:rPr lang="cs-CZ" sz="2500" b="0" dirty="0">
                          <a:latin typeface="Palatino Linotype" pitchFamily="18" charset="0"/>
                        </a:rPr>
                        <a:t>1968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500" b="0" dirty="0">
                          <a:latin typeface="Palatino Linotype" pitchFamily="18" charset="0"/>
                        </a:rPr>
                        <a:t>1. sešit</a:t>
                      </a:r>
                      <a:r>
                        <a:rPr lang="cs-CZ" sz="2500" b="0" baseline="0" dirty="0">
                          <a:latin typeface="Palatino Linotype" pitchFamily="18" charset="0"/>
                        </a:rPr>
                        <a:t> švédského slovníku (dokončen)</a:t>
                      </a:r>
                      <a:endParaRPr lang="cs-CZ" sz="2500" b="0" dirty="0"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650">
                <a:tc>
                  <a:txBody>
                    <a:bodyPr/>
                    <a:lstStyle/>
                    <a:p>
                      <a:r>
                        <a:rPr lang="cs-CZ" sz="2500" b="0" dirty="0">
                          <a:latin typeface="Palatino Linotype" pitchFamily="18" charset="0"/>
                        </a:rPr>
                        <a:t>1975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500" b="0" dirty="0">
                          <a:latin typeface="Palatino Linotype" pitchFamily="18" charset="0"/>
                        </a:rPr>
                        <a:t>1. sešit britského slovníku (dokončen)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3650">
                <a:tc>
                  <a:txBody>
                    <a:bodyPr/>
                    <a:lstStyle/>
                    <a:p>
                      <a:r>
                        <a:rPr lang="cs-CZ" sz="2500" b="0" dirty="0">
                          <a:latin typeface="Palatino Linotype" pitchFamily="18" charset="0"/>
                        </a:rPr>
                        <a:t>1977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500" b="0" dirty="0">
                          <a:latin typeface="Palatino Linotype" pitchFamily="18" charset="0"/>
                        </a:rPr>
                        <a:t>1. sešit holandského slovníku (dokončen)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3650">
                <a:tc>
                  <a:txBody>
                    <a:bodyPr/>
                    <a:lstStyle/>
                    <a:p>
                      <a:r>
                        <a:rPr lang="cs-CZ" sz="2500" b="0" dirty="0">
                          <a:latin typeface="Palatino Linotype" pitchFamily="18" charset="0"/>
                        </a:rPr>
                        <a:t>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500" b="0" dirty="0">
                          <a:latin typeface="Palatino Linotype" pitchFamily="18" charset="0"/>
                        </a:rPr>
                        <a:t>1. svazek keltského slovníku (A-H)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3650">
                <a:tc gridSpan="2">
                  <a:txBody>
                    <a:bodyPr/>
                    <a:lstStyle/>
                    <a:p>
                      <a:r>
                        <a:rPr lang="cs-CZ" sz="2500" b="0" dirty="0">
                          <a:latin typeface="Palatino Linotype" pitchFamily="18" charset="0"/>
                        </a:rPr>
                        <a:t>mimoto italský, maďarský,</a:t>
                      </a:r>
                      <a:r>
                        <a:rPr lang="cs-CZ" sz="2500" b="0" baseline="0" dirty="0">
                          <a:latin typeface="Palatino Linotype" pitchFamily="18" charset="0"/>
                        </a:rPr>
                        <a:t> španělské, ...</a:t>
                      </a:r>
                      <a:endParaRPr lang="cs-CZ" sz="2500" b="0" dirty="0">
                        <a:latin typeface="Palatino Linotype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500" b="0" dirty="0"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0867305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Them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Motiv sady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1215</Words>
  <Application>Microsoft Office PowerPoint</Application>
  <PresentationFormat>Širokoúhlá obrazovka</PresentationFormat>
  <Paragraphs>229</Paragraphs>
  <Slides>36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Palatino Linotype</vt:lpstr>
      <vt:lpstr>1_Default Theme</vt:lpstr>
      <vt:lpstr>Motiv sady Office</vt:lpstr>
      <vt:lpstr>1_Motiv Office</vt:lpstr>
      <vt:lpstr>1_Motiv sady Office</vt:lpstr>
      <vt:lpstr> Úvod do středolatinské lexikografie  Pavel Nývlt Kabinet pro klasická studia Filosofického ústavu AV ČR</vt:lpstr>
      <vt:lpstr>        Stručné dějiny slovníků aneb  </vt:lpstr>
      <vt:lpstr>Du Cange</vt:lpstr>
      <vt:lpstr>Du Cange: dějiny přepracovávání</vt:lpstr>
      <vt:lpstr>Co v glosářích bývá</vt:lpstr>
      <vt:lpstr>Du Cange</vt:lpstr>
      <vt:lpstr>Robert J. Whitwell</vt:lpstr>
      <vt:lpstr>Slovníky středověké latiny vznikající mezi válkami</vt:lpstr>
      <vt:lpstr>Některé slovníky středověké latiny poválečného období</vt:lpstr>
      <vt:lpstr>Slovníky mimo UAI</vt:lpstr>
      <vt:lpstr>Prof. Bohumil Ryba</vt:lpstr>
      <vt:lpstr>Slovník středověké latiny v českých zemích</vt:lpstr>
      <vt:lpstr>II. Latinitatis medii aevi lexicon Bohemorum</vt:lpstr>
      <vt:lpstr>Základní typy hesel</vt:lpstr>
      <vt:lpstr>Řazení slov v SSL</vt:lpstr>
      <vt:lpstr>Vlastní jména v SSL</vt:lpstr>
      <vt:lpstr>Záhlaví hesla</vt:lpstr>
      <vt:lpstr>Etymologie</vt:lpstr>
      <vt:lpstr>Zkracování slov v oddílu script. et form.  arithmetica, -ae, f.</vt:lpstr>
      <vt:lpstr>Zkracování slov v oddílu script. et form.  arithmetica, -ae, f.</vt:lpstr>
      <vt:lpstr>Zkracování heslového slova v dokladech</vt:lpstr>
      <vt:lpstr>Orientace ve struktuře hesla</vt:lpstr>
      <vt:lpstr>Struktura Georgese a SSL</vt:lpstr>
      <vt:lpstr>Orientace ve struktuře hesla</vt:lpstr>
      <vt:lpstr>Orientace ve struktuře hesla</vt:lpstr>
      <vt:lpstr>SSL: odkazy na starověké, středověké autory</vt:lpstr>
      <vt:lpstr>III. Stručné dějiny digitalizace textů a slovníků</vt:lpstr>
      <vt:lpstr>Index Thomisticus</vt:lpstr>
      <vt:lpstr>Větší korpusy středověkých latinských textů</vt:lpstr>
      <vt:lpstr>Prezentace aplikace PowerPoint</vt:lpstr>
      <vt:lpstr>Větší korpusy středověkých latinských textů</vt:lpstr>
      <vt:lpstr>Další korpusy středověkých latinských textů</vt:lpstr>
      <vt:lpstr>Digitalizace slovníků středověké latiny</vt:lpstr>
      <vt:lpstr>Prezentace aplikace PowerPoint</vt:lpstr>
      <vt:lpstr>Digitalizace Slovníku středověké latiny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středolatinské lexikografie  Pavel Nývlt Kabinet pro klasická studia Filosofického ústavu AV ČR</dc:title>
  <dc:creator>Nývlt</dc:creator>
  <cp:lastModifiedBy>FFUK</cp:lastModifiedBy>
  <cp:revision>29</cp:revision>
  <dcterms:created xsi:type="dcterms:W3CDTF">2021-11-16T09:03:57Z</dcterms:created>
  <dcterms:modified xsi:type="dcterms:W3CDTF">2021-12-16T11:20:11Z</dcterms:modified>
</cp:coreProperties>
</file>