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0" r:id="rId3"/>
    <p:sldId id="374" r:id="rId4"/>
    <p:sldId id="375" r:id="rId5"/>
    <p:sldId id="368" r:id="rId6"/>
    <p:sldId id="376" r:id="rId7"/>
    <p:sldId id="377" r:id="rId8"/>
    <p:sldId id="378" r:id="rId9"/>
    <p:sldId id="350" r:id="rId10"/>
    <p:sldId id="380" r:id="rId11"/>
    <p:sldId id="381" r:id="rId12"/>
    <p:sldId id="382" r:id="rId13"/>
    <p:sldId id="383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CC00"/>
    <a:srgbClr val="FFFFCC"/>
    <a:srgbClr val="660066"/>
    <a:srgbClr val="FFFF99"/>
    <a:srgbClr val="993366"/>
    <a:srgbClr val="FF0000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C738-33A7-444C-9FDE-63E1F0E12571}" v="1062" dt="2022-09-20T07:24:2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">
            <a:extLst>
              <a:ext uri="{FF2B5EF4-FFF2-40B4-BE49-F238E27FC236}">
                <a16:creationId xmlns:a16="http://schemas.microsoft.com/office/drawing/2014/main" id="{605875F1-D3A7-4725-8D05-F043E5CC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r="5888" b="11443"/>
          <a:stretch/>
        </p:blipFill>
        <p:spPr>
          <a:xfrm>
            <a:off x="2866324" y="3408250"/>
            <a:ext cx="3672250" cy="3349166"/>
          </a:xfrm>
          <a:prstGeom prst="rect">
            <a:avLst/>
          </a:prstGeom>
        </p:spPr>
      </p:pic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37043" y="1427116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Středověká propaganda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800" i="1" dirty="0">
                <a:solidFill>
                  <a:srgbClr val="002060"/>
                </a:solidFill>
              </a:rPr>
              <a:t>VII. Jak funguje středověká </a:t>
            </a:r>
            <a:br>
              <a:rPr lang="cs-CZ" altLang="cs-CZ" sz="1800" i="1" dirty="0">
                <a:solidFill>
                  <a:srgbClr val="002060"/>
                </a:solidFill>
              </a:rPr>
            </a:br>
            <a:r>
              <a:rPr lang="cs-CZ" altLang="cs-CZ" sz="1800" i="1" dirty="0">
                <a:solidFill>
                  <a:srgbClr val="002060"/>
                </a:solidFill>
              </a:rPr>
              <a:t>     propaganda?</a:t>
            </a:r>
            <a:br>
              <a:rPr lang="cs-CZ" altLang="cs-CZ" sz="1600" i="1" dirty="0">
                <a:solidFill>
                  <a:srgbClr val="002060"/>
                </a:solidFill>
              </a:rPr>
            </a:br>
            <a:br>
              <a:rPr lang="cs-CZ" altLang="cs-CZ" sz="1600" i="1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                               II. Persuasivní Strategie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136"/>
            <a:ext cx="4917034" cy="3986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810933" y="49157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Oliver Thompson</a:t>
            </a:r>
          </a:p>
          <a:p>
            <a:pPr algn="r"/>
            <a:r>
              <a:rPr lang="cs-CZ" sz="1100" b="1" dirty="0">
                <a:latin typeface="+mn-lt"/>
              </a:rPr>
              <a:t>Historik – PR-specialista</a:t>
            </a:r>
          </a:p>
          <a:p>
            <a:pPr algn="r"/>
            <a:endParaRPr lang="cs-CZ" sz="1100" i="1" dirty="0"/>
          </a:p>
          <a:p>
            <a:pPr algn="r"/>
            <a:r>
              <a:rPr lang="cs-CZ" sz="1100" dirty="0" err="1">
                <a:latin typeface="+mj-lt"/>
              </a:rPr>
              <a:t>Mass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Persuasion</a:t>
            </a:r>
            <a:r>
              <a:rPr lang="cs-CZ" sz="1100" dirty="0">
                <a:latin typeface="+mj-lt"/>
              </a:rPr>
              <a:t> in </a:t>
            </a:r>
            <a:r>
              <a:rPr lang="cs-CZ" sz="1100" dirty="0" err="1">
                <a:latin typeface="+mj-lt"/>
              </a:rPr>
              <a:t>History</a:t>
            </a:r>
            <a:r>
              <a:rPr lang="cs-CZ" sz="1100" dirty="0">
                <a:latin typeface="+mj-lt"/>
              </a:rPr>
              <a:t> (1977)</a:t>
            </a:r>
            <a:endParaRPr lang="cs-CZ" sz="1400" dirty="0">
              <a:latin typeface="+mj-lt"/>
            </a:endParaRPr>
          </a:p>
          <a:p>
            <a:pPr algn="r"/>
            <a:r>
              <a:rPr lang="en-US" sz="1100" dirty="0">
                <a:latin typeface="+mj-lt"/>
              </a:rPr>
              <a:t>Easily Led-A History of Propaganda</a:t>
            </a:r>
            <a:r>
              <a:rPr lang="cs-CZ" sz="1100" dirty="0">
                <a:latin typeface="+mj-lt"/>
              </a:rPr>
              <a:t> (1999)</a:t>
            </a:r>
          </a:p>
          <a:p>
            <a:pPr algn="r"/>
            <a:r>
              <a:rPr lang="cs-CZ" sz="1100" dirty="0" err="1">
                <a:latin typeface="+mj-lt"/>
              </a:rPr>
              <a:t>Gods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at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War</a:t>
            </a:r>
            <a:r>
              <a:rPr lang="cs-CZ" sz="1100" dirty="0">
                <a:latin typeface="+mj-lt"/>
              </a:rPr>
              <a:t>  (2019)</a:t>
            </a:r>
            <a:endParaRPr lang="cs-CZ" sz="1400" dirty="0">
              <a:latin typeface="+mj-lt"/>
            </a:endParaRPr>
          </a:p>
        </p:txBody>
      </p:sp>
      <p:pic>
        <p:nvPicPr>
          <p:cNvPr id="23" name="Obrázek 22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AC1F38AE-004E-96D1-B9F4-191A4E9A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64" y="0"/>
            <a:ext cx="1632936" cy="217724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95531" y="1459845"/>
            <a:ext cx="32026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Jak předat zprávu (a její obsah)</a:t>
            </a:r>
          </a:p>
          <a:p>
            <a:r>
              <a:rPr lang="pl-PL" sz="1400" b="1" dirty="0">
                <a:latin typeface="+mn-lt"/>
              </a:rPr>
              <a:t>- podle struktury stylu a tématu</a:t>
            </a:r>
            <a:endParaRPr lang="cs-CZ" sz="1400" b="1" dirty="0"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D0AC633-162C-6AAD-344C-B4F5DFEAE9D8}"/>
              </a:ext>
            </a:extLst>
          </p:cNvPr>
          <p:cNvSpPr/>
          <p:nvPr/>
        </p:nvSpPr>
        <p:spPr bwMode="auto">
          <a:xfrm>
            <a:off x="2056615" y="357843"/>
            <a:ext cx="3326796" cy="50380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Propagandistické strategie: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95531" y="2627864"/>
            <a:ext cx="3977217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II. Lingvistické techniky: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D0AC633-162C-6AAD-344C-B4F5DFEAE9D8}"/>
              </a:ext>
            </a:extLst>
          </p:cNvPr>
          <p:cNvSpPr/>
          <p:nvPr/>
        </p:nvSpPr>
        <p:spPr bwMode="auto">
          <a:xfrm>
            <a:off x="295531" y="2059531"/>
            <a:ext cx="1128765" cy="492612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Styl: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1368364" y="3030199"/>
            <a:ext cx="397721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Rýmy/říkanky: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pomůžou vám lépe si zapamatovat zjednodušené fráze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284139" y="5525747"/>
            <a:ext cx="3977217" cy="738664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Personifikace: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zjednodušuje, dává publiku něco konkrétního, co může milovat nebo nenávidět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056615" y="3664099"/>
            <a:ext cx="39772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Rytmus: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pomáhá zapamatovatelnosti a je užitečný pro opakování frází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3118653" y="4298156"/>
            <a:ext cx="39772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Alliterace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slova začínající stejným písmenem; podporují též zapamatovatelnost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1738100" y="5054830"/>
            <a:ext cx="1072833" cy="307777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Metafory 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5472935" y="3209032"/>
            <a:ext cx="257210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Slovní hříčky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a hry ze slovy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6141881" y="3669030"/>
            <a:ext cx="190797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Klišé a stereotypy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5067468" y="4918853"/>
            <a:ext cx="3383042" cy="523220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Paradox: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využívá šokujícího efektu zdánlivého rozporu nebo překvapení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 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11385" y="5054829"/>
            <a:ext cx="1071127" cy="307777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Přirovnání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17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810933" y="49157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Oliver Thompson</a:t>
            </a:r>
          </a:p>
          <a:p>
            <a:pPr algn="r"/>
            <a:r>
              <a:rPr lang="cs-CZ" sz="1100" b="1" dirty="0">
                <a:latin typeface="+mn-lt"/>
              </a:rPr>
              <a:t>Historik – PR-specialista</a:t>
            </a:r>
          </a:p>
          <a:p>
            <a:pPr algn="r"/>
            <a:endParaRPr lang="cs-CZ" sz="1100" i="1" dirty="0"/>
          </a:p>
          <a:p>
            <a:pPr algn="r"/>
            <a:r>
              <a:rPr lang="cs-CZ" sz="1100" dirty="0" err="1">
                <a:latin typeface="+mj-lt"/>
              </a:rPr>
              <a:t>Mass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Persuasion</a:t>
            </a:r>
            <a:r>
              <a:rPr lang="cs-CZ" sz="1100" dirty="0">
                <a:latin typeface="+mj-lt"/>
              </a:rPr>
              <a:t> in </a:t>
            </a:r>
            <a:r>
              <a:rPr lang="cs-CZ" sz="1100" dirty="0" err="1">
                <a:latin typeface="+mj-lt"/>
              </a:rPr>
              <a:t>History</a:t>
            </a:r>
            <a:r>
              <a:rPr lang="cs-CZ" sz="1100" dirty="0">
                <a:latin typeface="+mj-lt"/>
              </a:rPr>
              <a:t> (1977)</a:t>
            </a:r>
            <a:endParaRPr lang="cs-CZ" sz="1400" dirty="0">
              <a:latin typeface="+mj-lt"/>
            </a:endParaRPr>
          </a:p>
          <a:p>
            <a:pPr algn="r"/>
            <a:r>
              <a:rPr lang="en-US" sz="1100" dirty="0">
                <a:latin typeface="+mj-lt"/>
              </a:rPr>
              <a:t>Easily Led-A History of Propaganda</a:t>
            </a:r>
            <a:r>
              <a:rPr lang="cs-CZ" sz="1100" dirty="0">
                <a:latin typeface="+mj-lt"/>
              </a:rPr>
              <a:t> (1999)</a:t>
            </a:r>
          </a:p>
          <a:p>
            <a:pPr algn="r"/>
            <a:r>
              <a:rPr lang="cs-CZ" sz="1100" dirty="0" err="1">
                <a:latin typeface="+mj-lt"/>
              </a:rPr>
              <a:t>Gods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at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War</a:t>
            </a:r>
            <a:r>
              <a:rPr lang="cs-CZ" sz="1100" dirty="0">
                <a:latin typeface="+mj-lt"/>
              </a:rPr>
              <a:t>  (2019)</a:t>
            </a:r>
            <a:endParaRPr lang="cs-CZ" sz="1400" dirty="0">
              <a:latin typeface="+mj-lt"/>
            </a:endParaRPr>
          </a:p>
        </p:txBody>
      </p:sp>
      <p:pic>
        <p:nvPicPr>
          <p:cNvPr id="23" name="Obrázek 22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AC1F38AE-004E-96D1-B9F4-191A4E9A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64" y="0"/>
            <a:ext cx="1632936" cy="217724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95531" y="1459845"/>
            <a:ext cx="32026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Jak předat zprávu (a její obsah)</a:t>
            </a:r>
          </a:p>
          <a:p>
            <a:r>
              <a:rPr lang="pl-PL" sz="1400" b="1" dirty="0">
                <a:latin typeface="+mn-lt"/>
              </a:rPr>
              <a:t>- podle struktury stylu a tématu</a:t>
            </a:r>
            <a:endParaRPr lang="cs-CZ" sz="1400" b="1" dirty="0"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D0AC633-162C-6AAD-344C-B4F5DFEAE9D8}"/>
              </a:ext>
            </a:extLst>
          </p:cNvPr>
          <p:cNvSpPr/>
          <p:nvPr/>
        </p:nvSpPr>
        <p:spPr bwMode="auto">
          <a:xfrm>
            <a:off x="2056615" y="357843"/>
            <a:ext cx="3326796" cy="50380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Propagandistické strategie: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95531" y="2627864"/>
            <a:ext cx="3977217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III. Typologie témat: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D0AC633-162C-6AAD-344C-B4F5DFEAE9D8}"/>
              </a:ext>
            </a:extLst>
          </p:cNvPr>
          <p:cNvSpPr/>
          <p:nvPr/>
        </p:nvSpPr>
        <p:spPr bwMode="auto">
          <a:xfrm>
            <a:off x="295531" y="2059531"/>
            <a:ext cx="1128765" cy="492612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Styl: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37766" y="3011362"/>
            <a:ext cx="3977217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Hrdina a mučedník: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rychlá metoda, jak získat pozornost posluchačů, funguje v politické ale též náboženské sféře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428797" y="3825747"/>
            <a:ext cx="3977217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Konflikt: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myšlenka boje mezi dvěma lidmi, skupinami nebo názory může poskytnout vzrušující, uspokojující a účinnou propagandu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13113" y="4640132"/>
            <a:ext cx="3977217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Odhalení a překvapení: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koncept tajemství, po kterém následuje vysvětlení 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95531" y="5239073"/>
            <a:ext cx="3576867" cy="954107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Obětní beránek: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svalit vinu za neduhy společnosti na prvek s nejhorším veřejným jménem a využít jej k zvýšení popularity stávajícího režimu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3662296" y="1822974"/>
            <a:ext cx="357686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obětní beránek: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svalit vinu za neduhy společnosti na prvek s nejhorším veřejným jménem a využít jej k zvýšení popularity stávajícího režimu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5004655" y="2839360"/>
            <a:ext cx="390088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Milénialismus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 a proroctví: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nabídka budoucího zlatého věku a představa soudného dne.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4516407" y="3632412"/>
            <a:ext cx="392291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Zločin a trest: </a:t>
            </a:r>
            <a:r>
              <a:rPr lang="pl-PL" sz="1400" dirty="0">
                <a:solidFill>
                  <a:schemeClr val="bg2"/>
                </a:solidFill>
                <a:latin typeface="+mn-lt"/>
              </a:rPr>
              <a:t>odměna za dobro a zlo, lidský trest a boží odplata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5004654" y="4210020"/>
            <a:ext cx="3900881" cy="7386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Nadpřirozené: </a:t>
            </a:r>
            <a:r>
              <a:rPr lang="pl-PL" sz="1400" dirty="0">
                <a:solidFill>
                  <a:schemeClr val="bg2"/>
                </a:solidFill>
                <a:latin typeface="+mn-lt"/>
              </a:rPr>
              <a:t>strach z neznámého, duchové nebo obři, mořské příšery mají své místo v repertoáru emotivní komunikace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4400879" y="5003072"/>
            <a:ext cx="4504656" cy="7386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Sebeobětování: </a:t>
            </a:r>
            <a:r>
              <a:rPr lang="pt-BR" sz="1400" dirty="0">
                <a:solidFill>
                  <a:schemeClr val="bg2"/>
                </a:solidFill>
                <a:latin typeface="+mn-lt"/>
              </a:rPr>
              <a:t>téma a cíl sociální propagandy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; je užitečné kázat obecné téma sebeobětování pro kmen, klub, školu nebo národ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4111961" y="5804015"/>
            <a:ext cx="4731807" cy="954107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Parodie: </a:t>
            </a:r>
            <a:r>
              <a:rPr lang="pt-BR" sz="1400" dirty="0">
                <a:solidFill>
                  <a:schemeClr val="bg2"/>
                </a:solidFill>
                <a:latin typeface="+mn-lt"/>
              </a:rPr>
              <a:t>humor je jedním z nejsilnějších témat negativní propagandy. Používá se ke snížení charismatu protivníka zesměšňováním jeho špatných stránek nebo zdůrazňováním jeho fyzických zvláštností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642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1" y="2651903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2" y="4282330"/>
            <a:ext cx="8550220" cy="945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solidFill>
                  <a:schemeClr val="bg2"/>
                </a:solidFill>
                <a:latin typeface="+mn-lt"/>
              </a:rPr>
              <a:t>); persuasivní strategie!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S. 18 – 22: S jakými persuasivními strategiemi pracuje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352401" y="5256721"/>
            <a:ext cx="8550221" cy="127107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Vyberte si jednu strategií, najděte k ní vlastí příklad (pramen)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Přineste ho sebou,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Představte ho v rámci semináře (3-5 Min.)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2a. Najděte páté prasátko :o)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+mn-lt"/>
            </a:endParaRPr>
          </a:p>
        </p:txBody>
      </p:sp>
      <p:pic>
        <p:nvPicPr>
          <p:cNvPr id="2" name="Obrázek 1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id="{3441BBB5-3B56-C840-4DB0-F4D451E9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81" y="15804"/>
            <a:ext cx="4301940" cy="31954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 bwMode="auto">
          <a:xfrm>
            <a:off x="352401" y="3291885"/>
            <a:ext cx="8550220" cy="9452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pl-PL" sz="1800" b="1" dirty="0">
                <a:latin typeface="+mj-lt"/>
              </a:rPr>
              <a:t>Výběr Termínů pro prezentaci:</a:t>
            </a:r>
          </a:p>
          <a:p>
            <a:r>
              <a:rPr lang="pl-PL" sz="1800" b="1" dirty="0">
                <a:latin typeface="+mj-lt"/>
              </a:rPr>
              <a:t>     - 28.11. (5.12.= Workshop)</a:t>
            </a:r>
          </a:p>
          <a:p>
            <a:r>
              <a:rPr lang="pl-PL" sz="1800" b="1" dirty="0">
                <a:latin typeface="+mj-lt"/>
              </a:rPr>
              <a:t>     - 12.12. 19.12</a:t>
            </a:r>
            <a:endParaRPr lang="cs-CZ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681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89" y="3744469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28.11.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296889" y="4441108"/>
            <a:ext cx="8550220" cy="4160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pl-PL" sz="1800" b="1" dirty="0">
                <a:latin typeface="+mj-lt"/>
              </a:rPr>
              <a:t>První prezentace</a:t>
            </a:r>
            <a:endParaRPr lang="cs-CZ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72" y="73722"/>
            <a:ext cx="2882537" cy="42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2" y="369375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2" y="4282330"/>
            <a:ext cx="8550220" cy="9452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latin typeface="+mn-lt"/>
              </a:rPr>
              <a:t>); </a:t>
            </a:r>
            <a:r>
              <a:rPr lang="cs-CZ" sz="1800" b="1" dirty="0">
                <a:solidFill>
                  <a:srgbClr val="FF0000"/>
                </a:solidFill>
                <a:latin typeface="+mn-lt"/>
              </a:rPr>
              <a:t>persuasivní strategie!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FF0000"/>
                </a:solidFill>
                <a:latin typeface="+mn-lt"/>
              </a:rPr>
              <a:t>S. 18 – 22: S jakými persuasivními strategiemi pracuje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352401" y="5256721"/>
            <a:ext cx="8550221" cy="1271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Vyberte si jednu strategií, najděte k ní vlastí příklad (pramen)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Přineste ho sebou,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Představte ho v rámci semináře (3-5 Min.)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2a. Najděte páté prasátko :o)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+mn-lt"/>
            </a:endParaRPr>
          </a:p>
        </p:txBody>
      </p:sp>
      <p:pic>
        <p:nvPicPr>
          <p:cNvPr id="2" name="Obrázek 1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id="{3441BBB5-3B56-C840-4DB0-F4D451E9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3" y="113291"/>
            <a:ext cx="5022624" cy="373081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06FFDAB-812F-C9EE-B0D3-65E4FEBF5C51}"/>
              </a:ext>
            </a:extLst>
          </p:cNvPr>
          <p:cNvSpPr/>
          <p:nvPr/>
        </p:nvSpPr>
        <p:spPr>
          <a:xfrm>
            <a:off x="4429957" y="38732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Najdi páté prasátko!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74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1" y="2651903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2" y="4282330"/>
            <a:ext cx="8550220" cy="9452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latin typeface="+mn-lt"/>
              </a:rPr>
              <a:t>); </a:t>
            </a:r>
            <a:r>
              <a:rPr lang="cs-CZ" sz="1800" b="1" dirty="0">
                <a:solidFill>
                  <a:srgbClr val="FF0000"/>
                </a:solidFill>
                <a:latin typeface="+mn-lt"/>
              </a:rPr>
              <a:t>persuasivní strategie!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FF0000"/>
                </a:solidFill>
                <a:latin typeface="+mn-lt"/>
              </a:rPr>
              <a:t>S. 18 – 22: S jakými persuasivními strategiemi pracuje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352401" y="5256721"/>
            <a:ext cx="8550221" cy="1271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Vyberte si jednu strategií, najděte k ní vlastí příklad (pramen)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Přineste ho sebou,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Představte ho v rámci semináře (3-5 Min.)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2a. Najděte páté prasátko :o)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+mn-lt"/>
            </a:endParaRPr>
          </a:p>
        </p:txBody>
      </p:sp>
      <p:pic>
        <p:nvPicPr>
          <p:cNvPr id="2" name="Obrázek 1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id="{3441BBB5-3B56-C840-4DB0-F4D451E9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81" y="15804"/>
            <a:ext cx="4301940" cy="31954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 bwMode="auto">
          <a:xfrm>
            <a:off x="352401" y="3291885"/>
            <a:ext cx="8550220" cy="94520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pl-PL" sz="1800" b="1" dirty="0">
                <a:latin typeface="+mj-lt"/>
              </a:rPr>
              <a:t>Výběr Termínů pro prezentaci:</a:t>
            </a:r>
          </a:p>
          <a:p>
            <a:r>
              <a:rPr lang="pl-PL" sz="1800" b="1" dirty="0">
                <a:latin typeface="+mj-lt"/>
              </a:rPr>
              <a:t>     - 28.11. (5.12.= Workshop)</a:t>
            </a:r>
          </a:p>
          <a:p>
            <a:r>
              <a:rPr lang="pl-PL" sz="1800" b="1" dirty="0">
                <a:latin typeface="+mj-lt"/>
              </a:rPr>
              <a:t>     - 12.12. 19.12</a:t>
            </a:r>
            <a:endParaRPr lang="cs-CZ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946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1" y="2651903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2" y="4282330"/>
            <a:ext cx="8550220" cy="9452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latin typeface="+mn-lt"/>
              </a:rPr>
              <a:t>); </a:t>
            </a:r>
            <a:r>
              <a:rPr lang="cs-CZ" sz="1800" b="1" dirty="0">
                <a:solidFill>
                  <a:srgbClr val="FF0000"/>
                </a:solidFill>
                <a:latin typeface="+mn-lt"/>
              </a:rPr>
              <a:t>persuasivní strategie!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FF0000"/>
                </a:solidFill>
                <a:latin typeface="+mn-lt"/>
              </a:rPr>
              <a:t>S. 18 – 22: S jakými persuasivními strategiemi pracuje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352401" y="5256721"/>
            <a:ext cx="8550221" cy="1271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Vyberte si jednu strategií, najděte k ní vlastí příklad (pramen)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Přineste ho sebou,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Představte ho v rámci semináře (3-5 Min.)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>
                <a:solidFill>
                  <a:srgbClr val="FF0000"/>
                </a:solidFill>
                <a:latin typeface="+mn-lt"/>
              </a:rPr>
              <a:t>2a. Najděte páté prasátko :o)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+mn-lt"/>
            </a:endParaRPr>
          </a:p>
        </p:txBody>
      </p:sp>
      <p:pic>
        <p:nvPicPr>
          <p:cNvPr id="2" name="Obrázek 1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id="{3441BBB5-3B56-C840-4DB0-F4D451E9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81" y="15804"/>
            <a:ext cx="4301940" cy="31954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 bwMode="auto">
          <a:xfrm>
            <a:off x="352401" y="3291885"/>
            <a:ext cx="8550220" cy="94520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pl-PL" sz="1800" b="1" dirty="0">
                <a:latin typeface="+mj-lt"/>
              </a:rPr>
              <a:t>Výběr Termínů pro prezentaci:</a:t>
            </a:r>
          </a:p>
          <a:p>
            <a:r>
              <a:rPr lang="pl-PL" sz="1800" b="1" dirty="0">
                <a:latin typeface="+mj-lt"/>
              </a:rPr>
              <a:t>     - 28.11. (5.12.= Workshop)</a:t>
            </a:r>
          </a:p>
          <a:p>
            <a:r>
              <a:rPr lang="pl-PL" sz="1800" b="1" dirty="0">
                <a:latin typeface="+mj-lt"/>
              </a:rPr>
              <a:t>     - 12.12. 19.12</a:t>
            </a:r>
            <a:endParaRPr lang="cs-CZ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190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id="{6886FC7C-7128-175E-9E8A-0733FDF16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85663"/>
            <a:ext cx="9001957" cy="668667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047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14" y="1"/>
            <a:ext cx="4659134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60" y="0"/>
            <a:ext cx="2653640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706557" y="107524"/>
            <a:ext cx="1695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Skládací propaganda japonské armády,</a:t>
            </a:r>
          </a:p>
          <a:p>
            <a:pPr algn="r"/>
            <a:r>
              <a:rPr lang="cs-CZ" sz="1200" dirty="0">
                <a:latin typeface="+mn-lt"/>
              </a:rPr>
              <a:t>2. Světová válka</a:t>
            </a:r>
          </a:p>
          <a:p>
            <a:pPr algn="r"/>
            <a:r>
              <a:rPr lang="cs-CZ" sz="1200" dirty="0">
                <a:latin typeface="+mn-lt"/>
              </a:rPr>
              <a:t>Leták byl shazován nad Australskými městy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780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75221" y="1448870"/>
            <a:ext cx="16953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Skládací propaganda japonské armády,</a:t>
            </a:r>
          </a:p>
          <a:p>
            <a:pPr algn="r"/>
            <a:r>
              <a:rPr lang="cs-CZ" sz="1200" dirty="0">
                <a:latin typeface="+mn-lt"/>
              </a:rPr>
              <a:t>1914,</a:t>
            </a:r>
          </a:p>
          <a:p>
            <a:pPr algn="r"/>
            <a:r>
              <a:rPr lang="cs-CZ" sz="1200" dirty="0">
                <a:latin typeface="+mn-lt"/>
              </a:rPr>
              <a:t>Rakousko Uhersko</a:t>
            </a:r>
            <a:endParaRPr lang="cs-CZ" sz="1200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827"/>
          <a:stretch/>
        </p:blipFill>
        <p:spPr>
          <a:xfrm>
            <a:off x="2781833" y="370231"/>
            <a:ext cx="6133567" cy="61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0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1" y="2651903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2" y="4282330"/>
            <a:ext cx="8550220" cy="94520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solidFill>
                  <a:schemeClr val="bg2"/>
                </a:solidFill>
                <a:latin typeface="+mn-lt"/>
              </a:rPr>
              <a:t>); persuasivní strategie!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S. 18 – 22: S jakými persuasivními strategiemi pracuje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352401" y="5256721"/>
            <a:ext cx="8550221" cy="1271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Vyberte si jednu strategií, najděte k ní vlastí příklad (pramen)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Přineste ho sebou,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Představte ho v rámci semináře (3-5 Min.)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>
                <a:solidFill>
                  <a:srgbClr val="FF0000"/>
                </a:solidFill>
                <a:latin typeface="+mn-lt"/>
              </a:rPr>
              <a:t>2a. Najděte páté prasátko :o)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+mn-lt"/>
            </a:endParaRPr>
          </a:p>
        </p:txBody>
      </p:sp>
      <p:pic>
        <p:nvPicPr>
          <p:cNvPr id="2" name="Obrázek 1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id="{3441BBB5-3B56-C840-4DB0-F4D451E9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81" y="15804"/>
            <a:ext cx="4301940" cy="31954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 bwMode="auto">
          <a:xfrm>
            <a:off x="352401" y="3291885"/>
            <a:ext cx="8550220" cy="9452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pl-PL" sz="1800" b="1" dirty="0">
                <a:latin typeface="+mj-lt"/>
              </a:rPr>
              <a:t>Výběr Termínů pro prezentaci:</a:t>
            </a:r>
          </a:p>
          <a:p>
            <a:r>
              <a:rPr lang="pl-PL" sz="1800" b="1" dirty="0">
                <a:latin typeface="+mj-lt"/>
              </a:rPr>
              <a:t>     - 28.11. (5.12.= Workshop)</a:t>
            </a:r>
          </a:p>
          <a:p>
            <a:r>
              <a:rPr lang="pl-PL" sz="1800" b="1" dirty="0">
                <a:latin typeface="+mj-lt"/>
              </a:rPr>
              <a:t>     - 12.12. 19.12</a:t>
            </a:r>
            <a:endParaRPr lang="cs-CZ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15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810933" y="49157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Oliver Thompson</a:t>
            </a:r>
          </a:p>
          <a:p>
            <a:pPr algn="r"/>
            <a:r>
              <a:rPr lang="cs-CZ" sz="1100" b="1" dirty="0">
                <a:latin typeface="+mn-lt"/>
              </a:rPr>
              <a:t>Historik – PR-specialista</a:t>
            </a:r>
          </a:p>
          <a:p>
            <a:pPr algn="r"/>
            <a:endParaRPr lang="cs-CZ" sz="1100" i="1" dirty="0"/>
          </a:p>
          <a:p>
            <a:pPr algn="r"/>
            <a:r>
              <a:rPr lang="cs-CZ" sz="1100" dirty="0" err="1">
                <a:latin typeface="+mj-lt"/>
              </a:rPr>
              <a:t>Mass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Persuasion</a:t>
            </a:r>
            <a:r>
              <a:rPr lang="cs-CZ" sz="1100" dirty="0">
                <a:latin typeface="+mj-lt"/>
              </a:rPr>
              <a:t> in </a:t>
            </a:r>
            <a:r>
              <a:rPr lang="cs-CZ" sz="1100" dirty="0" err="1">
                <a:latin typeface="+mj-lt"/>
              </a:rPr>
              <a:t>History</a:t>
            </a:r>
            <a:r>
              <a:rPr lang="cs-CZ" sz="1100" dirty="0">
                <a:latin typeface="+mj-lt"/>
              </a:rPr>
              <a:t> (1977)</a:t>
            </a:r>
            <a:endParaRPr lang="cs-CZ" sz="1400" dirty="0">
              <a:latin typeface="+mj-lt"/>
            </a:endParaRPr>
          </a:p>
          <a:p>
            <a:pPr algn="r"/>
            <a:r>
              <a:rPr lang="en-US" sz="1100" dirty="0">
                <a:latin typeface="+mj-lt"/>
              </a:rPr>
              <a:t>Easily Led-A History of Propaganda</a:t>
            </a:r>
            <a:r>
              <a:rPr lang="cs-CZ" sz="1100" dirty="0">
                <a:latin typeface="+mj-lt"/>
              </a:rPr>
              <a:t> (1999)</a:t>
            </a:r>
          </a:p>
          <a:p>
            <a:pPr algn="r"/>
            <a:r>
              <a:rPr lang="cs-CZ" sz="1100" dirty="0" err="1">
                <a:latin typeface="+mj-lt"/>
              </a:rPr>
              <a:t>Gods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at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War</a:t>
            </a:r>
            <a:r>
              <a:rPr lang="cs-CZ" sz="1100" dirty="0">
                <a:latin typeface="+mj-lt"/>
              </a:rPr>
              <a:t>  (2019)</a:t>
            </a:r>
            <a:endParaRPr lang="cs-CZ" sz="1400" dirty="0">
              <a:latin typeface="+mj-lt"/>
            </a:endParaRPr>
          </a:p>
        </p:txBody>
      </p:sp>
      <p:pic>
        <p:nvPicPr>
          <p:cNvPr id="23" name="Obrázek 22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AC1F38AE-004E-96D1-B9F4-191A4E9A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64" y="0"/>
            <a:ext cx="1632936" cy="217724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95531" y="1459845"/>
            <a:ext cx="32026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Jak předat zprávu (a její obsah)</a:t>
            </a:r>
          </a:p>
          <a:p>
            <a:r>
              <a:rPr lang="pl-PL" sz="1400" b="1" dirty="0">
                <a:latin typeface="+mn-lt"/>
              </a:rPr>
              <a:t>- podle struktury stylu a tématu</a:t>
            </a:r>
            <a:endParaRPr lang="cs-CZ" sz="1400" b="1" dirty="0"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D0AC633-162C-6AAD-344C-B4F5DFEAE9D8}"/>
              </a:ext>
            </a:extLst>
          </p:cNvPr>
          <p:cNvSpPr/>
          <p:nvPr/>
        </p:nvSpPr>
        <p:spPr bwMode="auto">
          <a:xfrm>
            <a:off x="2056615" y="357843"/>
            <a:ext cx="3326796" cy="50380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Propagandistické strategie: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95531" y="2627864"/>
            <a:ext cx="4633635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I. Variace ve stylu propagandy závisí na persuasivních technikách: 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96490" y="3226805"/>
            <a:ext cx="4633635" cy="2893100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1. Čistě racionální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2"/>
                </a:solidFill>
                <a:latin typeface="+mn-lt"/>
              </a:rPr>
              <a:t>Faktická, informativní a logicky navazující </a:t>
            </a:r>
          </a:p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2. Jakoby-racionální/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poloracionální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2"/>
                </a:solidFill>
                <a:latin typeface="+mn-lt"/>
              </a:rPr>
              <a:t>využívá narážky a asociace, aby dodal sílu a důvěryhodnost jinak slabým argumentům. </a:t>
            </a:r>
          </a:p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3. Emocionální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2"/>
                </a:solidFill>
                <a:latin typeface="+mn-lt"/>
              </a:rPr>
              <a:t>používání subjektivních myšlenek promítaných s nadšením, skutečným nebo umělým (třeba: kázání)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2"/>
                </a:solidFill>
                <a:latin typeface="+mn-lt"/>
              </a:rPr>
              <a:t>vyznačuje se neustálým opakováním emotivních sloganů bez odkazu na fakta nebo logiku, ale doprovázených správným druhem emotivních podnětů, má tendenci mít rychlý a často hluboký konverzní potenciál.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D0AC633-162C-6AAD-344C-B4F5DFEAE9D8}"/>
              </a:ext>
            </a:extLst>
          </p:cNvPr>
          <p:cNvSpPr/>
          <p:nvPr/>
        </p:nvSpPr>
        <p:spPr bwMode="auto">
          <a:xfrm>
            <a:off x="295531" y="2059531"/>
            <a:ext cx="1128765" cy="492612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Styl: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5015779" y="3253831"/>
            <a:ext cx="3977217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Linearni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 vyprávění: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dodržuje vzorce disciplín (dějepis, ekonomika, filozofie), stanovené příslušnými zásadami akademické argumentace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5015780" y="4102093"/>
            <a:ext cx="397721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Parabolická struktura: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Propagandista využívá romány, epiku, divadlo, aby vytvořil chutnou a účinnou propagandu, do které pak vkládá své názory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5015781" y="5165798"/>
            <a:ext cx="397721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Struktura rituálu: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Emocionální propaganda má tendenci hledat způsoby, jak očistit mysl, dosáhnout emocionálního vyvrcholení a pak implantovat skutečné poselství.</a:t>
            </a:r>
          </a:p>
        </p:txBody>
      </p:sp>
      <p:sp>
        <p:nvSpPr>
          <p:cNvPr id="2" name="Šipka doprava 1"/>
          <p:cNvSpPr/>
          <p:nvPr/>
        </p:nvSpPr>
        <p:spPr bwMode="auto">
          <a:xfrm>
            <a:off x="4549327" y="3388276"/>
            <a:ext cx="562063" cy="3362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 rot="1581795">
            <a:off x="4549326" y="4135566"/>
            <a:ext cx="562063" cy="3362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prava 18"/>
          <p:cNvSpPr/>
          <p:nvPr/>
        </p:nvSpPr>
        <p:spPr bwMode="auto">
          <a:xfrm>
            <a:off x="4503891" y="5111640"/>
            <a:ext cx="562063" cy="3362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134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1066</Words>
  <Application>Microsoft Office PowerPoint</Application>
  <PresentationFormat>Předvádění na obrazovce (4:3)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Metodika XII.  Středověká propaganda  VII. Jak funguje středověká       propaganda?                                 II. Persuasivní Strategie     </vt:lpstr>
      <vt:lpstr>Úkoly 21.11.</vt:lpstr>
      <vt:lpstr>Úkoly 21.11.</vt:lpstr>
      <vt:lpstr>Úkoly 21.11.</vt:lpstr>
      <vt:lpstr>Prezentace aplikace PowerPoint</vt:lpstr>
      <vt:lpstr>Prezentace aplikace PowerPoint</vt:lpstr>
      <vt:lpstr>Prezentace aplikace PowerPoint</vt:lpstr>
      <vt:lpstr>Úkoly 21.11.</vt:lpstr>
      <vt:lpstr>Prezentace aplikace PowerPoint</vt:lpstr>
      <vt:lpstr>Prezentace aplikace PowerPoint</vt:lpstr>
      <vt:lpstr>Prezentace aplikace PowerPoint</vt:lpstr>
      <vt:lpstr>Úkoly 21.11.</vt:lpstr>
      <vt:lpstr>Úkoly 28.11.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358</cp:revision>
  <cp:lastPrinted>2019-09-24T07:27:02Z</cp:lastPrinted>
  <dcterms:created xsi:type="dcterms:W3CDTF">2015-11-23T07:04:47Z</dcterms:created>
  <dcterms:modified xsi:type="dcterms:W3CDTF">2023-11-21T12:52:10Z</dcterms:modified>
</cp:coreProperties>
</file>