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8" r:id="rId3"/>
    <p:sldId id="352" r:id="rId4"/>
    <p:sldId id="357" r:id="rId5"/>
    <p:sldId id="358" r:id="rId6"/>
    <p:sldId id="359" r:id="rId7"/>
    <p:sldId id="349" r:id="rId8"/>
    <p:sldId id="350" r:id="rId9"/>
    <p:sldId id="361" r:id="rId10"/>
    <p:sldId id="363" r:id="rId11"/>
    <p:sldId id="351" r:id="rId12"/>
    <p:sldId id="353" r:id="rId13"/>
    <p:sldId id="354" r:id="rId14"/>
    <p:sldId id="355" r:id="rId15"/>
    <p:sldId id="356" r:id="rId16"/>
    <p:sldId id="346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3366"/>
    <a:srgbClr val="FF3300"/>
    <a:srgbClr val="FFFF99"/>
    <a:srgbClr val="FFFFCC"/>
    <a:srgbClr val="FF6600"/>
    <a:srgbClr val="FFCC00"/>
    <a:srgbClr val="FF0000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5091108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Středověká propaganda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>
                <a:solidFill>
                  <a:srgbClr val="002060"/>
                </a:solidFill>
              </a:rPr>
              <a:t>IV. </a:t>
            </a:r>
            <a:r>
              <a:rPr lang="cs-CZ" altLang="cs-CZ" sz="1600" i="1" dirty="0" err="1">
                <a:solidFill>
                  <a:srgbClr val="002060"/>
                </a:solidFill>
              </a:rPr>
              <a:t>Medie</a:t>
            </a:r>
            <a:r>
              <a:rPr lang="cs-CZ" altLang="cs-CZ" sz="1600" i="1" dirty="0">
                <a:solidFill>
                  <a:srgbClr val="002060"/>
                </a:solidFill>
              </a:rPr>
              <a:t> středověké propagandy – příklad Husitství</a:t>
            </a:r>
            <a:br>
              <a:rPr lang="cs-CZ" altLang="cs-CZ" sz="1000" dirty="0">
                <a:solidFill>
                  <a:srgbClr val="002060"/>
                </a:solidFill>
              </a:rPr>
            </a:b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48" y="180780"/>
            <a:ext cx="3443917" cy="49103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B40D8A-3358-685D-E180-8813F855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8" y="1339549"/>
            <a:ext cx="2478924" cy="3934439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89" y="-1"/>
            <a:ext cx="2953512" cy="4182421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941134" y="1081248"/>
            <a:ext cx="3950906" cy="6744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99"/>
                </a:solidFill>
                <a:latin typeface="+mn-lt"/>
              </a:rPr>
              <a:t>Obrázky nesouhlasu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" name="Ovál 2"/>
          <p:cNvSpPr/>
          <p:nvPr/>
        </p:nvSpPr>
        <p:spPr bwMode="auto">
          <a:xfrm>
            <a:off x="4446600" y="393582"/>
            <a:ext cx="2063928" cy="6481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„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Tabulae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novae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et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veteris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coloris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“</a:t>
            </a:r>
          </a:p>
        </p:txBody>
      </p:sp>
      <p:sp>
        <p:nvSpPr>
          <p:cNvPr id="4" name="Ovál 3"/>
          <p:cNvSpPr/>
          <p:nvPr/>
        </p:nvSpPr>
        <p:spPr bwMode="auto">
          <a:xfrm>
            <a:off x="5991394" y="898847"/>
            <a:ext cx="2194992" cy="6297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Obrázky, které se dají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použít v rámci procesí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1169018" y="2015437"/>
            <a:ext cx="2424680" cy="46784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Betlémská kaple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4580712" y="1391523"/>
            <a:ext cx="1702524" cy="34231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Obrázky na zdi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429070" y="3048228"/>
            <a:ext cx="3950906" cy="104930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99"/>
                </a:solidFill>
                <a:latin typeface="+mn-lt"/>
              </a:rPr>
              <a:t>literární propaganda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manifesty</a:t>
            </a:r>
          </a:p>
        </p:txBody>
      </p:sp>
      <p:sp>
        <p:nvSpPr>
          <p:cNvPr id="15" name="Ovál 14"/>
          <p:cNvSpPr/>
          <p:nvPr/>
        </p:nvSpPr>
        <p:spPr bwMode="auto">
          <a:xfrm>
            <a:off x="4692134" y="2847085"/>
            <a:ext cx="1793333" cy="40228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Manifesty =</a:t>
            </a:r>
            <a:r>
              <a:rPr kumimoji="0" lang="cs-CZ" sz="12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dopisy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4497402" y="3371737"/>
            <a:ext cx="3131066" cy="72579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psaní dopisů s žádostí 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o podporu nebo výzvou k akci 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2457734" y="4097532"/>
            <a:ext cx="3131066" cy="46600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Ve všech evropských jazycích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6510528" y="5897880"/>
            <a:ext cx="2188688" cy="72102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chemeClr val="bg1"/>
                </a:solidFill>
                <a:latin typeface="+mn-lt"/>
              </a:rPr>
              <a:t>Jenský kodex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(1460)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5262038" y="4362617"/>
            <a:ext cx="2496980" cy="65633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Komentáře k prohraným 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bitvám Zikmunda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2916587" y="4865459"/>
            <a:ext cx="2496980" cy="34475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+mn-lt"/>
              </a:rPr>
              <a:t>Personifikace koruny české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8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B943AF1-F0E4-F855-8053-F104248F965D}"/>
              </a:ext>
            </a:extLst>
          </p:cNvPr>
          <p:cNvSpPr/>
          <p:nvPr/>
        </p:nvSpPr>
        <p:spPr>
          <a:xfrm>
            <a:off x="200959" y="410078"/>
            <a:ext cx="5141949" cy="329320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j-lt"/>
              </a:rPr>
              <a:t>Jenský kodex (1490-1510)</a:t>
            </a:r>
          </a:p>
          <a:p>
            <a:r>
              <a:rPr lang="cs-CZ" sz="1200" b="1" i="1" dirty="0">
                <a:latin typeface="+mj-lt"/>
              </a:rPr>
              <a:t>"</a:t>
            </a:r>
            <a:r>
              <a:rPr lang="cs-CZ" sz="1200" b="1" i="1" dirty="0" err="1">
                <a:latin typeface="+mj-lt"/>
              </a:rPr>
              <a:t>Antithesis</a:t>
            </a:r>
            <a:r>
              <a:rPr lang="cs-CZ" sz="1200" b="1" i="1" dirty="0">
                <a:latin typeface="+mj-lt"/>
              </a:rPr>
              <a:t> Christi et </a:t>
            </a:r>
            <a:r>
              <a:rPr lang="cs-CZ" sz="1200" b="1" i="1" dirty="0" err="1">
                <a:latin typeface="+mj-lt"/>
              </a:rPr>
              <a:t>Antichristi</a:t>
            </a:r>
            <a:r>
              <a:rPr lang="cs-CZ" sz="1200" b="1" i="1" dirty="0">
                <a:latin typeface="+mj-lt"/>
              </a:rPr>
              <a:t> (Sbírka rukopisů</a:t>
            </a:r>
          </a:p>
          <a:p>
            <a:r>
              <a:rPr lang="cs-CZ" sz="1200" b="1" i="1" dirty="0">
                <a:latin typeface="+mj-lt"/>
              </a:rPr>
              <a:t>Národního muzea, Praha, Sign. IV B)</a:t>
            </a:r>
          </a:p>
          <a:p>
            <a:endParaRPr lang="cs-CZ" sz="1400" b="1" dirty="0">
              <a:latin typeface="+mj-lt"/>
            </a:endParaRPr>
          </a:p>
          <a:p>
            <a:endParaRPr lang="cs-CZ" sz="1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Iluminovaný rukopis z </a:t>
            </a:r>
            <a:r>
              <a:rPr lang="cs-CZ" sz="1400" b="1" dirty="0" err="1">
                <a:latin typeface="+mj-lt"/>
              </a:rPr>
              <a:t>popoděbradského</a:t>
            </a:r>
            <a:r>
              <a:rPr lang="cs-CZ" sz="1400" b="1" dirty="0">
                <a:latin typeface="+mj-lt"/>
              </a:rPr>
              <a:t> období.  (utužení ideologických překážek mezi utrakvisty a katolíky v důsledku obsazení </a:t>
            </a:r>
            <a:r>
              <a:rPr lang="cs-CZ" sz="1400" b="1" dirty="0" err="1">
                <a:latin typeface="+mj-lt"/>
              </a:rPr>
              <a:t>čekého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tůnu</a:t>
            </a:r>
            <a:r>
              <a:rPr lang="cs-CZ" sz="1400" b="1" dirty="0">
                <a:latin typeface="+mj-lt"/>
              </a:rPr>
              <a:t> Jagellonci)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 Objednavatel: pražský měšťan Bohuslav z Čechtic, utrakvista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Obsah: cca. jedna třetina latinské </a:t>
            </a:r>
            <a:r>
              <a:rPr lang="cs-CZ" sz="1400" b="1" dirty="0" err="1">
                <a:latin typeface="+mj-lt"/>
              </a:rPr>
              <a:t>textý</a:t>
            </a:r>
            <a:r>
              <a:rPr lang="cs-CZ" sz="1400" b="1" dirty="0">
                <a:latin typeface="+mj-lt"/>
              </a:rPr>
              <a:t>, dvě třetiny   české texty (převážně křesťanské a husitského obsahu)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Bohatě iluminováno: 111 stran, 122 iluminací, jedna inkunábule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Orientace: </a:t>
            </a:r>
            <a:r>
              <a:rPr lang="cs-CZ" sz="1400" b="1" dirty="0" err="1">
                <a:latin typeface="+mj-lt"/>
              </a:rPr>
              <a:t>prohusitská</a:t>
            </a:r>
            <a:endParaRPr lang="cs-CZ" sz="1400" b="1" dirty="0">
              <a:latin typeface="+mj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B943AF1-F0E4-F855-8053-F104248F965D}"/>
              </a:ext>
            </a:extLst>
          </p:cNvPr>
          <p:cNvSpPr/>
          <p:nvPr/>
        </p:nvSpPr>
        <p:spPr>
          <a:xfrm>
            <a:off x="226358" y="3703287"/>
            <a:ext cx="5116550" cy="28931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Krátce po roce 1500: se rukopis dostává do saské knihovny   kurfiřta Fridricha 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V důsledku </a:t>
            </a:r>
            <a:r>
              <a:rPr lang="cs-CZ" sz="1400" b="1" dirty="0" err="1">
                <a:latin typeface="+mj-lt"/>
              </a:rPr>
              <a:t>Šmalkaldské</a:t>
            </a:r>
            <a:r>
              <a:rPr lang="cs-CZ" sz="1400" b="1" dirty="0">
                <a:latin typeface="+mj-lt"/>
              </a:rPr>
              <a:t> se dostává v roce 1549 do Jeny.  (akademická knihovna = „Jenský kodex“)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Jeden z mála husitských rukopisů, které nebyly zničeny při v protireformačním období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1951: V souvislosti se socialistickým smířením ze strany  prezidenta NDR Wilhelma </a:t>
            </a:r>
            <a:r>
              <a:rPr lang="cs-CZ" sz="1400" b="1" dirty="0" err="1">
                <a:latin typeface="+mj-lt"/>
              </a:rPr>
              <a:t>Piecka</a:t>
            </a:r>
            <a:r>
              <a:rPr lang="cs-CZ" sz="1400" b="1" dirty="0">
                <a:latin typeface="+mj-lt"/>
              </a:rPr>
              <a:t> s jeho československým protějškem Klementem Gottwaldem "na znamení úcty německého lidu k českému národu a československému lidu„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Poté: předmět marxistického bádání a objekt ‚lidové paměti‘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r="-622"/>
          <a:stretch/>
        </p:blipFill>
        <p:spPr>
          <a:xfrm>
            <a:off x="5408888" y="0"/>
            <a:ext cx="3735112" cy="51943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41" y="0"/>
            <a:ext cx="1019157" cy="12873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438900" y="5337925"/>
            <a:ext cx="2577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Jenský </a:t>
            </a:r>
            <a:r>
              <a:rPr lang="cs-CZ" sz="1200" b="1" dirty="0" err="1">
                <a:latin typeface="+mn-lt"/>
              </a:rPr>
              <a:t>Codex</a:t>
            </a:r>
            <a:r>
              <a:rPr lang="cs-CZ" sz="1200" b="1" dirty="0">
                <a:latin typeface="+mn-lt"/>
              </a:rPr>
              <a:t> (1490-1510, </a:t>
            </a:r>
            <a:r>
              <a:rPr lang="cs-CZ" sz="1200" b="1" dirty="0" err="1">
                <a:latin typeface="+mn-lt"/>
              </a:rPr>
              <a:t>fol</a:t>
            </a:r>
            <a:r>
              <a:rPr lang="cs-CZ" sz="1200" b="1" dirty="0">
                <a:latin typeface="+mn-lt"/>
              </a:rPr>
              <a:t>. 80r)</a:t>
            </a:r>
          </a:p>
          <a:p>
            <a:pPr algn="r"/>
            <a:r>
              <a:rPr lang="cs-CZ" sz="1200" b="1" dirty="0">
                <a:latin typeface="+mn-lt"/>
              </a:rPr>
              <a:t> </a:t>
            </a:r>
          </a:p>
          <a:p>
            <a:pPr algn="r"/>
            <a:r>
              <a:rPr lang="cs-CZ" sz="1200" dirty="0">
                <a:latin typeface="+mn-lt"/>
              </a:rPr>
              <a:t>Papež je svázán s ďáblem a vržen ohnivé nestvůře do chřtánu</a:t>
            </a:r>
          </a:p>
        </p:txBody>
      </p:sp>
    </p:spTree>
    <p:extLst>
      <p:ext uri="{BB962C8B-B14F-4D97-AF65-F5344CB8AC3E}">
        <p14:creationId xmlns:p14="http://schemas.microsoft.com/office/powerpoint/2010/main" val="12012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031261" y="6432764"/>
            <a:ext cx="1323976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Kritika církve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79" y="0"/>
            <a:ext cx="4279392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2" y="2361792"/>
            <a:ext cx="3763283" cy="397192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39678" y="19857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latin typeface="+mj-lt"/>
              </a:rPr>
              <a:t>Ďábel jako zdroj inspirace pro papeže a kardinály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78153" y="92208"/>
            <a:ext cx="25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Jenský </a:t>
            </a:r>
            <a:r>
              <a:rPr lang="cs-CZ" sz="1200" b="1" dirty="0" err="1">
                <a:latin typeface="+mn-lt"/>
              </a:rPr>
              <a:t>Codex</a:t>
            </a:r>
            <a:r>
              <a:rPr lang="cs-CZ" sz="1200" b="1" dirty="0">
                <a:latin typeface="+mn-lt"/>
              </a:rPr>
              <a:t> (1490-1510)</a:t>
            </a:r>
          </a:p>
          <a:p>
            <a:pPr algn="r"/>
            <a:r>
              <a:rPr lang="cs-CZ" sz="1200" b="1" dirty="0">
                <a:latin typeface="+mn-lt"/>
              </a:rPr>
              <a:t> </a:t>
            </a:r>
          </a:p>
          <a:p>
            <a:pPr algn="r"/>
            <a:r>
              <a:rPr lang="cs-CZ" sz="1200" dirty="0">
                <a:latin typeface="+mn-lt"/>
              </a:rPr>
              <a:t>Mniši a lazebnice</a:t>
            </a:r>
          </a:p>
        </p:txBody>
      </p:sp>
    </p:spTree>
    <p:extLst>
      <p:ext uri="{BB962C8B-B14F-4D97-AF65-F5344CB8AC3E}">
        <p14:creationId xmlns:p14="http://schemas.microsoft.com/office/powerpoint/2010/main" val="293518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0379" y="6058822"/>
            <a:ext cx="25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Jenský </a:t>
            </a:r>
            <a:r>
              <a:rPr lang="cs-CZ" sz="1200" b="1" dirty="0" err="1">
                <a:latin typeface="+mn-lt"/>
              </a:rPr>
              <a:t>Codex</a:t>
            </a:r>
            <a:r>
              <a:rPr lang="cs-CZ" sz="1200" b="1" dirty="0">
                <a:latin typeface="+mn-lt"/>
              </a:rPr>
              <a:t> (1490-1510)</a:t>
            </a:r>
          </a:p>
          <a:p>
            <a:pPr algn="r"/>
            <a:r>
              <a:rPr lang="cs-CZ" sz="1200" dirty="0"/>
              <a:t>Papež jako antikrist rozdává nevěstkám zlato a drahokamy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66" y="181111"/>
            <a:ext cx="4018177" cy="652404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 bwMode="auto">
          <a:xfrm>
            <a:off x="5020056" y="5325999"/>
            <a:ext cx="984122" cy="876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7083552" y="5325999"/>
            <a:ext cx="984122" cy="876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-27813"/>
            <a:ext cx="5048250" cy="688581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947166" y="49325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Jenský </a:t>
            </a:r>
            <a:r>
              <a:rPr lang="cs-CZ" sz="1200" b="1" dirty="0" err="1">
                <a:latin typeface="+mn-lt"/>
              </a:rPr>
              <a:t>Codex</a:t>
            </a:r>
            <a:r>
              <a:rPr lang="cs-CZ" sz="1200" b="1" dirty="0">
                <a:latin typeface="+mn-lt"/>
              </a:rPr>
              <a:t> (1490-1510)</a:t>
            </a:r>
          </a:p>
          <a:p>
            <a:pPr algn="r"/>
            <a:r>
              <a:rPr lang="cs-CZ" sz="1200" b="1" dirty="0">
                <a:latin typeface="+mn-lt"/>
              </a:rPr>
              <a:t>(1490-1510, </a:t>
            </a:r>
            <a:r>
              <a:rPr lang="cs-CZ" sz="1200" b="1" dirty="0" err="1"/>
              <a:t>fol</a:t>
            </a:r>
            <a:r>
              <a:rPr lang="cs-CZ" sz="1200" b="1" dirty="0"/>
              <a:t>. 56r)</a:t>
            </a:r>
            <a:r>
              <a:rPr lang="cs-CZ" sz="1200" b="1" dirty="0">
                <a:latin typeface="+mn-lt"/>
              </a:rPr>
              <a:t> </a:t>
            </a:r>
          </a:p>
          <a:p>
            <a:pPr algn="r"/>
            <a:r>
              <a:rPr lang="cs-CZ" sz="1200" dirty="0">
                <a:latin typeface="+mn-lt"/>
              </a:rPr>
              <a:t>Boj Husitů s křižáckými vojsky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82304" y="5741968"/>
            <a:ext cx="244253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Přehnané zobrazení: Přijímání podobojí pro dětí: katoličtí křižáci jako vrazi nemluvňat 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5943599" y="5819775"/>
            <a:ext cx="1285875" cy="876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8267701" y="247650"/>
            <a:ext cx="504824" cy="4476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7400925" y="1038225"/>
            <a:ext cx="914401" cy="9525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947166" y="450857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Jenský </a:t>
            </a:r>
            <a:r>
              <a:rPr lang="cs-CZ" sz="1200" b="1" dirty="0" err="1">
                <a:latin typeface="+mn-lt"/>
              </a:rPr>
              <a:t>Codex</a:t>
            </a:r>
            <a:endParaRPr lang="cs-CZ" sz="1200" b="1" dirty="0">
              <a:latin typeface="+mn-lt"/>
            </a:endParaRPr>
          </a:p>
          <a:p>
            <a:pPr algn="r"/>
            <a:r>
              <a:rPr lang="cs-CZ" sz="1200" b="1" dirty="0">
                <a:latin typeface="+mn-lt"/>
              </a:rPr>
              <a:t>(1490-1510, </a:t>
            </a:r>
            <a:r>
              <a:rPr lang="cs-CZ" sz="1200" b="1" dirty="0" err="1"/>
              <a:t>fol</a:t>
            </a:r>
            <a:r>
              <a:rPr lang="cs-CZ" sz="1200" b="1" dirty="0"/>
              <a:t>. 5v)</a:t>
            </a:r>
            <a:r>
              <a:rPr lang="cs-CZ" sz="1200" b="1" dirty="0">
                <a:latin typeface="+mn-lt"/>
              </a:rPr>
              <a:t> </a:t>
            </a:r>
          </a:p>
          <a:p>
            <a:pPr algn="r"/>
            <a:r>
              <a:rPr lang="cs-CZ" sz="1200" dirty="0">
                <a:latin typeface="+mn-lt"/>
              </a:rPr>
              <a:t>Jan Žižka jako svatý</a:t>
            </a:r>
          </a:p>
          <a:p>
            <a:pPr algn="r"/>
            <a:r>
              <a:rPr lang="cs-CZ" sz="1200" dirty="0">
                <a:latin typeface="+mn-lt"/>
              </a:rPr>
              <a:t> Petr u nebeské brány</a:t>
            </a:r>
          </a:p>
          <a:p>
            <a:pPr algn="r"/>
            <a:endParaRPr lang="cs-CZ" sz="12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82304" y="5524240"/>
            <a:ext cx="2442530" cy="11695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Jak si husité představují nebe: Jan Žižka s klíčem k nebeské bráně, Jeroným s obětním beránkem, Jan Hus (?) s kalichem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4" y="0"/>
            <a:ext cx="4314825" cy="6874817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 bwMode="auto">
          <a:xfrm>
            <a:off x="4019550" y="1122274"/>
            <a:ext cx="2247901" cy="17161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04" y="355194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7.11.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352405" y="4171756"/>
            <a:ext cx="8550220" cy="113868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>
                <a:latin typeface="+mn-lt"/>
              </a:rPr>
              <a:t>Medie</a:t>
            </a:r>
            <a:r>
              <a:rPr lang="cs-CZ" sz="1800" b="1" dirty="0">
                <a:latin typeface="+mn-lt"/>
              </a:rPr>
              <a:t> Propagandy: Přečtěte si úvod do knížky od Olivera Thomsona </a:t>
            </a:r>
          </a:p>
          <a:p>
            <a:r>
              <a:rPr lang="cs-CZ" sz="1800" b="1" dirty="0">
                <a:latin typeface="+mn-lt"/>
              </a:rPr>
              <a:t>     (‚</a:t>
            </a:r>
            <a:r>
              <a:rPr lang="cs-CZ" sz="1800" b="1" i="1" dirty="0">
                <a:latin typeface="+mn-lt"/>
              </a:rPr>
              <a:t>,</a:t>
            </a:r>
            <a:r>
              <a:rPr lang="cs-CZ" sz="1800" b="1" i="1" dirty="0" err="1">
                <a:latin typeface="+mn-lt"/>
              </a:rPr>
              <a:t>Mass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err="1">
                <a:latin typeface="+mn-lt"/>
              </a:rPr>
              <a:t>persuasion</a:t>
            </a:r>
            <a:r>
              <a:rPr lang="cs-CZ" sz="1800" b="1" i="1" dirty="0">
                <a:latin typeface="+mn-lt"/>
              </a:rPr>
              <a:t> in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i="1" dirty="0">
                <a:latin typeface="+mn-lt"/>
              </a:rPr>
              <a:t>“, S. 3-30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 vypadá typologie propagandy?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Jaké persuasivní (lingvistické) strategie využívá propaganda?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52404" y="5393964"/>
            <a:ext cx="8550221" cy="1272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Porovnání pramenů: Vita Caroli </a:t>
            </a:r>
            <a:r>
              <a:rPr lang="cs-CZ" sz="1600" b="1" dirty="0" err="1">
                <a:latin typeface="+mn-lt"/>
              </a:rPr>
              <a:t>Magni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Einhard</a:t>
            </a:r>
            <a:r>
              <a:rPr lang="cs-CZ" sz="1600" b="1" dirty="0">
                <a:latin typeface="+mn-lt"/>
              </a:rPr>
              <a:t>), Vita Caroli </a:t>
            </a:r>
            <a:r>
              <a:rPr lang="cs-CZ" sz="1600" b="1" dirty="0" err="1">
                <a:latin typeface="+mn-lt"/>
              </a:rPr>
              <a:t>Quarti</a:t>
            </a:r>
            <a:r>
              <a:rPr lang="cs-CZ" sz="1600" b="1" dirty="0">
                <a:latin typeface="+mn-lt"/>
              </a:rPr>
              <a:t> (Karel IV.)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Kritika pramenů?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Jakou představu o sobě, o panovnictví nám zprostředkovávají prameny?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Jde o propagandu nebo o reprezentaci?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75A80A-0F95-0D34-55FF-5FDB002A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7377"/>
          <a:stretch/>
        </p:blipFill>
        <p:spPr>
          <a:xfrm>
            <a:off x="3577700" y="154860"/>
            <a:ext cx="5416365" cy="33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847" y="349617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24.10.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67847" y="4166510"/>
            <a:ext cx="8769047" cy="143912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kapitolu od Thomase </a:t>
            </a:r>
            <a:r>
              <a:rPr lang="cs-CZ" sz="1800" b="1" dirty="0" err="1">
                <a:latin typeface="+mn-lt"/>
              </a:rPr>
              <a:t>Fudge</a:t>
            </a:r>
            <a:r>
              <a:rPr lang="cs-CZ" sz="1800" b="1" dirty="0">
                <a:latin typeface="+mn-lt"/>
              </a:rPr>
              <a:t> o </a:t>
            </a:r>
            <a:r>
              <a:rPr lang="cs-CZ" sz="1800" b="1" dirty="0" err="1">
                <a:latin typeface="+mn-lt"/>
              </a:rPr>
              <a:t>mediiích</a:t>
            </a:r>
            <a:r>
              <a:rPr lang="cs-CZ" sz="1800" b="1" dirty="0">
                <a:latin typeface="+mn-lt"/>
              </a:rPr>
              <a:t> a strategiích husitské </a:t>
            </a:r>
          </a:p>
          <a:p>
            <a:r>
              <a:rPr lang="cs-CZ" sz="1800" b="1" dirty="0">
                <a:latin typeface="+mn-lt"/>
              </a:rPr>
              <a:t>      propagandy (‚</a:t>
            </a:r>
            <a:r>
              <a:rPr lang="cs-CZ" sz="1800" b="1" dirty="0" err="1">
                <a:latin typeface="+mn-lt"/>
              </a:rPr>
              <a:t>Paint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Poetry</a:t>
            </a:r>
            <a:r>
              <a:rPr lang="cs-CZ" sz="1800" b="1" dirty="0">
                <a:latin typeface="+mn-lt"/>
              </a:rPr>
              <a:t> and </a:t>
            </a:r>
            <a:r>
              <a:rPr lang="cs-CZ" sz="1800" b="1" dirty="0" err="1">
                <a:latin typeface="+mn-lt"/>
              </a:rPr>
              <a:t>Pamphlets</a:t>
            </a:r>
            <a:r>
              <a:rPr lang="cs-CZ" sz="1800" b="1" i="1" dirty="0">
                <a:latin typeface="+mn-lt"/>
              </a:rPr>
              <a:t>‘, S. 178-274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specifickou formu propagandy z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Připravte si na vybraný námět (básně, písně, obrázky atd.) krátkou prezentaci pro kolegy (3- 5 min) </a:t>
            </a:r>
          </a:p>
          <a:p>
            <a:r>
              <a:rPr lang="cs-CZ" sz="1400" b="1" dirty="0">
                <a:latin typeface="+mn-lt"/>
              </a:rPr>
              <a:t>      ve které představíte význam vašeho média v husitském období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267848" y="5689692"/>
            <a:ext cx="8769047" cy="974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Pojmy: </a:t>
            </a:r>
            <a:r>
              <a:rPr lang="cs-CZ" sz="1600" b="1" dirty="0" err="1">
                <a:latin typeface="+mn-lt"/>
              </a:rPr>
              <a:t>narrace</a:t>
            </a:r>
            <a:r>
              <a:rPr lang="cs-CZ" sz="1600" b="1" dirty="0">
                <a:latin typeface="+mn-lt"/>
              </a:rPr>
              <a:t> (literární), </a:t>
            </a:r>
            <a:r>
              <a:rPr lang="cs-CZ" sz="1600" b="1" dirty="0" err="1">
                <a:latin typeface="+mn-lt"/>
              </a:rPr>
              <a:t>narrativ</a:t>
            </a:r>
            <a:r>
              <a:rPr lang="cs-CZ" sz="1600" b="1" dirty="0">
                <a:latin typeface="+mn-lt"/>
              </a:rPr>
              <a:t>, diskurz, stereotyp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dva a proveďte k ním krátkou rešerši. Výsledky budeme diskutovat </a:t>
            </a:r>
          </a:p>
          <a:p>
            <a:r>
              <a:rPr lang="cs-CZ" sz="1400" b="1" dirty="0">
                <a:latin typeface="+mn-lt"/>
              </a:rPr>
              <a:t>      v semináři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11" y="80375"/>
            <a:ext cx="2654885" cy="393316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3783936" y="3570355"/>
            <a:ext cx="2848448" cy="97415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+mn-lt"/>
              </a:rPr>
              <a:t>Bonus: </a:t>
            </a:r>
            <a:r>
              <a:rPr lang="cs-CZ" sz="1400" b="1" dirty="0">
                <a:latin typeface="+mn-lt"/>
              </a:rPr>
              <a:t>Příklad pro rozdíl mezi </a:t>
            </a:r>
          </a:p>
          <a:p>
            <a:r>
              <a:rPr lang="cs-CZ" sz="1400" b="1" dirty="0">
                <a:latin typeface="+mn-lt"/>
              </a:rPr>
              <a:t>reprezentací a propagandou</a:t>
            </a:r>
          </a:p>
        </p:txBody>
      </p:sp>
    </p:spTree>
    <p:extLst>
      <p:ext uri="{BB962C8B-B14F-4D97-AF65-F5344CB8AC3E}">
        <p14:creationId xmlns:p14="http://schemas.microsoft.com/office/powerpoint/2010/main" val="14882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rbovní znak, text, emblém, umění&#10;&#10;Popis byl vytvořen automaticky">
            <a:extLst>
              <a:ext uri="{FF2B5EF4-FFF2-40B4-BE49-F238E27FC236}">
                <a16:creationId xmlns:a16="http://schemas.microsoft.com/office/drawing/2014/main" id="{F3662E4B-B7FA-2E70-EF99-A0D18BC9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93" y="698007"/>
            <a:ext cx="5461986" cy="54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847" y="349617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31.10.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67847" y="4166510"/>
            <a:ext cx="8769047" cy="143912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kapitolu od Thomase </a:t>
            </a:r>
            <a:r>
              <a:rPr lang="cs-CZ" sz="1800" b="1" dirty="0" err="1">
                <a:latin typeface="+mn-lt"/>
              </a:rPr>
              <a:t>Fudge</a:t>
            </a:r>
            <a:r>
              <a:rPr lang="cs-CZ" sz="1800" b="1" dirty="0">
                <a:latin typeface="+mn-lt"/>
              </a:rPr>
              <a:t> o </a:t>
            </a:r>
            <a:r>
              <a:rPr lang="cs-CZ" sz="1800" b="1" dirty="0" err="1">
                <a:latin typeface="+mn-lt"/>
              </a:rPr>
              <a:t>mediiích</a:t>
            </a:r>
            <a:r>
              <a:rPr lang="cs-CZ" sz="1800" b="1" dirty="0">
                <a:latin typeface="+mn-lt"/>
              </a:rPr>
              <a:t> a strategiích husitské </a:t>
            </a:r>
          </a:p>
          <a:p>
            <a:r>
              <a:rPr lang="cs-CZ" sz="1800" b="1" dirty="0">
                <a:latin typeface="+mn-lt"/>
              </a:rPr>
              <a:t>      propagandy (‚</a:t>
            </a:r>
            <a:r>
              <a:rPr lang="cs-CZ" sz="1800" b="1" dirty="0" err="1">
                <a:latin typeface="+mn-lt"/>
              </a:rPr>
              <a:t>Paint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Poetry</a:t>
            </a:r>
            <a:r>
              <a:rPr lang="cs-CZ" sz="1800" b="1" dirty="0">
                <a:latin typeface="+mn-lt"/>
              </a:rPr>
              <a:t> and </a:t>
            </a:r>
            <a:r>
              <a:rPr lang="cs-CZ" sz="1800" b="1" dirty="0" err="1">
                <a:latin typeface="+mn-lt"/>
              </a:rPr>
              <a:t>Pamphlets</a:t>
            </a:r>
            <a:r>
              <a:rPr lang="cs-CZ" sz="1800" b="1" i="1" dirty="0">
                <a:latin typeface="+mn-lt"/>
              </a:rPr>
              <a:t>‘, S. 178-274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specifickou formu propagandy z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Připravte si na vybraný námět (básně, písně, obrázky atd.) krátkou prezentaci pro kolegy (3- 5 min) </a:t>
            </a:r>
          </a:p>
          <a:p>
            <a:r>
              <a:rPr lang="cs-CZ" sz="1400" b="1" dirty="0">
                <a:latin typeface="+mn-lt"/>
              </a:rPr>
              <a:t>      ve které představíte význam vašeho média v husitském období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267848" y="5689692"/>
            <a:ext cx="8769047" cy="97415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Pojmy: </a:t>
            </a:r>
            <a:r>
              <a:rPr lang="cs-CZ" sz="1600" b="1" dirty="0" err="1">
                <a:latin typeface="+mn-lt"/>
              </a:rPr>
              <a:t>narrace</a:t>
            </a:r>
            <a:r>
              <a:rPr lang="cs-CZ" sz="1600" b="1" dirty="0">
                <a:latin typeface="+mn-lt"/>
              </a:rPr>
              <a:t> (literární), </a:t>
            </a:r>
            <a:r>
              <a:rPr lang="cs-CZ" sz="1600" b="1" dirty="0" err="1">
                <a:latin typeface="+mn-lt"/>
              </a:rPr>
              <a:t>narrativ</a:t>
            </a:r>
            <a:r>
              <a:rPr lang="cs-CZ" sz="1600" b="1" dirty="0">
                <a:latin typeface="+mn-lt"/>
              </a:rPr>
              <a:t>, diskurz, stereotyp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dva a proveďte k ním krátkou rešerši. Výsledky budeme diskutovat </a:t>
            </a:r>
          </a:p>
          <a:p>
            <a:r>
              <a:rPr lang="cs-CZ" sz="1400" b="1" dirty="0">
                <a:latin typeface="+mn-lt"/>
              </a:rPr>
              <a:t>      v semináři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11" y="80375"/>
            <a:ext cx="2654885" cy="39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00DE47A9-D7CE-0AD1-6319-157A78AE4795}"/>
              </a:ext>
            </a:extLst>
          </p:cNvPr>
          <p:cNvSpPr/>
          <p:nvPr/>
        </p:nvSpPr>
        <p:spPr bwMode="auto">
          <a:xfrm>
            <a:off x="1734192" y="297661"/>
            <a:ext cx="6738560" cy="673078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Elementy propagandy: </a:t>
            </a:r>
            <a:r>
              <a:rPr lang="cs-CZ" sz="2400" b="1" dirty="0" err="1">
                <a:solidFill>
                  <a:schemeClr val="tx2"/>
                </a:solidFill>
                <a:latin typeface="+mn-lt"/>
              </a:rPr>
              <a:t>narativ</a:t>
            </a:r>
            <a:r>
              <a:rPr lang="cs-CZ" sz="2400" b="1" dirty="0">
                <a:solidFill>
                  <a:schemeClr val="tx2"/>
                </a:solidFill>
                <a:latin typeface="+mn-lt"/>
              </a:rPr>
              <a:t> a diskurz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194FED1-670D-1217-6C62-42C7F39E163B}"/>
              </a:ext>
            </a:extLst>
          </p:cNvPr>
          <p:cNvSpPr/>
          <p:nvPr/>
        </p:nvSpPr>
        <p:spPr>
          <a:xfrm>
            <a:off x="1" y="1177637"/>
            <a:ext cx="566057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+mn-lt"/>
              </a:rPr>
              <a:t>Narace/Vyprávění (</a:t>
            </a:r>
            <a:r>
              <a:rPr lang="cs-CZ" sz="1600" b="1" dirty="0" err="1">
                <a:solidFill>
                  <a:schemeClr val="bg1"/>
                </a:solidFill>
                <a:latin typeface="+mn-lt"/>
              </a:rPr>
              <a:t>narratio</a:t>
            </a:r>
            <a:r>
              <a:rPr lang="cs-CZ" sz="16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je reprodukce události v ústní, malované nebo písemné podobě (</a:t>
            </a:r>
            <a:r>
              <a:rPr lang="cs-CZ" sz="1600" b="1" dirty="0">
                <a:solidFill>
                  <a:schemeClr val="bg1"/>
                </a:solidFill>
                <a:latin typeface="+mn-lt"/>
              </a:rPr>
              <a:t>narativ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ustálený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popis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děje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B0FD48F-4516-F9EC-FB69-E2EDC1294347}"/>
              </a:ext>
            </a:extLst>
          </p:cNvPr>
          <p:cNvSpPr/>
          <p:nvPr/>
        </p:nvSpPr>
        <p:spPr>
          <a:xfrm>
            <a:off x="0" y="2115431"/>
            <a:ext cx="5660572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+mn-lt"/>
              </a:rPr>
              <a:t>Využití v propagandě: </a:t>
            </a:r>
            <a:r>
              <a:rPr lang="cs-CZ" sz="1600" dirty="0">
                <a:latin typeface="+mn-lt"/>
              </a:rPr>
              <a:t>skutečnému ději/ fikčnímu ději je připsán</a:t>
            </a:r>
            <a:r>
              <a:rPr lang="en-US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hlubší význam (‚morálka‘) </a:t>
            </a:r>
            <a:endParaRPr lang="en-US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→</a:t>
            </a:r>
            <a:r>
              <a:rPr lang="en-US" sz="1600" dirty="0">
                <a:latin typeface="+mn-lt"/>
              </a:rPr>
              <a:t> D</a:t>
            </a:r>
            <a:r>
              <a:rPr lang="cs-CZ" sz="1600" dirty="0">
                <a:latin typeface="+mn-lt"/>
              </a:rPr>
              <a:t>á </a:t>
            </a:r>
            <a:r>
              <a:rPr lang="en-US" sz="1600" dirty="0">
                <a:latin typeface="+mn-lt"/>
              </a:rPr>
              <a:t>se </a:t>
            </a:r>
            <a:r>
              <a:rPr lang="cs-CZ" sz="1600" dirty="0" err="1">
                <a:latin typeface="+mn-lt"/>
              </a:rPr>
              <a:t>instrumentalizovat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→</a:t>
            </a:r>
            <a:r>
              <a:rPr lang="en-US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Je propojen se známými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diskurzy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0428631-FCF5-31DA-A9B2-FA7DB2E3AD79}"/>
              </a:ext>
            </a:extLst>
          </p:cNvPr>
          <p:cNvSpPr/>
          <p:nvPr/>
        </p:nvSpPr>
        <p:spPr>
          <a:xfrm>
            <a:off x="2475101" y="5100751"/>
            <a:ext cx="6668899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+mn-lt"/>
              </a:rPr>
              <a:t>Diskurz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(z fr. </a:t>
            </a:r>
            <a:r>
              <a:rPr lang="cs-CZ" sz="1600" i="1" dirty="0" err="1">
                <a:solidFill>
                  <a:schemeClr val="bg1"/>
                </a:solidFill>
                <a:latin typeface="+mn-lt"/>
              </a:rPr>
              <a:t>discours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, rozprava, přednáška, od lat. dis-</a:t>
            </a:r>
            <a:r>
              <a:rPr lang="cs-CZ" sz="1600" dirty="0" err="1">
                <a:solidFill>
                  <a:schemeClr val="bg1"/>
                </a:solidFill>
                <a:latin typeface="+mn-lt"/>
              </a:rPr>
              <a:t>currere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, </a:t>
            </a:r>
          </a:p>
          <a:p>
            <a:r>
              <a:rPr lang="cs-CZ" sz="1600" dirty="0">
                <a:solidFill>
                  <a:schemeClr val="bg1"/>
                </a:solidFill>
                <a:latin typeface="+mn-lt"/>
              </a:rPr>
              <a:t>pobíhat sem a tam, rozebírat v řeči) má několik významů: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  <a:latin typeface="+mn-lt"/>
              </a:rPr>
              <a:t>Pojednání nebo výklad o určitém tématu, specifický pro jisté období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</a:t>
            </a:r>
            <a:r>
              <a:rPr lang="cs-CZ" sz="1600" dirty="0" err="1">
                <a:solidFill>
                  <a:schemeClr val="bg1"/>
                </a:solidFill>
                <a:latin typeface="+mn-lt"/>
              </a:rPr>
              <a:t>pecifický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jazyk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pro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určitou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oblast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myšlení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(o čem hovoří a o čem se nesmí hovořit; co se o věcech dá a nedá říci)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→ N</a:t>
            </a:r>
            <a:r>
              <a:rPr lang="cs-CZ" sz="1600" dirty="0" err="1">
                <a:solidFill>
                  <a:schemeClr val="bg1"/>
                </a:solidFill>
                <a:latin typeface="+mn-lt"/>
              </a:rPr>
              <a:t>ástroj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a výraz mocenských vztahů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958D5BCB-0620-4F6B-BB4A-75FE3FFC7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972" y="3206543"/>
            <a:ext cx="236120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CH" altLang="cs-CZ" sz="1400" b="1" dirty="0">
                <a:latin typeface="+mn-lt"/>
                <a:cs typeface="Times New Roman" panose="02020603050405020304" pitchFamily="18" charset="0"/>
              </a:rPr>
              <a:t>Gustav Freytag (1863)</a:t>
            </a:r>
          </a:p>
          <a:p>
            <a:pPr eaLnBrk="1" hangingPunct="1"/>
            <a:r>
              <a:rPr lang="cs-CZ" altLang="cs-CZ" sz="1400" dirty="0">
                <a:latin typeface="+mn-lt"/>
                <a:cs typeface="Times New Roman" panose="02020603050405020304" pitchFamily="18" charset="0"/>
              </a:rPr>
              <a:t>Schéma narativní struktury převažující v</a:t>
            </a:r>
          </a:p>
          <a:p>
            <a:pPr eaLnBrk="1" hangingPunct="1"/>
            <a:r>
              <a:rPr lang="cs-CZ" altLang="cs-CZ" sz="1400" dirty="0">
                <a:latin typeface="+mn-lt"/>
                <a:cs typeface="Times New Roman" panose="02020603050405020304" pitchFamily="18" charset="0"/>
              </a:rPr>
              <a:t>západní kultuře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9BA62BF-5E25-6E2A-3B1C-DB1BA0EC4E4A}"/>
              </a:ext>
            </a:extLst>
          </p:cNvPr>
          <p:cNvSpPr/>
          <p:nvPr/>
        </p:nvSpPr>
        <p:spPr>
          <a:xfrm>
            <a:off x="5902973" y="4160650"/>
            <a:ext cx="3223403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+mn-lt"/>
              </a:rPr>
              <a:t>Využití v propagandě: </a:t>
            </a:r>
            <a:r>
              <a:rPr lang="cs-CZ" sz="1600" dirty="0">
                <a:latin typeface="+mn-lt"/>
              </a:rPr>
              <a:t>indikátor pro legitimitu mocenských vztahů v určitém období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75FD929-1722-B271-0921-F6A4DAC877D3}"/>
              </a:ext>
            </a:extLst>
          </p:cNvPr>
          <p:cNvSpPr/>
          <p:nvPr/>
        </p:nvSpPr>
        <p:spPr>
          <a:xfrm>
            <a:off x="2475101" y="4307535"/>
            <a:ext cx="33933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+mn-lt"/>
              </a:rPr>
              <a:t>Michel </a:t>
            </a:r>
            <a:r>
              <a:rPr lang="cs-CZ" sz="1400" b="1" dirty="0" err="1">
                <a:latin typeface="+mn-lt"/>
              </a:rPr>
              <a:t>Foucault</a:t>
            </a:r>
            <a:endParaRPr lang="cs-CZ" sz="1400" b="1" dirty="0">
              <a:latin typeface="+mn-lt"/>
            </a:endParaRPr>
          </a:p>
          <a:p>
            <a:r>
              <a:rPr lang="cs-CZ" sz="1400" dirty="0">
                <a:latin typeface="+mn-lt"/>
              </a:rPr>
              <a:t>(1926 – 1984)</a:t>
            </a:r>
          </a:p>
          <a:p>
            <a:r>
              <a:rPr lang="cs-CZ" sz="1400" dirty="0">
                <a:latin typeface="+mn-lt"/>
              </a:rPr>
              <a:t>Psycholog, sociolog, historik, filozof</a:t>
            </a:r>
          </a:p>
        </p:txBody>
      </p:sp>
      <p:pic>
        <p:nvPicPr>
          <p:cNvPr id="25" name="Bild 2" descr="https://upload.wikimedia.org/wikipedia/commons/thumb/a/af/Freytags_pyramid.svg/265px-Freytags_pyramid.svg.png">
            <a:extLst>
              <a:ext uri="{FF2B5EF4-FFF2-40B4-BE49-F238E27FC236}">
                <a16:creationId xmlns:a16="http://schemas.microsoft.com/office/drawing/2014/main" id="{D3E24B27-0C51-C99D-1B06-CD0B6390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50" y="1020324"/>
            <a:ext cx="3225593" cy="2148092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AEAAE52-ABC0-8B44-C124-8669617EA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3"/>
          <a:stretch/>
        </p:blipFill>
        <p:spPr>
          <a:xfrm>
            <a:off x="70654" y="3729446"/>
            <a:ext cx="2331446" cy="29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00DE47A9-D7CE-0AD1-6319-157A78AE4795}"/>
              </a:ext>
            </a:extLst>
          </p:cNvPr>
          <p:cNvSpPr/>
          <p:nvPr/>
        </p:nvSpPr>
        <p:spPr bwMode="auto">
          <a:xfrm>
            <a:off x="1734192" y="297661"/>
            <a:ext cx="6738560" cy="673078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Elementy propagandy: stereotyp a motiv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25B9771-C56C-318F-4695-CE66AADFD3E8}"/>
              </a:ext>
            </a:extLst>
          </p:cNvPr>
          <p:cNvSpPr/>
          <p:nvPr/>
        </p:nvSpPr>
        <p:spPr>
          <a:xfrm>
            <a:off x="872042" y="1542061"/>
            <a:ext cx="6214200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n-lt"/>
              </a:rPr>
              <a:t>Stereotyp: 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typický obraz, který člověku vyvstane ve vědomí, když přemýšlí o určité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m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jevu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např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.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sociální skupině</a:t>
            </a: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Zjednodušuje vnímání organizace světa (kategorizace)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Individuální vylučující pohled na současnost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Závislý na kulturním okruhu, období, sociální příslušnosti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přítomňu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je dobové diskurzy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DD08BD-550A-B2E9-1CA7-E085A0ECF34C}"/>
              </a:ext>
            </a:extLst>
          </p:cNvPr>
          <p:cNvSpPr/>
          <p:nvPr/>
        </p:nvSpPr>
        <p:spPr>
          <a:xfrm>
            <a:off x="370488" y="3991462"/>
            <a:ext cx="6214200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00"/>
                </a:solidFill>
                <a:latin typeface="+mn-lt"/>
              </a:rPr>
              <a:t>Motiv:</a:t>
            </a:r>
            <a:r>
              <a:rPr lang="cs-CZ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(francouzsky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motif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"motiv, podnět";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středolatinsky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motivum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z latinského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movere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"pohybovat se",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motus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"pohyb")</a:t>
            </a: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Součást literatury, malířství a hudby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tavební prvek vyprávění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zápletka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kter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ý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sice ještě netvoří celou naraci (vyprávění), nicméně již představuje prvek z hlediska obsahu, situace</a:t>
            </a:r>
            <a:endParaRPr lang="cs-CZ" sz="1800" dirty="0">
              <a:latin typeface="+mn-lt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5A2EC3-B3E5-519E-3268-EB1F21AE3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7" y="1111815"/>
            <a:ext cx="1796502" cy="273857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5E77994A-6A5F-FC09-CF25-EDA82F4B9985}"/>
              </a:ext>
            </a:extLst>
          </p:cNvPr>
          <p:cNvSpPr/>
          <p:nvPr/>
        </p:nvSpPr>
        <p:spPr>
          <a:xfrm>
            <a:off x="6750581" y="3850385"/>
            <a:ext cx="23063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b="1" dirty="0">
                <a:latin typeface="+mn-lt"/>
              </a:rPr>
              <a:t>Walter </a:t>
            </a:r>
            <a:r>
              <a:rPr lang="cs-CZ" sz="1600" b="1" dirty="0" err="1">
                <a:latin typeface="+mn-lt"/>
              </a:rPr>
              <a:t>Lippman</a:t>
            </a:r>
            <a:endParaRPr lang="cs-CZ" sz="1600" b="1" dirty="0">
              <a:latin typeface="+mn-lt"/>
            </a:endParaRPr>
          </a:p>
          <a:p>
            <a:pPr algn="r"/>
            <a:r>
              <a:rPr lang="cs-CZ" sz="1600" dirty="0">
                <a:latin typeface="+mn-lt"/>
              </a:rPr>
              <a:t>(1889 – 1974)</a:t>
            </a:r>
          </a:p>
          <a:p>
            <a:pPr algn="r"/>
            <a:endParaRPr lang="cs-CZ" sz="1600" dirty="0">
              <a:latin typeface="+mn-lt"/>
            </a:endParaRPr>
          </a:p>
          <a:p>
            <a:pPr algn="r"/>
            <a:r>
              <a:rPr lang="cs-CZ" sz="1600" dirty="0">
                <a:latin typeface="+mn-lt"/>
              </a:rPr>
              <a:t>Americký novinář, filozof, zakladatel oboru studií stereotypů propojením politologie, mediálních </a:t>
            </a:r>
          </a:p>
          <a:p>
            <a:pPr algn="r"/>
            <a:r>
              <a:rPr lang="cs-CZ" sz="1600" dirty="0">
                <a:latin typeface="+mn-lt"/>
              </a:rPr>
              <a:t>studií a sociální psychologie</a:t>
            </a:r>
          </a:p>
        </p:txBody>
      </p:sp>
    </p:spTree>
    <p:extLst>
      <p:ext uri="{BB962C8B-B14F-4D97-AF65-F5344CB8AC3E}">
        <p14:creationId xmlns:p14="http://schemas.microsoft.com/office/powerpoint/2010/main" val="3029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847" y="349617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31.10.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267847" y="4166510"/>
            <a:ext cx="8769047" cy="143912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kapitolu od Thomase </a:t>
            </a:r>
            <a:r>
              <a:rPr lang="cs-CZ" sz="1800" b="1" dirty="0" err="1">
                <a:latin typeface="+mn-lt"/>
              </a:rPr>
              <a:t>Fudge</a:t>
            </a:r>
            <a:r>
              <a:rPr lang="cs-CZ" sz="1800" b="1" dirty="0">
                <a:latin typeface="+mn-lt"/>
              </a:rPr>
              <a:t> o </a:t>
            </a:r>
            <a:r>
              <a:rPr lang="cs-CZ" sz="1800" b="1" dirty="0" err="1">
                <a:latin typeface="+mn-lt"/>
              </a:rPr>
              <a:t>mediiích</a:t>
            </a:r>
            <a:r>
              <a:rPr lang="cs-CZ" sz="1800" b="1" dirty="0">
                <a:latin typeface="+mn-lt"/>
              </a:rPr>
              <a:t> a strategiích husitské </a:t>
            </a:r>
          </a:p>
          <a:p>
            <a:r>
              <a:rPr lang="cs-CZ" sz="1800" b="1" dirty="0">
                <a:latin typeface="+mn-lt"/>
              </a:rPr>
              <a:t>      propagandy (‚</a:t>
            </a:r>
            <a:r>
              <a:rPr lang="cs-CZ" sz="1800" b="1" dirty="0" err="1">
                <a:latin typeface="+mn-lt"/>
              </a:rPr>
              <a:t>Paint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Poetry</a:t>
            </a:r>
            <a:r>
              <a:rPr lang="cs-CZ" sz="1800" b="1" dirty="0">
                <a:latin typeface="+mn-lt"/>
              </a:rPr>
              <a:t> and </a:t>
            </a:r>
            <a:r>
              <a:rPr lang="cs-CZ" sz="1800" b="1" dirty="0" err="1">
                <a:latin typeface="+mn-lt"/>
              </a:rPr>
              <a:t>Pamphlets</a:t>
            </a:r>
            <a:r>
              <a:rPr lang="cs-CZ" sz="1800" b="1" i="1" dirty="0">
                <a:latin typeface="+mn-lt"/>
              </a:rPr>
              <a:t>‘, S. 178-274 </a:t>
            </a:r>
            <a:r>
              <a:rPr lang="cs-CZ" sz="1800" b="1" dirty="0">
                <a:latin typeface="+mn-lt"/>
              </a:rPr>
              <a:t>)</a:t>
            </a:r>
            <a:endParaRPr lang="cs-CZ" sz="1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jednu specifickou formu propagandy z 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Připravte si na vybraný námět (básně, písně, obrázky atd.) krátkou prezentaci pro kolegy (3- 5 min) </a:t>
            </a:r>
          </a:p>
          <a:p>
            <a:r>
              <a:rPr lang="cs-CZ" sz="1400" b="1" dirty="0">
                <a:latin typeface="+mn-lt"/>
              </a:rPr>
              <a:t>      ve které představíte význam vašeho média v husitském období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B408520-91EC-2A60-F525-383B39BC6C11}"/>
              </a:ext>
            </a:extLst>
          </p:cNvPr>
          <p:cNvSpPr/>
          <p:nvPr/>
        </p:nvSpPr>
        <p:spPr bwMode="auto">
          <a:xfrm>
            <a:off x="267848" y="5689692"/>
            <a:ext cx="8769047" cy="974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 startAt="2"/>
            </a:pPr>
            <a:r>
              <a:rPr lang="cs-CZ" sz="1600" b="1" dirty="0">
                <a:latin typeface="+mn-lt"/>
              </a:rPr>
              <a:t>Pojmy: </a:t>
            </a:r>
            <a:r>
              <a:rPr lang="cs-CZ" sz="1600" b="1" dirty="0" err="1">
                <a:latin typeface="+mn-lt"/>
              </a:rPr>
              <a:t>narrace</a:t>
            </a:r>
            <a:r>
              <a:rPr lang="cs-CZ" sz="1600" b="1" dirty="0">
                <a:latin typeface="+mn-lt"/>
              </a:rPr>
              <a:t> (literární), </a:t>
            </a:r>
            <a:r>
              <a:rPr lang="cs-CZ" sz="1600" b="1" dirty="0" err="1">
                <a:latin typeface="+mn-lt"/>
              </a:rPr>
              <a:t>narrativ</a:t>
            </a:r>
            <a:r>
              <a:rPr lang="cs-CZ" sz="1600" b="1" dirty="0">
                <a:latin typeface="+mn-lt"/>
              </a:rPr>
              <a:t>, diskurz, stereotyp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Vyberte si dva a proveďte k ním krátkou rešerši. Výsledky budeme diskutovat </a:t>
            </a:r>
          </a:p>
          <a:p>
            <a:r>
              <a:rPr lang="cs-CZ" sz="1400" b="1" dirty="0">
                <a:latin typeface="+mn-lt"/>
              </a:rPr>
              <a:t>      v semináři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11" y="80375"/>
            <a:ext cx="2654885" cy="39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7" y="-1"/>
            <a:ext cx="2427514" cy="272646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572000" y="27748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400" b="1" dirty="0">
                <a:latin typeface="+mn-lt"/>
              </a:rPr>
              <a:t>Thomas A. </a:t>
            </a:r>
            <a:r>
              <a:rPr lang="cs-CZ" sz="1400" b="1" dirty="0" err="1">
                <a:latin typeface="+mn-lt"/>
              </a:rPr>
              <a:t>Fudge</a:t>
            </a:r>
            <a:r>
              <a:rPr lang="cs-CZ" sz="1400" b="1" dirty="0">
                <a:latin typeface="+mn-lt"/>
              </a:rPr>
              <a:t> (* 1962) </a:t>
            </a:r>
          </a:p>
          <a:p>
            <a:pPr algn="r"/>
            <a:r>
              <a:rPr lang="cs-CZ" sz="1400" dirty="0">
                <a:latin typeface="+mn-lt"/>
              </a:rPr>
              <a:t>kanadský historik,</a:t>
            </a:r>
          </a:p>
          <a:p>
            <a:pPr algn="r"/>
            <a:r>
              <a:rPr lang="cs-CZ" sz="1400" dirty="0">
                <a:latin typeface="+mn-lt"/>
              </a:rPr>
              <a:t>Působí v Austrálií </a:t>
            </a:r>
          </a:p>
          <a:p>
            <a:pPr algn="r"/>
            <a:r>
              <a:rPr lang="cs-CZ" sz="1400" dirty="0">
                <a:latin typeface="+mn-lt"/>
              </a:rPr>
              <a:t>(University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New </a:t>
            </a:r>
            <a:r>
              <a:rPr lang="cs-CZ" sz="1400" dirty="0" err="1">
                <a:latin typeface="+mn-lt"/>
              </a:rPr>
              <a:t>England</a:t>
            </a:r>
            <a:r>
              <a:rPr lang="cs-CZ" sz="1400" dirty="0">
                <a:latin typeface="+mn-lt"/>
              </a:rPr>
              <a:t>)</a:t>
            </a:r>
          </a:p>
        </p:txBody>
      </p:sp>
      <p:sp>
        <p:nvSpPr>
          <p:cNvPr id="2" name="Ovál 1"/>
          <p:cNvSpPr/>
          <p:nvPr/>
        </p:nvSpPr>
        <p:spPr bwMode="auto">
          <a:xfrm>
            <a:off x="371857" y="1482884"/>
            <a:ext cx="3767329" cy="621792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99"/>
                </a:solidFill>
                <a:latin typeface="+mn-lt"/>
              </a:rPr>
              <a:t>h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anebné písně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371857" y="3538951"/>
            <a:ext cx="2146664" cy="66595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Parodie církve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Jako dobový výraz 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240794" y="1173624"/>
            <a:ext cx="2014727" cy="397650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Masové medium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1919808" y="2167282"/>
            <a:ext cx="1932432" cy="474323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Pašije Jana Husa</a:t>
            </a:r>
          </a:p>
        </p:txBody>
      </p:sp>
      <p:sp>
        <p:nvSpPr>
          <p:cNvPr id="8" name="Ovál 7"/>
          <p:cNvSpPr/>
          <p:nvPr/>
        </p:nvSpPr>
        <p:spPr bwMode="auto">
          <a:xfrm>
            <a:off x="3531517" y="1668449"/>
            <a:ext cx="2506325" cy="665374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Výzva k odboji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(proti katolíkům=antikristovi)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170041" y="2377919"/>
            <a:ext cx="1755646" cy="40680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Boží bojovníci</a:t>
            </a:r>
          </a:p>
        </p:txBody>
      </p:sp>
      <p:sp>
        <p:nvSpPr>
          <p:cNvPr id="11" name="Ovál 10"/>
          <p:cNvSpPr/>
          <p:nvPr/>
        </p:nvSpPr>
        <p:spPr bwMode="auto">
          <a:xfrm>
            <a:off x="972370" y="3184627"/>
            <a:ext cx="1755646" cy="406802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Proti Zikmundovi</a:t>
            </a:r>
          </a:p>
        </p:txBody>
      </p:sp>
      <p:sp>
        <p:nvSpPr>
          <p:cNvPr id="12" name="Ovál 11"/>
          <p:cNvSpPr/>
          <p:nvPr/>
        </p:nvSpPr>
        <p:spPr bwMode="auto">
          <a:xfrm>
            <a:off x="1274314" y="2560292"/>
            <a:ext cx="2275982" cy="691606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Proti všem kdo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nepřijímají pod obojí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4031201" y="2327518"/>
            <a:ext cx="2506325" cy="3942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(proti husitům=antikristovi)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3623972" y="2689981"/>
            <a:ext cx="2506325" cy="59088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Ztráta spásy, když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se přidáte k husitům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4241969" y="3256480"/>
            <a:ext cx="2506325" cy="3942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Husiti jsou heretici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3170807" y="3637019"/>
            <a:ext cx="2506325" cy="6222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Negativně obsazená zvířata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(symbolika)</a:t>
            </a:r>
          </a:p>
        </p:txBody>
      </p:sp>
      <p:sp>
        <p:nvSpPr>
          <p:cNvPr id="17" name="Ovál 16"/>
          <p:cNvSpPr/>
          <p:nvPr/>
        </p:nvSpPr>
        <p:spPr bwMode="auto">
          <a:xfrm>
            <a:off x="2654324" y="729778"/>
            <a:ext cx="1253162" cy="88505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protest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s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atira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chvála</a:t>
            </a:r>
            <a:endParaRPr kumimoji="0" lang="cs-CZ" sz="12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4598734" y="4491960"/>
            <a:ext cx="2899346" cy="621792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99"/>
                </a:solidFill>
                <a:latin typeface="+mn-lt"/>
              </a:rPr>
              <a:t>b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ásně, hesla</a:t>
            </a:r>
          </a:p>
        </p:txBody>
      </p:sp>
      <p:sp>
        <p:nvSpPr>
          <p:cNvPr id="19" name="Ovál 18"/>
          <p:cNvSpPr/>
          <p:nvPr/>
        </p:nvSpPr>
        <p:spPr bwMode="auto">
          <a:xfrm>
            <a:off x="3417078" y="4831491"/>
            <a:ext cx="1786088" cy="67741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Zkrácené veze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 husitského učení</a:t>
            </a:r>
            <a:endParaRPr kumimoji="0" lang="cs-CZ" sz="12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" name="Ovál 19"/>
          <p:cNvSpPr/>
          <p:nvPr/>
        </p:nvSpPr>
        <p:spPr bwMode="auto">
          <a:xfrm>
            <a:off x="5203166" y="5116464"/>
            <a:ext cx="1755646" cy="40680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Pravda vítězí</a:t>
            </a:r>
          </a:p>
        </p:txBody>
      </p:sp>
      <p:sp>
        <p:nvSpPr>
          <p:cNvPr id="21" name="Ovál 20"/>
          <p:cNvSpPr/>
          <p:nvPr/>
        </p:nvSpPr>
        <p:spPr bwMode="auto">
          <a:xfrm>
            <a:off x="4480997" y="5523266"/>
            <a:ext cx="1909598" cy="62706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Češi a Němci =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jablka a pomeranče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Ovál 21"/>
          <p:cNvSpPr/>
          <p:nvPr/>
        </p:nvSpPr>
        <p:spPr bwMode="auto">
          <a:xfrm>
            <a:off x="6888048" y="4831491"/>
            <a:ext cx="1497534" cy="55100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Zikmund =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antikrist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71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941134" y="1081248"/>
            <a:ext cx="3950906" cy="6744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FFFF99"/>
                </a:solidFill>
                <a:latin typeface="+mn-lt"/>
              </a:rPr>
              <a:t>Obrázky nesouhlasu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" name="Ovál 2"/>
          <p:cNvSpPr/>
          <p:nvPr/>
        </p:nvSpPr>
        <p:spPr bwMode="auto">
          <a:xfrm>
            <a:off x="4446600" y="393582"/>
            <a:ext cx="2063928" cy="6481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„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Tabulae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novae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et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veteris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12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coloris</a:t>
            </a:r>
            <a:r>
              <a:rPr kumimoji="0" lang="cs-CZ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“</a:t>
            </a:r>
          </a:p>
        </p:txBody>
      </p:sp>
      <p:sp>
        <p:nvSpPr>
          <p:cNvPr id="4" name="Ovál 3"/>
          <p:cNvSpPr/>
          <p:nvPr/>
        </p:nvSpPr>
        <p:spPr bwMode="auto">
          <a:xfrm>
            <a:off x="5991394" y="898847"/>
            <a:ext cx="2194992" cy="62975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Obrázky, které se dají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použít v rámci procesí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2380892"/>
            <a:ext cx="3232283" cy="430971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127216" y="42115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Východní zeď s kazatelnou</a:t>
            </a:r>
          </a:p>
          <a:p>
            <a:pPr algn="r"/>
            <a:r>
              <a:rPr lang="cs-CZ" sz="1200" dirty="0">
                <a:latin typeface="+mn-lt"/>
              </a:rPr>
              <a:t>(originální stavba, 14. stol.)</a:t>
            </a:r>
          </a:p>
          <a:p>
            <a:pPr algn="r"/>
            <a:endParaRPr lang="cs-CZ" sz="1200" dirty="0"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64" y="2025677"/>
            <a:ext cx="3220652" cy="21538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4" y="2423578"/>
            <a:ext cx="1723934" cy="172393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Přímá spojnice 11"/>
          <p:cNvCxnSpPr/>
          <p:nvPr/>
        </p:nvCxnSpPr>
        <p:spPr bwMode="auto">
          <a:xfrm>
            <a:off x="1724406" y="2679964"/>
            <a:ext cx="95250" cy="571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/>
          <p:cNvSpPr/>
          <p:nvPr/>
        </p:nvSpPr>
        <p:spPr bwMode="auto">
          <a:xfrm>
            <a:off x="1169018" y="2015437"/>
            <a:ext cx="2424680" cy="46784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Betlémská kaple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4580712" y="1391523"/>
            <a:ext cx="1702524" cy="34231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Obrázky na zdi</a:t>
            </a:r>
            <a:endParaRPr kumimoji="0" lang="cs-CZ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5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1185</Words>
  <Application>Microsoft Office PowerPoint</Application>
  <PresentationFormat>Předvádění na obrazovce (4:3)</PresentationFormat>
  <Paragraphs>166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Metodika XII.  Středověká propaganda IV. Medie středověké propagandy – příklad Husitství      </vt:lpstr>
      <vt:lpstr>Úkoly 24.10.</vt:lpstr>
      <vt:lpstr>Prezentace aplikace PowerPoint</vt:lpstr>
      <vt:lpstr>Úkoly 31.10.</vt:lpstr>
      <vt:lpstr>Prezentace aplikace PowerPoint</vt:lpstr>
      <vt:lpstr>Prezentace aplikace PowerPoint</vt:lpstr>
      <vt:lpstr>Úkoly 31.10.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7.11.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317</cp:revision>
  <cp:lastPrinted>2019-09-24T07:27:02Z</cp:lastPrinted>
  <dcterms:created xsi:type="dcterms:W3CDTF">2015-11-23T07:04:47Z</dcterms:created>
  <dcterms:modified xsi:type="dcterms:W3CDTF">2023-10-31T08:50:13Z</dcterms:modified>
</cp:coreProperties>
</file>