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310" r:id="rId3"/>
    <p:sldId id="311"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6" r:id="rId37"/>
    <p:sldId id="347" r:id="rId38"/>
    <p:sldId id="348" r:id="rId39"/>
    <p:sldId id="349" r:id="rId40"/>
    <p:sldId id="350" r:id="rId41"/>
    <p:sldId id="352" r:id="rId42"/>
    <p:sldId id="35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357AB-4EC6-4AD5-B977-28D940117F1D}" type="datetimeFigureOut">
              <a:rPr lang="cs-CZ" smtClean="0"/>
              <a:t>05.10.2023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3EF9C-D205-494B-907E-159077D5189F}" type="slidenum">
              <a:rPr lang="cs-CZ" smtClean="0"/>
              <a:t>‹#›</a:t>
            </a:fld>
            <a:endParaRPr lang="cs-CZ"/>
          </a:p>
        </p:txBody>
      </p:sp>
    </p:spTree>
    <p:extLst>
      <p:ext uri="{BB962C8B-B14F-4D97-AF65-F5344CB8AC3E}">
        <p14:creationId xmlns:p14="http://schemas.microsoft.com/office/powerpoint/2010/main" val="83905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81" name="Rectangle 1"/>
          <p:cNvSpPr txBox="1">
            <a:spLocks noGrp="1" noRot="1" noChangeAspect="1" noChangeArrowheads="1"/>
          </p:cNvSpPr>
          <p:nvPr>
            <p:ph type="sldImg"/>
          </p:nvPr>
        </p:nvSpPr>
        <p:spPr bwMode="auto">
          <a:xfrm>
            <a:off x="-17002125" y="-11796713"/>
            <a:ext cx="222059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48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023569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1"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2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06639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7745"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774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375263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8769"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877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028745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79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9794"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05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817"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081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75540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1"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184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084020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5"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2866"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709306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3889"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389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79313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4913" name="Rectangle 1"/>
          <p:cNvSpPr txBox="1">
            <a:spLocks noGrp="1" noRot="1" noChangeAspect="1" noChangeArrowheads="1"/>
          </p:cNvSpPr>
          <p:nvPr>
            <p:ph type="sldImg"/>
          </p:nvPr>
        </p:nvSpPr>
        <p:spPr bwMode="auto">
          <a:xfrm>
            <a:off x="-17002125" y="-11796713"/>
            <a:ext cx="22204363"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49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29332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59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593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29576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7505" name="Rectangle 1"/>
          <p:cNvSpPr txBox="1">
            <a:spLocks noGrp="1" noRot="1" noChangeAspect="1" noChangeArrowheads="1"/>
          </p:cNvSpPr>
          <p:nvPr>
            <p:ph type="sldImg"/>
          </p:nvPr>
        </p:nvSpPr>
        <p:spPr bwMode="auto">
          <a:xfrm>
            <a:off x="-17002125" y="-11796713"/>
            <a:ext cx="222059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7506"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65753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61"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6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778003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7985"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98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86116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00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901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561737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003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003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66057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7"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105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967848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208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208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962370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105"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310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501220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4129"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4130"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735301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15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5154"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666912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7"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617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2333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9553" name="Rectangle 1"/>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955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43517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1"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0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60484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8225"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822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1991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249"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925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617715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0273"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0274"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572651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1297"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129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88883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345"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3346"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94495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4369"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437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04591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5393"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539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084797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6417"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6418"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790702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41"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42"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88880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7" name="Rectangle 1"/>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057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8505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9489"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9490"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226311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3" name="Rectangle 1"/>
          <p:cNvSpPr txBox="1">
            <a:spLocks noGrp="1" noRot="1" noChangeAspect="1" noChangeArrowheads="1"/>
          </p:cNvSpPr>
          <p:nvPr>
            <p:ph type="sldImg"/>
          </p:nvPr>
        </p:nvSpPr>
        <p:spPr bwMode="auto">
          <a:xfrm>
            <a:off x="-14225588" y="-11796713"/>
            <a:ext cx="166497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0514" name="Rectangle 2"/>
          <p:cNvSpPr txBox="1">
            <a:spLocks noGrp="1" noChangeArrowheads="1"/>
          </p:cNvSpPr>
          <p:nvPr>
            <p:ph type="body" idx="1"/>
          </p:nvPr>
        </p:nvSpPr>
        <p:spPr bwMode="auto">
          <a:xfrm>
            <a:off x="685800" y="4343400"/>
            <a:ext cx="5481638" cy="4021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21755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1601" name="Rectangle 1"/>
          <p:cNvSpPr txBox="1">
            <a:spLocks noGrp="1" noRot="1" noChangeAspect="1" noChangeArrowheads="1"/>
          </p:cNvSpPr>
          <p:nvPr>
            <p:ph type="sldImg"/>
          </p:nvPr>
        </p:nvSpPr>
        <p:spPr bwMode="auto">
          <a:xfrm>
            <a:off x="-17002125" y="-11796713"/>
            <a:ext cx="222059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160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340444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625"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2626"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57524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3649"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365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0274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3" name="Rectangle 1"/>
          <p:cNvSpPr txBox="1">
            <a:spLocks noGrp="1" noRot="1" noChangeAspect="1" noChangeArrowheads="1"/>
          </p:cNvSpPr>
          <p:nvPr>
            <p:ph type="sldImg"/>
          </p:nvPr>
        </p:nvSpPr>
        <p:spPr bwMode="auto">
          <a:xfrm>
            <a:off x="-14225588" y="-11796713"/>
            <a:ext cx="16651288"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467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31277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7" name="Rectangle 1"/>
          <p:cNvSpPr txBox="1">
            <a:spLocks noGrp="1" noRot="1" noChangeAspect="1" noChangeArrowheads="1"/>
          </p:cNvSpPr>
          <p:nvPr>
            <p:ph type="sldImg"/>
          </p:nvPr>
        </p:nvSpPr>
        <p:spPr bwMode="auto">
          <a:xfrm>
            <a:off x="-17000538" y="-11796713"/>
            <a:ext cx="22199601" cy="1248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5698" name="Rectangle 2"/>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6210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idx="10"/>
          </p:nvPr>
        </p:nvSpPr>
        <p:spPr/>
        <p:txBody>
          <a:bodyPr/>
          <a:lstStyle>
            <a:lvl1pPr>
              <a:defRPr/>
            </a:lvl1pPr>
          </a:lstStyle>
          <a:p>
            <a:endParaRPr lang="cs-CZ" altLang="cs-CZ"/>
          </a:p>
        </p:txBody>
      </p:sp>
      <p:sp>
        <p:nvSpPr>
          <p:cNvPr id="5" name="Zástupný symbol pro zápatí 4"/>
          <p:cNvSpPr>
            <a:spLocks noGrp="1"/>
          </p:cNvSpPr>
          <p:nvPr>
            <p:ph type="ftr" idx="11"/>
          </p:nvPr>
        </p:nvSpPr>
        <p:spPr/>
        <p:txBody>
          <a:bodyPr/>
          <a:lstStyle>
            <a:lvl1pPr>
              <a:defRPr/>
            </a:lvl1pPr>
          </a:lstStyle>
          <a:p>
            <a:endParaRPr lang="cs-CZ" altLang="cs-CZ"/>
          </a:p>
        </p:txBody>
      </p:sp>
      <p:sp>
        <p:nvSpPr>
          <p:cNvPr id="6" name="Zástupný symbol pro číslo snímku 5"/>
          <p:cNvSpPr>
            <a:spLocks noGrp="1"/>
          </p:cNvSpPr>
          <p:nvPr>
            <p:ph type="sldNum" idx="12"/>
          </p:nvPr>
        </p:nvSpPr>
        <p:spPr/>
        <p:txBody>
          <a:bodyPr/>
          <a:lstStyle>
            <a:lvl1pPr>
              <a:defRPr/>
            </a:lvl1pPr>
          </a:lstStyle>
          <a:p>
            <a:fld id="{F5138644-E62D-4B17-A982-0268C7259FCD}" type="slidenum">
              <a:rPr lang="cs-CZ" altLang="cs-CZ"/>
              <a:pPr/>
              <a:t>‹#›</a:t>
            </a:fld>
            <a:endParaRPr lang="cs-CZ" altLang="cs-CZ"/>
          </a:p>
        </p:txBody>
      </p:sp>
    </p:spTree>
    <p:extLst>
      <p:ext uri="{BB962C8B-B14F-4D97-AF65-F5344CB8AC3E}">
        <p14:creationId xmlns:p14="http://schemas.microsoft.com/office/powerpoint/2010/main" val="148108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913774" y="3051012"/>
            <a:ext cx="5106027"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6172200" y="3051012"/>
            <a:ext cx="5105401"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10/5/2023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CBEDED-D3C7-4A17-A735-C94B7EAD1D85}"/>
              </a:ext>
            </a:extLst>
          </p:cNvPr>
          <p:cNvSpPr>
            <a:spLocks noGrp="1"/>
          </p:cNvSpPr>
          <p:nvPr>
            <p:ph type="ctrTitle"/>
          </p:nvPr>
        </p:nvSpPr>
        <p:spPr/>
        <p:txBody>
          <a:bodyPr/>
          <a:lstStyle/>
          <a:p>
            <a:r>
              <a:rPr lang="cs-CZ" dirty="0"/>
              <a:t>Od </a:t>
            </a:r>
            <a:r>
              <a:rPr lang="cs-CZ" dirty="0" err="1"/>
              <a:t>kréty</a:t>
            </a:r>
            <a:r>
              <a:rPr lang="cs-CZ" dirty="0"/>
              <a:t> ke </a:t>
            </a:r>
            <a:r>
              <a:rPr lang="cs-CZ" dirty="0" err="1"/>
              <a:t>koraisovi</a:t>
            </a:r>
            <a:endParaRPr lang="cs-CZ" dirty="0"/>
          </a:p>
        </p:txBody>
      </p:sp>
      <p:sp>
        <p:nvSpPr>
          <p:cNvPr id="3" name="Podnadpis 2">
            <a:extLst>
              <a:ext uri="{FF2B5EF4-FFF2-40B4-BE49-F238E27FC236}">
                <a16:creationId xmlns:a16="http://schemas.microsoft.com/office/drawing/2014/main" id="{78583974-845C-4928-8EC3-74DF90EDFF31}"/>
              </a:ext>
            </a:extLst>
          </p:cNvPr>
          <p:cNvSpPr>
            <a:spLocks noGrp="1"/>
          </p:cNvSpPr>
          <p:nvPr>
            <p:ph type="subTitle" idx="1"/>
          </p:nvPr>
        </p:nvSpPr>
        <p:spPr/>
        <p:txBody>
          <a:bodyPr/>
          <a:lstStyle/>
          <a:p>
            <a:r>
              <a:rPr lang="cs-CZ" dirty="0"/>
              <a:t>Literatura 19. </a:t>
            </a:r>
            <a:r>
              <a:rPr lang="cs-CZ"/>
              <a:t>st.</a:t>
            </a:r>
          </a:p>
        </p:txBody>
      </p:sp>
    </p:spTree>
    <p:extLst>
      <p:ext uri="{BB962C8B-B14F-4D97-AF65-F5344CB8AC3E}">
        <p14:creationId xmlns:p14="http://schemas.microsoft.com/office/powerpoint/2010/main" val="54547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a:xfrm>
            <a:off x="1981200" y="125414"/>
            <a:ext cx="8224838" cy="1438275"/>
          </a:xfrm>
          <a:ln/>
        </p:spPr>
        <p:txBody>
          <a:bodyPr vert="horz" lIns="91440" tIns="69732" rIns="91440" bIns="45720" rtlCol="0" anchor="ct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b="1"/>
              <a:t>Vysoká Porta</a:t>
            </a:r>
            <a:r>
              <a:rPr lang="cs-CZ" altLang="cs-CZ" sz="2600"/>
              <a:t> je metonymum ústřední vlády Osmanské říše. Původně jde o označení jedné z bran dívánu paláce Topkapi v Istanbulu.</a:t>
            </a:r>
            <a:r>
              <a:rPr lang="cs-CZ" altLang="cs-CZ" sz="2400"/>
              <a:t> </a:t>
            </a:r>
            <a:br>
              <a:rPr lang="cs-CZ" altLang="cs-CZ" sz="2400"/>
            </a:br>
            <a:r>
              <a:rPr lang="cs-CZ" altLang="cs-CZ" sz="1600"/>
              <a:t>Po mladoturecké revoluci toto označení přešlo na osmanské ministerstvo zahraničí.</a:t>
            </a: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726" y="1879600"/>
            <a:ext cx="4500563" cy="226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9676" y="3959225"/>
            <a:ext cx="4233863" cy="2586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Znaky osvícenství </a:t>
            </a:r>
            <a:r>
              <a:rPr lang="cs-CZ" altLang="cs-CZ" sz="2800"/>
              <a:t>(podle Dimarase)</a:t>
            </a:r>
            <a:r>
              <a:rPr lang="cs-CZ" altLang="cs-CZ" sz="4000"/>
              <a:t>:</a:t>
            </a:r>
          </a:p>
        </p:txBody>
      </p:sp>
      <p:sp>
        <p:nvSpPr>
          <p:cNvPr id="68610" name="Rectangle 2"/>
          <p:cNvSpPr>
            <a:spLocks noGrp="1" noChangeArrowheads="1"/>
          </p:cNvSpPr>
          <p:nvPr>
            <p:ph type="body" idx="1"/>
          </p:nvPr>
        </p:nvSpPr>
        <p:spPr>
          <a:xfrm>
            <a:off x="1981200" y="1600201"/>
            <a:ext cx="8224838" cy="4525963"/>
          </a:xfrm>
          <a:ln/>
        </p:spPr>
        <p:txBody>
          <a:bodyPr vert="horz" lIns="91440" tIns="64440" rIns="91440" bIns="45720" rtlCol="0">
            <a:normAutofit fontScale="85000" lnSpcReduction="2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víra v rozum, v racionální myšlení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víra v možnost zdokonalování lidstva, v pokrok a možnost dosažení štěstí (osvícenství je optimistické)</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zvláštní důraz na vzdělání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podpora národních (živých) jazyků oproti jazykům mrtvým</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podpora svobodného, kritického zkoumání světa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hlásání náboženské snášenlivosti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úcta ke každému člověku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Osvícenství staví racionální myšlení nad jakoukoli tradici a dogmata. Kritické zkoumání zajišťuje poznání světa a přírody.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Řecké osvícenství </a:t>
            </a:r>
          </a:p>
        </p:txBody>
      </p:sp>
      <p:sp>
        <p:nvSpPr>
          <p:cNvPr id="69634" name="Rectangle 2"/>
          <p:cNvSpPr>
            <a:spLocks noGrp="1" noChangeArrowheads="1"/>
          </p:cNvSpPr>
          <p:nvPr>
            <p:ph type="body" idx="1"/>
          </p:nvPr>
        </p:nvSpPr>
        <p:spPr>
          <a:xfrm>
            <a:off x="1981200" y="1600201"/>
            <a:ext cx="8224838" cy="4525963"/>
          </a:xfrm>
          <a:ln/>
        </p:spPr>
        <p:txBody>
          <a:bodyPr vert="horz" lIns="91440" tIns="71495" rIns="91440" bIns="45720" rtlCol="0">
            <a:normAutofit fontScale="925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800" u="sng"/>
              <a:t>Specifické rysy: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t>1) specifický předchozí vývoj (jihovýchodní Balkán je dědicem významné civilizace)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t>2) zvláštní podmínky, za kterých se toto hnutí v Řecku rozvíjelo (tato oblast přijímá osvícenství nepřipravená, nemá za sebou renesanci, je pod asijskou nadvládou, absence organizovaného vzdělávacího systému)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cs-CZ" altLang="cs-CZ" dirty="0"/>
            </a:br>
            <a:r>
              <a:rPr lang="cs-CZ" altLang="cs-CZ" dirty="0"/>
              <a:t>Řecké osvícenství</a:t>
            </a:r>
          </a:p>
        </p:txBody>
      </p:sp>
      <p:sp>
        <p:nvSpPr>
          <p:cNvPr id="70658" name="Rectangle 2"/>
          <p:cNvSpPr>
            <a:spLocks noGrp="1" noChangeArrowheads="1"/>
          </p:cNvSpPr>
          <p:nvPr>
            <p:ph type="body" idx="1"/>
          </p:nvPr>
        </p:nvSpPr>
        <p:spPr>
          <a:xfrm>
            <a:off x="1981200" y="1600200"/>
            <a:ext cx="8224838" cy="5081588"/>
          </a:xfrm>
          <a:ln/>
        </p:spPr>
        <p:txBody>
          <a:bodyPr vert="horz" lIns="91440" tIns="64440" rIns="91440" bIns="45720" rtlCol="0">
            <a:normAutofit fontScale="77500" lnSpcReduction="2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t>– oblast JV Balkánu není na osvícenství připravena předchozím vývojem (renesance)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t>–  absence přípravné fáze (renesance)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t>– absence vzdělávacího systému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t>– kladný vliv univerzity v Padově (později i univerzit dalších západních měst: Vídeň, Lipsko aj.)</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t>– v podunajských knížectvích jsou zakládány „akademie“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t>– úloha fanariotů (úřednická aristokracie), především v podunajských oblastech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t>– zintenzivnění vydavatelské činnosti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t>– otázky národní i intelektuální svobody – vzor francouzská (i americká) revoluce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t>– průmyslová revoluce – intenzivnější obchodní kontakty i s oblastmi pod nadvládou Turků (obchodníci – vzdělaná skupina, prostředníci mezi Balkánem a Západem, vstřícní vůči osvícenským myšlenkám i osvobozeneckým aktivitám)</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t>– do popředí jazyková otázka – otázka vzdělání národa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a:xfrm>
            <a:off x="2063750" y="161925"/>
            <a:ext cx="8224838" cy="1117600"/>
          </a:xfrm>
          <a:ln/>
        </p:spPr>
        <p:txBody>
          <a:bodyPr vert="horz" lIns="91440" tIns="78552"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Moldavsko a Valašsko</a:t>
            </a:r>
            <a:br>
              <a:rPr lang="cs-CZ" altLang="cs-CZ"/>
            </a:br>
            <a:r>
              <a:rPr lang="cs-CZ" altLang="cs-CZ"/>
              <a:t>Μολδοβλαχία</a:t>
            </a: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1260476"/>
            <a:ext cx="4171950" cy="559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1981201" y="127001"/>
            <a:ext cx="8226425"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Fanarioté</a:t>
            </a:r>
          </a:p>
        </p:txBody>
      </p:sp>
      <p:sp>
        <p:nvSpPr>
          <p:cNvPr id="72706" name="Rectangle 2"/>
          <p:cNvSpPr>
            <a:spLocks noGrp="1" noChangeArrowheads="1"/>
          </p:cNvSpPr>
          <p:nvPr>
            <p:ph type="body" idx="1"/>
          </p:nvPr>
        </p:nvSpPr>
        <p:spPr>
          <a:xfrm>
            <a:off x="1981201" y="1600201"/>
            <a:ext cx="8226425" cy="4525963"/>
          </a:xfrm>
          <a:ln/>
        </p:spPr>
        <p:txBody>
          <a:bodyPr vert="horz" lIns="91440" tIns="64440" rIns="91440" bIns="45720" rtlCol="0">
            <a:normAutofit fontScale="92500"/>
          </a:bodyPr>
          <a:lstStyle/>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pocházejí z konstantinopolské čtvrti </a:t>
            </a:r>
            <a:r>
              <a:rPr lang="cs-CZ" altLang="cs-CZ" b="1"/>
              <a:t>Fanar </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bohatá církevní i světská aristokracie (zastávají vysoké úřady)</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zajišťuje </a:t>
            </a:r>
            <a:r>
              <a:rPr lang="cs-CZ" altLang="cs-CZ" b="1"/>
              <a:t>spojení mezi patriarchátem a Portou</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n</a:t>
            </a:r>
            <a:r>
              <a:rPr lang="en-US" altLang="cs-CZ"/>
              <a:t>ejvyšší úřad: </a:t>
            </a:r>
            <a:r>
              <a:rPr lang="en-US" altLang="cs-CZ" b="1"/>
              <a:t>dragoman –</a:t>
            </a:r>
            <a:r>
              <a:rPr lang="en-US" altLang="cs-CZ"/>
              <a:t> tlumočník Porty</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 soustředí se do podunajských oblastí – Moldávie a Valašsko</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 zde vytvářejí částečně automní kulturní centra osvícenství</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 kladná úloha – podpora osvícenských myšlenek, vzdělání lidu, vědecká činnost</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 ke konci osvícenství se jejich úloha mění: provázání s tureckou mocí je staví proti osvobozeneckým aktivitám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a:xfrm>
            <a:off x="1981201" y="127001"/>
            <a:ext cx="8226425"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Řecké osvícenství – periodizace</a:t>
            </a:r>
          </a:p>
        </p:txBody>
      </p:sp>
      <p:sp>
        <p:nvSpPr>
          <p:cNvPr id="73730" name="Rectangle 2"/>
          <p:cNvSpPr>
            <a:spLocks noGrp="1" noChangeArrowheads="1"/>
          </p:cNvSpPr>
          <p:nvPr>
            <p:ph type="body" idx="1"/>
          </p:nvPr>
        </p:nvSpPr>
        <p:spPr>
          <a:xfrm>
            <a:off x="1981201" y="1600200"/>
            <a:ext cx="8226425" cy="5537200"/>
          </a:xfrm>
          <a:ln/>
        </p:spPr>
        <p:txBody>
          <a:bodyPr vert="horz" lIns="91440" tIns="64440" rIns="91440" bIns="45720" rtlCol="0">
            <a:normAutofit/>
          </a:bodyPr>
          <a:lstStyle/>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u="sng"/>
              <a:t>Řecké osvícenství Dimaras dělí na tři období:</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b="1" u="sng"/>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1/ průkopnické období: </a:t>
            </a:r>
            <a:r>
              <a:rPr lang="cs-CZ" altLang="cs-CZ" u="sng"/>
              <a:t>polovina 18. st - 1774</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vliv </a:t>
            </a:r>
            <a:r>
              <a:rPr lang="cs-CZ" altLang="cs-CZ" b="1"/>
              <a:t>Voltaira </a:t>
            </a:r>
            <a:r>
              <a:rPr lang="cs-CZ" altLang="cs-CZ"/>
              <a:t>/Βολταίρος/</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a:t>
            </a:r>
            <a:r>
              <a:rPr lang="cs-CZ" altLang="cs-CZ" b="1"/>
              <a:t>Ευγένιος Βούλγαρης a Ιώσηπος Μοισιόδακας /Μοισιόδαξ/. </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2/ </a:t>
            </a:r>
            <a:r>
              <a:rPr lang="cs-CZ" altLang="cs-CZ" u="sng"/>
              <a:t>1774 -</a:t>
            </a:r>
            <a:r>
              <a:rPr lang="cs-CZ" altLang="cs-CZ" b="1" u="sng"/>
              <a:t> </a:t>
            </a:r>
            <a:r>
              <a:rPr lang="cs-CZ" altLang="cs-CZ" u="sng"/>
              <a:t>konec 18. st</a:t>
            </a:r>
            <a:r>
              <a:rPr lang="cs-CZ" altLang="cs-CZ"/>
              <a:t>. </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a:t>
            </a:r>
            <a:r>
              <a:rPr lang="cs-CZ" altLang="cs-CZ" b="1"/>
              <a:t>období národního sebeuvědomování Řeků,</a:t>
            </a:r>
            <a:r>
              <a:rPr lang="cs-CZ" altLang="cs-CZ"/>
              <a:t> v literatuře se projevuje vliv </a:t>
            </a:r>
            <a:r>
              <a:rPr lang="cs-CZ" altLang="cs-CZ" b="1"/>
              <a:t>francouzských encyklopedistů </a:t>
            </a:r>
            <a:r>
              <a:rPr lang="cs-CZ" altLang="cs-CZ"/>
              <a:t>(zájem</a:t>
            </a:r>
            <a:r>
              <a:rPr lang="cs-CZ" altLang="cs-CZ" b="1"/>
              <a:t> </a:t>
            </a:r>
            <a:r>
              <a:rPr lang="cs-CZ" altLang="cs-CZ"/>
              <a:t>o přírodní vědy, filosofii, matematiku, pedagogiku)</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a:t>
            </a:r>
            <a:r>
              <a:rPr lang="cs-CZ" altLang="cs-CZ" b="1"/>
              <a:t>Δημήτριος Καταρτζής, </a:t>
            </a:r>
            <a:r>
              <a:rPr lang="cs-CZ" altLang="cs-CZ"/>
              <a:t>mezi jeho přívržence patří i </a:t>
            </a:r>
            <a:r>
              <a:rPr lang="cs-CZ" altLang="cs-CZ" b="1"/>
              <a:t>Ρήγας Φερραίος.</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xfrm>
            <a:off x="1981201" y="127001"/>
            <a:ext cx="8226425"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Osvícenství – periodizace</a:t>
            </a:r>
          </a:p>
        </p:txBody>
      </p:sp>
      <p:sp>
        <p:nvSpPr>
          <p:cNvPr id="74754" name="Rectangle 2"/>
          <p:cNvSpPr>
            <a:spLocks noGrp="1" noChangeArrowheads="1"/>
          </p:cNvSpPr>
          <p:nvPr>
            <p:ph type="body" idx="1"/>
          </p:nvPr>
        </p:nvSpPr>
        <p:spPr>
          <a:xfrm>
            <a:off x="1981201" y="1600201"/>
            <a:ext cx="8226425" cy="4525963"/>
          </a:xfrm>
          <a:ln/>
        </p:spPr>
        <p:txBody>
          <a:bodyPr vert="horz" lIns="91440" tIns="64440" rIns="91440" bIns="45720" rtlCol="0">
            <a:normAutofit/>
          </a:bodyPr>
          <a:lstStyle/>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3/ konec</a:t>
            </a:r>
            <a:r>
              <a:rPr lang="cs-CZ" altLang="cs-CZ" u="sng"/>
              <a:t> 18. st. – 1821</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čerpá z myšlenek </a:t>
            </a:r>
            <a:r>
              <a:rPr lang="cs-CZ" altLang="cs-CZ" b="1"/>
              <a:t>francouzské revoluce</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a:t>
            </a:r>
            <a:r>
              <a:rPr lang="cs-CZ" altLang="cs-CZ" b="1"/>
              <a:t> </a:t>
            </a:r>
            <a:r>
              <a:rPr lang="cs-CZ" altLang="cs-CZ"/>
              <a:t>období </a:t>
            </a:r>
            <a:r>
              <a:rPr lang="cs-CZ" altLang="cs-CZ" b="1"/>
              <a:t>přípravy k národnímu povstání,</a:t>
            </a:r>
            <a:r>
              <a:rPr lang="cs-CZ" altLang="cs-CZ"/>
              <a:t>které začíná v březnu</a:t>
            </a:r>
            <a:r>
              <a:rPr lang="cs-CZ" altLang="cs-CZ" b="1"/>
              <a:t> </a:t>
            </a:r>
            <a:r>
              <a:rPr lang="cs-CZ" altLang="cs-CZ"/>
              <a:t>r.</a:t>
            </a:r>
            <a:r>
              <a:rPr lang="cs-CZ" altLang="cs-CZ" b="1"/>
              <a:t> 1821</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a:t>
            </a:r>
            <a:r>
              <a:rPr lang="cs-CZ" altLang="cs-CZ" b="1"/>
              <a:t> Αδαμάντιος Κοραής</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b="1"/>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ChangeArrowheads="1"/>
          </p:cNvSpPr>
          <p:nvPr>
            <p:ph type="title"/>
          </p:nvPr>
        </p:nvSpPr>
        <p:spPr>
          <a:xfrm>
            <a:off x="1981201" y="127001"/>
            <a:ext cx="8226425"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1. fáze osvícenství</a:t>
            </a:r>
          </a:p>
        </p:txBody>
      </p:sp>
      <p:sp>
        <p:nvSpPr>
          <p:cNvPr id="75778" name="Rectangle 2"/>
          <p:cNvSpPr>
            <a:spLocks noGrp="1" noChangeArrowheads="1"/>
          </p:cNvSpPr>
          <p:nvPr>
            <p:ph type="body" idx="1"/>
          </p:nvPr>
        </p:nvSpPr>
        <p:spPr>
          <a:xfrm>
            <a:off x="2063751" y="1439863"/>
            <a:ext cx="8226425" cy="4525962"/>
          </a:xfrm>
          <a:ln/>
        </p:spPr>
        <p:txBody>
          <a:bodyPr vert="horz" lIns="91440" tIns="57384" rIns="91440" bIns="45720" rtlCol="0">
            <a:normAutofit fontScale="85000" lnSpcReduction="20000"/>
          </a:bodyPr>
          <a:lstStyle/>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1200" b="1" u="sng"/>
              <a:t>–– </a:t>
            </a:r>
            <a:r>
              <a:rPr lang="en-US" altLang="cs-CZ" b="1" u="sng"/>
              <a:t> </a:t>
            </a:r>
            <a:r>
              <a:rPr lang="en-US" altLang="cs-CZ" sz="2600" b="1" u="sng"/>
              <a:t>Zásadní přínos fanariotů: </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200"/>
              <a:t>– prostředníci mezi Portou a Západem (znalost jazyků) – zprostředkování osvícenských myšlenek </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200"/>
              <a:t>– na svých dvorech v polonezávislých podunajských knížectvích se snaží vytvořit podmínky podobné západním, sem i do Konstantinopole zvou francouzské učitele (jejich prostřednictvím se do těchto oblastí dostává francouzská literatura, vzor pro fanarioty – spisovatele) </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200"/>
              <a:t>– podpora vzdělanosti ve všech sociálních vrstvách</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200"/>
              <a:t>– zájem o přírodní vědy a pedagogiku</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cs-CZ" sz="2200"/>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200"/>
              <a:t>– vlastní literární činnost nedosahuje vyšší úrovně</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ChangeArrowheads="1"/>
          </p:cNvSpPr>
          <p:nvPr>
            <p:ph type="title"/>
          </p:nvPr>
        </p:nvSpPr>
        <p:spPr>
          <a:xfrm>
            <a:off x="1981201" y="125414"/>
            <a:ext cx="8226425" cy="1531937"/>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1. fáze osvícenství</a:t>
            </a:r>
          </a:p>
        </p:txBody>
      </p:sp>
      <p:sp>
        <p:nvSpPr>
          <p:cNvPr id="76802" name="Rectangle 2"/>
          <p:cNvSpPr>
            <a:spLocks noGrp="1" noChangeArrowheads="1"/>
          </p:cNvSpPr>
          <p:nvPr>
            <p:ph type="body" idx="1"/>
          </p:nvPr>
        </p:nvSpPr>
        <p:spPr>
          <a:xfrm>
            <a:off x="1981201" y="1600201"/>
            <a:ext cx="8226425" cy="4619625"/>
          </a:xfrm>
          <a:ln/>
        </p:spPr>
        <p:txBody>
          <a:bodyPr vert="horz" lIns="91440" tIns="66204" rIns="91440" bIns="45720" rtlCol="0">
            <a:normAutofit fontScale="92500" lnSpcReduction="2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dirty="0" err="1"/>
              <a:t>Ευγένιος</a:t>
            </a:r>
            <a:r>
              <a:rPr lang="cs-CZ" altLang="cs-CZ" sz="2200" b="1" dirty="0"/>
              <a:t> </a:t>
            </a:r>
            <a:r>
              <a:rPr lang="cs-CZ" altLang="cs-CZ" sz="2200" b="1" dirty="0" err="1"/>
              <a:t>Βούλγ</a:t>
            </a:r>
            <a:r>
              <a:rPr lang="cs-CZ" altLang="cs-CZ" sz="2200" b="1" dirty="0"/>
              <a:t>αρης /</a:t>
            </a:r>
            <a:r>
              <a:rPr lang="cs-CZ" altLang="cs-CZ" sz="2200" dirty="0"/>
              <a:t>1716–1806/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překlad </a:t>
            </a:r>
            <a:r>
              <a:rPr lang="cs-CZ" altLang="cs-CZ" sz="2200" dirty="0" err="1"/>
              <a:t>Voltaira</a:t>
            </a:r>
            <a:r>
              <a:rPr lang="cs-CZ" altLang="cs-CZ" sz="2200" dirty="0"/>
              <a:t> – lidový jazyk, verš</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díla z oblasti teologie, pedagogiky, filosofie a matematiky – archaizující řečtinou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dirty="0" err="1"/>
              <a:t>Ιώση</a:t>
            </a:r>
            <a:r>
              <a:rPr lang="cs-CZ" altLang="cs-CZ" sz="2200" b="1" dirty="0"/>
              <a:t>πος Μοισιόδακας/Μοισιόδαξ</a:t>
            </a:r>
            <a:r>
              <a:rPr lang="cs-CZ" altLang="cs-CZ" sz="2200" dirty="0"/>
              <a:t>  /1725/30–1800/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pedagogická činnost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užívání živého jazyka pro všechny stupně škol a pro všechny ostatní účely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dirty="0" err="1"/>
              <a:t>Κωνστ</a:t>
            </a:r>
            <a:r>
              <a:rPr lang="cs-CZ" altLang="cs-CZ" sz="2200" b="1" dirty="0"/>
              <a:t>αντίνος/Καισάριος Δαπόντες </a:t>
            </a:r>
            <a:r>
              <a:rPr lang="cs-CZ" altLang="cs-CZ" sz="2200" dirty="0"/>
              <a:t>/1713–1784/</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básník, lidový jazyk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1981201" y="127001"/>
            <a:ext cx="8228013"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Krétská renesance</a:t>
            </a:r>
          </a:p>
        </p:txBody>
      </p:sp>
      <p:sp>
        <p:nvSpPr>
          <p:cNvPr id="58370" name="Rectangle 2"/>
          <p:cNvSpPr>
            <a:spLocks noGrp="1" noChangeArrowheads="1"/>
          </p:cNvSpPr>
          <p:nvPr>
            <p:ph type="body" idx="1"/>
          </p:nvPr>
        </p:nvSpPr>
        <p:spPr>
          <a:xfrm>
            <a:off x="1981201" y="1600201"/>
            <a:ext cx="8228013" cy="5459413"/>
          </a:xfrm>
          <a:ln/>
        </p:spPr>
        <p:txBody>
          <a:bodyPr vert="horz" lIns="91440" tIns="64440" rIns="91440" bIns="45720" rtlCol="0">
            <a:normAutofit fontScale="92500" lnSpcReduction="10000"/>
          </a:bodyPr>
          <a:lstStyle/>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p</a:t>
            </a:r>
            <a:r>
              <a:rPr lang="en-US" altLang="cs-CZ"/>
              <a:t>oprvé od starověku se objevuje </a:t>
            </a:r>
            <a:r>
              <a:rPr lang="en-US" altLang="cs-CZ" b="1"/>
              <a:t>drama (</a:t>
            </a:r>
            <a:r>
              <a:rPr lang="en-US" altLang="cs-CZ"/>
              <a:t>koncem 16. a v 17.st.)</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 vliv </a:t>
            </a:r>
            <a:r>
              <a:rPr lang="en-US" altLang="cs-CZ" b="1"/>
              <a:t>italské renesance</a:t>
            </a:r>
            <a:r>
              <a:rPr lang="en-US" altLang="cs-CZ"/>
              <a:t>, vzory</a:t>
            </a:r>
            <a:r>
              <a:rPr lang="en-US" altLang="cs-CZ" b="1"/>
              <a:t>:</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       – </a:t>
            </a:r>
            <a:r>
              <a:rPr lang="en-US" altLang="cs-CZ" b="1"/>
              <a:t>commedia erudita</a:t>
            </a:r>
            <a:r>
              <a:rPr lang="en-US" altLang="cs-CZ"/>
              <a:t> – „učená - vzdělaná“ satirická div. hra</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       – </a:t>
            </a:r>
            <a:r>
              <a:rPr lang="en-US" altLang="cs-CZ" b="1"/>
              <a:t>commedia dell arte</a:t>
            </a:r>
            <a:r>
              <a:rPr lang="en-US" altLang="cs-CZ"/>
              <a:t> – improvizovaná lidová hra</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 obdobné postavy a zápletky</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 krétský dialekt</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 patnáctislabičný jamb, rýmovaná dvojverší</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 nejstarší komedie (před 1600): </a:t>
            </a:r>
            <a:r>
              <a:rPr lang="en-US" altLang="cs-CZ" b="1" i="1"/>
              <a:t>Κατσούρμπος</a:t>
            </a:r>
            <a:r>
              <a:rPr lang="en-US" altLang="cs-CZ"/>
              <a:t>, autorem</a:t>
            </a:r>
            <a:r>
              <a:rPr lang="en-US" altLang="cs-CZ" b="1" i="1"/>
              <a:t> </a:t>
            </a:r>
            <a:r>
              <a:rPr lang="en-US" altLang="cs-CZ"/>
              <a:t>zřejmě první novořecký dramatik </a:t>
            </a:r>
            <a:r>
              <a:rPr lang="en-US" altLang="cs-CZ" b="1"/>
              <a:t>Georgios Chortatsis</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a:t>
            </a:r>
            <a:r>
              <a:rPr lang="en-US" altLang="cs-CZ" b="1"/>
              <a:t> </a:t>
            </a:r>
            <a:r>
              <a:rPr lang="en-US" altLang="cs-CZ"/>
              <a:t>nejvýznamnějším autorem</a:t>
            </a:r>
            <a:r>
              <a:rPr lang="en-US" altLang="cs-CZ" b="1"/>
              <a:t> Vitsentzos Kornaros, </a:t>
            </a:r>
            <a:r>
              <a:rPr lang="en-US" altLang="cs-CZ"/>
              <a:t>autor dramat a poémy</a:t>
            </a:r>
            <a:r>
              <a:rPr lang="en-US" altLang="cs-CZ" b="1"/>
              <a:t> </a:t>
            </a:r>
            <a:r>
              <a:rPr lang="en-US" altLang="cs-CZ" b="1" i="1"/>
              <a:t>Ερωτόκριτος</a:t>
            </a:r>
            <a:r>
              <a:rPr lang="en-US" altLang="cs-CZ" b="1"/>
              <a:t> </a:t>
            </a:r>
            <a:r>
              <a:rPr lang="en-US" altLang="cs-CZ"/>
              <a:t>(spojení prvků rytířské literatury s renesančními motivy a prvky krétské lidové poezie, předlohou byl francouzský středověký román </a:t>
            </a:r>
            <a:r>
              <a:rPr lang="en-US" altLang="cs-CZ" i="1"/>
              <a:t>Paris et Vienne</a:t>
            </a:r>
            <a:r>
              <a:rPr lang="en-US" altLang="cs-CZ"/>
              <a:t>)</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cs-CZ" b="1"/>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1981200" y="268289"/>
            <a:ext cx="8229600" cy="1519237"/>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2. fáze</a:t>
            </a:r>
          </a:p>
        </p:txBody>
      </p:sp>
      <p:sp>
        <p:nvSpPr>
          <p:cNvPr id="77826" name="Rectangle 2"/>
          <p:cNvSpPr>
            <a:spLocks noGrp="1" noChangeArrowheads="1"/>
          </p:cNvSpPr>
          <p:nvPr>
            <p:ph type="body" idx="1"/>
          </p:nvPr>
        </p:nvSpPr>
        <p:spPr>
          <a:xfrm>
            <a:off x="1981200" y="1600201"/>
            <a:ext cx="8229600" cy="4900613"/>
          </a:xfrm>
          <a:ln/>
        </p:spPr>
        <p:txBody>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a:t>
            </a:r>
            <a:r>
              <a:rPr lang="cs-CZ" altLang="cs-CZ" sz="2200" b="1"/>
              <a:t>Δημήτριος Καταρτζής </a:t>
            </a:r>
            <a:r>
              <a:rPr lang="cs-CZ" altLang="cs-CZ" sz="2200"/>
              <a:t>/1730/35–1807/</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Velký logothet</a:t>
            </a:r>
            <a:r>
              <a:rPr lang="cs-CZ" altLang="cs-CZ" sz="2200" b="1"/>
              <a:t> </a:t>
            </a:r>
            <a:r>
              <a:rPr lang="cs-CZ" altLang="cs-CZ" sz="2200"/>
              <a:t>Valašska /μέγας λογοθέτης</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přirozený jazyk</a:t>
            </a:r>
            <a:r>
              <a:rPr lang="cs-CZ" altLang="cs-CZ" sz="2200" b="1"/>
              <a:t>/</a:t>
            </a:r>
            <a:r>
              <a:rPr lang="cs-CZ" altLang="cs-CZ" sz="2200"/>
              <a:t>φυσική γλώσσα</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a:t>
            </a:r>
            <a:r>
              <a:rPr lang="cs-CZ" altLang="cs-CZ" sz="2200" i="1"/>
              <a:t>Για την αγωγή, Γραμματική της φυσικής γλώσσας, Γεωγραφία</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úvod k řecké encyklopedii podle francouzského vzoru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ChangeArrowheads="1"/>
          </p:cNvSpPr>
          <p:nvPr>
            <p:ph type="title"/>
          </p:nvPr>
        </p:nvSpPr>
        <p:spPr>
          <a:xfrm>
            <a:off x="1981200" y="-1588"/>
            <a:ext cx="8224838" cy="488951"/>
          </a:xfrm>
          <a:ln/>
        </p:spPr>
        <p:txBody>
          <a:bodyPr vert="horz" lIns="91440" tIns="71495" rIns="91440" bIns="45720" rtlCol="0" anchor="ct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a:t>Vývoj ve 2. polovině 18. st.</a:t>
            </a:r>
          </a:p>
        </p:txBody>
      </p:sp>
      <p:sp>
        <p:nvSpPr>
          <p:cNvPr id="78850" name="Rectangle 2"/>
          <p:cNvSpPr>
            <a:spLocks noGrp="1" noChangeArrowheads="1"/>
          </p:cNvSpPr>
          <p:nvPr>
            <p:ph type="body" idx="1"/>
          </p:nvPr>
        </p:nvSpPr>
        <p:spPr>
          <a:xfrm>
            <a:off x="1981200" y="720725"/>
            <a:ext cx="8224838" cy="5945188"/>
          </a:xfrm>
          <a:ln/>
        </p:spPr>
        <p:txBody>
          <a:bodyPr vert="horz" lIns="91440" tIns="66204" rIns="91440" bIns="45720" rtlCol="0">
            <a:normAutofit fontScale="92500" lnSpcReduction="2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b="1"/>
              <a:t>Anonymní díla doby: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a:t>
            </a:r>
            <a:r>
              <a:rPr lang="cs-CZ" altLang="cs-CZ" sz="2200" i="1"/>
              <a:t>Έρωτος αποτελέσματα </a:t>
            </a:r>
            <a:r>
              <a:rPr lang="cs-CZ" altLang="cs-CZ" sz="2200"/>
              <a:t>/1789/</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a:t>
            </a:r>
            <a:r>
              <a:rPr lang="cs-CZ" altLang="cs-CZ" sz="2200" i="1"/>
              <a:t>Ελληνική Νομαρχία</a:t>
            </a:r>
            <a:r>
              <a:rPr lang="cs-CZ" altLang="cs-CZ" sz="2200"/>
              <a:t> /1806/</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a:t>
            </a:r>
            <a:r>
              <a:rPr lang="cs-CZ" altLang="cs-CZ" sz="2200" i="1"/>
              <a:t>Ρωσσαγγλογάλος</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a:t>
            </a:r>
            <a:r>
              <a:rPr lang="cs-CZ" altLang="cs-CZ" sz="2800"/>
              <a:t>zájem o historii – povzbuzení národního povědomí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800"/>
              <a:t>– </a:t>
            </a:r>
            <a:r>
              <a:rPr lang="cs-CZ" altLang="cs-CZ" sz="2800" b="1"/>
              <a:t>Γεώργιος Ζαβίρας</a:t>
            </a:r>
            <a:r>
              <a:rPr lang="cs-CZ" altLang="cs-CZ" sz="2800"/>
              <a:t> /1744–1804/</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800"/>
              <a:t>– zájem o etiku a etologii – občan jako člen společnosti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800"/>
              <a:t>– vznik novořeckých dramat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800"/>
              <a:t>– první řecké časopisy (Vídeň) – aktuální informace (</a:t>
            </a:r>
            <a:r>
              <a:rPr lang="cs-CZ" altLang="cs-CZ" sz="2800" i="1"/>
              <a:t>Εφημερίς, Λόγιος Ερμής</a:t>
            </a:r>
            <a:r>
              <a:rPr lang="cs-CZ" altLang="cs-CZ" sz="280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title"/>
          </p:nvPr>
        </p:nvSpPr>
        <p:spPr>
          <a:xfrm>
            <a:off x="1981200" y="127001"/>
            <a:ext cx="8224838" cy="1438275"/>
          </a:xfrm>
          <a:ln/>
        </p:spPr>
        <p:txBody>
          <a:bodyPr vert="horz" lIns="91440" tIns="82080"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4000" b="1"/>
              <a:t>Ρήγας Βελεστινλής Φερραίος </a:t>
            </a:r>
            <a:br>
              <a:rPr lang="cs-CZ" altLang="cs-CZ" sz="4000" b="1"/>
            </a:br>
            <a:r>
              <a:rPr lang="cs-CZ" altLang="cs-CZ" sz="2800" b="1"/>
              <a:t>(1757–1798)</a:t>
            </a:r>
          </a:p>
        </p:txBody>
      </p:sp>
      <p:sp>
        <p:nvSpPr>
          <p:cNvPr id="79874" name="Rectangle 2"/>
          <p:cNvSpPr>
            <a:spLocks noGrp="1" noChangeArrowheads="1"/>
          </p:cNvSpPr>
          <p:nvPr>
            <p:ph type="body" idx="1"/>
          </p:nvPr>
        </p:nvSpPr>
        <p:spPr>
          <a:xfrm>
            <a:off x="1981200" y="1600200"/>
            <a:ext cx="8224838" cy="5665788"/>
          </a:xfrm>
          <a:ln/>
        </p:spPr>
        <p:txBody>
          <a:bodyPr vert="horz" lIns="91440" tIns="69732" rIns="91440" bIns="45720" rtlCol="0">
            <a:normAutofit fontScale="92500" lnSpcReduction="2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600"/>
              <a:t>– narozen 1757 v Thessálii (Velestino = ant. Ferrai) v bohaté rodině</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600"/>
              <a:t>– studia v Konstantinopoli, s dragomanem Alexandrem Ypsilantisem odchází do Jasy, později pobyt v Bukurešti, odchod do Vídně – protiturecká činnost: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600"/>
              <a:t>– spolupráce s řeckou vídeňskou diasporou, především s vydavateli bratry Puliovými (čas. </a:t>
            </a:r>
            <a:r>
              <a:rPr lang="cs-CZ" altLang="cs-CZ" sz="2600" i="1"/>
              <a:t>Λόγιος Ερμής</a:t>
            </a:r>
            <a:r>
              <a:rPr lang="cs-CZ" altLang="cs-CZ" sz="2600"/>
              <a:t>), kteří tisknou jeho díla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600"/>
              <a:t>– za revoluční činnost rakouskými úřady zadržen, předán Turkům a v Bělehradě se sedmi přáteli (obchodníci a vzdělanci podporující myšlenku povstání proti Turkům) po mučení zabit, jejich těla vhozena do Dunaje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6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ChangeArrowheads="1"/>
          </p:cNvSpPr>
          <p:nvPr>
            <p:ph type="title"/>
          </p:nvPr>
        </p:nvSpPr>
        <p:spPr>
          <a:xfrm>
            <a:off x="1981200" y="127001"/>
            <a:ext cx="8224838" cy="1438275"/>
          </a:xfrm>
          <a:ln/>
        </p:spPr>
        <p:txBody>
          <a:bodyPr vert="horz" lIns="91440" tIns="82080"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4000" b="1"/>
              <a:t>Ρήγας Βελεστινλής Φερραίος </a:t>
            </a:r>
            <a:br>
              <a:rPr lang="cs-CZ" altLang="cs-CZ" sz="4000" b="1"/>
            </a:br>
            <a:endParaRPr lang="cs-CZ" altLang="cs-CZ" sz="4000" b="1"/>
          </a:p>
        </p:txBody>
      </p:sp>
      <p:sp>
        <p:nvSpPr>
          <p:cNvPr id="80898" name="Rectangle 2"/>
          <p:cNvSpPr>
            <a:spLocks noGrp="1" noChangeArrowheads="1"/>
          </p:cNvSpPr>
          <p:nvPr>
            <p:ph type="body" idx="1"/>
          </p:nvPr>
        </p:nvSpPr>
        <p:spPr>
          <a:xfrm>
            <a:off x="1981200" y="1600201"/>
            <a:ext cx="8224838" cy="4525963"/>
          </a:xfrm>
          <a:ln/>
        </p:spPr>
        <p:txBody>
          <a:bodyPr/>
          <a:lstStyle/>
          <a:p>
            <a:endParaRPr lang="cs-CZ"/>
          </a:p>
        </p:txBody>
      </p:sp>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2160589"/>
            <a:ext cx="3600450" cy="3779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Rigas zpívá Bojový pochod</a:t>
            </a:r>
          </a:p>
        </p:txBody>
      </p:sp>
      <p:sp>
        <p:nvSpPr>
          <p:cNvPr id="81922" name="Rectangle 2"/>
          <p:cNvSpPr>
            <a:spLocks noGrp="1" noChangeArrowheads="1"/>
          </p:cNvSpPr>
          <p:nvPr>
            <p:ph type="body" idx="1"/>
          </p:nvPr>
        </p:nvSpPr>
        <p:spPr>
          <a:xfrm>
            <a:off x="1981200" y="1600201"/>
            <a:ext cx="8224838" cy="4525963"/>
          </a:xfrm>
          <a:ln/>
        </p:spPr>
        <p:txBody>
          <a:bodyPr/>
          <a:lstStyle/>
          <a:p>
            <a:endParaRPr lang="cs-CZ"/>
          </a:p>
        </p:txBody>
      </p:sp>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4" y="1722439"/>
            <a:ext cx="3959225" cy="4757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Dílo</a:t>
            </a:r>
          </a:p>
        </p:txBody>
      </p:sp>
      <p:sp>
        <p:nvSpPr>
          <p:cNvPr id="82946" name="Rectangle 2"/>
          <p:cNvSpPr>
            <a:spLocks noGrp="1" noChangeArrowheads="1"/>
          </p:cNvSpPr>
          <p:nvPr>
            <p:ph type="body" idx="1"/>
          </p:nvPr>
        </p:nvSpPr>
        <p:spPr>
          <a:xfrm>
            <a:off x="1981200" y="1600201"/>
            <a:ext cx="8224838" cy="4525963"/>
          </a:xfrm>
          <a:ln/>
        </p:spPr>
        <p:txBody>
          <a:bodyPr vert="horz" lIns="91440" tIns="64440" rIns="91440" bIns="45720" rtlCol="0">
            <a:normAutofit fontScale="85000" lnSpcReduction="2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b="1" i="1"/>
              <a:t>Σχολείον των ντελικάτων εραστών</a:t>
            </a:r>
            <a:r>
              <a:rPr lang="cs-CZ" altLang="cs-CZ"/>
              <a:t> – 1790 (překlad z francouzštiny, sbírka krátkých milostných příběhů, oblíbená četba doby, překlad do živé řečtiny, vzor pro novořeckou prozaickou tvorbu)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a:t>
            </a:r>
            <a:r>
              <a:rPr lang="cs-CZ" altLang="cs-CZ" b="1" i="1"/>
              <a:t>Φυσικής απάνθισμα δια τους αγχίνους και φιλομαθείς Έλληνας</a:t>
            </a:r>
            <a:r>
              <a:rPr lang="cs-CZ" altLang="cs-CZ"/>
              <a:t> – 1790 (věnováno přírodním vědám, formou dialogu žáka s učitelem)</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a:t>
            </a:r>
            <a:r>
              <a:rPr lang="cs-CZ" altLang="cs-CZ" b="1" i="1"/>
              <a:t>Ηθικός τρίπους</a:t>
            </a:r>
            <a:r>
              <a:rPr lang="cs-CZ" altLang="cs-CZ"/>
              <a:t> (1797), tři povídky archaizujícím jazykem, překlady z italštiny a francouzštiny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a:t>
            </a:r>
            <a:r>
              <a:rPr lang="cs-CZ" altLang="cs-CZ" b="1" i="1"/>
              <a:t>Χάρτα της Ελλάδος</a:t>
            </a:r>
            <a:r>
              <a:rPr lang="cs-CZ" altLang="cs-CZ" i="1"/>
              <a:t> </a:t>
            </a:r>
            <a:r>
              <a:rPr lang="cs-CZ" altLang="cs-CZ"/>
              <a:t>(1797), 12 listů, mapa svobodného demokratického Řecka, řecká toponyma, portréty hrdinů starověku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a:t>
            </a:r>
            <a:r>
              <a:rPr lang="cs-CZ" altLang="cs-CZ" b="1" i="1"/>
              <a:t>Χάρτα της Βλαχίας, της Μολδαβίας</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a:t>
            </a:r>
            <a:r>
              <a:rPr lang="cs-CZ" altLang="cs-CZ" b="1" i="1"/>
              <a:t>Νέα πολιτική διοίκησις</a:t>
            </a:r>
            <a:r>
              <a:rPr lang="cs-CZ" altLang="cs-CZ" i="1"/>
              <a:t> </a:t>
            </a:r>
            <a:r>
              <a:rPr lang="cs-CZ" altLang="cs-CZ"/>
              <a:t>(1797), ústava nového státu podle fr. revoluční  ústavy z r. 1793</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a:t>
            </a:r>
            <a:r>
              <a:rPr lang="cs-CZ" altLang="cs-CZ" b="1" i="1"/>
              <a:t>Θούριος</a:t>
            </a:r>
            <a:r>
              <a:rPr lang="cs-CZ" altLang="cs-CZ"/>
              <a:t>, bojový pochod, neoficiální hymna řeckého povstání</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i="1"/>
              <a:t>Χάρτα της Ελλάδος</a:t>
            </a:r>
          </a:p>
        </p:txBody>
      </p:sp>
      <p:sp>
        <p:nvSpPr>
          <p:cNvPr id="83970" name="Rectangle 2"/>
          <p:cNvSpPr>
            <a:spLocks noGrp="1" noChangeArrowheads="1"/>
          </p:cNvSpPr>
          <p:nvPr>
            <p:ph type="body" idx="1"/>
          </p:nvPr>
        </p:nvSpPr>
        <p:spPr>
          <a:xfrm>
            <a:off x="1981200" y="1600201"/>
            <a:ext cx="8224838" cy="4525963"/>
          </a:xfrm>
          <a:ln/>
        </p:spPr>
        <p:txBody>
          <a:bodyPr/>
          <a:lstStyle/>
          <a:p>
            <a:endParaRPr lang="cs-CZ"/>
          </a:p>
        </p:txBody>
      </p:sp>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5" y="1244600"/>
            <a:ext cx="3810000" cy="5162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endParaRPr lang="cs-CZ"/>
          </a:p>
        </p:txBody>
      </p:sp>
      <p:sp>
        <p:nvSpPr>
          <p:cNvPr id="84994" name="Rectangle 2"/>
          <p:cNvSpPr>
            <a:spLocks noGrp="1" noChangeArrowheads="1"/>
          </p:cNvSpPr>
          <p:nvPr>
            <p:ph type="body" idx="1"/>
          </p:nvPr>
        </p:nvSpPr>
        <p:spPr>
          <a:xfrm>
            <a:off x="1981200" y="1600201"/>
            <a:ext cx="8224838" cy="4525963"/>
          </a:xfrm>
          <a:ln/>
        </p:spPr>
        <p:txBody>
          <a:bodyPr/>
          <a:lstStyle/>
          <a:p>
            <a:endParaRPr lang="cs-CZ"/>
          </a:p>
        </p:txBody>
      </p:sp>
      <p:pic>
        <p:nvPicPr>
          <p:cNvPr id="849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1026" y="179388"/>
            <a:ext cx="325437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Ukázky – Rigas Ferreos</a:t>
            </a:r>
          </a:p>
        </p:txBody>
      </p:sp>
      <p:sp>
        <p:nvSpPr>
          <p:cNvPr id="86018" name="Rectangle 2"/>
          <p:cNvSpPr>
            <a:spLocks noGrp="1" noChangeArrowheads="1"/>
          </p:cNvSpPr>
          <p:nvPr>
            <p:ph type="body" idx="1"/>
          </p:nvPr>
        </p:nvSpPr>
        <p:spPr>
          <a:xfrm>
            <a:off x="1981200" y="1600200"/>
            <a:ext cx="8224838" cy="4521200"/>
          </a:xfrm>
          <a:ln/>
        </p:spPr>
        <p:txBody>
          <a:bodyPr vert="horz" lIns="91440" tIns="67968" rIns="91440" bIns="45720" rtlCol="0">
            <a:normAutofit/>
          </a:bodyPr>
          <a:lstStyle/>
          <a:p>
            <a:pPr indent="-341313">
              <a:buClr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u="sng"/>
              <a:t>Νέα πολιτική διοίκησις</a:t>
            </a:r>
            <a:r>
              <a:rPr lang="cs-CZ" altLang="cs-CZ" sz="2400"/>
              <a:t>,</a:t>
            </a:r>
          </a:p>
          <a:p>
            <a:pPr indent="-341313">
              <a:buClr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a:t>in Ρήγας Βελεστινλής, </a:t>
            </a:r>
            <a:r>
              <a:rPr lang="cs-CZ" altLang="cs-CZ" sz="2400" i="1"/>
              <a:t>Aπάνθισμα κειμένων</a:t>
            </a:r>
            <a:r>
              <a:rPr lang="cs-CZ" altLang="cs-CZ" sz="2400"/>
              <a:t>, Αθήνα 1998, σσ. 122 – 131.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Grp="1" noChangeArrowheads="1"/>
          </p:cNvSpPr>
          <p:nvPr>
            <p:ph type="title"/>
          </p:nvPr>
        </p:nvSpPr>
        <p:spPr>
          <a:xfrm>
            <a:off x="1981200" y="128588"/>
            <a:ext cx="8224838" cy="1435100"/>
          </a:xfrm>
          <a:ln/>
        </p:spPr>
        <p:txBody>
          <a:bodyPr vert="horz" lIns="91440" tIns="85608" rIns="91440" bIns="45720" rtlCol="0" anchor="ctr">
            <a:normAutofit/>
          </a:bodyPr>
          <a:lstStyle/>
          <a:p>
            <a:endParaRPr lang="cs-CZ"/>
          </a:p>
        </p:txBody>
      </p:sp>
      <p:sp>
        <p:nvSpPr>
          <p:cNvPr id="87042" name="Rectangle 2"/>
          <p:cNvSpPr>
            <a:spLocks noGrp="1" noChangeArrowheads="1"/>
          </p:cNvSpPr>
          <p:nvPr>
            <p:ph type="body" idx="1"/>
          </p:nvPr>
        </p:nvSpPr>
        <p:spPr>
          <a:xfrm>
            <a:off x="1981200" y="720725"/>
            <a:ext cx="8224838" cy="6732588"/>
          </a:xfrm>
          <a:ln/>
        </p:spPr>
        <p:txBody>
          <a:bodyPr vert="horz" lIns="91440" tIns="46800" rIns="91440" bIns="45720" rtlCol="0">
            <a:normAutofit/>
          </a:bodyPr>
          <a:lstStyle/>
          <a:p>
            <a:pPr marL="1541463" indent="0" algn="just">
              <a:lnSpc>
                <a:spcPct val="102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r>
              <a:rPr lang="el-GR" altLang="cs-CZ" b="1">
                <a:latin typeface="Calibri" panose="020F0502020204030204" pitchFamily="34" charset="0"/>
                <a:cs typeface="Calibri" panose="020F0502020204030204" pitchFamily="34" charset="0"/>
              </a:rPr>
              <a:t>ΘΟΥΡΙΟΣ</a:t>
            </a:r>
          </a:p>
          <a:p>
            <a:pPr marL="354013" indent="0" algn="just">
              <a:lnSpc>
                <a:spcPct val="117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r>
              <a:rPr lang="el-GR" altLang="cs-CZ">
                <a:latin typeface="Calibri" panose="020F0502020204030204" pitchFamily="34" charset="0"/>
                <a:cs typeface="Calibri" panose="020F0502020204030204" pitchFamily="34" charset="0"/>
              </a:rPr>
              <a:t>ἤτοι ὁρμητικὸς Πατριωτικὸς Ὕμνος πρῶτος, εἰς τὸν ἦχον</a:t>
            </a:r>
          </a:p>
          <a:p>
            <a:pPr marL="354013" indent="0" algn="just">
              <a:lnSpc>
                <a:spcPct val="117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r>
              <a:rPr lang="el-GR" altLang="cs-CZ">
                <a:latin typeface="Calibri" panose="020F0502020204030204" pitchFamily="34" charset="0"/>
                <a:cs typeface="Calibri" panose="020F0502020204030204" pitchFamily="34" charset="0"/>
              </a:rPr>
              <a:t>ΜΙΑ ΠΡΟΣΤΑΓΗ ΜΕΓΑΛΗ</a:t>
            </a:r>
          </a:p>
          <a:p>
            <a:pPr marL="354013" indent="0" algn="just">
              <a:lnSpc>
                <a:spcPct val="107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endParaRPr lang="cs-CZ" altLang="cs-CZ"/>
          </a:p>
          <a:p>
            <a:pPr marL="354013" indent="0" algn="just">
              <a:lnSpc>
                <a:spcPct val="117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r>
              <a:rPr lang="el-GR" altLang="cs-CZ">
                <a:latin typeface="Calibri" panose="020F0502020204030204" pitchFamily="34" charset="0"/>
                <a:cs typeface="Calibri" panose="020F0502020204030204" pitchFamily="34" charset="0"/>
              </a:rPr>
              <a:t>Ὥς πότε παλληκάρια, νὰ ζοῦμεν στὰ στενά,</a:t>
            </a:r>
          </a:p>
          <a:p>
            <a:pPr marL="354013" indent="0" algn="just">
              <a:lnSpc>
                <a:spcPct val="117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r>
              <a:rPr lang="el-GR" altLang="cs-CZ">
                <a:latin typeface="Calibri" panose="020F0502020204030204" pitchFamily="34" charset="0"/>
                <a:cs typeface="Calibri" panose="020F0502020204030204" pitchFamily="34" charset="0"/>
              </a:rPr>
              <a:t> μονάχοι, σὰν λεοντάρια, στὲς ράχες στὰ βουνά;</a:t>
            </a:r>
          </a:p>
          <a:p>
            <a:pPr marL="354013" indent="0" algn="just">
              <a:lnSpc>
                <a:spcPct val="117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r>
              <a:rPr lang="el-GR" altLang="cs-CZ">
                <a:latin typeface="Calibri" panose="020F0502020204030204" pitchFamily="34" charset="0"/>
                <a:cs typeface="Calibri" panose="020F0502020204030204" pitchFamily="34" charset="0"/>
              </a:rPr>
              <a:t> Σπηλιὲς νὰ κατοικοῦμεν, νὰ βλέπωμεν κλαδιά,</a:t>
            </a:r>
          </a:p>
          <a:p>
            <a:pPr marL="354013" indent="0" algn="just">
              <a:lnSpc>
                <a:spcPct val="117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r>
              <a:rPr lang="el-GR" altLang="cs-CZ">
                <a:latin typeface="Calibri" panose="020F0502020204030204" pitchFamily="34" charset="0"/>
                <a:cs typeface="Calibri" panose="020F0502020204030204" pitchFamily="34" charset="0"/>
              </a:rPr>
              <a:t> νὰ φεύγωμ᾿ ἀπ᾿ τὸν κόσμον, γιὰ τὴν πικρὴ σκλαβιά;</a:t>
            </a:r>
          </a:p>
          <a:p>
            <a:pPr marL="354013" indent="0" algn="just">
              <a:lnSpc>
                <a:spcPct val="117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r>
              <a:rPr lang="el-GR" altLang="cs-CZ">
                <a:latin typeface="Calibri" panose="020F0502020204030204" pitchFamily="34" charset="0"/>
                <a:cs typeface="Calibri" panose="020F0502020204030204" pitchFamily="34" charset="0"/>
              </a:rPr>
              <a:t> Νὰ χάνωμεν ἀδέλφια, Πατρίδα καὶ γονεῖς,</a:t>
            </a:r>
          </a:p>
          <a:p>
            <a:pPr marL="354013" indent="0" algn="just">
              <a:lnSpc>
                <a:spcPct val="117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r>
              <a:rPr lang="el-GR" altLang="cs-CZ">
                <a:latin typeface="Calibri" panose="020F0502020204030204" pitchFamily="34" charset="0"/>
                <a:cs typeface="Calibri" panose="020F0502020204030204" pitchFamily="34" charset="0"/>
              </a:rPr>
              <a:t> τοὺς φίλους, τὰ παιδιά μας κι ὅλους τοὺς συγγενεῖς;</a:t>
            </a:r>
          </a:p>
          <a:p>
            <a:pPr marL="354013" indent="0" algn="just">
              <a:lnSpc>
                <a:spcPct val="107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endParaRPr lang="cs-CZ" altLang="cs-CZ"/>
          </a:p>
          <a:p>
            <a:pPr marL="354013" indent="0" algn="just">
              <a:lnSpc>
                <a:spcPct val="117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r>
              <a:rPr lang="el-GR" altLang="cs-CZ">
                <a:latin typeface="Calibri" panose="020F0502020204030204" pitchFamily="34" charset="0"/>
                <a:cs typeface="Calibri" panose="020F0502020204030204" pitchFamily="34" charset="0"/>
              </a:rPr>
              <a:t> Καλλιό ᾽ναι μιᾶς ὥρας ἐλεύθερη ζωή,</a:t>
            </a:r>
          </a:p>
          <a:p>
            <a:pPr marL="354013" indent="0" algn="just">
              <a:lnSpc>
                <a:spcPct val="117000"/>
              </a:lnSpc>
              <a:tabLst>
                <a:tab pos="1541463" algn="l"/>
                <a:tab pos="1646238" algn="l"/>
                <a:tab pos="2095500" algn="l"/>
                <a:tab pos="2544763" algn="l"/>
                <a:tab pos="2994025" algn="l"/>
                <a:tab pos="3443288" algn="l"/>
                <a:tab pos="3892550" algn="l"/>
                <a:tab pos="4341813" algn="l"/>
                <a:tab pos="4791075" algn="l"/>
                <a:tab pos="5240338" algn="l"/>
                <a:tab pos="5689600" algn="l"/>
                <a:tab pos="6138863" algn="l"/>
                <a:tab pos="6588125" algn="l"/>
                <a:tab pos="7037388" algn="l"/>
                <a:tab pos="7486650" algn="l"/>
                <a:tab pos="7935913" algn="l"/>
                <a:tab pos="8385175" algn="l"/>
                <a:tab pos="8834438" algn="l"/>
                <a:tab pos="9283700" algn="l"/>
                <a:tab pos="9732963" algn="l"/>
                <a:tab pos="10182225" algn="l"/>
              </a:tabLst>
            </a:pPr>
            <a:r>
              <a:rPr lang="el-GR" altLang="cs-CZ">
                <a:latin typeface="Calibri" panose="020F0502020204030204" pitchFamily="34" charset="0"/>
                <a:cs typeface="Calibri" panose="020F0502020204030204" pitchFamily="34" charset="0"/>
              </a:rPr>
              <a:t> παρὰ σαράντα χρόνοι σκλαβιὰ καὶ φυλακή!</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1981201" y="127001"/>
            <a:ext cx="8228013"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Význam krétské renesance</a:t>
            </a:r>
          </a:p>
        </p:txBody>
      </p:sp>
      <p:sp>
        <p:nvSpPr>
          <p:cNvPr id="59394" name="Rectangle 2"/>
          <p:cNvSpPr>
            <a:spLocks noGrp="1" noChangeArrowheads="1"/>
          </p:cNvSpPr>
          <p:nvPr>
            <p:ph type="body" idx="1"/>
          </p:nvPr>
        </p:nvSpPr>
        <p:spPr>
          <a:xfrm>
            <a:off x="1981201" y="1600201"/>
            <a:ext cx="8228013" cy="4646613"/>
          </a:xfrm>
          <a:ln/>
        </p:spPr>
        <p:txBody>
          <a:bodyPr vert="horz" lIns="91440" tIns="64440" rIns="91440" bIns="45720" rtlCol="0">
            <a:normAutofit fontScale="92500" lnSpcReduction="20000"/>
          </a:bodyPr>
          <a:lstStyle/>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a:t>
            </a:r>
            <a:r>
              <a:rPr lang="cs-CZ" altLang="cs-CZ" b="1"/>
              <a:t>most mezi byzantskou a novořeckou literaturou Sedmiostroví</a:t>
            </a:r>
            <a:r>
              <a:rPr lang="cs-CZ" altLang="cs-CZ"/>
              <a:t> (18. a 19. st.)</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a:t>
            </a:r>
            <a:r>
              <a:rPr lang="cs-CZ" altLang="cs-CZ" b="1"/>
              <a:t>tvůrčím způsobem přetváří západní předlohy</a:t>
            </a:r>
            <a:r>
              <a:rPr lang="cs-CZ" altLang="cs-CZ"/>
              <a:t> (přizpůsobení řeckému prostředí)</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poprvé od starověku se objevují </a:t>
            </a:r>
            <a:r>
              <a:rPr lang="cs-CZ" altLang="cs-CZ" b="1"/>
              <a:t>dramata napsána živým jazykem</a:t>
            </a:r>
            <a:r>
              <a:rPr lang="cs-CZ" altLang="cs-CZ"/>
              <a:t> (krétský dialekt, kultivovaný jazyk povýšený na jazyk umělecký)</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a:t>
            </a:r>
            <a:r>
              <a:rPr lang="cs-CZ" altLang="cs-CZ" b="1"/>
              <a:t>využití tzv. politického verše</a:t>
            </a:r>
            <a:r>
              <a:rPr lang="cs-CZ" altLang="cs-CZ"/>
              <a:t> – patnáctislabičného jambu, tedy verše lidové poezie</a:t>
            </a:r>
          </a:p>
          <a:p>
            <a:pPr indent="-338138">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3. fáze</a:t>
            </a:r>
          </a:p>
        </p:txBody>
      </p:sp>
      <p:sp>
        <p:nvSpPr>
          <p:cNvPr id="88066" name="Rectangle 2"/>
          <p:cNvSpPr>
            <a:spLocks noGrp="1" noChangeArrowheads="1"/>
          </p:cNvSpPr>
          <p:nvPr>
            <p:ph type="body" idx="1"/>
          </p:nvPr>
        </p:nvSpPr>
        <p:spPr>
          <a:xfrm>
            <a:off x="1981200" y="1600200"/>
            <a:ext cx="8224838" cy="6973888"/>
          </a:xfrm>
          <a:ln/>
        </p:spPr>
        <p:txBody>
          <a:bodyPr vert="horz" lIns="91440" tIns="66204" rIns="91440" bIns="45720" rtlCol="0">
            <a:normAutofit fontScale="92500" lnSpcReduction="1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u="sng">
                <a:cs typeface="Arial Unicode MS" panose="020B0604020202020204" pitchFamily="34" charset="-128"/>
              </a:rPr>
              <a:t>– období příprav k protitureckému povstání (vliv myšlenek francouzské revoluce)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u="sng">
                <a:cs typeface="Arial Unicode MS" panose="020B0604020202020204" pitchFamily="34" charset="-128"/>
              </a:rPr>
              <a:t>FANARIOTÉ:</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1) Končí fáze, kdy byli fanarioté především nositeli a zprostředkovateli </a:t>
            </a:r>
            <a:r>
              <a:rPr lang="cs-CZ" altLang="cs-CZ" sz="2200" b="1"/>
              <a:t>pokrokových myšlenek</a:t>
            </a:r>
            <a:r>
              <a:rPr lang="cs-CZ" altLang="cs-CZ" sz="2200"/>
              <a:t> a většina z nich se postupně obrací ke </a:t>
            </a:r>
            <a:r>
              <a:rPr lang="cs-CZ" altLang="cs-CZ" sz="2200" b="1"/>
              <a:t>konzervativismu</a:t>
            </a:r>
            <a:r>
              <a:rPr lang="cs-CZ" altLang="cs-CZ" sz="2200"/>
              <a:t>.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Fanarioté byli provázáni s tureckým </a:t>
            </a:r>
            <a:r>
              <a:rPr lang="cs-CZ" altLang="cs-CZ" sz="2200" b="1"/>
              <a:t>státním aparátem</a:t>
            </a:r>
            <a:r>
              <a:rPr lang="cs-CZ" altLang="cs-CZ" sz="2200"/>
              <a:t>, proto většina z nich o</a:t>
            </a:r>
            <a:r>
              <a:rPr lang="cs-CZ" altLang="cs-CZ" sz="2200" b="1"/>
              <a:t>dmítala řecké povstání</a:t>
            </a:r>
            <a:r>
              <a:rPr lang="cs-CZ" altLang="cs-CZ" sz="2200"/>
              <a:t>, vystupovali proti Rigasovi a za základ pro obrodu řeckého národa považovali </a:t>
            </a:r>
            <a:r>
              <a:rPr lang="cs-CZ" altLang="cs-CZ" sz="2200" b="1"/>
              <a:t>vzdělání.</a:t>
            </a:r>
            <a:r>
              <a:rPr lang="cs-CZ" altLang="cs-CZ" sz="2200"/>
              <a:t>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2) Na druhou stranu, řada významných fanariotů byla členy </a:t>
            </a:r>
            <a:r>
              <a:rPr lang="cs-CZ" altLang="cs-CZ" sz="2200" b="1" i="1"/>
              <a:t>Filiki Eteria</a:t>
            </a:r>
            <a:r>
              <a:rPr lang="cs-CZ" altLang="cs-CZ" sz="2200"/>
              <a:t> a stála v čele řeckého povstání. Mnozí z nich byli Turky popraveni, po propuknutí povstání končí jejich spolupráce s Portou, jejich majetky jsou zabaveny.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Alexandros Ypsilantis</a:t>
            </a:r>
          </a:p>
        </p:txBody>
      </p:sp>
      <p:sp>
        <p:nvSpPr>
          <p:cNvPr id="89090" name="Rectangle 2"/>
          <p:cNvSpPr>
            <a:spLocks noGrp="1" noChangeArrowheads="1"/>
          </p:cNvSpPr>
          <p:nvPr>
            <p:ph type="body" idx="1"/>
          </p:nvPr>
        </p:nvSpPr>
        <p:spPr>
          <a:xfrm>
            <a:off x="1981200" y="1600201"/>
            <a:ext cx="8224838" cy="4703763"/>
          </a:xfrm>
          <a:ln/>
        </p:spPr>
        <p:txBody>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vůdce </a:t>
            </a:r>
            <a:r>
              <a:rPr lang="cs-CZ" altLang="cs-CZ" i="1"/>
              <a:t>Filiki Eteria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v únoru 1821 vyhlašuje v Jase nezávislost a vztyčuje řeckou vlajku (vhodné podmínky v podunajských knížectvích)</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do oblasti míří filhelénové z Evropy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Ypsilantis shromažďuje vojsko (500 studentů)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bitva u Dragatsani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3. fáze řeckého osvícenství</a:t>
            </a:r>
          </a:p>
        </p:txBody>
      </p:sp>
      <p:sp>
        <p:nvSpPr>
          <p:cNvPr id="90114" name="Rectangle 2"/>
          <p:cNvSpPr>
            <a:spLocks noGrp="1" noChangeArrowheads="1"/>
          </p:cNvSpPr>
          <p:nvPr>
            <p:ph type="body" idx="1"/>
          </p:nvPr>
        </p:nvSpPr>
        <p:spPr>
          <a:xfrm>
            <a:off x="1981200" y="1600201"/>
            <a:ext cx="8224838" cy="4525963"/>
          </a:xfrm>
          <a:ln/>
        </p:spPr>
        <p:txBody>
          <a:bodyPr vert="horz" lIns="91440" tIns="66204" rIns="91440" bIns="45720" rtlCol="0">
            <a:normAutofit fontScale="92500" lnSpcReduction="2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Třetí období je charakterizováno zásadním obratem k starořecké kultuře, nejen v oblasti jazyka. Končí náhle začátkem povstání r. 1821.</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Na začátku 19. století je prosazován </a:t>
            </a:r>
            <a:r>
              <a:rPr lang="cs-CZ" altLang="cs-CZ" sz="2200" b="1"/>
              <a:t>návrat ke klasickému Řecku</a:t>
            </a:r>
            <a:r>
              <a:rPr lang="cs-CZ" altLang="cs-CZ" sz="2200"/>
              <a:t> (opomíjení Byzance), kladen důraz na starořeckou kulturu a postupně během 19. století i na </a:t>
            </a:r>
            <a:r>
              <a:rPr lang="cs-CZ" altLang="cs-CZ" sz="2200" b="1"/>
              <a:t>archaizující jazyk.</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Přesto dva nejvýznamnější fanariotští básnící počátku 19. století jsou v tomto směru výjimkou. Svou roli zde sehrává i to, že nepochází z Podunajských oblastí ani z Konstantinopole, ale z </a:t>
            </a:r>
            <a:r>
              <a:rPr lang="cs-CZ" altLang="cs-CZ" sz="2200" b="1"/>
              <a:t>oblastí mimo hlavní fanariotská centra</a:t>
            </a:r>
            <a:r>
              <a:rPr lang="cs-CZ" altLang="cs-CZ" sz="2200"/>
              <a:t> a jako všichni intelektuálové z oblastí západního Řecka mají </a:t>
            </a:r>
            <a:r>
              <a:rPr lang="cs-CZ" altLang="cs-CZ" sz="2200" b="1"/>
              <a:t>blíže k lidové tradici.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Aθανάσιος Χριστόπουλος</a:t>
            </a:r>
            <a:br>
              <a:rPr lang="cs-CZ" altLang="cs-CZ"/>
            </a:br>
            <a:r>
              <a:rPr lang="cs-CZ" altLang="cs-CZ" sz="2800"/>
              <a:t>/1772 Kastoria – 1847Sibiu, Transylvánie/</a:t>
            </a:r>
          </a:p>
        </p:txBody>
      </p:sp>
      <p:sp>
        <p:nvSpPr>
          <p:cNvPr id="91138" name="Rectangle 2"/>
          <p:cNvSpPr>
            <a:spLocks noGrp="1" noChangeArrowheads="1"/>
          </p:cNvSpPr>
          <p:nvPr>
            <p:ph type="body" idx="1"/>
          </p:nvPr>
        </p:nvSpPr>
        <p:spPr>
          <a:xfrm>
            <a:off x="1981200" y="1600201"/>
            <a:ext cx="8224838" cy="4525963"/>
          </a:xfrm>
          <a:ln/>
        </p:spPr>
        <p:txBody>
          <a:bodyPr vert="horz" lIns="91440" tIns="64440" rIns="91440" bIns="45720" rtlCol="0">
            <a:normAutofit fontScale="85000" lnSpcReduction="2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Je typickým představitelem fanariotského vzdělance:</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Po narození s rodinou do Bukurešti, studia latinské filologie, filozofie a medicíny v Budě a práv v Padově.</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Většinu života strávil v podunajských knížectvích, kde působil jako soudce, vychovatel v rodině správce knížectví Muruzise a věnoval se literární činnosti.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napsal první novořecká </a:t>
            </a:r>
            <a:r>
              <a:rPr lang="cs-CZ" altLang="cs-CZ" b="1"/>
              <a:t>dramata</a:t>
            </a:r>
            <a:r>
              <a:rPr lang="cs-CZ" altLang="cs-CZ"/>
              <a:t>, nedosahovala vyšší úrovně, cílem podpora národního obrození, drama </a:t>
            </a:r>
            <a:r>
              <a:rPr lang="cs-CZ" altLang="cs-CZ" b="1" i="1">
                <a:cs typeface="Arial Unicode MS" panose="020B0604020202020204" pitchFamily="34" charset="-128"/>
              </a:rPr>
              <a:t>Αχιλλεύς</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t>– otázka jazyka – </a:t>
            </a:r>
            <a:r>
              <a:rPr lang="cs-CZ" altLang="cs-CZ" b="1" i="1">
                <a:cs typeface="Arial Unicode MS" panose="020B0604020202020204" pitchFamily="34" charset="-128"/>
              </a:rPr>
              <a:t>Γραμματική της Αιολοδωρικής</a:t>
            </a:r>
            <a:r>
              <a:rPr lang="cs-CZ" altLang="cs-CZ" i="1">
                <a:cs typeface="Arial Unicode MS" panose="020B0604020202020204" pitchFamily="34" charset="-128"/>
              </a:rPr>
              <a:t> </a:t>
            </a:r>
            <a:r>
              <a:rPr lang="cs-CZ" altLang="cs-CZ">
                <a:cs typeface="Arial Unicode MS" panose="020B0604020202020204" pitchFamily="34" charset="-128"/>
              </a:rPr>
              <a:t>(1805)</a:t>
            </a:r>
            <a:r>
              <a:rPr lang="cs-CZ" altLang="cs-CZ" i="1">
                <a:cs typeface="Arial Unicode MS" panose="020B0604020202020204" pitchFamily="34" charset="-128"/>
              </a:rPr>
              <a:t>. </a:t>
            </a:r>
            <a:r>
              <a:rPr lang="cs-CZ" altLang="cs-CZ">
                <a:cs typeface="Arial Unicode MS" panose="020B0604020202020204" pitchFamily="34" charset="-128"/>
              </a:rPr>
              <a:t>V Gramatice shrnuje svůj jazykový systém: novořečtina vznikla na základě starořeckého </a:t>
            </a:r>
            <a:r>
              <a:rPr lang="cs-CZ" altLang="cs-CZ" b="1">
                <a:cs typeface="Arial Unicode MS" panose="020B0604020202020204" pitchFamily="34" charset="-128"/>
              </a:rPr>
              <a:t>aiolského a dórského dialektu</a:t>
            </a:r>
            <a:r>
              <a:rPr lang="cs-CZ" altLang="cs-CZ">
                <a:cs typeface="Arial Unicode MS" panose="020B0604020202020204" pitchFamily="34" charset="-128"/>
              </a:rPr>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cs typeface="Arial Unicode MS" panose="020B0604020202020204" pitchFamily="34" charset="-128"/>
              </a:rPr>
              <a:t>– </a:t>
            </a:r>
            <a:r>
              <a:rPr lang="cs-CZ" altLang="cs-CZ" b="1">
                <a:cs typeface="Arial Unicode MS" panose="020B0604020202020204" pitchFamily="34" charset="-128"/>
              </a:rPr>
              <a:t>anakreontské</a:t>
            </a:r>
            <a:r>
              <a:rPr lang="cs-CZ" altLang="cs-CZ">
                <a:cs typeface="Arial Unicode MS" panose="020B0604020202020204" pitchFamily="34" charset="-128"/>
              </a:rPr>
              <a:t> básně v živé řečtině, </a:t>
            </a:r>
            <a:r>
              <a:rPr lang="cs-CZ" altLang="cs-CZ" b="1" i="1">
                <a:cs typeface="Arial Unicode MS" panose="020B0604020202020204" pitchFamily="34" charset="-128"/>
              </a:rPr>
              <a:t>Λυρικά</a:t>
            </a:r>
            <a:r>
              <a:rPr lang="cs-CZ" altLang="cs-CZ">
                <a:cs typeface="Arial Unicode MS" panose="020B0604020202020204" pitchFamily="34" charset="-128"/>
              </a:rPr>
              <a:t> (1811)</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a:cs typeface="Arial Unicode MS" panose="020B0604020202020204" pitchFamily="34" charset="-128"/>
              </a:rPr>
              <a:t>– překlad antických autorů (Homér, Hesiodos) do lidové řečtiny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Grp="1" noChangeArrowheads="1"/>
          </p:cNvSpPr>
          <p:nvPr>
            <p:ph type="title"/>
          </p:nvPr>
        </p:nvSpPr>
        <p:spPr>
          <a:xfrm>
            <a:off x="1981200" y="65089"/>
            <a:ext cx="8224838" cy="719137"/>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Λυρικά, Βάκχος</a:t>
            </a:r>
          </a:p>
        </p:txBody>
      </p:sp>
      <p:sp>
        <p:nvSpPr>
          <p:cNvPr id="92162" name="Rectangle 2"/>
          <p:cNvSpPr>
            <a:spLocks noGrp="1" noChangeArrowheads="1"/>
          </p:cNvSpPr>
          <p:nvPr>
            <p:ph type="body" idx="1"/>
          </p:nvPr>
        </p:nvSpPr>
        <p:spPr>
          <a:xfrm>
            <a:off x="1981200" y="1079500"/>
            <a:ext cx="8224838" cy="5041900"/>
          </a:xfrm>
          <a:ln/>
        </p:spPr>
        <p:txBody>
          <a:bodyPr vert="horz" lIns="91440" tIns="64440" rIns="91440" bIns="45720" rtlCol="0">
            <a:normAutofit fontScale="85000" lnSpcReduction="20000"/>
          </a:bodyPr>
          <a:lstStyle/>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Α.</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Ἔξω· ἔξω τὰ βιβλία.</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᾽Σ τὴ φωτιὰ ἡ φλυαρία.</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Λέξες, λόγοι, ὅλα κάτω·</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Τί τοῦ κάκου τὰ φυλάττω;</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Τὸν Ἀπόλλωνά τους ῥίξε·</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καὶ ταῖς Μούσαις ὅλαις πνίξε.</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Τὴν πικρή τους δάφνην καῦσε·</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κι ἀπ᾽ τοὺς κόπους πλέον παῦσε.</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Βάλε Βάκχον καὶ Μαινάδαις·</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καὶ βαρέλια μυριάδαις</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νὰ γενῆ βαρελοθήκη</a:t>
            </a:r>
          </a:p>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cs-CZ"/>
              <a:t>ἡ χρυσῆ βιβλιοθήκη.</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Ιωάννης Βηλαράς</a:t>
            </a:r>
            <a:br>
              <a:rPr lang="cs-CZ" altLang="cs-CZ"/>
            </a:br>
            <a:r>
              <a:rPr lang="cs-CZ" altLang="cs-CZ">
                <a:cs typeface="Arial Unicode MS" panose="020B0604020202020204" pitchFamily="34" charset="-128"/>
              </a:rPr>
              <a:t> </a:t>
            </a:r>
            <a:r>
              <a:rPr lang="cs-CZ" altLang="cs-CZ" sz="2800">
                <a:cs typeface="Arial Unicode MS" panose="020B0604020202020204" pitchFamily="34" charset="-128"/>
              </a:rPr>
              <a:t>(</a:t>
            </a:r>
            <a:r>
              <a:rPr lang="en-US" altLang="cs-CZ" sz="2800">
                <a:cs typeface="Arial Unicode MS" panose="020B0604020202020204" pitchFamily="34" charset="-128"/>
              </a:rPr>
              <a:t>1771–1823)</a:t>
            </a:r>
          </a:p>
        </p:txBody>
      </p:sp>
      <p:sp>
        <p:nvSpPr>
          <p:cNvPr id="93186" name="Rectangle 2"/>
          <p:cNvSpPr>
            <a:spLocks noGrp="1" noChangeArrowheads="1"/>
          </p:cNvSpPr>
          <p:nvPr>
            <p:ph type="body" idx="1"/>
          </p:nvPr>
        </p:nvSpPr>
        <p:spPr>
          <a:xfrm>
            <a:off x="1981200" y="1600201"/>
            <a:ext cx="8224838" cy="4525963"/>
          </a:xfrm>
          <a:ln/>
        </p:spPr>
        <p:txBody>
          <a:bodyPr vert="horz" lIns="91440" tIns="66204" rIns="91440" bIns="45720" rtlCol="0">
            <a:normAutofit fontScale="925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i="1"/>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i="1"/>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narozen na Kythéře, žil mimo fanariotská centra, pobyt v Jannenách</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vystudoval lékařství v Itálii a nějakou dobu byl osobním lékařem Ali Paši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a:t>
            </a:r>
            <a:r>
              <a:rPr lang="cs-CZ" altLang="cs-CZ" sz="2200" b="1" i="1">
                <a:cs typeface="Arial Unicode MS" panose="020B0604020202020204" pitchFamily="34" charset="-128"/>
              </a:rPr>
              <a:t>Ρωμέικη γλώσσα</a:t>
            </a:r>
            <a:r>
              <a:rPr lang="cs-CZ" altLang="cs-CZ" sz="2200">
                <a:cs typeface="Arial Unicode MS" panose="020B0604020202020204" pitchFamily="34" charset="-128"/>
              </a:rPr>
              <a:t> (1814), výklad vlastní jazykové teorie: pokrokový zastánce mluvené podoby jazyka a zjednodušené ortogafie, praktické příklady – básně a překlady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Solomosův učitel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dirty="0"/>
              <a:t>          </a:t>
            </a:r>
            <a:r>
              <a:rPr lang="cs-CZ" altLang="cs-CZ" sz="3200" b="1" dirty="0" err="1"/>
              <a:t>Αδ</a:t>
            </a:r>
            <a:r>
              <a:rPr lang="cs-CZ" altLang="cs-CZ" sz="3200" b="1" dirty="0"/>
              <a:t>αμάντιος Κοραής </a:t>
            </a:r>
            <a:br>
              <a:rPr lang="cs-CZ" altLang="cs-CZ" sz="3200" b="1" dirty="0"/>
            </a:br>
            <a:r>
              <a:rPr lang="cs-CZ" altLang="cs-CZ" sz="2800" dirty="0"/>
              <a:t>                   (</a:t>
            </a:r>
            <a:r>
              <a:rPr lang="cs-CZ" altLang="cs-CZ" sz="2800" dirty="0">
                <a:cs typeface="Arial Unicode MS" panose="020B0604020202020204" pitchFamily="34" charset="-128"/>
              </a:rPr>
              <a:t>1748–1833</a:t>
            </a:r>
            <a:r>
              <a:rPr lang="cs-CZ" altLang="cs-CZ" sz="2800" dirty="0"/>
              <a:t>)</a:t>
            </a:r>
          </a:p>
        </p:txBody>
      </p:sp>
      <p:sp>
        <p:nvSpPr>
          <p:cNvPr id="95234" name="Rectangle 2"/>
          <p:cNvSpPr>
            <a:spLocks noGrp="1" noChangeArrowheads="1"/>
          </p:cNvSpPr>
          <p:nvPr>
            <p:ph type="body" idx="1"/>
          </p:nvPr>
        </p:nvSpPr>
        <p:spPr>
          <a:xfrm>
            <a:off x="1967389" y="2060849"/>
            <a:ext cx="8224838" cy="4525963"/>
          </a:xfrm>
          <a:ln/>
        </p:spPr>
        <p:txBody>
          <a:bodyPr vert="horz" lIns="91440" tIns="62676" rIns="91440" bIns="45720" rtlCol="0">
            <a:normAutofit fontScale="85000" lnSpcReduction="2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1800" dirty="0"/>
              <a:t>–</a:t>
            </a:r>
            <a:r>
              <a:rPr lang="cs-CZ" altLang="cs-CZ" dirty="0"/>
              <a:t> </a:t>
            </a:r>
            <a:r>
              <a:rPr lang="cs-CZ" altLang="cs-CZ" dirty="0">
                <a:cs typeface="Arial Unicode MS" panose="020B0604020202020204" pitchFamily="34" charset="-128"/>
              </a:rPr>
              <a:t>literární a osvětovou činnost zahajuje ve vyšším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věku, tedy až</a:t>
            </a:r>
            <a:r>
              <a:rPr lang="cs-CZ" altLang="cs-CZ" b="1" dirty="0">
                <a:cs typeface="Arial Unicode MS" panose="020B0604020202020204" pitchFamily="34" charset="-128"/>
              </a:rPr>
              <a:t> ke konci řeckého osvícenství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a:t>
            </a:r>
            <a:r>
              <a:rPr lang="cs-CZ" altLang="cs-CZ" b="1" dirty="0">
                <a:cs typeface="Arial Unicode MS" panose="020B0604020202020204" pitchFamily="34" charset="-128"/>
              </a:rPr>
              <a:t> </a:t>
            </a:r>
            <a:r>
              <a:rPr lang="cs-CZ" altLang="cs-CZ" dirty="0">
                <a:cs typeface="Arial Unicode MS" panose="020B0604020202020204" pitchFamily="34" charset="-128"/>
              </a:rPr>
              <a:t>zájem</a:t>
            </a:r>
            <a:r>
              <a:rPr lang="cs-CZ" altLang="cs-CZ" b="1" dirty="0">
                <a:cs typeface="Arial Unicode MS" panose="020B0604020202020204" pitchFamily="34" charset="-128"/>
              </a:rPr>
              <a:t> </a:t>
            </a:r>
            <a:r>
              <a:rPr lang="cs-CZ" altLang="cs-CZ" dirty="0">
                <a:cs typeface="Arial Unicode MS" panose="020B0604020202020204" pitchFamily="34" charset="-128"/>
              </a:rPr>
              <a:t>o vše nové, o všechny aktuální otázky té doby – podává cenná </a:t>
            </a:r>
            <a:r>
              <a:rPr lang="cs-CZ" altLang="cs-CZ" b="1" dirty="0">
                <a:cs typeface="Arial Unicode MS" panose="020B0604020202020204" pitchFamily="34" charset="-128"/>
              </a:rPr>
              <a:t>svědectví</a:t>
            </a:r>
            <a:r>
              <a:rPr lang="cs-CZ" altLang="cs-CZ" dirty="0">
                <a:cs typeface="Arial Unicode MS" panose="020B0604020202020204" pitchFamily="34" charset="-128"/>
              </a:rPr>
              <a:t> </a:t>
            </a:r>
            <a:r>
              <a:rPr lang="cs-CZ" altLang="cs-CZ" b="1" dirty="0">
                <a:cs typeface="Arial Unicode MS" panose="020B0604020202020204" pitchFamily="34" charset="-128"/>
              </a:rPr>
              <a:t>duchovního a kulturního vývoje na území nového řeckého státu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b="1" dirty="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narozen ve Smyrně v rodině vzdělaného obchodníka (vedle fanariotů druhá významná skupina intelektuálů)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rodinný obchod v Amsterodamu (uvolněnější poměry)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studia medicíny v </a:t>
            </a:r>
            <a:r>
              <a:rPr lang="cs-CZ" altLang="cs-CZ" b="1" dirty="0">
                <a:cs typeface="Arial Unicode MS" panose="020B0604020202020204" pitchFamily="34" charset="-128"/>
              </a:rPr>
              <a:t>Paříži</a:t>
            </a:r>
            <a:r>
              <a:rPr lang="cs-CZ" altLang="cs-CZ" dirty="0">
                <a:cs typeface="Arial Unicode MS" panose="020B0604020202020204" pitchFamily="34" charset="-128"/>
              </a:rPr>
              <a:t> (duch klasicismu a obdiv ke starověku)</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zájem o </a:t>
            </a:r>
            <a:r>
              <a:rPr lang="cs-CZ" altLang="cs-CZ" b="1" dirty="0">
                <a:cs typeface="Arial Unicode MS" panose="020B0604020202020204" pitchFamily="34" charset="-128"/>
              </a:rPr>
              <a:t>otázky vzdělání národa –</a:t>
            </a:r>
            <a:r>
              <a:rPr lang="cs-CZ" altLang="cs-CZ" dirty="0">
                <a:cs typeface="Arial Unicode MS" panose="020B0604020202020204" pitchFamily="34" charset="-128"/>
              </a:rPr>
              <a:t>  cesta ke svobodě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v určitých obdobích: osvobození prostřednictvím </a:t>
            </a:r>
            <a:r>
              <a:rPr lang="cs-CZ" altLang="cs-CZ" b="1" dirty="0">
                <a:cs typeface="Arial Unicode MS" panose="020B0604020202020204" pitchFamily="34" charset="-128"/>
              </a:rPr>
              <a:t>povstání</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126" y="1"/>
            <a:ext cx="2405912" cy="29788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Grp="1" noChangeArrowheads="1"/>
          </p:cNvSpPr>
          <p:nvPr>
            <p:ph type="title"/>
          </p:nvPr>
        </p:nvSpPr>
        <p:spPr>
          <a:xfrm>
            <a:off x="1981200" y="127001"/>
            <a:ext cx="8224838" cy="637704"/>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err="1"/>
              <a:t>Αδ</a:t>
            </a:r>
            <a:r>
              <a:rPr lang="cs-CZ" altLang="cs-CZ" dirty="0"/>
              <a:t>αμάντιος Κοραής </a:t>
            </a:r>
          </a:p>
        </p:txBody>
      </p:sp>
      <p:sp>
        <p:nvSpPr>
          <p:cNvPr id="96258" name="Rectangle 2"/>
          <p:cNvSpPr>
            <a:spLocks noGrp="1" noChangeArrowheads="1"/>
          </p:cNvSpPr>
          <p:nvPr>
            <p:ph type="body" idx="1"/>
          </p:nvPr>
        </p:nvSpPr>
        <p:spPr>
          <a:xfrm>
            <a:off x="1981200" y="692696"/>
            <a:ext cx="8224838" cy="6376442"/>
          </a:xfrm>
          <a:ln/>
        </p:spPr>
        <p:txBody>
          <a:bodyPr vert="horz" lIns="91440" tIns="66204" rIns="91440" bIns="45720" rtlCol="0">
            <a:normAutofit fontScale="92500" lnSpcReduction="1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 první politický spis (Napoleon na Jónských ostrovech): </a:t>
            </a:r>
            <a:r>
              <a:rPr lang="cs-CZ" altLang="cs-CZ" sz="2200" i="1" dirty="0" err="1"/>
              <a:t>Αδελφική</a:t>
            </a:r>
            <a:r>
              <a:rPr lang="cs-CZ" altLang="cs-CZ" sz="2200" i="1" dirty="0"/>
              <a:t> </a:t>
            </a:r>
            <a:r>
              <a:rPr lang="cs-CZ" altLang="cs-CZ" sz="2200" i="1" dirty="0" err="1"/>
              <a:t>διδ</a:t>
            </a:r>
            <a:r>
              <a:rPr lang="cs-CZ" altLang="cs-CZ" sz="2200" i="1" dirty="0"/>
              <a:t>ασκαλία</a:t>
            </a:r>
            <a:r>
              <a:rPr lang="cs-CZ" altLang="cs-CZ" sz="2200" dirty="0"/>
              <a:t> (</a:t>
            </a:r>
            <a:r>
              <a:rPr lang="cs-CZ" altLang="cs-CZ" sz="2200" dirty="0">
                <a:cs typeface="Arial Unicode MS" panose="020B0604020202020204" pitchFamily="34" charset="-128"/>
              </a:rPr>
              <a:t>1798, Bratrské kázání pro všechny Řeky, kteří se nacházejí v osmanské říši</a:t>
            </a:r>
            <a:r>
              <a:rPr lang="cs-CZ" altLang="cs-CZ" sz="2200" dirty="0"/>
              <a:t>), obhajoba práva na svobodu národa (odpověď na </a:t>
            </a:r>
            <a:r>
              <a:rPr lang="cs-CZ" altLang="cs-CZ" sz="2200" i="1" dirty="0"/>
              <a:t>Πατρική διδασκαλία</a:t>
            </a:r>
            <a:r>
              <a:rPr lang="cs-CZ" altLang="cs-CZ" sz="2200" dirty="0"/>
              <a:t>)</a:t>
            </a:r>
            <a:r>
              <a:rPr lang="el-GR" altLang="cs-CZ" sz="2200" dirty="0"/>
              <a:t>.</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err="1"/>
              <a:t>Αθ</a:t>
            </a:r>
            <a:r>
              <a:rPr lang="cs-CZ" altLang="cs-CZ" sz="2200" dirty="0"/>
              <a:t>ανάσιος Πάριος: </a:t>
            </a:r>
            <a:r>
              <a:rPr lang="cs-CZ" altLang="cs-CZ" sz="2200" b="1" i="1" dirty="0"/>
              <a:t>A</a:t>
            </a:r>
            <a:r>
              <a:rPr lang="el-GR" altLang="cs-CZ" sz="2200" b="1" i="1" dirty="0" err="1"/>
              <a:t>πολογία</a:t>
            </a:r>
            <a:r>
              <a:rPr lang="el-GR" altLang="cs-CZ" sz="2200" b="1" i="1" dirty="0"/>
              <a:t> χριστιανική</a:t>
            </a:r>
            <a:endParaRPr lang="cs-CZ" altLang="cs-CZ" sz="22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dirty="0"/>
              <a:t>O</a:t>
            </a:r>
            <a:r>
              <a:rPr lang="el-GR" dirty="0"/>
              <a:t>ι </a:t>
            </a:r>
            <a:r>
              <a:rPr lang="cs-CZ" dirty="0" err="1"/>
              <a:t>άνθρω</a:t>
            </a:r>
            <a:r>
              <a:rPr lang="cs-CZ" dirty="0"/>
              <a:t>ποι </a:t>
            </a:r>
            <a:r>
              <a:rPr lang="cs-CZ" b="1" dirty="0"/>
              <a:t>«ούτε γεννώνται ούτε είναι ελεύθεροι»</a:t>
            </a:r>
            <a:r>
              <a:rPr lang="el-GR" dirty="0"/>
              <a:t>, </a:t>
            </a:r>
            <a:r>
              <a:rPr lang="cs-CZ" dirty="0"/>
              <a:t>η </a:t>
            </a:r>
            <a:r>
              <a:rPr lang="cs-CZ" dirty="0" err="1"/>
              <a:t>κοσμική</a:t>
            </a:r>
            <a:r>
              <a:rPr lang="cs-CZ" dirty="0"/>
              <a:t> </a:t>
            </a:r>
            <a:r>
              <a:rPr lang="cs-CZ" dirty="0" err="1"/>
              <a:t>ελευθερί</a:t>
            </a:r>
            <a:r>
              <a:rPr lang="cs-CZ" dirty="0"/>
              <a:t>α είναι απαράδεκτη, εφόσον αναγκαία προϋπόθεσή της είναι η αθε</a:t>
            </a:r>
            <a:r>
              <a:rPr lang="el-GR" dirty="0"/>
              <a:t>ΐ</a:t>
            </a:r>
            <a:r>
              <a:rPr lang="cs-CZ" dirty="0"/>
              <a:t>α</a:t>
            </a:r>
            <a:r>
              <a:rPr lang="el-GR" dirty="0"/>
              <a:t>. </a:t>
            </a:r>
            <a:endParaRPr lang="cs-CZ"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err="1"/>
              <a:t>Αθ</a:t>
            </a:r>
            <a:r>
              <a:rPr lang="cs-CZ" altLang="cs-CZ" sz="2200" dirty="0"/>
              <a:t>ανάσιος Πάριος: </a:t>
            </a:r>
            <a:r>
              <a:rPr lang="cs-CZ" altLang="cs-CZ" sz="2200" b="1" i="1" dirty="0"/>
              <a:t>Πατρική διδασκαλία</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dirty="0"/>
              <a:t>«</a:t>
            </a:r>
            <a:r>
              <a:rPr lang="cs-CZ" altLang="cs-CZ" sz="2200" dirty="0" err="1"/>
              <a:t>Κλείσ</a:t>
            </a:r>
            <a:r>
              <a:rPr lang="cs-CZ" altLang="cs-CZ" sz="2200" dirty="0"/>
              <a:t>ατε τα αυτία σας και μην δώσετε καμμίαν ακρόασιν εις ταύτας τας νεοφανείς ελπίδας της ελευθερίας εναντίον εις τα ρητά της Θείας Γραφής και των Αγίων Αποστόλων όπου μας προστάζουν να υποτασσώμεθα είς τας υπερεχούσας άρχας…»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sz="1800" dirty="0"/>
              <a:t>ZAVŘETE UŠI A NEDOPŘEJTE ŽÁDNÉHO SLUCHU TĚM NOVÝM NADĚJÍM NA SVOBODU, KTERÉ SE PROTIVÍ ZÁKONŮM PÍSMA SVATÉHO A EVANGELIÍM, VE KTERÝCH JE NÁM NAKÁZÁNO, ABYCHOM SE PODŘIZOVALI VLÁDNOUCÍ MOCI.</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6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600" dirty="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dirty="0">
              <a:cs typeface="Arial Unicode MS" panose="020B060402020202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Αδελφική διδασκαλία</a:t>
            </a:r>
          </a:p>
        </p:txBody>
      </p:sp>
      <p:sp>
        <p:nvSpPr>
          <p:cNvPr id="97282" name="Rectangle 2"/>
          <p:cNvSpPr>
            <a:spLocks noGrp="1" noChangeArrowheads="1"/>
          </p:cNvSpPr>
          <p:nvPr>
            <p:ph type="body" idx="1"/>
          </p:nvPr>
        </p:nvSpPr>
        <p:spPr>
          <a:xfrm>
            <a:off x="1981200" y="1600201"/>
            <a:ext cx="8224838" cy="5222875"/>
          </a:xfrm>
          <a:ln/>
        </p:spPr>
        <p:txBody>
          <a:bodyPr vert="horz" lIns="91440" tIns="69732" rIns="91440" bIns="45720" rtlCol="0">
            <a:normAutofit fontScale="925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600"/>
              <a:t>«</a:t>
            </a:r>
            <a:r>
              <a:rPr lang="cs-CZ" altLang="cs-CZ" sz="2200"/>
              <a:t>Eίναι εις όλους γνωστόν εις πόσην ακμήν έφθασε την σήμερον των Tούρκων η τυραννία. Oι ταλαίπωροι Γραικοί δεν είναι πλέον κύριοι μήτε κτημάτων, μήτε τέκνων, μήτε των ιδίων αυτών γυναικών. H τιμή και η ζωή των κρέμαται από την θέλησιν όχι μόνον αυτού του πρωτοτυράννου, αλλά και εκάστου από τους ελαχίστους αυτού δούλους. Tίς δεν ηξεύρει το πλήθος των Γραικών της Kρήτης, όσοι, δια να φύγωσι τα τοσαύτα δεινά, ηναγκάσθησαν να αρνηθώσι την πατρικήν αυτών θρησκείαν; Tίς αγνοεί τας βίας και τας αρπαγάς των παρθένων, των παίδων, όσαι καθ’ ημέραν συμβαίνουσιν εις την Θεσσαλονίκην, ώστε να αναγκάζωνται οι άθλιοι γονείς να μακρύνωσιν από τον πατρικόν οίκον τα φίλτατα τέκνα, δια να τα ελευθερώσωσιν από την ασέλγειαν των βδελυρών Γιανιτζάρων;</a:t>
            </a:r>
            <a:r>
              <a:rPr lang="cs-CZ" altLang="cs-CZ" sz="2600"/>
              <a:t>»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Grp="1" noChangeArrowheads="1"/>
          </p:cNvSpPr>
          <p:nvPr>
            <p:ph type="title"/>
          </p:nvPr>
        </p:nvSpPr>
        <p:spPr>
          <a:xfrm>
            <a:off x="1981200" y="80963"/>
            <a:ext cx="8224838" cy="1528762"/>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Αδαμάντιος Κοραής </a:t>
            </a:r>
          </a:p>
        </p:txBody>
      </p:sp>
      <p:sp>
        <p:nvSpPr>
          <p:cNvPr id="98306" name="Rectangle 2"/>
          <p:cNvSpPr>
            <a:spLocks noGrp="1" noChangeArrowheads="1"/>
          </p:cNvSpPr>
          <p:nvPr>
            <p:ph type="body" idx="1"/>
          </p:nvPr>
        </p:nvSpPr>
        <p:spPr>
          <a:xfrm>
            <a:off x="1981200" y="1600201"/>
            <a:ext cx="8224838" cy="4525963"/>
          </a:xfrm>
          <a:ln/>
        </p:spPr>
        <p:txBody>
          <a:bodyPr vert="horz" lIns="91440" tIns="66204" rIns="91440" bIns="45720" rtlCol="0">
            <a:normAutofit/>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t>– víra ve vojenskou pomoc Francie – díla podporující přímý boj za svobodu: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  veršované </a:t>
            </a:r>
            <a:r>
              <a:rPr lang="cs-CZ" altLang="cs-CZ" sz="2200" b="1" i="1">
                <a:cs typeface="Arial Unicode MS" panose="020B0604020202020204" pitchFamily="34" charset="-128"/>
              </a:rPr>
              <a:t>Άσμα πολεμιστήριον (Bojová píseň , </a:t>
            </a:r>
            <a:r>
              <a:rPr lang="cs-CZ" altLang="cs-CZ" sz="2200">
                <a:cs typeface="Arial Unicode MS" panose="020B0604020202020204" pitchFamily="34" charset="-128"/>
              </a:rPr>
              <a:t>1800) a    </a:t>
            </a:r>
            <a:r>
              <a:rPr lang="cs-CZ" altLang="cs-CZ" sz="2200" i="1">
                <a:cs typeface="Arial Unicode MS" panose="020B0604020202020204" pitchFamily="34" charset="-128"/>
              </a:rPr>
              <a:t>próza </a:t>
            </a:r>
            <a:r>
              <a:rPr lang="cs-CZ" altLang="cs-CZ" sz="2200" b="1" i="1">
                <a:cs typeface="Arial Unicode MS" panose="020B0604020202020204" pitchFamily="34" charset="-128"/>
              </a:rPr>
              <a:t>Σάλπισμα πολεμιστήριον (Bojový hlas polnice,          </a:t>
            </a:r>
            <a:r>
              <a:rPr lang="cs-CZ" altLang="cs-CZ" sz="2200">
                <a:cs typeface="Arial Unicode MS" panose="020B0604020202020204" pitchFamily="34" charset="-128"/>
              </a:rPr>
              <a:t>1803) – neumělé překlady a parafráze franc. revolučních a       vlasteneckých pochodů</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  dopisy řeckým vlastencům</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200">
                <a:cs typeface="Arial Unicode MS" panose="020B0604020202020204" pitchFamily="34" charset="-128"/>
              </a:rPr>
              <a:t>– zklamání a návrat k podpoře nepřímého boje – vzdělání</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200">
              <a:cs typeface="Arial Unicode MS" panose="020B060402020202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1981201" y="125414"/>
            <a:ext cx="8228013" cy="1071339"/>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solidFill>
                  <a:srgbClr val="00B050"/>
                </a:solidFill>
              </a:rPr>
              <a:t>Jónské ostrovy – </a:t>
            </a:r>
            <a:r>
              <a:rPr lang="cs-CZ" altLang="cs-CZ" dirty="0" err="1">
                <a:solidFill>
                  <a:srgbClr val="00B050"/>
                </a:solidFill>
              </a:rPr>
              <a:t>Sedmiostroví</a:t>
            </a:r>
            <a:endParaRPr lang="cs-CZ" altLang="cs-CZ" dirty="0">
              <a:solidFill>
                <a:srgbClr val="00B050"/>
              </a:solidFill>
            </a:endParaRPr>
          </a:p>
        </p:txBody>
      </p:sp>
      <p:sp>
        <p:nvSpPr>
          <p:cNvPr id="61442" name="Rectangle 2"/>
          <p:cNvSpPr>
            <a:spLocks noGrp="1" noChangeArrowheads="1"/>
          </p:cNvSpPr>
          <p:nvPr>
            <p:ph type="body" idx="1"/>
          </p:nvPr>
        </p:nvSpPr>
        <p:spPr>
          <a:xfrm>
            <a:off x="1981201" y="1268760"/>
            <a:ext cx="8228013" cy="4954240"/>
          </a:xfrm>
          <a:ln/>
        </p:spPr>
        <p:txBody>
          <a:bodyPr vert="horz" lIns="91440" tIns="64440" rIns="91440" bIns="45720" rtlCol="0">
            <a:normAutofit/>
          </a:bodyPr>
          <a:lstStyle/>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a:t>
            </a:r>
            <a:r>
              <a:rPr lang="en-US" altLang="cs-CZ" b="1" dirty="0"/>
              <a:t>pod </a:t>
            </a:r>
            <a:r>
              <a:rPr lang="en-US" altLang="cs-CZ" b="1" dirty="0" err="1"/>
              <a:t>benátskou</a:t>
            </a:r>
            <a:r>
              <a:rPr lang="en-US" altLang="cs-CZ" b="1" dirty="0"/>
              <a:t> </a:t>
            </a:r>
            <a:r>
              <a:rPr lang="cs-CZ" altLang="cs-CZ" b="1" dirty="0"/>
              <a:t>nadvládou až do konce 18.st</a:t>
            </a:r>
            <a:r>
              <a:rPr lang="cs-CZ" altLang="cs-CZ" dirty="0"/>
              <a:t>.</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nikdy nebylo dobyto Turky</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vznik specifické </a:t>
            </a:r>
            <a:r>
              <a:rPr lang="cs-CZ" altLang="cs-CZ" b="1" dirty="0" err="1"/>
              <a:t>syntkretické</a:t>
            </a:r>
            <a:r>
              <a:rPr lang="cs-CZ" altLang="cs-CZ" b="1" dirty="0"/>
              <a:t> kultury</a:t>
            </a:r>
            <a:r>
              <a:rPr lang="cs-CZ" altLang="cs-CZ" dirty="0"/>
              <a:t> (</a:t>
            </a:r>
            <a:r>
              <a:rPr lang="cs-CZ" altLang="cs-CZ" dirty="0" err="1"/>
              <a:t>Zakynthos</a:t>
            </a:r>
            <a:r>
              <a:rPr lang="cs-CZ" altLang="cs-CZ" dirty="0"/>
              <a:t> – řecká Florencie)</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období kulturního rozkvětu ostrovů</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dirty="0"/>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1774 – Napoleonova vojska, poté ruský a britský protektorát</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v 18. století aktivní účast při osvobozovacích bojích</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ke svobodnému řeckému státu připojení v r. 1864</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200" y="3756026"/>
            <a:ext cx="2857500" cy="2466975"/>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833" y="4587862"/>
            <a:ext cx="1708659" cy="227732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Αδαμάντιος Κοραής </a:t>
            </a:r>
          </a:p>
        </p:txBody>
      </p:sp>
      <p:sp>
        <p:nvSpPr>
          <p:cNvPr id="99330" name="Rectangle 2"/>
          <p:cNvSpPr>
            <a:spLocks noGrp="1" noChangeArrowheads="1"/>
          </p:cNvSpPr>
          <p:nvPr>
            <p:ph type="body" idx="1"/>
          </p:nvPr>
        </p:nvSpPr>
        <p:spPr>
          <a:xfrm>
            <a:off x="1981200" y="1260475"/>
            <a:ext cx="8224838" cy="6432550"/>
          </a:xfrm>
          <a:ln/>
        </p:spPr>
        <p:txBody>
          <a:bodyPr vert="horz" lIns="91440" tIns="64440" rIns="91440" bIns="45720" rtlCol="0">
            <a:normAutofit fontScale="92500" lnSpcReduction="100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v r. 1805 začíná práci na svém hlavním díle </a:t>
            </a:r>
            <a:r>
              <a:rPr lang="cs-CZ" altLang="cs-CZ" b="1" i="1" dirty="0" err="1">
                <a:cs typeface="Arial Unicode MS" panose="020B0604020202020204" pitchFamily="34" charset="-128"/>
              </a:rPr>
              <a:t>Ελληνική</a:t>
            </a:r>
            <a:r>
              <a:rPr lang="cs-CZ" altLang="cs-CZ" b="1" i="1" dirty="0">
                <a:cs typeface="Arial Unicode MS" panose="020B0604020202020204" pitchFamily="34" charset="-128"/>
              </a:rPr>
              <a:t> βιβ</a:t>
            </a:r>
            <a:r>
              <a:rPr lang="cs-CZ" altLang="cs-CZ" b="1" i="1" dirty="0" err="1">
                <a:cs typeface="Arial Unicode MS" panose="020B0604020202020204" pitchFamily="34" charset="-128"/>
              </a:rPr>
              <a:t>λιοθήκη</a:t>
            </a:r>
            <a:r>
              <a:rPr lang="cs-CZ" altLang="cs-CZ" dirty="0">
                <a:cs typeface="Arial Unicode MS" panose="020B0604020202020204" pitchFamily="34" charset="-128"/>
              </a:rPr>
              <a:t> –</a:t>
            </a:r>
            <a:r>
              <a:rPr lang="cs-CZ" altLang="cs-CZ" b="1" dirty="0">
                <a:cs typeface="Arial Unicode MS" panose="020B0604020202020204" pitchFamily="34" charset="-128"/>
              </a:rPr>
              <a:t> </a:t>
            </a:r>
            <a:r>
              <a:rPr lang="cs-CZ" altLang="cs-CZ" dirty="0">
                <a:cs typeface="Arial Unicode MS" panose="020B0604020202020204" pitchFamily="34" charset="-128"/>
              </a:rPr>
              <a:t>souborná vydání starověkých autorů (úvody: názory na jazykovou otázku, pedagogické a politické otázky) – světový věhlas</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v době řeckého povstání rozsáhlá </a:t>
            </a:r>
            <a:r>
              <a:rPr lang="cs-CZ" altLang="cs-CZ" b="1" dirty="0">
                <a:cs typeface="Arial Unicode MS" panose="020B0604020202020204" pitchFamily="34" charset="-128"/>
              </a:rPr>
              <a:t>korespondence</a:t>
            </a:r>
            <a:r>
              <a:rPr lang="cs-CZ" altLang="cs-CZ" dirty="0">
                <a:cs typeface="Arial Unicode MS" panose="020B0604020202020204" pitchFamily="34" charset="-128"/>
              </a:rPr>
              <a:t> s Řeky i </a:t>
            </a:r>
            <a:r>
              <a:rPr lang="cs-CZ" altLang="cs-CZ" dirty="0" err="1">
                <a:cs typeface="Arial Unicode MS" panose="020B0604020202020204" pitchFamily="34" charset="-128"/>
              </a:rPr>
              <a:t>filhelény</a:t>
            </a:r>
            <a:r>
              <a:rPr lang="cs-CZ" altLang="cs-CZ" dirty="0">
                <a:cs typeface="Arial Unicode MS" panose="020B0604020202020204" pitchFamily="34" charset="-128"/>
              </a:rPr>
              <a:t>, v Paříži považován téměř za oficiálního zástupce Řecka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politická činnost, spor s </a:t>
            </a:r>
            <a:r>
              <a:rPr lang="cs-CZ" altLang="cs-CZ" dirty="0" err="1">
                <a:cs typeface="Arial Unicode MS" panose="020B0604020202020204" pitchFamily="34" charset="-128"/>
              </a:rPr>
              <a:t>Kapodistriasem</a:t>
            </a:r>
            <a:r>
              <a:rPr lang="cs-CZ" altLang="cs-CZ" dirty="0">
                <a:cs typeface="Arial Unicode MS" panose="020B0604020202020204" pitchFamily="34" charset="-128"/>
              </a:rPr>
              <a:t>, odchod z pol. života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spolupráce s časopisem </a:t>
            </a:r>
            <a:r>
              <a:rPr lang="cs-CZ" altLang="cs-CZ" b="1" i="1" dirty="0" err="1">
                <a:cs typeface="Arial Unicode MS" panose="020B0604020202020204" pitchFamily="34" charset="-128"/>
              </a:rPr>
              <a:t>Λόγιος</a:t>
            </a:r>
            <a:r>
              <a:rPr lang="cs-CZ" altLang="cs-CZ" b="1" i="1" dirty="0">
                <a:cs typeface="Arial Unicode MS" panose="020B0604020202020204" pitchFamily="34" charset="-128"/>
              </a:rPr>
              <a:t> </a:t>
            </a:r>
            <a:r>
              <a:rPr lang="cs-CZ" altLang="cs-CZ" b="1" i="1" dirty="0" err="1">
                <a:cs typeface="Arial Unicode MS" panose="020B0604020202020204" pitchFamily="34" charset="-128"/>
              </a:rPr>
              <a:t>Ερμής</a:t>
            </a:r>
            <a:endParaRPr lang="cs-CZ" altLang="cs-CZ" b="1" i="1" dirty="0">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podpora vzdělaní řeckého národa: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jeho přívrženci </a:t>
            </a:r>
            <a:r>
              <a:rPr lang="cs-CZ" altLang="cs-CZ" b="1" dirty="0">
                <a:cs typeface="Arial Unicode MS" panose="020B0604020202020204" pitchFamily="34" charset="-128"/>
              </a:rPr>
              <a:t>zakládali školy, </a:t>
            </a:r>
            <a:r>
              <a:rPr lang="cs-CZ" altLang="cs-CZ" dirty="0">
                <a:cs typeface="Arial Unicode MS" panose="020B0604020202020204" pitchFamily="34" charset="-128"/>
              </a:rPr>
              <a:t>sám se zasazoval o vznik </a:t>
            </a:r>
            <a:r>
              <a:rPr lang="cs-CZ" altLang="cs-CZ" b="1" dirty="0">
                <a:cs typeface="Arial Unicode MS" panose="020B0604020202020204" pitchFamily="34" charset="-128"/>
              </a:rPr>
              <a:t>knihoven, tiskáren, o poskytování stipendií</a:t>
            </a:r>
            <a:r>
              <a:rPr lang="cs-CZ" altLang="cs-CZ" dirty="0">
                <a:cs typeface="Arial Unicode MS" panose="020B0604020202020204" pitchFamily="34" charset="-128"/>
              </a:rPr>
              <a:t>.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dirty="0">
                <a:cs typeface="Arial Unicode MS" panose="020B0604020202020204" pitchFamily="34" charset="-128"/>
              </a:rPr>
              <a:t>    Základním nástrojem pedagogické činnosti pro něj byl</a:t>
            </a:r>
            <a:r>
              <a:rPr lang="cs-CZ" altLang="cs-CZ" b="1" dirty="0">
                <a:cs typeface="Arial Unicode MS" panose="020B0604020202020204" pitchFamily="34" charset="-128"/>
              </a:rPr>
              <a:t> jazyk. </a:t>
            </a:r>
            <a:r>
              <a:rPr lang="cs-CZ" altLang="cs-CZ" dirty="0">
                <a:cs typeface="Arial Unicode MS" panose="020B0604020202020204" pitchFamily="34" charset="-128"/>
              </a:rPr>
              <a:t>V</a:t>
            </a:r>
            <a:r>
              <a:rPr lang="cs-CZ" altLang="cs-CZ" b="1" dirty="0">
                <a:cs typeface="Arial Unicode MS" panose="020B0604020202020204" pitchFamily="34" charset="-128"/>
              </a:rPr>
              <a:t> jazykové otázce</a:t>
            </a:r>
            <a:r>
              <a:rPr lang="cs-CZ" altLang="cs-CZ" dirty="0">
                <a:cs typeface="Arial Unicode MS" panose="020B0604020202020204" pitchFamily="34" charset="-128"/>
              </a:rPr>
              <a:t>, tak jako v ostatních, je zastáncem </a:t>
            </a:r>
            <a:r>
              <a:rPr lang="cs-CZ" altLang="cs-CZ" b="1" dirty="0">
                <a:cs typeface="Arial Unicode MS" panose="020B0604020202020204" pitchFamily="34" charset="-128"/>
              </a:rPr>
              <a:t>liberalismu</a:t>
            </a:r>
            <a:r>
              <a:rPr lang="cs-CZ" altLang="cs-CZ" dirty="0">
                <a:cs typeface="Arial Unicode MS" panose="020B0604020202020204" pitchFamily="34" charset="-128"/>
              </a:rPr>
              <a:t> a střední cesty –</a:t>
            </a:r>
            <a:r>
              <a:rPr lang="cs-CZ" altLang="cs-CZ" b="1" dirty="0">
                <a:cs typeface="Arial Unicode MS" panose="020B0604020202020204" pitchFamily="34" charset="-128"/>
              </a:rPr>
              <a:t> </a:t>
            </a:r>
            <a:r>
              <a:rPr lang="cs-CZ" altLang="cs-CZ" b="1" i="1" dirty="0" err="1">
                <a:cs typeface="Arial Unicode MS" panose="020B0604020202020204" pitchFamily="34" charset="-128"/>
              </a:rPr>
              <a:t>mesi</a:t>
            </a:r>
            <a:r>
              <a:rPr lang="cs-CZ" altLang="cs-CZ" b="1" i="1" dirty="0">
                <a:cs typeface="Arial Unicode MS" panose="020B0604020202020204" pitchFamily="34" charset="-128"/>
              </a:rPr>
              <a:t> </a:t>
            </a:r>
            <a:r>
              <a:rPr lang="cs-CZ" altLang="cs-CZ" b="1" i="1" dirty="0" err="1">
                <a:cs typeface="Arial Unicode MS" panose="020B0604020202020204" pitchFamily="34" charset="-128"/>
              </a:rPr>
              <a:t>odos</a:t>
            </a:r>
            <a:r>
              <a:rPr lang="cs-CZ" altLang="cs-CZ" b="1" dirty="0">
                <a:cs typeface="Arial Unicode MS" panose="020B0604020202020204" pitchFamily="34" charset="-128"/>
              </a:rPr>
              <a:t>.</a:t>
            </a:r>
          </a:p>
          <a:p>
            <a:pPr>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b="1" dirty="0">
                <a:cs typeface="Arial Unicode MS" panose="020B0604020202020204" pitchFamily="34" charset="-128"/>
              </a:rPr>
              <a:t>vychází z mluvené řečtiny, obohacené řečtinou klasickou</a:t>
            </a:r>
          </a:p>
          <a:p>
            <a:pPr>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b="1" dirty="0">
                <a:cs typeface="Arial Unicode MS" panose="020B0604020202020204" pitchFamily="34" charset="-128"/>
              </a:rPr>
              <a:t>očištění jazyka: </a:t>
            </a:r>
            <a:r>
              <a:rPr lang="cs-CZ" altLang="cs-CZ" b="1" i="1" u="sng" dirty="0" err="1">
                <a:cs typeface="Arial Unicode MS" panose="020B0604020202020204" pitchFamily="34" charset="-128"/>
              </a:rPr>
              <a:t>katharevusa</a:t>
            </a:r>
            <a:endParaRPr lang="cs-CZ" altLang="cs-CZ" b="1" i="1" u="sng" dirty="0">
              <a:cs typeface="Arial Unicode MS" panose="020B0604020202020204" pitchFamily="34" charset="-128"/>
            </a:endParaRPr>
          </a:p>
          <a:p>
            <a:pPr>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b="1" dirty="0">
                <a:cs typeface="Arial Unicode MS" panose="020B0604020202020204" pitchFamily="34" charset="-128"/>
              </a:rPr>
              <a:t>obohacení slovní zásoby z klas. řečtiny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dirty="0">
              <a:cs typeface="Arial Unicode MS" panose="020B060402020202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Odpůrci a zastánci </a:t>
            </a:r>
          </a:p>
        </p:txBody>
      </p:sp>
      <p:sp>
        <p:nvSpPr>
          <p:cNvPr id="101378" name="Rectangle 2"/>
          <p:cNvSpPr>
            <a:spLocks noGrp="1" noChangeArrowheads="1"/>
          </p:cNvSpPr>
          <p:nvPr>
            <p:ph type="body" idx="1"/>
          </p:nvPr>
        </p:nvSpPr>
        <p:spPr>
          <a:xfrm>
            <a:off x="1981200" y="1600201"/>
            <a:ext cx="8224838" cy="4525963"/>
          </a:xfrm>
          <a:ln/>
        </p:spPr>
        <p:txBody>
          <a:bodyPr vert="horz" lIns="91440" tIns="67968" rIns="91440" bIns="45720" rtlCol="0">
            <a:normAutofit fontScale="92500"/>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cs typeface="Arial Unicode MS" panose="020B0604020202020204" pitchFamily="34" charset="-128"/>
              </a:rPr>
              <a:t>– </a:t>
            </a:r>
            <a:r>
              <a:rPr lang="cs-CZ" altLang="cs-CZ" sz="2400" b="1">
                <a:cs typeface="Arial Unicode MS" panose="020B0604020202020204" pitchFamily="34" charset="-128"/>
              </a:rPr>
              <a:t>Νεόφυτος Δούκας</a:t>
            </a:r>
            <a:r>
              <a:rPr lang="cs-CZ" altLang="cs-CZ" sz="2400">
                <a:cs typeface="Arial Unicode MS" panose="020B0604020202020204" pitchFamily="34" charset="-128"/>
              </a:rPr>
              <a:t> (1760 – 1845), zastánce staré řečtiny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b="1">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cs typeface="Arial Unicode MS" panose="020B0604020202020204" pitchFamily="34" charset="-128"/>
              </a:rPr>
              <a:t>– </a:t>
            </a:r>
            <a:r>
              <a:rPr lang="cs-CZ" altLang="cs-CZ" sz="2400" b="1">
                <a:cs typeface="Arial Unicode MS" panose="020B0604020202020204" pitchFamily="34" charset="-128"/>
              </a:rPr>
              <a:t>Ιακωβάκης Ρίζος Νερουλός </a:t>
            </a:r>
            <a:r>
              <a:rPr lang="cs-CZ" altLang="cs-CZ" sz="2400">
                <a:cs typeface="Arial Unicode MS" panose="020B0604020202020204" pitchFamily="34" charset="-128"/>
              </a:rPr>
              <a:t>(1778 – 1850), zastánce lidové řečtiny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b="1" i="1">
                <a:cs typeface="Arial Unicode MS" panose="020B0604020202020204" pitchFamily="34" charset="-128"/>
              </a:rPr>
              <a:t>Κορακιστικά ή Διόρθωσις της Ρωμαίικης Γλώσσας</a:t>
            </a:r>
            <a:r>
              <a:rPr lang="cs-CZ" altLang="cs-CZ" sz="2400" i="1">
                <a:cs typeface="Arial Unicode MS" panose="020B0604020202020204" pitchFamily="34" charset="-128"/>
              </a:rPr>
              <a:t> (1813, Krákorání neboli náprava řeckého jazyka)</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sz="2400" i="1">
              <a:cs typeface="Arial Unicode MS" panose="020B0604020202020204" pitchFamily="34" charset="-128"/>
            </a:endParaRP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cs typeface="Arial Unicode MS" panose="020B0604020202020204" pitchFamily="34" charset="-128"/>
              </a:rPr>
              <a:t>– </a:t>
            </a:r>
            <a:r>
              <a:rPr lang="cs-CZ" altLang="cs-CZ" sz="2400" b="1">
                <a:cs typeface="Arial Unicode MS" panose="020B0604020202020204" pitchFamily="34" charset="-128"/>
              </a:rPr>
              <a:t>Θεόφιλος Καΐρης</a:t>
            </a:r>
            <a:r>
              <a:rPr lang="cs-CZ" altLang="cs-CZ" sz="2400">
                <a:cs typeface="Arial Unicode MS" panose="020B0604020202020204" pitchFamily="34" charset="-128"/>
              </a:rPr>
              <a:t> (1784 – 1853) – zastánce střední cesty</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a:cs typeface="Arial Unicode MS" panose="020B0604020202020204" pitchFamily="34" charset="-128"/>
              </a:rPr>
              <a:t> řecký osvícenec,  učitel, účastník osvobozeneckých bojů</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Grp="1" noChangeArrowheads="1"/>
          </p:cNvSpPr>
          <p:nvPr>
            <p:ph type="title"/>
          </p:nvPr>
        </p:nvSpPr>
        <p:spPr>
          <a:xfrm>
            <a:off x="1981200" y="127001"/>
            <a:ext cx="8224838"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Literatura po r. 1821</a:t>
            </a:r>
          </a:p>
        </p:txBody>
      </p:sp>
      <p:sp>
        <p:nvSpPr>
          <p:cNvPr id="102402" name="Rectangle 2"/>
          <p:cNvSpPr>
            <a:spLocks noGrp="1" noChangeArrowheads="1"/>
          </p:cNvSpPr>
          <p:nvPr>
            <p:ph type="body" idx="1"/>
          </p:nvPr>
        </p:nvSpPr>
        <p:spPr>
          <a:xfrm>
            <a:off x="1981200" y="2276873"/>
            <a:ext cx="8224838" cy="4177903"/>
          </a:xfrm>
          <a:ln/>
        </p:spPr>
        <p:txBody>
          <a:bodyPr/>
          <a:lstStyle/>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Rokem </a:t>
            </a:r>
            <a:r>
              <a:rPr lang="cs-CZ" altLang="cs-CZ" sz="2400" b="1" dirty="0"/>
              <a:t>1821 končí řecké osvícenství</a:t>
            </a:r>
            <a:r>
              <a:rPr lang="cs-CZ" altLang="cs-CZ" sz="2400" dirty="0"/>
              <a:t>.  Novořecký stát alespoň první roky po svém vzniku řeší zásadní aktuální politické a hospodářské problémy a literatura se dostává do pozadí.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cs-CZ" altLang="cs-CZ" sz="2400" dirty="0"/>
              <a:t>Literatura v duchu romantismu se pak dále rozvíjí především na Jónských ostrovech (</a:t>
            </a:r>
            <a:r>
              <a:rPr lang="cs-CZ" altLang="cs-CZ" sz="2400" dirty="0" err="1"/>
              <a:t>Solomos</a:t>
            </a:r>
            <a:r>
              <a:rPr lang="cs-CZ" altLang="cs-CZ" sz="2400" dirty="0"/>
              <a:t>) a od 30. let i v Aténách (stará aténská škola). </a:t>
            </a:r>
          </a:p>
          <a:p>
            <a:pPr marL="0" inden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cs-CZ" altLang="cs-CZ"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1981201" y="125414"/>
            <a:ext cx="8228013" cy="1531937"/>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4000" dirty="0">
                <a:solidFill>
                  <a:srgbClr val="00B050"/>
                </a:solidFill>
              </a:rPr>
              <a:t>Jazyk a literatura na Jónských ostrovech</a:t>
            </a:r>
          </a:p>
        </p:txBody>
      </p:sp>
      <p:sp>
        <p:nvSpPr>
          <p:cNvPr id="62466" name="Rectangle 2"/>
          <p:cNvSpPr>
            <a:spLocks noGrp="1" noChangeArrowheads="1"/>
          </p:cNvSpPr>
          <p:nvPr>
            <p:ph type="body" idx="1"/>
          </p:nvPr>
        </p:nvSpPr>
        <p:spPr>
          <a:xfrm>
            <a:off x="1981201" y="2276872"/>
            <a:ext cx="8228013" cy="3946128"/>
          </a:xfrm>
          <a:ln/>
        </p:spPr>
        <p:txBody>
          <a:bodyPr/>
          <a:lstStyle/>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po pádu Kréty na ostrovy přenesena díla krétské renesance</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rozvoj satirické a lidové poezie mimo hlavní centra</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jazyk vyšších vrstev – italština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1981201" y="125414"/>
            <a:ext cx="8228013" cy="1531937"/>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Řecká diaspora</a:t>
            </a:r>
          </a:p>
        </p:txBody>
      </p:sp>
      <p:sp>
        <p:nvSpPr>
          <p:cNvPr id="63490" name="Rectangle 2"/>
          <p:cNvSpPr>
            <a:spLocks noGrp="1" noChangeArrowheads="1"/>
          </p:cNvSpPr>
          <p:nvPr>
            <p:ph type="body" idx="1"/>
          </p:nvPr>
        </p:nvSpPr>
        <p:spPr>
          <a:xfrm>
            <a:off x="1981201" y="1600200"/>
            <a:ext cx="8228013" cy="5378450"/>
          </a:xfrm>
          <a:ln/>
        </p:spPr>
        <p:txBody>
          <a:bodyPr vert="horz" lIns="91440" tIns="64440" rIns="91440" bIns="45720" rtlCol="0">
            <a:normAutofit fontScale="92500"/>
          </a:bodyPr>
          <a:lstStyle/>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řada byzantských učenců odchází na západ (především Itálie)</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přinášejí s sebou významná </a:t>
            </a:r>
            <a:r>
              <a:rPr lang="cs-CZ" altLang="cs-CZ" b="1" dirty="0"/>
              <a:t>klasická díla a dokonalou znalost klasické řečtiny a starověké literatury</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dirty="0"/>
              <a:t>– řada z nich se stává </a:t>
            </a:r>
            <a:r>
              <a:rPr lang="cs-CZ" altLang="cs-CZ" b="1" dirty="0"/>
              <a:t>vydavateli a korektory</a:t>
            </a:r>
            <a:r>
              <a:rPr lang="cs-CZ" altLang="cs-CZ" dirty="0"/>
              <a:t> starověkých děl a také </a:t>
            </a:r>
            <a:r>
              <a:rPr lang="cs-CZ" altLang="cs-CZ" b="1" dirty="0"/>
              <a:t>učiteli</a:t>
            </a:r>
            <a:r>
              <a:rPr lang="cs-CZ" altLang="cs-CZ" dirty="0"/>
              <a:t> staré řečtiny a přispívá tak k </a:t>
            </a:r>
            <a:r>
              <a:rPr lang="cs-CZ" altLang="cs-CZ" b="1" dirty="0"/>
              <a:t>rozvoji renesance</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dirty="0" err="1"/>
              <a:t>byzantský</a:t>
            </a:r>
            <a:r>
              <a:rPr lang="en-US" altLang="cs-CZ" dirty="0"/>
              <a:t> </a:t>
            </a:r>
            <a:r>
              <a:rPr lang="en-US" altLang="cs-CZ" dirty="0" err="1"/>
              <a:t>teolog</a:t>
            </a:r>
            <a:r>
              <a:rPr lang="en-US" altLang="cs-CZ" dirty="0"/>
              <a:t> </a:t>
            </a:r>
            <a:r>
              <a:rPr lang="en-US" altLang="cs-CZ" b="1" dirty="0" err="1"/>
              <a:t>Béssarión</a:t>
            </a:r>
            <a:r>
              <a:rPr lang="en-US" altLang="cs-CZ" b="1" dirty="0"/>
              <a:t> –</a:t>
            </a:r>
            <a:r>
              <a:rPr lang="en-US" altLang="cs-CZ" dirty="0"/>
              <a:t> </a:t>
            </a:r>
            <a:r>
              <a:rPr lang="en-US" altLang="cs-CZ" b="1" dirty="0" err="1"/>
              <a:t>Βησσ</a:t>
            </a:r>
            <a:r>
              <a:rPr lang="en-US" altLang="cs-CZ" b="1" dirty="0"/>
              <a:t>αρίων </a:t>
            </a:r>
            <a:r>
              <a:rPr lang="en-US" altLang="cs-CZ" dirty="0"/>
              <a:t>(15.st., Benátky) – největší sbírka starověkých rukopisů</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dirty="0" err="1"/>
              <a:t>byzantský</a:t>
            </a:r>
            <a:r>
              <a:rPr lang="en-US" altLang="cs-CZ" dirty="0"/>
              <a:t> </a:t>
            </a:r>
            <a:r>
              <a:rPr lang="en-US" altLang="cs-CZ" dirty="0" err="1"/>
              <a:t>humanista</a:t>
            </a:r>
            <a:r>
              <a:rPr lang="en-US" altLang="cs-CZ" dirty="0"/>
              <a:t> </a:t>
            </a:r>
            <a:r>
              <a:rPr lang="en-US" altLang="cs-CZ" b="1" dirty="0" err="1"/>
              <a:t>Νικόλ</a:t>
            </a:r>
            <a:r>
              <a:rPr lang="en-US" altLang="cs-CZ" b="1" dirty="0"/>
              <a:t>αος Σοφιανός </a:t>
            </a:r>
            <a:r>
              <a:rPr lang="en-US" altLang="cs-CZ" dirty="0"/>
              <a:t>(16.st., Benátky) – sepsal gramatiku obecné řečtiny </a:t>
            </a:r>
            <a:r>
              <a:rPr lang="en-US" altLang="cs-CZ" i="1" dirty="0"/>
              <a:t>Γραμματική της νεοελληνική γλώσσας</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dirty="0" err="1"/>
              <a:t>řecký</a:t>
            </a:r>
            <a:r>
              <a:rPr lang="en-US" altLang="cs-CZ" dirty="0"/>
              <a:t> </a:t>
            </a:r>
            <a:r>
              <a:rPr lang="en-US" altLang="cs-CZ" dirty="0" err="1"/>
              <a:t>učenec</a:t>
            </a:r>
            <a:r>
              <a:rPr lang="en-US" altLang="cs-CZ" dirty="0"/>
              <a:t> a </a:t>
            </a:r>
            <a:r>
              <a:rPr lang="en-US" altLang="cs-CZ" dirty="0" err="1"/>
              <a:t>mecenáš</a:t>
            </a:r>
            <a:r>
              <a:rPr lang="en-US" altLang="cs-CZ" dirty="0"/>
              <a:t>, </a:t>
            </a:r>
            <a:r>
              <a:rPr lang="en-US" altLang="cs-CZ" dirty="0" err="1"/>
              <a:t>jeden</a:t>
            </a:r>
            <a:r>
              <a:rPr lang="en-US" altLang="cs-CZ" dirty="0"/>
              <a:t> z </a:t>
            </a:r>
            <a:r>
              <a:rPr lang="en-US" altLang="cs-CZ" dirty="0" err="1"/>
              <a:t>nejbohatších</a:t>
            </a:r>
            <a:r>
              <a:rPr lang="en-US" altLang="cs-CZ" dirty="0"/>
              <a:t> </a:t>
            </a:r>
            <a:r>
              <a:rPr lang="en-US" altLang="cs-CZ" dirty="0" err="1"/>
              <a:t>Řeků</a:t>
            </a:r>
            <a:r>
              <a:rPr lang="en-US" altLang="cs-CZ" dirty="0"/>
              <a:t> </a:t>
            </a:r>
            <a:r>
              <a:rPr lang="en-US" altLang="cs-CZ" dirty="0" err="1"/>
              <a:t>diaspory</a:t>
            </a:r>
            <a:r>
              <a:rPr lang="en-US" altLang="cs-CZ" dirty="0"/>
              <a:t> </a:t>
            </a:r>
            <a:r>
              <a:rPr lang="en-US" altLang="cs-CZ" b="1" dirty="0" err="1"/>
              <a:t>Θωμάς</a:t>
            </a:r>
            <a:r>
              <a:rPr lang="en-US" altLang="cs-CZ" b="1" dirty="0"/>
              <a:t> </a:t>
            </a:r>
            <a:r>
              <a:rPr lang="en-US" altLang="cs-CZ" b="1" dirty="0" err="1"/>
              <a:t>Φλ</a:t>
            </a:r>
            <a:r>
              <a:rPr lang="en-US" altLang="cs-CZ" b="1" dirty="0"/>
              <a:t>αγγίνης</a:t>
            </a:r>
            <a:r>
              <a:rPr lang="en-US" altLang="cs-CZ" dirty="0"/>
              <a:t>, v Benátkách r. 1648 </a:t>
            </a:r>
            <a:r>
              <a:rPr lang="en-US" altLang="cs-CZ" dirty="0" err="1"/>
              <a:t>založil</a:t>
            </a:r>
            <a:r>
              <a:rPr lang="en-US" altLang="cs-CZ" dirty="0"/>
              <a:t> </a:t>
            </a:r>
            <a:r>
              <a:rPr lang="en-US" altLang="cs-CZ" dirty="0" err="1"/>
              <a:t>vyšší</a:t>
            </a:r>
            <a:r>
              <a:rPr lang="en-US" altLang="cs-CZ" dirty="0"/>
              <a:t> </a:t>
            </a:r>
            <a:r>
              <a:rPr lang="en-US" altLang="cs-CZ" dirty="0" err="1"/>
              <a:t>školu</a:t>
            </a:r>
            <a:r>
              <a:rPr lang="en-US" altLang="cs-CZ" dirty="0"/>
              <a:t>, </a:t>
            </a:r>
            <a:r>
              <a:rPr lang="en-US" altLang="cs-CZ" dirty="0" err="1"/>
              <a:t>která</a:t>
            </a:r>
            <a:r>
              <a:rPr lang="en-US" altLang="cs-CZ" dirty="0"/>
              <a:t> </a:t>
            </a:r>
            <a:r>
              <a:rPr lang="en-US" altLang="cs-CZ" dirty="0" err="1"/>
              <a:t>měla</a:t>
            </a:r>
            <a:r>
              <a:rPr lang="en-US" altLang="cs-CZ" dirty="0"/>
              <a:t> </a:t>
            </a:r>
            <a:r>
              <a:rPr lang="en-US" altLang="cs-CZ" dirty="0" err="1"/>
              <a:t>velký</a:t>
            </a:r>
            <a:r>
              <a:rPr lang="en-US" altLang="cs-CZ" dirty="0"/>
              <a:t> </a:t>
            </a:r>
            <a:r>
              <a:rPr lang="en-US" altLang="cs-CZ" dirty="0" err="1"/>
              <a:t>vliv</a:t>
            </a:r>
            <a:r>
              <a:rPr lang="en-US" altLang="cs-CZ" dirty="0"/>
              <a:t> </a:t>
            </a:r>
            <a:r>
              <a:rPr lang="en-US" altLang="cs-CZ" dirty="0" err="1"/>
              <a:t>na</a:t>
            </a:r>
            <a:r>
              <a:rPr lang="en-US" altLang="cs-CZ" dirty="0"/>
              <a:t> </a:t>
            </a:r>
            <a:r>
              <a:rPr lang="en-US" altLang="cs-CZ" dirty="0" err="1"/>
              <a:t>intelektuální</a:t>
            </a:r>
            <a:r>
              <a:rPr lang="en-US" altLang="cs-CZ" dirty="0"/>
              <a:t> </a:t>
            </a:r>
            <a:r>
              <a:rPr lang="en-US" altLang="cs-CZ" dirty="0" err="1"/>
              <a:t>rozvoj</a:t>
            </a:r>
            <a:r>
              <a:rPr lang="en-US" altLang="cs-CZ" dirty="0"/>
              <a:t> </a:t>
            </a:r>
            <a:r>
              <a:rPr lang="en-US" altLang="cs-CZ" dirty="0" err="1"/>
              <a:t>Řeků</a:t>
            </a:r>
            <a:r>
              <a:rPr lang="en-US" altLang="cs-CZ" dirty="0"/>
              <a:t> </a:t>
            </a:r>
            <a:r>
              <a:rPr lang="en-US" altLang="cs-CZ" dirty="0" err="1"/>
              <a:t>až</a:t>
            </a:r>
            <a:r>
              <a:rPr lang="en-US" altLang="cs-CZ" dirty="0"/>
              <a:t> do </a:t>
            </a:r>
            <a:r>
              <a:rPr lang="en-US" altLang="cs-CZ" dirty="0" err="1"/>
              <a:t>konce</a:t>
            </a:r>
            <a:r>
              <a:rPr lang="en-US" altLang="cs-CZ" dirty="0"/>
              <a:t> 18.st. (</a:t>
            </a:r>
            <a:r>
              <a:rPr lang="en-US" altLang="cs-CZ" dirty="0" err="1"/>
              <a:t>tzv</a:t>
            </a:r>
            <a:r>
              <a:rPr lang="en-US" altLang="cs-CZ" dirty="0"/>
              <a:t>. </a:t>
            </a:r>
            <a:r>
              <a:rPr lang="en-US" altLang="cs-CZ" b="1" dirty="0" err="1"/>
              <a:t>Φλ</a:t>
            </a:r>
            <a:r>
              <a:rPr lang="en-US" altLang="cs-CZ" b="1" dirty="0"/>
              <a:t>αγγινιανό Ελληνομουσείο, </a:t>
            </a:r>
            <a:r>
              <a:rPr lang="en-US" altLang="cs-CZ" dirty="0"/>
              <a:t> </a:t>
            </a:r>
            <a:r>
              <a:rPr lang="en-US" altLang="cs-CZ" b="1" i="1" dirty="0"/>
              <a:t>Άνθη Ευλαβίας</a:t>
            </a:r>
            <a:r>
              <a:rPr lang="en-US" altLang="cs-CZ" dirty="0"/>
              <a:t>)</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cs-CZ"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1981201" y="127001"/>
            <a:ext cx="8226425"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Oblasti pod tureckou nadvládou</a:t>
            </a:r>
          </a:p>
        </p:txBody>
      </p:sp>
      <p:sp>
        <p:nvSpPr>
          <p:cNvPr id="64514" name="Rectangle 2"/>
          <p:cNvSpPr>
            <a:spLocks noGrp="1" noChangeArrowheads="1"/>
          </p:cNvSpPr>
          <p:nvPr>
            <p:ph type="body" idx="1"/>
          </p:nvPr>
        </p:nvSpPr>
        <p:spPr>
          <a:xfrm>
            <a:off x="1981201" y="1600201"/>
            <a:ext cx="8226425" cy="4525963"/>
          </a:xfrm>
          <a:ln/>
        </p:spPr>
        <p:txBody>
          <a:bodyPr/>
          <a:lstStyle/>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téměř jedno století je literární produkce velmi omezená</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zásadní úlohu hraje církev (podpora křesťanské víry, národního uvědomění Řeků, vzdělávání lidu)</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17. století – období církevního humanismu (částečný obrat k lidovému jazyku, zájem o vzdělávání lidu)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1981201" y="127001"/>
            <a:ext cx="8226425"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Κύριλλος Λούκαρις </a:t>
            </a:r>
            <a:br>
              <a:rPr lang="en-US" altLang="cs-CZ"/>
            </a:br>
            <a:r>
              <a:rPr lang="en-US" altLang="cs-CZ"/>
              <a:t>/1572–1638/</a:t>
            </a:r>
          </a:p>
        </p:txBody>
      </p:sp>
      <p:sp>
        <p:nvSpPr>
          <p:cNvPr id="65538" name="Rectangle 2"/>
          <p:cNvSpPr>
            <a:spLocks noGrp="1" noChangeArrowheads="1"/>
          </p:cNvSpPr>
          <p:nvPr>
            <p:ph type="body" idx="1"/>
          </p:nvPr>
        </p:nvSpPr>
        <p:spPr>
          <a:xfrm>
            <a:off x="1981201" y="1600201"/>
            <a:ext cx="8226425" cy="4619625"/>
          </a:xfrm>
          <a:ln/>
        </p:spPr>
        <p:txBody>
          <a:bodyPr/>
          <a:lstStyle/>
          <a:p>
            <a:endParaRPr lang="cs-CZ"/>
          </a:p>
        </p:txBody>
      </p:sp>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1439863"/>
            <a:ext cx="4751388" cy="542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1981201" y="127001"/>
            <a:ext cx="8226425" cy="1438275"/>
          </a:xfrm>
          <a:ln/>
        </p:spPr>
        <p:txBody>
          <a:bodyPr vert="horz" lIns="91440" tIns="85608" rIns="91440" bIns="45720" rtlCol="0" anchor="ct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a:t>Κύριλλος Λούκαρις </a:t>
            </a:r>
            <a:br>
              <a:rPr lang="en-US" altLang="cs-CZ"/>
            </a:br>
            <a:r>
              <a:rPr lang="en-US" altLang="cs-CZ"/>
              <a:t>/1572–1638/</a:t>
            </a:r>
          </a:p>
        </p:txBody>
      </p:sp>
      <p:sp>
        <p:nvSpPr>
          <p:cNvPr id="66562" name="Rectangle 2"/>
          <p:cNvSpPr>
            <a:spLocks noGrp="1" noChangeArrowheads="1"/>
          </p:cNvSpPr>
          <p:nvPr>
            <p:ph type="body" idx="1"/>
          </p:nvPr>
        </p:nvSpPr>
        <p:spPr>
          <a:xfrm>
            <a:off x="1981201" y="1600201"/>
            <a:ext cx="8226425" cy="4525963"/>
          </a:xfrm>
          <a:ln/>
        </p:spPr>
        <p:txBody>
          <a:bodyPr/>
          <a:lstStyle/>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konstantinopolský patriarcha</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za jeho patriarchátu Konstantinopol významným kulturním střediskem</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prosazuje překlad Nového zákona do lidové řečtiny</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zakládá první tiskárnu v oblastech ovládaných Turky</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a:t>– velký odpor vysokého kléru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pk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TM04033925[[fn=Kapka]]</Template>
  <TotalTime>0</TotalTime>
  <Words>2896</Words>
  <Application>Microsoft Office PowerPoint</Application>
  <PresentationFormat>Širokoúhlá obrazovka</PresentationFormat>
  <Paragraphs>273</Paragraphs>
  <Slides>42</Slides>
  <Notes>41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Arial</vt:lpstr>
      <vt:lpstr>Calibri</vt:lpstr>
      <vt:lpstr>Tw Cen MT</vt:lpstr>
      <vt:lpstr>Wingdings</vt:lpstr>
      <vt:lpstr>Kapka</vt:lpstr>
      <vt:lpstr>Od kréty ke koraisovi</vt:lpstr>
      <vt:lpstr>Krétská renesance</vt:lpstr>
      <vt:lpstr>Význam krétské renesance</vt:lpstr>
      <vt:lpstr>Jónské ostrovy – Sedmiostroví</vt:lpstr>
      <vt:lpstr>Jazyk a literatura na Jónských ostrovech</vt:lpstr>
      <vt:lpstr>Řecká diaspora</vt:lpstr>
      <vt:lpstr>Oblasti pod tureckou nadvládou</vt:lpstr>
      <vt:lpstr>Κύριλλος Λούκαρις  /1572–1638/</vt:lpstr>
      <vt:lpstr>Κύριλλος Λούκαρις  /1572–1638/</vt:lpstr>
      <vt:lpstr>Vysoká Porta je metonymum ústřední vlády Osmanské říše. Původně jde o označení jedné z bran dívánu paláce Topkapi v Istanbulu.  Po mladoturecké revoluci toto označení přešlo na osmanské ministerstvo zahraničí.</vt:lpstr>
      <vt:lpstr>Znaky osvícenství (podle Dimarase):</vt:lpstr>
      <vt:lpstr>Řecké osvícenství </vt:lpstr>
      <vt:lpstr> Řecké osvícenství</vt:lpstr>
      <vt:lpstr>Moldavsko a Valašsko Μολδοβλαχία</vt:lpstr>
      <vt:lpstr>Fanarioté</vt:lpstr>
      <vt:lpstr>Řecké osvícenství – periodizace</vt:lpstr>
      <vt:lpstr>Osvícenství – periodizace</vt:lpstr>
      <vt:lpstr>1. fáze osvícenství</vt:lpstr>
      <vt:lpstr>1. fáze osvícenství</vt:lpstr>
      <vt:lpstr>2. fáze</vt:lpstr>
      <vt:lpstr>Vývoj ve 2. polovině 18. st.</vt:lpstr>
      <vt:lpstr>Ρήγας Βελεστινλής Φερραίος  (1757–1798)</vt:lpstr>
      <vt:lpstr>Ρήγας Βελεστινλής Φερραίος  </vt:lpstr>
      <vt:lpstr>Rigas zpívá Bojový pochod</vt:lpstr>
      <vt:lpstr>Dílo</vt:lpstr>
      <vt:lpstr>Χάρτα της Ελλάδος</vt:lpstr>
      <vt:lpstr>Prezentace aplikace PowerPoint</vt:lpstr>
      <vt:lpstr>Ukázky – Rigas Ferreos</vt:lpstr>
      <vt:lpstr>Prezentace aplikace PowerPoint</vt:lpstr>
      <vt:lpstr>3. fáze</vt:lpstr>
      <vt:lpstr>Alexandros Ypsilantis</vt:lpstr>
      <vt:lpstr>3. fáze řeckého osvícenství</vt:lpstr>
      <vt:lpstr>Aθανάσιος Χριστόπουλος /1772 Kastoria – 1847Sibiu, Transylvánie/</vt:lpstr>
      <vt:lpstr>Λυρικά, Βάκχος</vt:lpstr>
      <vt:lpstr>Ιωάννης Βηλαράς  (1771–1823)</vt:lpstr>
      <vt:lpstr>          Αδαμάντιος Κοραής                     (1748–1833)</vt:lpstr>
      <vt:lpstr>Αδαμάντιος Κοραής </vt:lpstr>
      <vt:lpstr>Αδελφική διδασκαλία</vt:lpstr>
      <vt:lpstr>Αδαμάντιος Κοραής </vt:lpstr>
      <vt:lpstr>Αδαμάντιος Κοραής </vt:lpstr>
      <vt:lpstr>Odpůrci a zastánci </vt:lpstr>
      <vt:lpstr>Literatura po r. 1821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 kréty ke koraisovi</dc:title>
  <dc:creator>Nicole Votavová Sumelidisová</dc:creator>
  <cp:lastModifiedBy>Nicole Votavová Sumelidisová</cp:lastModifiedBy>
  <cp:revision>1</cp:revision>
  <dcterms:created xsi:type="dcterms:W3CDTF">2023-10-05T12:47:04Z</dcterms:created>
  <dcterms:modified xsi:type="dcterms:W3CDTF">2023-10-05T12:48:18Z</dcterms:modified>
</cp:coreProperties>
</file>