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9"/>
  </p:notesMasterIdLst>
  <p:sldIdLst>
    <p:sldId id="256" r:id="rId2"/>
    <p:sldId id="353" r:id="rId3"/>
    <p:sldId id="496" r:id="rId4"/>
    <p:sldId id="358" r:id="rId5"/>
    <p:sldId id="359" r:id="rId6"/>
    <p:sldId id="360" r:id="rId7"/>
    <p:sldId id="494" r:id="rId8"/>
    <p:sldId id="497" r:id="rId9"/>
    <p:sldId id="498" r:id="rId10"/>
    <p:sldId id="499" r:id="rId11"/>
    <p:sldId id="500" r:id="rId12"/>
    <p:sldId id="364" r:id="rId13"/>
    <p:sldId id="365" r:id="rId14"/>
    <p:sldId id="366" r:id="rId15"/>
    <p:sldId id="367" r:id="rId16"/>
    <p:sldId id="368" r:id="rId17"/>
    <p:sldId id="369" r:id="rId18"/>
    <p:sldId id="370" r:id="rId19"/>
    <p:sldId id="371" r:id="rId20"/>
    <p:sldId id="372" r:id="rId21"/>
    <p:sldId id="373" r:id="rId22"/>
    <p:sldId id="374" r:id="rId23"/>
    <p:sldId id="375" r:id="rId24"/>
    <p:sldId id="376" r:id="rId25"/>
    <p:sldId id="379" r:id="rId26"/>
    <p:sldId id="380" r:id="rId27"/>
    <p:sldId id="381" r:id="rId28"/>
    <p:sldId id="382" r:id="rId29"/>
    <p:sldId id="383" r:id="rId30"/>
    <p:sldId id="384" r:id="rId31"/>
    <p:sldId id="385" r:id="rId32"/>
    <p:sldId id="386" r:id="rId33"/>
    <p:sldId id="387" r:id="rId34"/>
    <p:sldId id="388" r:id="rId35"/>
    <p:sldId id="501" r:id="rId36"/>
    <p:sldId id="502" r:id="rId37"/>
    <p:sldId id="503" r:id="rId38"/>
    <p:sldId id="389" r:id="rId39"/>
    <p:sldId id="390" r:id="rId40"/>
    <p:sldId id="391" r:id="rId41"/>
    <p:sldId id="392" r:id="rId42"/>
    <p:sldId id="393" r:id="rId43"/>
    <p:sldId id="396" r:id="rId44"/>
    <p:sldId id="397" r:id="rId45"/>
    <p:sldId id="398" r:id="rId46"/>
    <p:sldId id="399" r:id="rId47"/>
    <p:sldId id="400" r:id="rId48"/>
    <p:sldId id="401" r:id="rId49"/>
    <p:sldId id="402" r:id="rId50"/>
    <p:sldId id="403" r:id="rId51"/>
    <p:sldId id="404" r:id="rId52"/>
    <p:sldId id="405" r:id="rId53"/>
    <p:sldId id="504" r:id="rId54"/>
    <p:sldId id="505" r:id="rId55"/>
    <p:sldId id="406" r:id="rId56"/>
    <p:sldId id="407" r:id="rId57"/>
    <p:sldId id="408" r:id="rId58"/>
    <p:sldId id="409" r:id="rId59"/>
    <p:sldId id="410" r:id="rId60"/>
    <p:sldId id="411" r:id="rId61"/>
    <p:sldId id="412" r:id="rId62"/>
    <p:sldId id="413" r:id="rId63"/>
    <p:sldId id="414" r:id="rId64"/>
    <p:sldId id="510" r:id="rId65"/>
    <p:sldId id="507" r:id="rId66"/>
    <p:sldId id="508" r:id="rId67"/>
    <p:sldId id="511" r:id="rId68"/>
    <p:sldId id="415" r:id="rId69"/>
    <p:sldId id="512" r:id="rId70"/>
    <p:sldId id="416" r:id="rId71"/>
    <p:sldId id="418" r:id="rId72"/>
    <p:sldId id="419" r:id="rId73"/>
    <p:sldId id="421" r:id="rId74"/>
    <p:sldId id="422" r:id="rId75"/>
    <p:sldId id="423" r:id="rId76"/>
    <p:sldId id="517" r:id="rId77"/>
    <p:sldId id="518" r:id="rId78"/>
    <p:sldId id="519" r:id="rId79"/>
    <p:sldId id="520" r:id="rId80"/>
    <p:sldId id="424" r:id="rId81"/>
    <p:sldId id="425" r:id="rId82"/>
    <p:sldId id="426" r:id="rId83"/>
    <p:sldId id="428" r:id="rId84"/>
    <p:sldId id="429" r:id="rId85"/>
    <p:sldId id="430" r:id="rId86"/>
    <p:sldId id="513" r:id="rId87"/>
    <p:sldId id="514" r:id="rId88"/>
    <p:sldId id="516" r:id="rId89"/>
    <p:sldId id="515" r:id="rId90"/>
    <p:sldId id="432" r:id="rId91"/>
    <p:sldId id="433" r:id="rId92"/>
    <p:sldId id="435" r:id="rId93"/>
    <p:sldId id="436" r:id="rId94"/>
    <p:sldId id="438" r:id="rId95"/>
    <p:sldId id="439" r:id="rId96"/>
    <p:sldId id="444" r:id="rId97"/>
    <p:sldId id="445" r:id="rId98"/>
    <p:sldId id="446" r:id="rId99"/>
    <p:sldId id="447" r:id="rId100"/>
    <p:sldId id="448" r:id="rId101"/>
    <p:sldId id="449" r:id="rId102"/>
    <p:sldId id="450" r:id="rId103"/>
    <p:sldId id="451" r:id="rId104"/>
    <p:sldId id="452" r:id="rId105"/>
    <p:sldId id="453" r:id="rId106"/>
    <p:sldId id="454" r:id="rId107"/>
    <p:sldId id="455" r:id="rId108"/>
    <p:sldId id="456" r:id="rId109"/>
    <p:sldId id="457" r:id="rId110"/>
    <p:sldId id="458" r:id="rId111"/>
    <p:sldId id="459" r:id="rId112"/>
    <p:sldId id="460" r:id="rId113"/>
    <p:sldId id="461" r:id="rId114"/>
    <p:sldId id="462" r:id="rId115"/>
    <p:sldId id="463" r:id="rId116"/>
    <p:sldId id="464" r:id="rId117"/>
    <p:sldId id="465" r:id="rId118"/>
    <p:sldId id="466" r:id="rId119"/>
    <p:sldId id="467" r:id="rId120"/>
    <p:sldId id="468" r:id="rId121"/>
    <p:sldId id="521" r:id="rId122"/>
    <p:sldId id="522" r:id="rId123"/>
    <p:sldId id="523" r:id="rId124"/>
    <p:sldId id="441" r:id="rId125"/>
    <p:sldId id="525" r:id="rId126"/>
    <p:sldId id="442" r:id="rId127"/>
    <p:sldId id="524" r:id="rId12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23200B-8513-417B-B689-52E3E1B478DF}" type="datetimeFigureOut">
              <a:rPr lang="cs-CZ" smtClean="0"/>
              <a:t>09.01.2024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16401C-C936-4675-8C2C-E648B62B3826}" type="slidenum">
              <a:rPr lang="cs-CZ" smtClean="0"/>
              <a:t>‹#›</a:t>
            </a:fld>
            <a:endParaRPr lang="cs-CZ"/>
          </a:p>
        </p:txBody>
      </p:sp>
    </p:spTree>
    <p:extLst>
      <p:ext uri="{BB962C8B-B14F-4D97-AF65-F5344CB8AC3E}">
        <p14:creationId xmlns:p14="http://schemas.microsoft.com/office/powerpoint/2010/main" val="875928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0513"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0514"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217556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2801"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2802"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98554463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6225"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6226" name="Rectangle 2"/>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91226863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7249"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7250" name="Rectangle 2"/>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413083028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8273"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8274" name="Rectangle 2"/>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81618539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01"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02" name="Rectangle 2"/>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78536129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0625"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626" name="Rectangle 2"/>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60118446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1649"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1650" name="Rectangle 2"/>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019394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825"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3826"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589248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849"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4850"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994433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873"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5874"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212887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6897"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6898"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174367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21"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22"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4172304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5"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8946"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52130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9969"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9970"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395923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0993"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0994"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639802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2017"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2018"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003603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5633"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5634"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4165491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3041"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3042"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4151882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4065"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4066"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970477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7137"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7138"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817175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61"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62"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6973153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9185"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9186"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61395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0209" name="Rectangle 1"/>
          <p:cNvSpPr txBox="1">
            <a:spLocks noGrp="1" noRot="1" noChangeAspect="1" noChangeArrowheads="1"/>
          </p:cNvSpPr>
          <p:nvPr>
            <p:ph type="sldImg"/>
          </p:nvPr>
        </p:nvSpPr>
        <p:spPr bwMode="auto">
          <a:xfrm>
            <a:off x="-17000538" y="-11796713"/>
            <a:ext cx="221996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0210"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4360392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233"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1234"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5641618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2257"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2258"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816651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3281"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3282"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979187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4305" name="Rectangle 1"/>
          <p:cNvSpPr txBox="1">
            <a:spLocks noGrp="1" noRot="1" noChangeAspect="1" noChangeArrowheads="1"/>
          </p:cNvSpPr>
          <p:nvPr>
            <p:ph type="sldImg"/>
          </p:nvPr>
        </p:nvSpPr>
        <p:spPr bwMode="auto">
          <a:xfrm>
            <a:off x="-17000538" y="-11796713"/>
            <a:ext cx="221996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4306"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4248568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6657"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6658"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0205634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5329"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5330"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0688998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6353"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6354"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5321171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7377"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7378"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7615045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01"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02"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2807507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9425"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9426"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2442831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0449"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0450"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803580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1473" name="Rectangle 1"/>
          <p:cNvSpPr txBox="1">
            <a:spLocks noGrp="1" noRot="1" noChangeAspect="1" noChangeArrowheads="1"/>
          </p:cNvSpPr>
          <p:nvPr>
            <p:ph type="sldImg"/>
          </p:nvPr>
        </p:nvSpPr>
        <p:spPr bwMode="auto">
          <a:xfrm>
            <a:off x="-17000538" y="-11796713"/>
            <a:ext cx="221996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1474"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8565352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4545"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4546"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8959467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5569"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5570"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899589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6593"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6594"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4168333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81"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682"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410722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7617" name="Rectangle 1"/>
          <p:cNvSpPr txBox="1">
            <a:spLocks noGrp="1" noRot="1" noChangeAspect="1" noChangeArrowheads="1"/>
          </p:cNvSpPr>
          <p:nvPr>
            <p:ph type="sldImg"/>
          </p:nvPr>
        </p:nvSpPr>
        <p:spPr bwMode="auto">
          <a:xfrm>
            <a:off x="-17000538" y="-11796713"/>
            <a:ext cx="221996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7618"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42627978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41"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42"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7557663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9665"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9666"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402382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0689"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0690"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1150152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1713"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1714"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6623528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2737"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2738"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1054485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3761"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3762" name="Rectangle 2"/>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1020569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4785"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4786"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8580999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5809"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5810" name="Rectangle 2"/>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8774627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6833"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6834" name="Rectangle 2"/>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4229872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1537"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1538"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8517057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7857"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7858" name="Rectangle 2"/>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9929516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81"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882" name="Rectangle 2"/>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0778206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9905"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9906" name="Rectangle 2"/>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7489132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0929"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0930"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2370722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1953"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1954"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9057477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2977" name="Rectangle 1"/>
          <p:cNvSpPr txBox="1">
            <a:spLocks noGrp="1" noRot="1" noChangeAspect="1" noChangeArrowheads="1"/>
          </p:cNvSpPr>
          <p:nvPr>
            <p:ph type="sldImg"/>
          </p:nvPr>
        </p:nvSpPr>
        <p:spPr bwMode="auto">
          <a:xfrm>
            <a:off x="-17000538" y="-11796713"/>
            <a:ext cx="221996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2978"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9963995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2977" name="Rectangle 1"/>
          <p:cNvSpPr txBox="1">
            <a:spLocks noGrp="1" noRot="1" noChangeAspect="1" noChangeArrowheads="1"/>
          </p:cNvSpPr>
          <p:nvPr>
            <p:ph type="sldImg"/>
          </p:nvPr>
        </p:nvSpPr>
        <p:spPr bwMode="auto">
          <a:xfrm>
            <a:off x="-17000538" y="-11796713"/>
            <a:ext cx="221996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2978"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9222364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6049" name="Rectangle 1"/>
          <p:cNvSpPr txBox="1">
            <a:spLocks noGrp="1" noRot="1" noChangeAspect="1" noChangeArrowheads="1"/>
          </p:cNvSpPr>
          <p:nvPr>
            <p:ph type="sldImg"/>
          </p:nvPr>
        </p:nvSpPr>
        <p:spPr bwMode="auto">
          <a:xfrm>
            <a:off x="-17000538" y="-11796713"/>
            <a:ext cx="221996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6050" name="Rectangle 2"/>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6484523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4001" name="Rectangle 1"/>
          <p:cNvSpPr txBox="1">
            <a:spLocks noGrp="1" noRot="1" noChangeAspect="1" noChangeArrowheads="1"/>
          </p:cNvSpPr>
          <p:nvPr>
            <p:ph type="sldImg"/>
          </p:nvPr>
        </p:nvSpPr>
        <p:spPr bwMode="auto">
          <a:xfrm>
            <a:off x="-17000538" y="-11796713"/>
            <a:ext cx="221996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4002" name="Rectangle 2"/>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5712286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5025"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5026"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117114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2561"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2562"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6649690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7073"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7074"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0949927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8097"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8098"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5419511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0145"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0146"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4207825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1169"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1170"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9373599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2193"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2194"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54935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3217"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3218"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5332141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4241"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4242"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9856891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5265"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5266"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00823292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7313"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7314"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9535375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8337" name="Rectangle 1"/>
          <p:cNvSpPr txBox="1">
            <a:spLocks noGrp="1" noRot="1" noChangeAspect="1" noChangeArrowheads="1"/>
          </p:cNvSpPr>
          <p:nvPr>
            <p:ph type="sldImg"/>
          </p:nvPr>
        </p:nvSpPr>
        <p:spPr bwMode="auto">
          <a:xfrm>
            <a:off x="-17000538" y="-11796713"/>
            <a:ext cx="221996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8338" name="Rectangle 2"/>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862973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3585"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3586"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55255087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61"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62"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423218255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0385"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0386"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94088899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1409"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1410"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4307931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433" name="Rectangle 1"/>
          <p:cNvSpPr txBox="1">
            <a:spLocks noGrp="1" noRot="1" noChangeAspect="1" noChangeArrowheads="1"/>
          </p:cNvSpPr>
          <p:nvPr>
            <p:ph type="sldImg"/>
          </p:nvPr>
        </p:nvSpPr>
        <p:spPr bwMode="auto">
          <a:xfrm>
            <a:off x="-17000538" y="-11796713"/>
            <a:ext cx="221996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2434"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03317478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4481" name="Rectangle 1"/>
          <p:cNvSpPr txBox="1">
            <a:spLocks noGrp="1" noRot="1" noChangeAspect="1" noChangeArrowheads="1"/>
          </p:cNvSpPr>
          <p:nvPr>
            <p:ph type="sldImg"/>
          </p:nvPr>
        </p:nvSpPr>
        <p:spPr bwMode="auto">
          <a:xfrm>
            <a:off x="-17000538" y="-11796713"/>
            <a:ext cx="221996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4482"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56070744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5"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5506"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94376961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7553" name="Rectangle 1"/>
          <p:cNvSpPr txBox="1">
            <a:spLocks noGrp="1" noRot="1" noChangeAspect="1" noChangeArrowheads="1"/>
          </p:cNvSpPr>
          <p:nvPr>
            <p:ph type="sldImg"/>
          </p:nvPr>
        </p:nvSpPr>
        <p:spPr bwMode="auto">
          <a:xfrm>
            <a:off x="-17000538" y="-11796713"/>
            <a:ext cx="221996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7554"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31805855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8577" name="Rectangle 1"/>
          <p:cNvSpPr txBox="1">
            <a:spLocks noGrp="1" noRot="1" noChangeAspect="1" noChangeArrowheads="1"/>
          </p:cNvSpPr>
          <p:nvPr>
            <p:ph type="sldImg"/>
          </p:nvPr>
        </p:nvSpPr>
        <p:spPr bwMode="auto">
          <a:xfrm>
            <a:off x="-17000538" y="-11796713"/>
            <a:ext cx="221996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8578"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1536122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3697"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3698"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89686904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4721"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4722"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655351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4609"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4610" name="Rectangle 2"/>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4306847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5745" name="Rectangle 1"/>
          <p:cNvSpPr txBox="1">
            <a:spLocks noGrp="1" noRot="1" noChangeAspect="1" noChangeArrowheads="1"/>
          </p:cNvSpPr>
          <p:nvPr>
            <p:ph type="sldImg"/>
          </p:nvPr>
        </p:nvSpPr>
        <p:spPr bwMode="auto">
          <a:xfrm>
            <a:off x="-17000538" y="-11796713"/>
            <a:ext cx="221996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5746" name="Rectangle 2"/>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13461798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6769" name="Rectangle 1"/>
          <p:cNvSpPr txBox="1">
            <a:spLocks noGrp="1" noRot="1" noChangeAspect="1" noChangeArrowheads="1"/>
          </p:cNvSpPr>
          <p:nvPr>
            <p:ph type="sldImg"/>
          </p:nvPr>
        </p:nvSpPr>
        <p:spPr bwMode="auto">
          <a:xfrm>
            <a:off x="-17000538" y="-11796713"/>
            <a:ext cx="221996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6770" name="Rectangle 2"/>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99919017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7793" name="Rectangle 1"/>
          <p:cNvSpPr txBox="1">
            <a:spLocks noGrp="1" noRot="1" noChangeAspect="1" noChangeArrowheads="1"/>
          </p:cNvSpPr>
          <p:nvPr>
            <p:ph type="sldImg"/>
          </p:nvPr>
        </p:nvSpPr>
        <p:spPr bwMode="auto">
          <a:xfrm>
            <a:off x="-17000538" y="-11796713"/>
            <a:ext cx="221996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7794" name="Rectangle 2"/>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24565587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8817"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8818" name="Rectangle 2"/>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412378747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41" name="Rectangle 1"/>
          <p:cNvSpPr txBox="1">
            <a:spLocks noGrp="1" noRot="1" noChangeAspect="1" noChangeArrowheads="1"/>
          </p:cNvSpPr>
          <p:nvPr>
            <p:ph type="sldImg"/>
          </p:nvPr>
        </p:nvSpPr>
        <p:spPr bwMode="auto">
          <a:xfrm>
            <a:off x="-17000538" y="-11796713"/>
            <a:ext cx="221996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42" name="Rectangle 2"/>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08996911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0865"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20866" name="Rectangle 2"/>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87702717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1889"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21890" name="Rectangle 2"/>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92488216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2913"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22914" name="Rectangle 2"/>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68474757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3937"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23938" name="Rectangle 2"/>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40764526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4961" name="Rectangle 1"/>
          <p:cNvSpPr txBox="1">
            <a:spLocks noGrp="1" noRot="1" noChangeAspect="1" noChangeArrowheads="1"/>
          </p:cNvSpPr>
          <p:nvPr>
            <p:ph type="sldImg"/>
          </p:nvPr>
        </p:nvSpPr>
        <p:spPr bwMode="auto">
          <a:xfrm>
            <a:off x="-17000538" y="-11796713"/>
            <a:ext cx="221996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24962" name="Rectangle 2"/>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412721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1777"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1778"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8156848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5985"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25986" name="Rectangle 2"/>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90767169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7009" name="Rectangle 1"/>
          <p:cNvSpPr txBox="1">
            <a:spLocks noGrp="1" noRot="1" noChangeAspect="1" noChangeArrowheads="1"/>
          </p:cNvSpPr>
          <p:nvPr>
            <p:ph type="sldImg"/>
          </p:nvPr>
        </p:nvSpPr>
        <p:spPr bwMode="auto">
          <a:xfrm>
            <a:off x="-17000538" y="-11796713"/>
            <a:ext cx="221996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27010" name="Rectangle 2"/>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54761215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8033"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28034" name="Rectangle 2"/>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37806943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9057"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29058" name="Rectangle 2"/>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94808886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81"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082" name="Rectangle 2"/>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25227627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1105"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1106" name="Rectangle 2"/>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37700379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2129"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2130" name="Rectangle 2"/>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33490117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3153"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3154" name="Rectangle 2"/>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62951166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4177" name="Rectangle 1"/>
          <p:cNvSpPr txBox="1">
            <a:spLocks noGrp="1" noRot="1" noChangeAspect="1" noChangeArrowheads="1"/>
          </p:cNvSpPr>
          <p:nvPr>
            <p:ph type="sldImg"/>
          </p:nvPr>
        </p:nvSpPr>
        <p:spPr bwMode="auto">
          <a:xfrm>
            <a:off x="-17000538" y="-11796713"/>
            <a:ext cx="221996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4178" name="Rectangle 2"/>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411279802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5201"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5202" name="Rectangle 2"/>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313635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2D82EC-C76D-A792-DB6F-F6845D739A00}"/>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37428B68-CA19-F22D-AFD2-98F54089EE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B6439952-C370-495E-ADF2-5EB0DBA7FDAD}"/>
              </a:ext>
            </a:extLst>
          </p:cNvPr>
          <p:cNvSpPr>
            <a:spLocks noGrp="1"/>
          </p:cNvSpPr>
          <p:nvPr>
            <p:ph type="dt" sz="half" idx="10"/>
          </p:nvPr>
        </p:nvSpPr>
        <p:spPr/>
        <p:txBody>
          <a:bodyPr/>
          <a:lstStyle/>
          <a:p>
            <a:fld id="{B8BC6F46-D1E9-4473-8E77-15B388A99ED2}" type="datetimeFigureOut">
              <a:rPr lang="cs-CZ" smtClean="0"/>
              <a:t>09.01.2024</a:t>
            </a:fld>
            <a:endParaRPr lang="cs-CZ"/>
          </a:p>
        </p:txBody>
      </p:sp>
      <p:sp>
        <p:nvSpPr>
          <p:cNvPr id="5" name="Zástupný symbol pro zápatí 4">
            <a:extLst>
              <a:ext uri="{FF2B5EF4-FFF2-40B4-BE49-F238E27FC236}">
                <a16:creationId xmlns:a16="http://schemas.microsoft.com/office/drawing/2014/main" id="{5ADB3855-8566-FDFA-1426-ECE947DAF1B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9BAFC73-AA92-C176-3205-347276CD75E9}"/>
              </a:ext>
            </a:extLst>
          </p:cNvPr>
          <p:cNvSpPr>
            <a:spLocks noGrp="1"/>
          </p:cNvSpPr>
          <p:nvPr>
            <p:ph type="sldNum" sz="quarter" idx="12"/>
          </p:nvPr>
        </p:nvSpPr>
        <p:spPr/>
        <p:txBody>
          <a:bodyPr/>
          <a:lstStyle/>
          <a:p>
            <a:fld id="{48519235-4575-4E2D-9A22-11B5A19BEEFF}" type="slidenum">
              <a:rPr lang="cs-CZ" smtClean="0"/>
              <a:t>‹#›</a:t>
            </a:fld>
            <a:endParaRPr lang="cs-CZ"/>
          </a:p>
        </p:txBody>
      </p:sp>
    </p:spTree>
    <p:extLst>
      <p:ext uri="{BB962C8B-B14F-4D97-AF65-F5344CB8AC3E}">
        <p14:creationId xmlns:p14="http://schemas.microsoft.com/office/powerpoint/2010/main" val="2727672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3EDDC7-76B5-C60E-103E-94653837D63F}"/>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E68018BF-737E-6659-2CE4-58B80594FC7B}"/>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10F8D6E-FD4B-7712-B296-0573231B8503}"/>
              </a:ext>
            </a:extLst>
          </p:cNvPr>
          <p:cNvSpPr>
            <a:spLocks noGrp="1"/>
          </p:cNvSpPr>
          <p:nvPr>
            <p:ph type="dt" sz="half" idx="10"/>
          </p:nvPr>
        </p:nvSpPr>
        <p:spPr/>
        <p:txBody>
          <a:bodyPr/>
          <a:lstStyle/>
          <a:p>
            <a:fld id="{B8BC6F46-D1E9-4473-8E77-15B388A99ED2}" type="datetimeFigureOut">
              <a:rPr lang="cs-CZ" smtClean="0"/>
              <a:t>09.01.2024</a:t>
            </a:fld>
            <a:endParaRPr lang="cs-CZ"/>
          </a:p>
        </p:txBody>
      </p:sp>
      <p:sp>
        <p:nvSpPr>
          <p:cNvPr id="5" name="Zástupný symbol pro zápatí 4">
            <a:extLst>
              <a:ext uri="{FF2B5EF4-FFF2-40B4-BE49-F238E27FC236}">
                <a16:creationId xmlns:a16="http://schemas.microsoft.com/office/drawing/2014/main" id="{EED6AC43-B0CC-9384-B3BF-0C2BE3CF865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F254534-AD34-E891-D802-B39794AE78E1}"/>
              </a:ext>
            </a:extLst>
          </p:cNvPr>
          <p:cNvSpPr>
            <a:spLocks noGrp="1"/>
          </p:cNvSpPr>
          <p:nvPr>
            <p:ph type="sldNum" sz="quarter" idx="12"/>
          </p:nvPr>
        </p:nvSpPr>
        <p:spPr/>
        <p:txBody>
          <a:bodyPr/>
          <a:lstStyle/>
          <a:p>
            <a:fld id="{48519235-4575-4E2D-9A22-11B5A19BEEFF}" type="slidenum">
              <a:rPr lang="cs-CZ" smtClean="0"/>
              <a:t>‹#›</a:t>
            </a:fld>
            <a:endParaRPr lang="cs-CZ"/>
          </a:p>
        </p:txBody>
      </p:sp>
    </p:spTree>
    <p:extLst>
      <p:ext uri="{BB962C8B-B14F-4D97-AF65-F5344CB8AC3E}">
        <p14:creationId xmlns:p14="http://schemas.microsoft.com/office/powerpoint/2010/main" val="2033872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0F996150-4F75-8FCD-CE5C-D01EB866E6D0}"/>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4328C46C-115E-9508-C9F4-4F477215D2FD}"/>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5B82310-D6FA-D95F-3837-3325B925052F}"/>
              </a:ext>
            </a:extLst>
          </p:cNvPr>
          <p:cNvSpPr>
            <a:spLocks noGrp="1"/>
          </p:cNvSpPr>
          <p:nvPr>
            <p:ph type="dt" sz="half" idx="10"/>
          </p:nvPr>
        </p:nvSpPr>
        <p:spPr/>
        <p:txBody>
          <a:bodyPr/>
          <a:lstStyle/>
          <a:p>
            <a:fld id="{B8BC6F46-D1E9-4473-8E77-15B388A99ED2}" type="datetimeFigureOut">
              <a:rPr lang="cs-CZ" smtClean="0"/>
              <a:t>09.01.2024</a:t>
            </a:fld>
            <a:endParaRPr lang="cs-CZ"/>
          </a:p>
        </p:txBody>
      </p:sp>
      <p:sp>
        <p:nvSpPr>
          <p:cNvPr id="5" name="Zástupný symbol pro zápatí 4">
            <a:extLst>
              <a:ext uri="{FF2B5EF4-FFF2-40B4-BE49-F238E27FC236}">
                <a16:creationId xmlns:a16="http://schemas.microsoft.com/office/drawing/2014/main" id="{0FF6C11C-C1F8-CEFA-00A8-62C88B8B226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660D520-4040-86C6-7601-2A16731471B8}"/>
              </a:ext>
            </a:extLst>
          </p:cNvPr>
          <p:cNvSpPr>
            <a:spLocks noGrp="1"/>
          </p:cNvSpPr>
          <p:nvPr>
            <p:ph type="sldNum" sz="quarter" idx="12"/>
          </p:nvPr>
        </p:nvSpPr>
        <p:spPr/>
        <p:txBody>
          <a:bodyPr/>
          <a:lstStyle/>
          <a:p>
            <a:fld id="{48519235-4575-4E2D-9A22-11B5A19BEEFF}" type="slidenum">
              <a:rPr lang="cs-CZ" smtClean="0"/>
              <a:t>‹#›</a:t>
            </a:fld>
            <a:endParaRPr lang="cs-CZ"/>
          </a:p>
        </p:txBody>
      </p:sp>
    </p:spTree>
    <p:extLst>
      <p:ext uri="{BB962C8B-B14F-4D97-AF65-F5344CB8AC3E}">
        <p14:creationId xmlns:p14="http://schemas.microsoft.com/office/powerpoint/2010/main" val="3563093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87A615-69E4-3DD6-D9CB-724950366643}"/>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870AF89E-BB29-70B6-4501-0B40D36282FE}"/>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5722068-A160-A480-465A-E4AF526C476B}"/>
              </a:ext>
            </a:extLst>
          </p:cNvPr>
          <p:cNvSpPr>
            <a:spLocks noGrp="1"/>
          </p:cNvSpPr>
          <p:nvPr>
            <p:ph type="dt" sz="half" idx="10"/>
          </p:nvPr>
        </p:nvSpPr>
        <p:spPr/>
        <p:txBody>
          <a:bodyPr/>
          <a:lstStyle/>
          <a:p>
            <a:fld id="{B8BC6F46-D1E9-4473-8E77-15B388A99ED2}" type="datetimeFigureOut">
              <a:rPr lang="cs-CZ" smtClean="0"/>
              <a:t>09.01.2024</a:t>
            </a:fld>
            <a:endParaRPr lang="cs-CZ"/>
          </a:p>
        </p:txBody>
      </p:sp>
      <p:sp>
        <p:nvSpPr>
          <p:cNvPr id="5" name="Zástupný symbol pro zápatí 4">
            <a:extLst>
              <a:ext uri="{FF2B5EF4-FFF2-40B4-BE49-F238E27FC236}">
                <a16:creationId xmlns:a16="http://schemas.microsoft.com/office/drawing/2014/main" id="{66501420-3D09-0D72-B4D0-B5F2FBD1301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B5C7D02-A284-C4B4-4B53-4863792DBBC9}"/>
              </a:ext>
            </a:extLst>
          </p:cNvPr>
          <p:cNvSpPr>
            <a:spLocks noGrp="1"/>
          </p:cNvSpPr>
          <p:nvPr>
            <p:ph type="sldNum" sz="quarter" idx="12"/>
          </p:nvPr>
        </p:nvSpPr>
        <p:spPr/>
        <p:txBody>
          <a:bodyPr/>
          <a:lstStyle/>
          <a:p>
            <a:fld id="{48519235-4575-4E2D-9A22-11B5A19BEEFF}" type="slidenum">
              <a:rPr lang="cs-CZ" smtClean="0"/>
              <a:t>‹#›</a:t>
            </a:fld>
            <a:endParaRPr lang="cs-CZ"/>
          </a:p>
        </p:txBody>
      </p:sp>
    </p:spTree>
    <p:extLst>
      <p:ext uri="{BB962C8B-B14F-4D97-AF65-F5344CB8AC3E}">
        <p14:creationId xmlns:p14="http://schemas.microsoft.com/office/powerpoint/2010/main" val="1034737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F68BB4-FCF9-0C69-199D-175B5F27DE8A}"/>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A1F8AD56-960C-D079-5016-6D47D49A16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F20B9C46-EE5A-3D7F-616E-70AD1CE90CDE}"/>
              </a:ext>
            </a:extLst>
          </p:cNvPr>
          <p:cNvSpPr>
            <a:spLocks noGrp="1"/>
          </p:cNvSpPr>
          <p:nvPr>
            <p:ph type="dt" sz="half" idx="10"/>
          </p:nvPr>
        </p:nvSpPr>
        <p:spPr/>
        <p:txBody>
          <a:bodyPr/>
          <a:lstStyle/>
          <a:p>
            <a:fld id="{B8BC6F46-D1E9-4473-8E77-15B388A99ED2}" type="datetimeFigureOut">
              <a:rPr lang="cs-CZ" smtClean="0"/>
              <a:t>09.01.2024</a:t>
            </a:fld>
            <a:endParaRPr lang="cs-CZ"/>
          </a:p>
        </p:txBody>
      </p:sp>
      <p:sp>
        <p:nvSpPr>
          <p:cNvPr id="5" name="Zástupný symbol pro zápatí 4">
            <a:extLst>
              <a:ext uri="{FF2B5EF4-FFF2-40B4-BE49-F238E27FC236}">
                <a16:creationId xmlns:a16="http://schemas.microsoft.com/office/drawing/2014/main" id="{8250F61D-221C-8A63-E596-EB8BB437C36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5201FD5-76F5-73BB-5EDC-070E414F2A5B}"/>
              </a:ext>
            </a:extLst>
          </p:cNvPr>
          <p:cNvSpPr>
            <a:spLocks noGrp="1"/>
          </p:cNvSpPr>
          <p:nvPr>
            <p:ph type="sldNum" sz="quarter" idx="12"/>
          </p:nvPr>
        </p:nvSpPr>
        <p:spPr/>
        <p:txBody>
          <a:bodyPr/>
          <a:lstStyle/>
          <a:p>
            <a:fld id="{48519235-4575-4E2D-9A22-11B5A19BEEFF}" type="slidenum">
              <a:rPr lang="cs-CZ" smtClean="0"/>
              <a:t>‹#›</a:t>
            </a:fld>
            <a:endParaRPr lang="cs-CZ"/>
          </a:p>
        </p:txBody>
      </p:sp>
    </p:spTree>
    <p:extLst>
      <p:ext uri="{BB962C8B-B14F-4D97-AF65-F5344CB8AC3E}">
        <p14:creationId xmlns:p14="http://schemas.microsoft.com/office/powerpoint/2010/main" val="3868161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077207-DE37-984D-69FA-10270246639D}"/>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B581BDDF-175A-CB2C-818B-26DAC866E597}"/>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1622CCCD-8DE1-244B-4874-56946EEC31A1}"/>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3BC424A4-C6AC-C882-99EE-614AD3BC739A}"/>
              </a:ext>
            </a:extLst>
          </p:cNvPr>
          <p:cNvSpPr>
            <a:spLocks noGrp="1"/>
          </p:cNvSpPr>
          <p:nvPr>
            <p:ph type="dt" sz="half" idx="10"/>
          </p:nvPr>
        </p:nvSpPr>
        <p:spPr/>
        <p:txBody>
          <a:bodyPr/>
          <a:lstStyle/>
          <a:p>
            <a:fld id="{B8BC6F46-D1E9-4473-8E77-15B388A99ED2}" type="datetimeFigureOut">
              <a:rPr lang="cs-CZ" smtClean="0"/>
              <a:t>09.01.2024</a:t>
            </a:fld>
            <a:endParaRPr lang="cs-CZ"/>
          </a:p>
        </p:txBody>
      </p:sp>
      <p:sp>
        <p:nvSpPr>
          <p:cNvPr id="6" name="Zástupný symbol pro zápatí 5">
            <a:extLst>
              <a:ext uri="{FF2B5EF4-FFF2-40B4-BE49-F238E27FC236}">
                <a16:creationId xmlns:a16="http://schemas.microsoft.com/office/drawing/2014/main" id="{754EB70B-E285-D4C8-1B3E-401A6CDFDDA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5A6D737-DF29-5ABE-CC1D-AB75C2DAA030}"/>
              </a:ext>
            </a:extLst>
          </p:cNvPr>
          <p:cNvSpPr>
            <a:spLocks noGrp="1"/>
          </p:cNvSpPr>
          <p:nvPr>
            <p:ph type="sldNum" sz="quarter" idx="12"/>
          </p:nvPr>
        </p:nvSpPr>
        <p:spPr/>
        <p:txBody>
          <a:bodyPr/>
          <a:lstStyle/>
          <a:p>
            <a:fld id="{48519235-4575-4E2D-9A22-11B5A19BEEFF}" type="slidenum">
              <a:rPr lang="cs-CZ" smtClean="0"/>
              <a:t>‹#›</a:t>
            </a:fld>
            <a:endParaRPr lang="cs-CZ"/>
          </a:p>
        </p:txBody>
      </p:sp>
    </p:spTree>
    <p:extLst>
      <p:ext uri="{BB962C8B-B14F-4D97-AF65-F5344CB8AC3E}">
        <p14:creationId xmlns:p14="http://schemas.microsoft.com/office/powerpoint/2010/main" val="573379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D0FFE7-9622-AF07-8A05-18B2BCEED98D}"/>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3EC40872-38C6-30F0-AC46-DAC154FED9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4898C162-9C1D-A29D-C736-7ABF70ACC095}"/>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BAEF9E69-2F60-2558-9C72-37A98DC8F1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D59E44A4-7DDF-DA7C-F4BB-0DD7D3609E4B}"/>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C1D477E2-F07F-1D21-9030-4E3E36C86307}"/>
              </a:ext>
            </a:extLst>
          </p:cNvPr>
          <p:cNvSpPr>
            <a:spLocks noGrp="1"/>
          </p:cNvSpPr>
          <p:nvPr>
            <p:ph type="dt" sz="half" idx="10"/>
          </p:nvPr>
        </p:nvSpPr>
        <p:spPr/>
        <p:txBody>
          <a:bodyPr/>
          <a:lstStyle/>
          <a:p>
            <a:fld id="{B8BC6F46-D1E9-4473-8E77-15B388A99ED2}" type="datetimeFigureOut">
              <a:rPr lang="cs-CZ" smtClean="0"/>
              <a:t>09.01.2024</a:t>
            </a:fld>
            <a:endParaRPr lang="cs-CZ"/>
          </a:p>
        </p:txBody>
      </p:sp>
      <p:sp>
        <p:nvSpPr>
          <p:cNvPr id="8" name="Zástupný symbol pro zápatí 7">
            <a:extLst>
              <a:ext uri="{FF2B5EF4-FFF2-40B4-BE49-F238E27FC236}">
                <a16:creationId xmlns:a16="http://schemas.microsoft.com/office/drawing/2014/main" id="{F3447E3D-3774-6F72-0858-AC84B8B8E0A5}"/>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B680D380-6A5C-F371-4096-643A9199CE2A}"/>
              </a:ext>
            </a:extLst>
          </p:cNvPr>
          <p:cNvSpPr>
            <a:spLocks noGrp="1"/>
          </p:cNvSpPr>
          <p:nvPr>
            <p:ph type="sldNum" sz="quarter" idx="12"/>
          </p:nvPr>
        </p:nvSpPr>
        <p:spPr/>
        <p:txBody>
          <a:bodyPr/>
          <a:lstStyle/>
          <a:p>
            <a:fld id="{48519235-4575-4E2D-9A22-11B5A19BEEFF}" type="slidenum">
              <a:rPr lang="cs-CZ" smtClean="0"/>
              <a:t>‹#›</a:t>
            </a:fld>
            <a:endParaRPr lang="cs-CZ"/>
          </a:p>
        </p:txBody>
      </p:sp>
    </p:spTree>
    <p:extLst>
      <p:ext uri="{BB962C8B-B14F-4D97-AF65-F5344CB8AC3E}">
        <p14:creationId xmlns:p14="http://schemas.microsoft.com/office/powerpoint/2010/main" val="3947636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D50A47-9127-91BC-7E9D-6FE6DD52E2D9}"/>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A86F82ED-B96B-C26B-9E94-333223388AD8}"/>
              </a:ext>
            </a:extLst>
          </p:cNvPr>
          <p:cNvSpPr>
            <a:spLocks noGrp="1"/>
          </p:cNvSpPr>
          <p:nvPr>
            <p:ph type="dt" sz="half" idx="10"/>
          </p:nvPr>
        </p:nvSpPr>
        <p:spPr/>
        <p:txBody>
          <a:bodyPr/>
          <a:lstStyle/>
          <a:p>
            <a:fld id="{B8BC6F46-D1E9-4473-8E77-15B388A99ED2}" type="datetimeFigureOut">
              <a:rPr lang="cs-CZ" smtClean="0"/>
              <a:t>09.01.2024</a:t>
            </a:fld>
            <a:endParaRPr lang="cs-CZ"/>
          </a:p>
        </p:txBody>
      </p:sp>
      <p:sp>
        <p:nvSpPr>
          <p:cNvPr id="4" name="Zástupný symbol pro zápatí 3">
            <a:extLst>
              <a:ext uri="{FF2B5EF4-FFF2-40B4-BE49-F238E27FC236}">
                <a16:creationId xmlns:a16="http://schemas.microsoft.com/office/drawing/2014/main" id="{3801D5FE-FFF7-9591-E165-51F90CD5B7B7}"/>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82D0B81B-4658-25C6-39EC-A250D0E37503}"/>
              </a:ext>
            </a:extLst>
          </p:cNvPr>
          <p:cNvSpPr>
            <a:spLocks noGrp="1"/>
          </p:cNvSpPr>
          <p:nvPr>
            <p:ph type="sldNum" sz="quarter" idx="12"/>
          </p:nvPr>
        </p:nvSpPr>
        <p:spPr/>
        <p:txBody>
          <a:bodyPr/>
          <a:lstStyle/>
          <a:p>
            <a:fld id="{48519235-4575-4E2D-9A22-11B5A19BEEFF}" type="slidenum">
              <a:rPr lang="cs-CZ" smtClean="0"/>
              <a:t>‹#›</a:t>
            </a:fld>
            <a:endParaRPr lang="cs-CZ"/>
          </a:p>
        </p:txBody>
      </p:sp>
    </p:spTree>
    <p:extLst>
      <p:ext uri="{BB962C8B-B14F-4D97-AF65-F5344CB8AC3E}">
        <p14:creationId xmlns:p14="http://schemas.microsoft.com/office/powerpoint/2010/main" val="2615170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F152AF5B-18F6-F341-D5FF-DFA054FB86A4}"/>
              </a:ext>
            </a:extLst>
          </p:cNvPr>
          <p:cNvSpPr>
            <a:spLocks noGrp="1"/>
          </p:cNvSpPr>
          <p:nvPr>
            <p:ph type="dt" sz="half" idx="10"/>
          </p:nvPr>
        </p:nvSpPr>
        <p:spPr/>
        <p:txBody>
          <a:bodyPr/>
          <a:lstStyle/>
          <a:p>
            <a:fld id="{B8BC6F46-D1E9-4473-8E77-15B388A99ED2}" type="datetimeFigureOut">
              <a:rPr lang="cs-CZ" smtClean="0"/>
              <a:t>09.01.2024</a:t>
            </a:fld>
            <a:endParaRPr lang="cs-CZ"/>
          </a:p>
        </p:txBody>
      </p:sp>
      <p:sp>
        <p:nvSpPr>
          <p:cNvPr id="3" name="Zástupný symbol pro zápatí 2">
            <a:extLst>
              <a:ext uri="{FF2B5EF4-FFF2-40B4-BE49-F238E27FC236}">
                <a16:creationId xmlns:a16="http://schemas.microsoft.com/office/drawing/2014/main" id="{C2707F06-AB2F-5FEC-75EC-30304017D9A5}"/>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1F62084C-6D7B-5C6E-F754-759DCC2DB24A}"/>
              </a:ext>
            </a:extLst>
          </p:cNvPr>
          <p:cNvSpPr>
            <a:spLocks noGrp="1"/>
          </p:cNvSpPr>
          <p:nvPr>
            <p:ph type="sldNum" sz="quarter" idx="12"/>
          </p:nvPr>
        </p:nvSpPr>
        <p:spPr/>
        <p:txBody>
          <a:bodyPr/>
          <a:lstStyle/>
          <a:p>
            <a:fld id="{48519235-4575-4E2D-9A22-11B5A19BEEFF}" type="slidenum">
              <a:rPr lang="cs-CZ" smtClean="0"/>
              <a:t>‹#›</a:t>
            </a:fld>
            <a:endParaRPr lang="cs-CZ"/>
          </a:p>
        </p:txBody>
      </p:sp>
    </p:spTree>
    <p:extLst>
      <p:ext uri="{BB962C8B-B14F-4D97-AF65-F5344CB8AC3E}">
        <p14:creationId xmlns:p14="http://schemas.microsoft.com/office/powerpoint/2010/main" val="1114593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EA7798-E970-BF9C-6E2C-D86DAB4F20F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0163EA5C-3398-972F-444F-B1DCC678B8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D41EBE88-9981-17FE-467E-76D39E8252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91637BA2-F7FD-3F76-709E-81A14D5961A8}"/>
              </a:ext>
            </a:extLst>
          </p:cNvPr>
          <p:cNvSpPr>
            <a:spLocks noGrp="1"/>
          </p:cNvSpPr>
          <p:nvPr>
            <p:ph type="dt" sz="half" idx="10"/>
          </p:nvPr>
        </p:nvSpPr>
        <p:spPr/>
        <p:txBody>
          <a:bodyPr/>
          <a:lstStyle/>
          <a:p>
            <a:fld id="{B8BC6F46-D1E9-4473-8E77-15B388A99ED2}" type="datetimeFigureOut">
              <a:rPr lang="cs-CZ" smtClean="0"/>
              <a:t>09.01.2024</a:t>
            </a:fld>
            <a:endParaRPr lang="cs-CZ"/>
          </a:p>
        </p:txBody>
      </p:sp>
      <p:sp>
        <p:nvSpPr>
          <p:cNvPr id="6" name="Zástupný symbol pro zápatí 5">
            <a:extLst>
              <a:ext uri="{FF2B5EF4-FFF2-40B4-BE49-F238E27FC236}">
                <a16:creationId xmlns:a16="http://schemas.microsoft.com/office/drawing/2014/main" id="{FCF5A403-3299-373F-9745-D8C33740E94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8C740857-090F-5812-2755-E46B0E33BB2B}"/>
              </a:ext>
            </a:extLst>
          </p:cNvPr>
          <p:cNvSpPr>
            <a:spLocks noGrp="1"/>
          </p:cNvSpPr>
          <p:nvPr>
            <p:ph type="sldNum" sz="quarter" idx="12"/>
          </p:nvPr>
        </p:nvSpPr>
        <p:spPr/>
        <p:txBody>
          <a:bodyPr/>
          <a:lstStyle/>
          <a:p>
            <a:fld id="{48519235-4575-4E2D-9A22-11B5A19BEEFF}" type="slidenum">
              <a:rPr lang="cs-CZ" smtClean="0"/>
              <a:t>‹#›</a:t>
            </a:fld>
            <a:endParaRPr lang="cs-CZ"/>
          </a:p>
        </p:txBody>
      </p:sp>
    </p:spTree>
    <p:extLst>
      <p:ext uri="{BB962C8B-B14F-4D97-AF65-F5344CB8AC3E}">
        <p14:creationId xmlns:p14="http://schemas.microsoft.com/office/powerpoint/2010/main" val="4190472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E97CDE-9454-56AE-37D2-68165F11E9EB}"/>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AD4F9CB8-2F9A-05E7-5A54-E541859DAA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5DEB73F3-48DE-6002-9827-F325C946A9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119CC8F5-8C29-24F3-91F3-AF52F3F23E0A}"/>
              </a:ext>
            </a:extLst>
          </p:cNvPr>
          <p:cNvSpPr>
            <a:spLocks noGrp="1"/>
          </p:cNvSpPr>
          <p:nvPr>
            <p:ph type="dt" sz="half" idx="10"/>
          </p:nvPr>
        </p:nvSpPr>
        <p:spPr/>
        <p:txBody>
          <a:bodyPr/>
          <a:lstStyle/>
          <a:p>
            <a:fld id="{B8BC6F46-D1E9-4473-8E77-15B388A99ED2}" type="datetimeFigureOut">
              <a:rPr lang="cs-CZ" smtClean="0"/>
              <a:t>09.01.2024</a:t>
            </a:fld>
            <a:endParaRPr lang="cs-CZ"/>
          </a:p>
        </p:txBody>
      </p:sp>
      <p:sp>
        <p:nvSpPr>
          <p:cNvPr id="6" name="Zástupný symbol pro zápatí 5">
            <a:extLst>
              <a:ext uri="{FF2B5EF4-FFF2-40B4-BE49-F238E27FC236}">
                <a16:creationId xmlns:a16="http://schemas.microsoft.com/office/drawing/2014/main" id="{6B38CB16-1044-6EA6-4CCD-A6672115EB9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4FA1A84-9CEE-C1FB-4131-C83D979D3244}"/>
              </a:ext>
            </a:extLst>
          </p:cNvPr>
          <p:cNvSpPr>
            <a:spLocks noGrp="1"/>
          </p:cNvSpPr>
          <p:nvPr>
            <p:ph type="sldNum" sz="quarter" idx="12"/>
          </p:nvPr>
        </p:nvSpPr>
        <p:spPr/>
        <p:txBody>
          <a:bodyPr/>
          <a:lstStyle/>
          <a:p>
            <a:fld id="{48519235-4575-4E2D-9A22-11B5A19BEEFF}" type="slidenum">
              <a:rPr lang="cs-CZ" smtClean="0"/>
              <a:t>‹#›</a:t>
            </a:fld>
            <a:endParaRPr lang="cs-CZ"/>
          </a:p>
        </p:txBody>
      </p:sp>
    </p:spTree>
    <p:extLst>
      <p:ext uri="{BB962C8B-B14F-4D97-AF65-F5344CB8AC3E}">
        <p14:creationId xmlns:p14="http://schemas.microsoft.com/office/powerpoint/2010/main" val="3473874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29644ABD-F756-8D42-142A-FB4118A733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CD7F4566-8853-EF4F-957E-A235DA3CF6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2A63205-2EBE-3773-0115-70D0446BC5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BC6F46-D1E9-4473-8E77-15B388A99ED2}" type="datetimeFigureOut">
              <a:rPr lang="cs-CZ" smtClean="0"/>
              <a:t>09.01.2024</a:t>
            </a:fld>
            <a:endParaRPr lang="cs-CZ"/>
          </a:p>
        </p:txBody>
      </p:sp>
      <p:sp>
        <p:nvSpPr>
          <p:cNvPr id="5" name="Zástupný symbol pro zápatí 4">
            <a:extLst>
              <a:ext uri="{FF2B5EF4-FFF2-40B4-BE49-F238E27FC236}">
                <a16:creationId xmlns:a16="http://schemas.microsoft.com/office/drawing/2014/main" id="{538D38EB-CE4C-77B2-2436-DAF18BB579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297BDD46-C30F-1941-E0CB-D4BD901556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519235-4575-4E2D-9A22-11B5A19BEEFF}" type="slidenum">
              <a:rPr lang="cs-CZ" smtClean="0"/>
              <a:t>‹#›</a:t>
            </a:fld>
            <a:endParaRPr lang="cs-CZ"/>
          </a:p>
        </p:txBody>
      </p:sp>
    </p:spTree>
    <p:extLst>
      <p:ext uri="{BB962C8B-B14F-4D97-AF65-F5344CB8AC3E}">
        <p14:creationId xmlns:p14="http://schemas.microsoft.com/office/powerpoint/2010/main" val="3923406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jpeg"/></Relationships>
</file>

<file path=ppt/slides/_rels/slide10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8.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jpeg"/></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7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67DE54-B3C6-2820-34D2-EAAD6217D228}"/>
              </a:ext>
            </a:extLst>
          </p:cNvPr>
          <p:cNvSpPr>
            <a:spLocks noGrp="1"/>
          </p:cNvSpPr>
          <p:nvPr>
            <p:ph type="ctrTitle"/>
          </p:nvPr>
        </p:nvSpPr>
        <p:spPr/>
        <p:txBody>
          <a:bodyPr/>
          <a:lstStyle/>
          <a:p>
            <a:endParaRPr lang="cs-CZ"/>
          </a:p>
        </p:txBody>
      </p:sp>
      <p:sp>
        <p:nvSpPr>
          <p:cNvPr id="3" name="Podnadpis 2">
            <a:extLst>
              <a:ext uri="{FF2B5EF4-FFF2-40B4-BE49-F238E27FC236}">
                <a16:creationId xmlns:a16="http://schemas.microsoft.com/office/drawing/2014/main" id="{9796B4E6-C82B-8E19-444A-0291115F9027}"/>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2213674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Dílo</a:t>
            </a:r>
          </a:p>
        </p:txBody>
      </p:sp>
      <p:sp>
        <p:nvSpPr>
          <p:cNvPr id="105474" name="Rectangle 2"/>
          <p:cNvSpPr>
            <a:spLocks noGrp="1" noChangeArrowheads="1"/>
          </p:cNvSpPr>
          <p:nvPr>
            <p:ph type="body" idx="1"/>
          </p:nvPr>
        </p:nvSpPr>
        <p:spPr>
          <a:xfrm>
            <a:off x="1981200" y="1600200"/>
            <a:ext cx="8224838" cy="6375400"/>
          </a:xfrm>
          <a:ln/>
        </p:spPr>
        <p:txBody>
          <a:bodyPr vert="horz" lIns="91440" tIns="66204" rIns="91440" bIns="45720" rtlCol="0">
            <a:normAutofit/>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cs typeface="Arial" panose="020B0604020202020204" pitchFamily="34" charset="0"/>
              </a:rPr>
              <a:t>–</a:t>
            </a:r>
            <a:r>
              <a:rPr lang="cs-CZ" altLang="cs-CZ" sz="2200"/>
              <a:t> vliv Foscola: </a:t>
            </a:r>
            <a:r>
              <a:rPr lang="cs-CZ" altLang="cs-CZ" b="1" i="1"/>
              <a:t> </a:t>
            </a:r>
            <a:r>
              <a:rPr lang="cs-CZ" altLang="cs-CZ" sz="2200">
                <a:cs typeface="Arial Unicode MS" panose="020B0604020202020204" pitchFamily="34" charset="-128"/>
              </a:rPr>
              <a:t>nápodoba klasických vzorů, odmítnutí rýmu, archaizující jazyk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cs typeface="Arial Unicode MS" panose="020B0604020202020204" pitchFamily="34" charset="-128"/>
              </a:rPr>
              <a:t>– vzorem Pindaros, autor sborové lyriky (epiniky – oslava vítězů sportovních her)</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cs typeface="Arial Unicode MS" panose="020B0604020202020204" pitchFamily="34" charset="-128"/>
              </a:rPr>
              <a:t>        – společný prvek: oslava fyzických a mravních vlastností            (areté – αρετή) hrdinů</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cs typeface="Arial Unicode MS" panose="020B0604020202020204" pitchFamily="34" charset="-128"/>
              </a:rPr>
              <a:t>– slavnostní, dramatický tón, rétorické schéma a figury (apostrofa)</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u="sng">
                <a:cs typeface="Arial Unicode MS" panose="020B0604020202020204" pitchFamily="34" charset="-128"/>
              </a:rPr>
              <a:t>Struktura básní:</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cs typeface="Arial Unicode MS" panose="020B0604020202020204" pitchFamily="34" charset="-128"/>
              </a:rPr>
              <a:t>úvod –  prooimion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cs typeface="Arial Unicode MS" panose="020B0604020202020204" pitchFamily="34" charset="-128"/>
              </a:rPr>
              <a:t>vlastní stať – diegesis/  υπόθεση – ρητορική διήγηση / popis událostí</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cs typeface="Arial Unicode MS" panose="020B0604020202020204" pitchFamily="34" charset="-128"/>
              </a:rPr>
              <a:t>(popis událostí, které mají funkci příkladů a argumentů)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cs typeface="Arial Unicode MS" panose="020B0604020202020204" pitchFamily="34" charset="-128"/>
              </a:rPr>
              <a:t>závěr – epilogos – VÝZVA</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200">
              <a:cs typeface="Arial Unicode MS" panose="020B0604020202020204" pitchFamily="34" charset="-128"/>
            </a:endParaRP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a:p>
        </p:txBody>
      </p:sp>
    </p:spTree>
    <p:extLst>
      <p:ext uri="{BB962C8B-B14F-4D97-AF65-F5344CB8AC3E}">
        <p14:creationId xmlns:p14="http://schemas.microsoft.com/office/powerpoint/2010/main" val="35733028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1"/>
          <p:cNvSpPr>
            <a:spLocks noGrp="1" noChangeArrowheads="1"/>
          </p:cNvSpPr>
          <p:nvPr>
            <p:ph type="title"/>
          </p:nvPr>
        </p:nvSpPr>
        <p:spPr>
          <a:xfrm>
            <a:off x="2063750" y="114301"/>
            <a:ext cx="8224838" cy="606425"/>
          </a:xfrm>
          <a:ln/>
        </p:spPr>
        <p:txBody>
          <a:bodyPr vert="horz" lIns="91440" tIns="78552" rIns="91440" bIns="45720" rtlCol="0" anchor="ctr">
            <a:normAutofit fontScale="90000"/>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3600" b="1" i="1"/>
              <a:t>Oλυμπιακός ύμνος </a:t>
            </a:r>
            <a:r>
              <a:rPr lang="cs-CZ" altLang="cs-CZ" sz="3600"/>
              <a:t>(1896)</a:t>
            </a:r>
          </a:p>
        </p:txBody>
      </p:sp>
      <p:sp>
        <p:nvSpPr>
          <p:cNvPr id="199682" name="Rectangle 2"/>
          <p:cNvSpPr>
            <a:spLocks noGrp="1" noChangeArrowheads="1"/>
          </p:cNvSpPr>
          <p:nvPr>
            <p:ph type="body" idx="1"/>
          </p:nvPr>
        </p:nvSpPr>
        <p:spPr>
          <a:xfrm>
            <a:off x="1981200" y="1079501"/>
            <a:ext cx="8224838" cy="7085013"/>
          </a:xfrm>
          <a:ln/>
        </p:spPr>
        <p:txBody>
          <a:bodyPr vert="horz" lIns="91440" tIns="66204" rIns="91440" bIns="45720" rtlCol="0">
            <a:normAutofit/>
          </a:bodyPr>
          <a:lstStyle/>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t>Αρχαίο Πνεύμα αθάνατο, αγνέ πατέρα</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t>του ωραίου, του μεγάλου και τ' αληθινού</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t>Κατέβα, φανερώσου κι άστραψε εδώ πέρα</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t>στη δόξα της δικής σου γης και τ' ουρανού</a:t>
            </a:r>
          </a:p>
          <a:p>
            <a:pPr marL="3200400" lvl="3" indent="-4556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t>Στο δρόμο και στο πάλεμα και στο λιθάρι</a:t>
            </a:r>
          </a:p>
          <a:p>
            <a:pPr marL="3200400" lvl="3" indent="-4556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t>Στων ευγενών αγώνων λάμψε την ορμή</a:t>
            </a:r>
          </a:p>
          <a:p>
            <a:pPr marL="3200400" lvl="3" indent="-4556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t>Και με το αμάραντο στεφάνωσε κλωνάρι</a:t>
            </a:r>
          </a:p>
          <a:p>
            <a:pPr marL="3200400" lvl="3" indent="-4556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t>και σιδερένιο πλάσε και άξιο το κορμί</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t>Κάμποι, βουνά και θάλασσες φέγγουνε μαζί σου</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t>σαν ένας λευκοπόρφυρος μέγας ναός</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t>Και τρέχει στο ναό εδώ προσκυνητής σου</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t>Και τρέχει στο ναό εδώ προσκυνητής σου</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t>Αρχαίο Πνεύμα αθάνατο, κάθε λαός, κάθε λαός</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sz="2200"/>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t>http://www.youtube.com/watch?v=hHYt4MJxh2s</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sz="20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1"/>
          <p:cNvSpPr>
            <a:spLocks noGrp="1" noChangeArrowheads="1"/>
          </p:cNvSpPr>
          <p:nvPr>
            <p:ph type="title"/>
          </p:nvPr>
        </p:nvSpPr>
        <p:spPr>
          <a:xfrm>
            <a:off x="1981200" y="128588"/>
            <a:ext cx="8224838" cy="952500"/>
          </a:xfrm>
          <a:ln/>
        </p:spPr>
        <p:txBody>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cs-CZ" sz="3600" b="1" i="1">
                <a:latin typeface="Calibri" panose="020F0502020204030204" pitchFamily="34" charset="0"/>
                <a:ea typeface="Palatino Linotype" panose="02040502050505030304" pitchFamily="18" charset="0"/>
                <a:cs typeface="Palatino Linotype" panose="02040502050505030304" pitchFamily="18" charset="0"/>
              </a:rPr>
              <a:t>Η</a:t>
            </a:r>
            <a:r>
              <a:rPr lang="en-US" altLang="cs-CZ" sz="3600" b="1" i="1">
                <a:latin typeface="Calibri" panose="020F0502020204030204" pitchFamily="34" charset="0"/>
                <a:ea typeface="Palatino Linotype" panose="02040502050505030304" pitchFamily="18" charset="0"/>
                <a:cs typeface="Palatino Linotype" panose="02040502050505030304" pitchFamily="18" charset="0"/>
              </a:rPr>
              <a:t> </a:t>
            </a:r>
            <a:r>
              <a:rPr lang="el-GR" altLang="cs-CZ" sz="3600" b="1" i="1">
                <a:latin typeface="Calibri" panose="020F0502020204030204" pitchFamily="34" charset="0"/>
                <a:ea typeface="Palatino Linotype" panose="02040502050505030304" pitchFamily="18" charset="0"/>
                <a:cs typeface="Palatino Linotype" panose="02040502050505030304" pitchFamily="18" charset="0"/>
              </a:rPr>
              <a:t>ασάλευτη</a:t>
            </a:r>
            <a:r>
              <a:rPr lang="en-US" altLang="cs-CZ" sz="3600" b="1" i="1">
                <a:latin typeface="Calibri" panose="020F0502020204030204" pitchFamily="34" charset="0"/>
                <a:ea typeface="Palatino Linotype" panose="02040502050505030304" pitchFamily="18" charset="0"/>
                <a:cs typeface="Palatino Linotype" panose="02040502050505030304" pitchFamily="18" charset="0"/>
              </a:rPr>
              <a:t> </a:t>
            </a:r>
            <a:r>
              <a:rPr lang="el-GR" altLang="cs-CZ" sz="3600" b="1" i="1">
                <a:latin typeface="Calibri" panose="020F0502020204030204" pitchFamily="34" charset="0"/>
                <a:ea typeface="Palatino Linotype" panose="02040502050505030304" pitchFamily="18" charset="0"/>
                <a:cs typeface="Palatino Linotype" panose="02040502050505030304" pitchFamily="18" charset="0"/>
              </a:rPr>
              <a:t>ζωή</a:t>
            </a:r>
            <a:r>
              <a:rPr lang="en-US" altLang="cs-CZ" sz="3600">
                <a:latin typeface="Calibri" panose="020F0502020204030204" pitchFamily="34" charset="0"/>
                <a:ea typeface="Palatino Linotype" panose="02040502050505030304" pitchFamily="18" charset="0"/>
                <a:cs typeface="Palatino Linotype" panose="02040502050505030304" pitchFamily="18" charset="0"/>
              </a:rPr>
              <a:t> </a:t>
            </a:r>
            <a:r>
              <a:rPr lang="cs-CZ" altLang="cs-CZ" sz="3600">
                <a:latin typeface="Calibri" panose="020F0502020204030204" pitchFamily="34" charset="0"/>
                <a:ea typeface="Palatino Linotype" panose="02040502050505030304" pitchFamily="18" charset="0"/>
                <a:cs typeface="Palatino Linotype" panose="02040502050505030304" pitchFamily="18" charset="0"/>
              </a:rPr>
              <a:t>(</a:t>
            </a:r>
            <a:r>
              <a:rPr lang="cs-CZ" altLang="cs-CZ" sz="3600" i="1">
                <a:latin typeface="Calibri" panose="020F0502020204030204" pitchFamily="34" charset="0"/>
                <a:ea typeface="Palatino Linotype" panose="02040502050505030304" pitchFamily="18" charset="0"/>
                <a:cs typeface="Palatino Linotype" panose="02040502050505030304" pitchFamily="18" charset="0"/>
              </a:rPr>
              <a:t>N</a:t>
            </a:r>
            <a:r>
              <a:rPr lang="it-IT" altLang="cs-CZ" sz="3600" i="1">
                <a:latin typeface="Calibri" panose="020F0502020204030204" pitchFamily="34" charset="0"/>
                <a:ea typeface="Palatino Linotype" panose="02040502050505030304" pitchFamily="18" charset="0"/>
                <a:cs typeface="Palatino Linotype" panose="02040502050505030304" pitchFamily="18" charset="0"/>
              </a:rPr>
              <a:t>ezviklan</a:t>
            </a:r>
            <a:r>
              <a:rPr lang="en-US" altLang="cs-CZ" sz="3600" i="1">
                <a:latin typeface="Calibri" panose="020F0502020204030204" pitchFamily="34" charset="0"/>
                <a:ea typeface="Palatino Linotype" panose="02040502050505030304" pitchFamily="18" charset="0"/>
                <a:cs typeface="Palatino Linotype" panose="02040502050505030304" pitchFamily="18" charset="0"/>
              </a:rPr>
              <a:t>ý ž</a:t>
            </a:r>
            <a:r>
              <a:rPr lang="it-IT" altLang="cs-CZ" sz="3600" i="1">
                <a:latin typeface="Calibri" panose="020F0502020204030204" pitchFamily="34" charset="0"/>
                <a:ea typeface="Palatino Linotype" panose="02040502050505030304" pitchFamily="18" charset="0"/>
                <a:cs typeface="Palatino Linotype" panose="02040502050505030304" pitchFamily="18" charset="0"/>
              </a:rPr>
              <a:t>ivot</a:t>
            </a:r>
            <a:r>
              <a:rPr lang="it-IT" altLang="cs-CZ" sz="3600">
                <a:latin typeface="Calibri" panose="020F0502020204030204" pitchFamily="34" charset="0"/>
                <a:ea typeface="Palatino Linotype" panose="02040502050505030304" pitchFamily="18" charset="0"/>
                <a:cs typeface="Palatino Linotype" panose="02040502050505030304" pitchFamily="18" charset="0"/>
              </a:rPr>
              <a:t>, </a:t>
            </a:r>
            <a:r>
              <a:rPr lang="en-US" altLang="cs-CZ" sz="3600">
                <a:latin typeface="Calibri" panose="020F0502020204030204" pitchFamily="34" charset="0"/>
                <a:ea typeface="Palatino Linotype" panose="02040502050505030304" pitchFamily="18" charset="0"/>
                <a:cs typeface="Palatino Linotype" panose="02040502050505030304" pitchFamily="18" charset="0"/>
              </a:rPr>
              <a:t>1904</a:t>
            </a:r>
            <a:r>
              <a:rPr lang="cs-CZ" altLang="cs-CZ" sz="3600">
                <a:latin typeface="Calibri" panose="020F0502020204030204" pitchFamily="34" charset="0"/>
                <a:ea typeface="Palatino Linotype" panose="02040502050505030304" pitchFamily="18" charset="0"/>
                <a:cs typeface="Palatino Linotype" panose="02040502050505030304" pitchFamily="18" charset="0"/>
              </a:rPr>
              <a:t>)</a:t>
            </a:r>
          </a:p>
        </p:txBody>
      </p:sp>
      <p:sp>
        <p:nvSpPr>
          <p:cNvPr id="200706" name="Rectangle 2"/>
          <p:cNvSpPr>
            <a:spLocks noGrp="1" noChangeArrowheads="1"/>
          </p:cNvSpPr>
          <p:nvPr>
            <p:ph type="body" idx="1"/>
          </p:nvPr>
        </p:nvSpPr>
        <p:spPr>
          <a:xfrm>
            <a:off x="1981200" y="1260476"/>
            <a:ext cx="8224838" cy="4860925"/>
          </a:xfrm>
          <a:ln/>
        </p:spPr>
        <p:txBody>
          <a:bodyPr vert="horz" lIns="91440" tIns="67968" rIns="91440" bIns="45720" rtlCol="0">
            <a:normAutofit/>
          </a:bodyPr>
          <a:lstStyle/>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začátek nového období – přechod od lyrické poezie k epickolyrickým poémám (vizím)</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vliv symbolismu</a:t>
            </a:r>
          </a:p>
          <a:p>
            <a:pPr indent="-341313">
              <a:lnSpc>
                <a:spcPct val="132000"/>
              </a:lnSpc>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cs-CZ" sz="2400" b="1" i="1">
                <a:latin typeface="Calibri" panose="020F0502020204030204" pitchFamily="34" charset="0"/>
                <a:ea typeface="Palatino Linotype" panose="02040502050505030304" pitchFamily="18" charset="0"/>
                <a:cs typeface="Palatino Linotype" panose="02040502050505030304" pitchFamily="18" charset="0"/>
              </a:rPr>
              <a:t>Φοινικιά</a:t>
            </a:r>
            <a:r>
              <a:rPr lang="en-US" altLang="cs-CZ" sz="2400" b="1" i="1">
                <a:latin typeface="Calibri" panose="020F0502020204030204" pitchFamily="34" charset="0"/>
                <a:ea typeface="Palatino Linotype" panose="02040502050505030304" pitchFamily="18" charset="0"/>
                <a:cs typeface="Palatino Linotype" panose="02040502050505030304" pitchFamily="18" charset="0"/>
              </a:rPr>
              <a:t> (D</a:t>
            </a:r>
            <a:r>
              <a:rPr lang="it-IT" altLang="cs-CZ" sz="2400" b="1" i="1">
                <a:latin typeface="Calibri" panose="020F0502020204030204" pitchFamily="34" charset="0"/>
                <a:ea typeface="Palatino Linotype" panose="02040502050505030304" pitchFamily="18" charset="0"/>
                <a:cs typeface="Palatino Linotype" panose="02040502050505030304" pitchFamily="18" charset="0"/>
              </a:rPr>
              <a:t>atlovn</a:t>
            </a:r>
            <a:r>
              <a:rPr lang="en-US" altLang="cs-CZ" sz="2400" b="1" i="1">
                <a:latin typeface="Calibri" panose="020F0502020204030204" pitchFamily="34" charset="0"/>
                <a:ea typeface="Palatino Linotype" panose="02040502050505030304" pitchFamily="18" charset="0"/>
                <a:cs typeface="Palatino Linotype" panose="02040502050505030304" pitchFamily="18" charset="0"/>
              </a:rPr>
              <a:t>í</a:t>
            </a:r>
            <a:r>
              <a:rPr lang="it-IT" altLang="cs-CZ" sz="2400" b="1" i="1">
                <a:latin typeface="Calibri" panose="020F0502020204030204" pitchFamily="34" charset="0"/>
                <a:ea typeface="Palatino Linotype" panose="02040502050505030304" pitchFamily="18" charset="0"/>
                <a:cs typeface="Palatino Linotype" panose="02040502050505030304" pitchFamily="18" charset="0"/>
              </a:rPr>
              <a:t>k)</a:t>
            </a:r>
          </a:p>
          <a:p>
            <a:pPr indent="-341313">
              <a:lnSpc>
                <a:spcPct val="132000"/>
              </a:lnSpc>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cs-CZ" sz="2400" b="1" i="1">
                <a:latin typeface="Calibri" panose="020F0502020204030204" pitchFamily="34" charset="0"/>
                <a:ea typeface="Palatino Linotype" panose="02040502050505030304" pitchFamily="18" charset="0"/>
                <a:cs typeface="Palatino Linotype" panose="02040502050505030304" pitchFamily="18" charset="0"/>
              </a:rPr>
              <a:t>Εκατό</a:t>
            </a:r>
            <a:r>
              <a:rPr lang="en-US" altLang="cs-CZ" sz="2400" b="1" i="1">
                <a:latin typeface="Calibri" panose="020F0502020204030204" pitchFamily="34" charset="0"/>
                <a:ea typeface="Palatino Linotype" panose="02040502050505030304" pitchFamily="18" charset="0"/>
                <a:cs typeface="Palatino Linotype" panose="02040502050505030304" pitchFamily="18" charset="0"/>
              </a:rPr>
              <a:t> </a:t>
            </a:r>
            <a:r>
              <a:rPr lang="el-GR" altLang="cs-CZ" sz="2400" b="1" i="1">
                <a:latin typeface="Calibri" panose="020F0502020204030204" pitchFamily="34" charset="0"/>
                <a:ea typeface="Palatino Linotype" panose="02040502050505030304" pitchFamily="18" charset="0"/>
                <a:cs typeface="Palatino Linotype" panose="02040502050505030304" pitchFamily="18" charset="0"/>
              </a:rPr>
              <a:t>Φωνές</a:t>
            </a:r>
          </a:p>
          <a:p>
            <a:pPr indent="-341313">
              <a:lnSpc>
                <a:spcPct val="132000"/>
              </a:lnSpc>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cs-CZ" sz="2400" b="1" i="1">
                <a:latin typeface="Calibri" panose="020F0502020204030204" pitchFamily="34" charset="0"/>
                <a:ea typeface="Palatino Linotype" panose="02040502050505030304" pitchFamily="18" charset="0"/>
                <a:cs typeface="Palatino Linotype" panose="02040502050505030304" pitchFamily="18" charset="0"/>
              </a:rPr>
              <a:t>Ασκραίος</a:t>
            </a:r>
            <a:r>
              <a:rPr lang="en-US" altLang="cs-CZ" sz="2400" b="1" i="1">
                <a:latin typeface="Calibri" panose="020F0502020204030204" pitchFamily="34" charset="0"/>
                <a:ea typeface="Palatino Linotype" panose="02040502050505030304" pitchFamily="18" charset="0"/>
                <a:cs typeface="Palatino Linotype" panose="02040502050505030304" pitchFamily="18" charset="0"/>
              </a:rPr>
              <a:t> (</a:t>
            </a:r>
            <a:r>
              <a:rPr lang="it-IT" altLang="cs-CZ" sz="2400" b="1" i="1">
                <a:latin typeface="Calibri" panose="020F0502020204030204" pitchFamily="34" charset="0"/>
                <a:ea typeface="Palatino Linotype" panose="02040502050505030304" pitchFamily="18" charset="0"/>
                <a:cs typeface="Palatino Linotype" panose="02040502050505030304" pitchFamily="18" charset="0"/>
              </a:rPr>
              <a:t>Hésiodos</a:t>
            </a:r>
            <a:r>
              <a:rPr lang="en-US" altLang="cs-CZ" sz="2400" b="1" i="1">
                <a:latin typeface="Calibri" panose="020F0502020204030204" pitchFamily="34" charset="0"/>
                <a:ea typeface="Palatino Linotype" panose="02040502050505030304" pitchFamily="18" charset="0"/>
                <a:cs typeface="Palatino Linotype" panose="02040502050505030304" pitchFamily="18" charset="0"/>
              </a:rPr>
              <a:t> </a:t>
            </a:r>
            <a:r>
              <a:rPr lang="it-IT" altLang="cs-CZ" sz="2400" b="1" i="1">
                <a:latin typeface="Calibri" panose="020F0502020204030204" pitchFamily="34" charset="0"/>
                <a:ea typeface="Palatino Linotype" panose="02040502050505030304" pitchFamily="18" charset="0"/>
                <a:cs typeface="Palatino Linotype" panose="02040502050505030304" pitchFamily="18" charset="0"/>
              </a:rPr>
              <a:t>z</a:t>
            </a:r>
            <a:r>
              <a:rPr lang="en-US" altLang="cs-CZ" sz="2400" b="1" i="1">
                <a:latin typeface="Calibri" panose="020F0502020204030204" pitchFamily="34" charset="0"/>
                <a:ea typeface="Palatino Linotype" panose="02040502050505030304" pitchFamily="18" charset="0"/>
                <a:cs typeface="Palatino Linotype" panose="02040502050505030304" pitchFamily="18" charset="0"/>
              </a:rPr>
              <a:t> </a:t>
            </a:r>
            <a:r>
              <a:rPr lang="it-IT" altLang="cs-CZ" sz="2400" b="1" i="1">
                <a:latin typeface="Calibri" panose="020F0502020204030204" pitchFamily="34" charset="0"/>
                <a:ea typeface="Palatino Linotype" panose="02040502050505030304" pitchFamily="18" charset="0"/>
                <a:cs typeface="Palatino Linotype" panose="02040502050505030304" pitchFamily="18" charset="0"/>
              </a:rPr>
              <a:t>Asker</a:t>
            </a:r>
            <a:r>
              <a:rPr lang="en-US" altLang="cs-CZ" sz="2400" b="1" i="1">
                <a:latin typeface="Calibri" panose="020F0502020204030204" pitchFamily="34" charset="0"/>
                <a:ea typeface="Palatino Linotype" panose="02040502050505030304" pitchFamily="18" charset="0"/>
                <a:cs typeface="Palatino Linotype" panose="02040502050505030304" pitchFamily="18" charset="0"/>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1"/>
          <p:cNvSpPr>
            <a:spLocks noGrp="1" noChangeArrowheads="1"/>
          </p:cNvSpPr>
          <p:nvPr>
            <p:ph type="title"/>
          </p:nvPr>
        </p:nvSpPr>
        <p:spPr>
          <a:xfrm>
            <a:off x="1981200" y="128589"/>
            <a:ext cx="8224838" cy="1131887"/>
          </a:xfrm>
          <a:ln/>
        </p:spPr>
        <p:txBody>
          <a:bodyPr vert="horz" lIns="91440" tIns="78552"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3600" b="1" i="1"/>
              <a:t>O δωδεκάλογος του Γύφτου</a:t>
            </a:r>
            <a:br>
              <a:rPr lang="cs-CZ" altLang="cs-CZ" sz="3600"/>
            </a:br>
            <a:r>
              <a:rPr lang="cs-CZ" altLang="cs-CZ" sz="3600"/>
              <a:t>Λόγος Α΄, 44-53</a:t>
            </a:r>
          </a:p>
        </p:txBody>
      </p:sp>
      <p:sp>
        <p:nvSpPr>
          <p:cNvPr id="201730" name="Rectangle 2"/>
          <p:cNvSpPr>
            <a:spLocks noGrp="1" noChangeArrowheads="1"/>
          </p:cNvSpPr>
          <p:nvPr>
            <p:ph type="body" idx="1"/>
          </p:nvPr>
        </p:nvSpPr>
        <p:spPr>
          <a:xfrm>
            <a:off x="1981200" y="1260476"/>
            <a:ext cx="8224838" cy="4860925"/>
          </a:xfrm>
          <a:ln/>
        </p:spPr>
        <p:txBody>
          <a:bodyPr vert="horz" lIns="91440" tIns="46800" rIns="91440" bIns="45720" rtlCol="0">
            <a:normAutofit lnSpcReduction="10000"/>
          </a:bodyPr>
          <a:lstStyle/>
          <a:p>
            <a:pPr indent="-341313" algn="ctr">
              <a:lnSpc>
                <a:spcPct val="102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sz="2200">
              <a:latin typeface="Calibri" panose="020F0502020204030204" pitchFamily="34" charset="0"/>
              <a:ea typeface="TimesNewRomanPSMT" pitchFamily="16" charset="0"/>
              <a:cs typeface="TimesNewRomanPSMT" pitchFamily="16" charset="0"/>
            </a:endParaRPr>
          </a:p>
          <a:p>
            <a:pPr indent="-341313" algn="ctr">
              <a:lnSpc>
                <a:spcPct val="102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latin typeface="Calibri" panose="020F0502020204030204" pitchFamily="34" charset="0"/>
                <a:ea typeface="TimesNewRomanPSMT" pitchFamily="16" charset="0"/>
                <a:cs typeface="TimesNewRomanPSMT" pitchFamily="16" charset="0"/>
              </a:rPr>
              <a:t>Κι αντιχτύπαγε κι ο ήλιος</a:t>
            </a:r>
          </a:p>
          <a:p>
            <a:pPr indent="-341313" algn="ctr">
              <a:lnSpc>
                <a:spcPct val="102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latin typeface="Calibri" panose="020F0502020204030204" pitchFamily="34" charset="0"/>
                <a:ea typeface="TimesNewRomanPSMT" pitchFamily="16" charset="0"/>
                <a:cs typeface="TimesNewRomanPSMT" pitchFamily="16" charset="0"/>
              </a:rPr>
              <a:t>από τα βουνά τα Βιθυνιώτικα</a:t>
            </a:r>
          </a:p>
          <a:p>
            <a:pPr indent="-341313" algn="ctr">
              <a:lnSpc>
                <a:spcPct val="102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latin typeface="Calibri" panose="020F0502020204030204" pitchFamily="34" charset="0"/>
                <a:ea typeface="TimesNewRomanPSMT" pitchFamily="16" charset="0"/>
                <a:cs typeface="TimesNewRomanPSMT" pitchFamily="16" charset="0"/>
              </a:rPr>
              <a:t>σε Μαγναύρες και Βλαχέρνες,</a:t>
            </a:r>
          </a:p>
          <a:p>
            <a:pPr indent="-341313" algn="ctr">
              <a:lnSpc>
                <a:spcPct val="102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latin typeface="Calibri" panose="020F0502020204030204" pitchFamily="34" charset="0"/>
                <a:ea typeface="TimesNewRomanPSMT" pitchFamily="16" charset="0"/>
                <a:cs typeface="TimesNewRomanPSMT" pitchFamily="16" charset="0"/>
              </a:rPr>
              <a:t>και του ήλιου όλα τα φέγγη εκείνες φέγγοντας,</a:t>
            </a:r>
          </a:p>
          <a:p>
            <a:pPr indent="-341313" algn="ctr">
              <a:lnSpc>
                <a:spcPct val="102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latin typeface="Calibri" panose="020F0502020204030204" pitchFamily="34" charset="0"/>
                <a:ea typeface="TimesNewRomanPSMT" pitchFamily="16" charset="0"/>
                <a:cs typeface="TimesNewRomanPSMT" pitchFamily="16" charset="0"/>
              </a:rPr>
              <a:t>προς τα ύψη αψήφιστα τραβούσαν.</a:t>
            </a:r>
          </a:p>
          <a:p>
            <a:pPr indent="-341313" algn="ctr">
              <a:lnSpc>
                <a:spcPct val="102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latin typeface="Calibri" panose="020F0502020204030204" pitchFamily="34" charset="0"/>
                <a:ea typeface="TimesNewRomanPSMT" pitchFamily="16" charset="0"/>
                <a:cs typeface="TimesNewRomanPSMT" pitchFamily="16" charset="0"/>
              </a:rPr>
              <a:t>Κι απ’ των κάστρων τις Χρυσόπορτες,</a:t>
            </a:r>
          </a:p>
          <a:p>
            <a:pPr indent="-341313" algn="ctr">
              <a:lnSpc>
                <a:spcPct val="102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latin typeface="Calibri" panose="020F0502020204030204" pitchFamily="34" charset="0"/>
                <a:ea typeface="TimesNewRomanPSMT" pitchFamily="16" charset="0"/>
                <a:cs typeface="TimesNewRomanPSMT" pitchFamily="16" charset="0"/>
              </a:rPr>
              <a:t>κι από τ’ άπαρτα Εφταπύργια</a:t>
            </a:r>
          </a:p>
          <a:p>
            <a:pPr indent="-341313" algn="ctr">
              <a:lnSpc>
                <a:spcPct val="102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latin typeface="Calibri" panose="020F0502020204030204" pitchFamily="34" charset="0"/>
                <a:ea typeface="TimesNewRomanPSMT" pitchFamily="16" charset="0"/>
                <a:cs typeface="TimesNewRomanPSMT" pitchFamily="16" charset="0"/>
              </a:rPr>
              <a:t>ώς την άκρη στα σπαρτά σμαραγδονήσια,</a:t>
            </a:r>
          </a:p>
          <a:p>
            <a:pPr indent="-341313" algn="ctr">
              <a:lnSpc>
                <a:spcPct val="102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latin typeface="Calibri" panose="020F0502020204030204" pitchFamily="34" charset="0"/>
                <a:ea typeface="TimesNewRomanPSMT" pitchFamily="16" charset="0"/>
                <a:cs typeface="TimesNewRomanPSMT" pitchFamily="16" charset="0"/>
              </a:rPr>
              <a:t>λεγεώνες τα παλάτια</a:t>
            </a:r>
          </a:p>
          <a:p>
            <a:pPr indent="-341313" algn="ctr">
              <a:lnSpc>
                <a:spcPct val="102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latin typeface="Calibri" panose="020F0502020204030204" pitchFamily="34" charset="0"/>
                <a:ea typeface="TimesNewRomanPSMT" pitchFamily="16" charset="0"/>
                <a:cs typeface="TimesNewRomanPSMT" pitchFamily="16" charset="0"/>
              </a:rPr>
              <a:t>και στρατοί τα μοναστήρια.</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1"/>
          <p:cNvSpPr>
            <a:spLocks noGrp="1" noChangeArrowheads="1"/>
          </p:cNvSpPr>
          <p:nvPr>
            <p:ph type="title"/>
          </p:nvPr>
        </p:nvSpPr>
        <p:spPr>
          <a:xfrm>
            <a:off x="1981200" y="128589"/>
            <a:ext cx="8224838" cy="1131887"/>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Bithýnie (Βιθυνία)</a:t>
            </a:r>
          </a:p>
        </p:txBody>
      </p:sp>
      <p:pic>
        <p:nvPicPr>
          <p:cNvPr id="2027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1064" y="1260476"/>
            <a:ext cx="7883525" cy="4860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1"/>
          <p:cNvSpPr>
            <a:spLocks noGrp="1" noChangeArrowheads="1"/>
          </p:cNvSpPr>
          <p:nvPr>
            <p:ph type="title"/>
          </p:nvPr>
        </p:nvSpPr>
        <p:spPr>
          <a:xfrm>
            <a:off x="1981200" y="128588"/>
            <a:ext cx="8224838" cy="952500"/>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Magnaura (Μαγναύρα)</a:t>
            </a:r>
          </a:p>
        </p:txBody>
      </p:sp>
      <p:pic>
        <p:nvPicPr>
          <p:cNvPr id="2037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2689" y="1079500"/>
            <a:ext cx="7280275" cy="5041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1"/>
          <p:cNvSpPr>
            <a:spLocks noGrp="1" noChangeArrowheads="1"/>
          </p:cNvSpPr>
          <p:nvPr>
            <p:ph type="title"/>
          </p:nvPr>
        </p:nvSpPr>
        <p:spPr>
          <a:xfrm>
            <a:off x="1981200" y="128589"/>
            <a:ext cx="8224838" cy="1131887"/>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Υedikule (Εφταπύργιο)</a:t>
            </a:r>
          </a:p>
        </p:txBody>
      </p:sp>
      <p:pic>
        <p:nvPicPr>
          <p:cNvPr id="2048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00114"/>
            <a:ext cx="4859338" cy="3240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3950" y="2044701"/>
            <a:ext cx="4140200" cy="29956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0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4364" y="4500564"/>
            <a:ext cx="3959225" cy="27003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1"/>
          <p:cNvSpPr>
            <a:spLocks noGrp="1" noChangeArrowheads="1"/>
          </p:cNvSpPr>
          <p:nvPr>
            <p:ph type="title"/>
          </p:nvPr>
        </p:nvSpPr>
        <p:spPr>
          <a:xfrm>
            <a:off x="1981200" y="128589"/>
            <a:ext cx="8224838" cy="1131887"/>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Υedikule (Εφταπύργιο)</a:t>
            </a:r>
          </a:p>
        </p:txBody>
      </p:sp>
      <p:pic>
        <p:nvPicPr>
          <p:cNvPr id="2058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00114"/>
            <a:ext cx="4859338" cy="3240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8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3950" y="2044701"/>
            <a:ext cx="4140200" cy="29956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8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4364" y="4500564"/>
            <a:ext cx="3959225" cy="27003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1"/>
          <p:cNvSpPr>
            <a:spLocks noGrp="1" noChangeArrowheads="1"/>
          </p:cNvSpPr>
          <p:nvPr>
            <p:ph type="title"/>
          </p:nvPr>
        </p:nvSpPr>
        <p:spPr>
          <a:xfrm>
            <a:off x="1981200" y="-68263"/>
            <a:ext cx="8224838" cy="1344613"/>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Λόγος Δ΄</a:t>
            </a:r>
            <a:br>
              <a:rPr lang="cs-CZ" altLang="cs-CZ"/>
            </a:br>
            <a:r>
              <a:rPr lang="cs-CZ" altLang="cs-CZ"/>
              <a:t>ο θάνατος των θεών</a:t>
            </a:r>
          </a:p>
        </p:txBody>
      </p:sp>
      <p:sp>
        <p:nvSpPr>
          <p:cNvPr id="206850" name="Rectangle 2"/>
          <p:cNvSpPr>
            <a:spLocks noGrp="1" noChangeArrowheads="1"/>
          </p:cNvSpPr>
          <p:nvPr>
            <p:ph type="body" idx="1"/>
          </p:nvPr>
        </p:nvSpPr>
        <p:spPr>
          <a:xfrm>
            <a:off x="1981200" y="1439864"/>
            <a:ext cx="8224838" cy="5730875"/>
          </a:xfrm>
          <a:ln/>
        </p:spPr>
        <p:txBody>
          <a:bodyPr vert="horz" lIns="91440" tIns="67968" rIns="91440" bIns="45720" rtlCol="0">
            <a:normAutofit lnSpcReduction="10000"/>
          </a:bodyPr>
          <a:lstStyle/>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Ἔστησα κι ἀπ' ὅσους τόπους πέρασα,</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 σὲ ναοὺς ἀγνάντια, τὸ τσαντήρι,</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 γνώρισα τὴν ἐκκλησιά,</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 τὸ τζαμί, τὸ μοναστήρι,</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 κι ἄλλαξα γοργὰ καὶ χτυπητὰ</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 λόγια μὲ πιστοὺς καὶ μὲ λευίτες,</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 μὲ εἶδαν ὀρθρινὸ οἱ βασιλικές,</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 καὶ ξενύχτισα σὲ λαῦρες καὶ σὲ σκῆτες·</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 καὶ παντοῦ, ἀπὸ τῶν Ἑλλήνων τὰ συντρίμματα</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 ὡς τὴ μυριοστόλιστη παγόδα,</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 μύρισα κι ἀπόκοτα ξεφύλλισα</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 τῆς λατρείας ὅλα τὰ ρόδα.</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1"/>
          <p:cNvSpPr>
            <a:spLocks noGrp="1" noChangeArrowheads="1"/>
          </p:cNvSpPr>
          <p:nvPr>
            <p:ph type="title"/>
          </p:nvPr>
        </p:nvSpPr>
        <p:spPr>
          <a:xfrm>
            <a:off x="1981200" y="128589"/>
            <a:ext cx="8224838" cy="771525"/>
          </a:xfrm>
          <a:ln/>
        </p:spPr>
        <p:txBody>
          <a:bodyPr vert="horz" lIns="91440" tIns="85608" rIns="91440" bIns="45720" rtlCol="0" anchor="ctr">
            <a:normAutofit/>
          </a:bodyPr>
          <a:lstStyle/>
          <a:p>
            <a:endParaRPr lang="cs-CZ"/>
          </a:p>
        </p:txBody>
      </p:sp>
      <p:sp>
        <p:nvSpPr>
          <p:cNvPr id="207874" name="Rectangle 2"/>
          <p:cNvSpPr>
            <a:spLocks noGrp="1" noChangeArrowheads="1"/>
          </p:cNvSpPr>
          <p:nvPr>
            <p:ph type="body" idx="1"/>
          </p:nvPr>
        </p:nvSpPr>
        <p:spPr>
          <a:xfrm>
            <a:off x="1981200" y="900114"/>
            <a:ext cx="8224838" cy="5221287"/>
          </a:xfrm>
          <a:ln/>
        </p:spPr>
        <p:txBody>
          <a:bodyPr vert="horz" lIns="91440" tIns="67968" rIns="91440" bIns="45720" rtlCol="0">
            <a:normAutofit/>
          </a:bodyPr>
          <a:lstStyle/>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sz="2400"/>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Ξένος ἔμεινα κι ἀσκλάβωτος</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 ἀπὸ σέβας, δέηση, τάμα·</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 εἶμ' ἐγὼ τῶν ἄθεων ὁ προφήτης</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 κι ἡ ζωή μου εἶναι τὸ θάμα·</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1"/>
          <p:cNvSpPr>
            <a:spLocks noGrp="1" noChangeArrowheads="1"/>
          </p:cNvSpPr>
          <p:nvPr>
            <p:ph type="title"/>
          </p:nvPr>
        </p:nvSpPr>
        <p:spPr>
          <a:xfrm>
            <a:off x="1981200" y="22226"/>
            <a:ext cx="8224838" cy="1344613"/>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Λόγος Ε΄</a:t>
            </a:r>
            <a:br>
              <a:rPr lang="cs-CZ" altLang="cs-CZ"/>
            </a:br>
            <a:r>
              <a:rPr lang="cs-CZ" altLang="cs-CZ"/>
              <a:t>Ο θάνατος των Αρχαίων</a:t>
            </a:r>
          </a:p>
        </p:txBody>
      </p:sp>
      <p:sp>
        <p:nvSpPr>
          <p:cNvPr id="208898" name="Rectangle 2"/>
          <p:cNvSpPr>
            <a:spLocks noGrp="1" noChangeArrowheads="1"/>
          </p:cNvSpPr>
          <p:nvPr>
            <p:ph type="body" idx="1"/>
          </p:nvPr>
        </p:nvSpPr>
        <p:spPr>
          <a:xfrm>
            <a:off x="1981200" y="1439864"/>
            <a:ext cx="8224838" cy="6613525"/>
          </a:xfrm>
          <a:ln/>
        </p:spPr>
        <p:txBody>
          <a:bodyPr vert="horz" lIns="91440" tIns="67968" rIns="91440" bIns="45720" rtlCol="0">
            <a:normAutofit lnSpcReduction="10000"/>
          </a:bodyPr>
          <a:lstStyle/>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Κι απ’ τους πάπυρους εκείνους μια ψυχή</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 θάρρεψα πως χύθη,</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 και γρικήθηκ’ ένας ύμνος θριαμβευτής,</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 κι απ’ των τάφων έβγαινε τα βύθη:</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sz="2400"/>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 «Θα διαβούμε και στεριές και πέλαγα,</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 θα σταθούμε όπου το πόδι δεν μπορεί</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 Τούρκου κανενός να μας πατήση</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 από την πατρίδα μας διωγμένοι,</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 και σβησμένοι απ’ την Ανατολή,</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 θ’ ανατείλουμε στη Δύση.</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sz="2400"/>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 </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sz="2400"/>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1"/>
          <p:cNvSpPr>
            <a:spLocks noGrp="1" noChangeArrowheads="1"/>
          </p:cNvSpPr>
          <p:nvPr>
            <p:ph type="title"/>
          </p:nvPr>
        </p:nvSpPr>
        <p:spPr>
          <a:xfrm>
            <a:off x="1981200" y="128589"/>
            <a:ext cx="8224838" cy="1131887"/>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Ωδή Δευτέρα. Eις Δόξαν</a:t>
            </a:r>
          </a:p>
        </p:txBody>
      </p:sp>
      <p:sp>
        <p:nvSpPr>
          <p:cNvPr id="106498" name="Rectangle 2"/>
          <p:cNvSpPr>
            <a:spLocks noGrp="1" noChangeArrowheads="1"/>
          </p:cNvSpPr>
          <p:nvPr>
            <p:ph type="body" idx="1"/>
          </p:nvPr>
        </p:nvSpPr>
        <p:spPr>
          <a:xfrm>
            <a:off x="1981200" y="1260475"/>
            <a:ext cx="8224838" cy="5695950"/>
          </a:xfrm>
          <a:ln/>
        </p:spPr>
        <p:txBody>
          <a:bodyPr vert="horz" lIns="91440" tIns="66204" rIns="91440" bIns="45720" rtlCol="0">
            <a:normAutofit/>
          </a:bodyPr>
          <a:lstStyle/>
          <a:p>
            <a:pPr indent="-341313" algn="ct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t> </a:t>
            </a:r>
            <a:r>
              <a:rPr lang="cs-CZ" altLang="cs-CZ" sz="1500" i="1"/>
              <a:t>στροφή α΄.</a:t>
            </a:r>
          </a:p>
          <a:p>
            <a:pPr indent="-341313" algn="ct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t>    Έσφαλεν ο την δόξαν</a:t>
            </a:r>
          </a:p>
          <a:p>
            <a:pPr indent="-341313" algn="ct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t>ονομάσας ματαίαν,</a:t>
            </a:r>
          </a:p>
          <a:p>
            <a:pPr indent="-341313" algn="ct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t>και τον άνδρα μαινόμενον</a:t>
            </a:r>
          </a:p>
          <a:p>
            <a:pPr indent="-341313" algn="ct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t>τον προ τοιαύτης καίοντα</a:t>
            </a:r>
          </a:p>
          <a:p>
            <a:pPr indent="-341313" algn="ct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t>                θεάς την σμύρναν.   </a:t>
            </a:r>
          </a:p>
          <a:p>
            <a:pPr indent="-341313" algn="ct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sz="2200"/>
          </a:p>
          <a:p>
            <a:pPr indent="-341313" algn="ct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t>        </a:t>
            </a:r>
            <a:r>
              <a:rPr lang="cs-CZ" altLang="cs-CZ" sz="1500" i="1"/>
              <a:t>στροφή β΄.</a:t>
            </a:r>
          </a:p>
          <a:p>
            <a:pPr indent="-341313" algn="ct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t>    Δίδει αυτή τα πτερά·</a:t>
            </a:r>
          </a:p>
          <a:p>
            <a:pPr indent="-341313" algn="ct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t>και εις τον τραχύν, τον δύσκολον</a:t>
            </a:r>
          </a:p>
          <a:p>
            <a:pPr indent="-341313" algn="ct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t>της Αρετής τον δρόμον</a:t>
            </a:r>
          </a:p>
          <a:p>
            <a:pPr indent="-341313" algn="ct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t>του ανθρώπου τα γόνατα</a:t>
            </a:r>
          </a:p>
          <a:p>
            <a:pPr indent="-341313" algn="ct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t>                ιδού πετάουν.     </a:t>
            </a:r>
          </a:p>
        </p:txBody>
      </p:sp>
    </p:spTree>
    <p:extLst>
      <p:ext uri="{BB962C8B-B14F-4D97-AF65-F5344CB8AC3E}">
        <p14:creationId xmlns:p14="http://schemas.microsoft.com/office/powerpoint/2010/main" val="9803576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1"/>
          <p:cNvSpPr>
            <a:spLocks noGrp="1" noChangeArrowheads="1"/>
          </p:cNvSpPr>
          <p:nvPr>
            <p:ph type="title"/>
          </p:nvPr>
        </p:nvSpPr>
        <p:spPr>
          <a:xfrm>
            <a:off x="1981200" y="128589"/>
            <a:ext cx="8224838" cy="771525"/>
          </a:xfrm>
          <a:ln/>
        </p:spPr>
        <p:txBody>
          <a:bodyPr vert="horz" lIns="91440" tIns="85608" rIns="91440" bIns="45720" rtlCol="0" anchor="ctr">
            <a:normAutofit/>
          </a:bodyPr>
          <a:lstStyle/>
          <a:p>
            <a:endParaRPr lang="cs-CZ"/>
          </a:p>
        </p:txBody>
      </p:sp>
      <p:sp>
        <p:nvSpPr>
          <p:cNvPr id="209922" name="Rectangle 2"/>
          <p:cNvSpPr>
            <a:spLocks noGrp="1" noChangeArrowheads="1"/>
          </p:cNvSpPr>
          <p:nvPr>
            <p:ph type="body" idx="1"/>
          </p:nvPr>
        </p:nvSpPr>
        <p:spPr>
          <a:xfrm>
            <a:off x="1981200" y="900114"/>
            <a:ext cx="8224838" cy="6429375"/>
          </a:xfrm>
          <a:ln/>
        </p:spPr>
        <p:txBody>
          <a:bodyPr vert="horz" lIns="91440" tIns="67968" rIns="91440" bIns="45720" rtlCol="0">
            <a:normAutofit/>
          </a:bodyPr>
          <a:lstStyle/>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Οπου πάμε, θάβρουμε πατρίδες</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 και θα πλάσουμε, απ’ το Βόσπορο</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 χαιδευτά συνεβγαλμένοι ως τον Αδρία</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 θα φωλιάσουμε στη Βενετιά,</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 θα ξαναρριζώσουμε στη Ρώμη,</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 θα μας αγκαλιάση η Φλωρεντία.</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sz="2400"/>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Τ’ Αλπεια τα βουνά θα δρασκελήσουμε,</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 θα ξαφνίσουμε τα ρέματα του Ρήνου,</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 στου Βοριά θ’ ασπροχαράξουμε τα σκότη,</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 θα χυθούμε σα μαγιάπριλα του νου</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 όπου τόποι, όπου γεράματα, θα σπείρουμε</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 μιαν Ελλάδα και μια νιότη.</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1"/>
          <p:cNvSpPr>
            <a:spLocks noGrp="1" noChangeArrowheads="1"/>
          </p:cNvSpPr>
          <p:nvPr>
            <p:ph type="title"/>
          </p:nvPr>
        </p:nvSpPr>
        <p:spPr>
          <a:xfrm>
            <a:off x="1981200" y="128588"/>
            <a:ext cx="8224838" cy="952500"/>
          </a:xfrm>
          <a:ln/>
        </p:spPr>
        <p:txBody>
          <a:bodyPr vert="horz" lIns="91440" tIns="78552"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3600"/>
              <a:t>Λόγος Γ΄, 434-436</a:t>
            </a:r>
          </a:p>
        </p:txBody>
      </p:sp>
      <p:sp>
        <p:nvSpPr>
          <p:cNvPr id="210946" name="Rectangle 2"/>
          <p:cNvSpPr>
            <a:spLocks noGrp="1" noChangeArrowheads="1"/>
          </p:cNvSpPr>
          <p:nvPr>
            <p:ph type="body" idx="1"/>
          </p:nvPr>
        </p:nvSpPr>
        <p:spPr>
          <a:xfrm>
            <a:off x="1981200" y="1600200"/>
            <a:ext cx="8224838" cy="4521200"/>
          </a:xfrm>
          <a:ln/>
        </p:spPr>
        <p:txBody>
          <a:bodyPr vert="horz" lIns="91440" tIns="46800" rIns="91440" bIns="45720" rtlCol="0">
            <a:normAutofit/>
          </a:bodyPr>
          <a:lstStyle/>
          <a:p>
            <a:pPr indent="-341313" algn="ctr">
              <a:lnSpc>
                <a:spcPct val="102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sz="2600">
              <a:latin typeface="Calibri" panose="020F0502020204030204" pitchFamily="34" charset="0"/>
              <a:ea typeface="TimesNewRomanPSMT" pitchFamily="16" charset="0"/>
              <a:cs typeface="TimesNewRomanPSMT" pitchFamily="16" charset="0"/>
            </a:endParaRPr>
          </a:p>
          <a:p>
            <a:pPr indent="-341313" algn="ctr">
              <a:lnSpc>
                <a:spcPct val="102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600">
                <a:latin typeface="Calibri" panose="020F0502020204030204" pitchFamily="34" charset="0"/>
                <a:ea typeface="TimesNewRomanPSMT" pitchFamily="16" charset="0"/>
                <a:cs typeface="TimesNewRomanPSMT" pitchFamily="16" charset="0"/>
              </a:rPr>
              <a:t>λίγο λίγο η χαρά θα φουντώσει</a:t>
            </a:r>
          </a:p>
          <a:p>
            <a:pPr indent="-341313" algn="ctr">
              <a:lnSpc>
                <a:spcPct val="102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600">
                <a:latin typeface="Calibri" panose="020F0502020204030204" pitchFamily="34" charset="0"/>
                <a:ea typeface="TimesNewRomanPSMT" pitchFamily="16" charset="0"/>
                <a:cs typeface="TimesNewRomanPSMT" pitchFamily="16" charset="0"/>
              </a:rPr>
              <a:t>του σκληρού, του γερού και τ' αδάκρυτου,</a:t>
            </a:r>
          </a:p>
          <a:p>
            <a:pPr indent="-341313" algn="ctr">
              <a:lnSpc>
                <a:spcPct val="102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600">
                <a:latin typeface="Calibri" panose="020F0502020204030204" pitchFamily="34" charset="0"/>
                <a:ea typeface="TimesNewRomanPSMT" pitchFamily="16" charset="0"/>
                <a:cs typeface="TimesNewRomanPSMT" pitchFamily="16" charset="0"/>
              </a:rPr>
              <a:t>όπου χαύνη ζωή κι όπου σκλάβα.</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1"/>
          <p:cNvSpPr>
            <a:spLocks noGrp="1" noChangeArrowheads="1"/>
          </p:cNvSpPr>
          <p:nvPr>
            <p:ph type="title"/>
          </p:nvPr>
        </p:nvSpPr>
        <p:spPr>
          <a:xfrm>
            <a:off x="1981200" y="128588"/>
            <a:ext cx="8224838" cy="1435100"/>
          </a:xfrm>
          <a:ln/>
        </p:spPr>
        <p:txBody>
          <a:bodyPr vert="horz" lIns="91440" tIns="85608" rIns="91440" bIns="45720" rtlCol="0" anchor="ctr">
            <a:normAutofit/>
          </a:bodyPr>
          <a:lstStyle/>
          <a:p>
            <a:endParaRPr lang="cs-CZ"/>
          </a:p>
        </p:txBody>
      </p:sp>
      <p:sp>
        <p:nvSpPr>
          <p:cNvPr id="211970" name="Rectangle 2"/>
          <p:cNvSpPr>
            <a:spLocks noGrp="1" noChangeArrowheads="1"/>
          </p:cNvSpPr>
          <p:nvPr>
            <p:ph type="body" idx="1"/>
          </p:nvPr>
        </p:nvSpPr>
        <p:spPr>
          <a:xfrm>
            <a:off x="1981200" y="1600200"/>
            <a:ext cx="8224838" cy="4521200"/>
          </a:xfrm>
          <a:ln/>
        </p:spPr>
        <p:txBody>
          <a:bodyPr vert="horz" lIns="91440" tIns="67968" rIns="91440" bIns="45720" rtlCol="0">
            <a:normAutofit/>
          </a:bodyPr>
          <a:lstStyle/>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Οπου πάμε, θάβρουμε πατρίδες</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 και θα πλάσουμε, απ’ το Βόσπορο</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 χαιδευτά συνεβγαλμένοι ως τον Αδρία</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 θα φωλιάσουμε στη Βενετιά,</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 θα ξαναρριζώσουμε στη Ρώμη,</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 θα μας αγκαλιάση η Φλωρεντία.</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1"/>
          <p:cNvSpPr>
            <a:spLocks noGrp="1" noChangeArrowheads="1"/>
          </p:cNvSpPr>
          <p:nvPr>
            <p:ph type="title"/>
          </p:nvPr>
        </p:nvSpPr>
        <p:spPr>
          <a:xfrm>
            <a:off x="1981200" y="128588"/>
            <a:ext cx="8224838" cy="1435100"/>
          </a:xfrm>
          <a:ln/>
        </p:spPr>
        <p:txBody>
          <a:bodyPr vert="horz" lIns="91440" tIns="78552"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3600"/>
              <a:t>Η ΦΛΟΓΕΡΑ ΤΟΥ ΒΑΣΙΛΙΑ (1910)</a:t>
            </a:r>
          </a:p>
        </p:txBody>
      </p:sp>
      <p:sp>
        <p:nvSpPr>
          <p:cNvPr id="212994" name="Rectangle 2"/>
          <p:cNvSpPr>
            <a:spLocks noGrp="1" noChangeArrowheads="1"/>
          </p:cNvSpPr>
          <p:nvPr>
            <p:ph type="body" idx="1"/>
          </p:nvPr>
        </p:nvSpPr>
        <p:spPr>
          <a:xfrm>
            <a:off x="1981200" y="1600200"/>
            <a:ext cx="8224838" cy="4521200"/>
          </a:xfrm>
          <a:ln/>
        </p:spPr>
        <p:txBody>
          <a:bodyPr vert="horz" lIns="91440" tIns="67968" rIns="91440" bIns="45720" rtlCol="0">
            <a:normAutofit/>
          </a:bodyPr>
          <a:lstStyle/>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Literární vyjádření Velké myšlenky</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Otázka kontinuity řeckého národa:</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b="1"/>
              <a:t>Κωνσταντίνος Παπαρρηγόπουλος </a:t>
            </a:r>
            <a:r>
              <a:rPr lang="cs-CZ" altLang="cs-CZ" sz="2400"/>
              <a:t>(1815-1891)</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Řecké dějiny: antika, Byzanc, novověk</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   Byzanc není úpadkovým obdobím, ale spojovacím článkem mezi starověkem a novověkem</a:t>
            </a:r>
          </a:p>
          <a:p>
            <a:pPr indent="-341313">
              <a:lnSpc>
                <a:spcPct val="102000"/>
              </a:lnSpc>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i="1">
                <a:latin typeface="Calibri" panose="020F0502020204030204" pitchFamily="34" charset="0"/>
                <a:cs typeface="Calibri" panose="020F0502020204030204" pitchFamily="34" charset="0"/>
              </a:rPr>
              <a:t>Περὶ τῆς ἐποικήσεως σλαβικῶν τινῶν φυλῶν εἰς τὴν Πελοπόννησον </a:t>
            </a:r>
            <a:r>
              <a:rPr lang="cs-CZ" altLang="cs-CZ" sz="2400">
                <a:latin typeface="Calibri" panose="020F0502020204030204" pitchFamily="34" charset="0"/>
                <a:cs typeface="Calibri" panose="020F0502020204030204" pitchFamily="34" charset="0"/>
              </a:rPr>
              <a:t>(1843)</a:t>
            </a:r>
          </a:p>
          <a:p>
            <a:pPr indent="-341313">
              <a:lnSpc>
                <a:spcPct val="102000"/>
              </a:lnSpc>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i="1">
                <a:latin typeface="Calibri" panose="020F0502020204030204" pitchFamily="34" charset="0"/>
                <a:cs typeface="Calibri" panose="020F0502020204030204" pitchFamily="34" charset="0"/>
              </a:rPr>
              <a:t>Ιστορία του Ελληνικού Έθνους</a:t>
            </a:r>
            <a:r>
              <a:rPr lang="cs-CZ" altLang="cs-CZ" sz="2400">
                <a:latin typeface="Calibri" panose="020F0502020204030204" pitchFamily="34" charset="0"/>
                <a:cs typeface="Calibri" panose="020F0502020204030204" pitchFamily="34" charset="0"/>
              </a:rPr>
              <a:t> (1860-1876)</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sz="24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1"/>
          <p:cNvSpPr>
            <a:spLocks noGrp="1" noChangeArrowheads="1"/>
          </p:cNvSpPr>
          <p:nvPr>
            <p:ph type="title"/>
          </p:nvPr>
        </p:nvSpPr>
        <p:spPr>
          <a:xfrm>
            <a:off x="1981200" y="128588"/>
            <a:ext cx="8224838" cy="1435100"/>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Téma</a:t>
            </a:r>
          </a:p>
        </p:txBody>
      </p:sp>
      <p:sp>
        <p:nvSpPr>
          <p:cNvPr id="214018" name="Rectangle 2"/>
          <p:cNvSpPr>
            <a:spLocks noGrp="1" noChangeArrowheads="1"/>
          </p:cNvSpPr>
          <p:nvPr>
            <p:ph type="body" idx="1"/>
          </p:nvPr>
        </p:nvSpPr>
        <p:spPr>
          <a:xfrm>
            <a:off x="1981200" y="1600200"/>
            <a:ext cx="8224838" cy="4521200"/>
          </a:xfrm>
          <a:ln/>
        </p:spPr>
        <p:txBody>
          <a:bodyPr/>
          <a:lstStyle/>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Cesta Basileia II. Bulharobijce ze severního Řecka do Atén, k chrámu Bohorodičky</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Dvě časové linie:</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11. století – Basileios II</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13. století – dobytí Konstantinopole Michaelem Palaiologem</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1"/>
          <p:cNvSpPr>
            <a:spLocks noGrp="1" noChangeArrowheads="1"/>
          </p:cNvSpPr>
          <p:nvPr>
            <p:ph type="title"/>
          </p:nvPr>
        </p:nvSpPr>
        <p:spPr>
          <a:xfrm>
            <a:off x="1981200" y="128588"/>
            <a:ext cx="8224838" cy="1435100"/>
          </a:xfrm>
          <a:ln/>
        </p:spPr>
        <p:txBody>
          <a:bodyPr vert="horz" lIns="91440" tIns="85608" rIns="91440" bIns="45720" rtlCol="0" anchor="ctr">
            <a:normAutofit/>
          </a:bodyPr>
          <a:lstStyle/>
          <a:p>
            <a:endParaRPr lang="cs-CZ"/>
          </a:p>
        </p:txBody>
      </p:sp>
      <p:pic>
        <p:nvPicPr>
          <p:cNvPr id="2150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625" y="1600200"/>
            <a:ext cx="8027988" cy="4521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1"/>
          <p:cNvSpPr>
            <a:spLocks noGrp="1" noChangeArrowheads="1"/>
          </p:cNvSpPr>
          <p:nvPr>
            <p:ph type="title"/>
          </p:nvPr>
        </p:nvSpPr>
        <p:spPr>
          <a:xfrm>
            <a:off x="1981200" y="65089"/>
            <a:ext cx="8224838" cy="719137"/>
          </a:xfrm>
          <a:ln/>
        </p:spPr>
        <p:txBody>
          <a:bodyPr vert="horz" lIns="91440" tIns="85608" rIns="91440" bIns="45720" rtlCol="0" anchor="ctr">
            <a:normAutofit fontScale="90000"/>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Λόγος Πρώτος</a:t>
            </a:r>
          </a:p>
        </p:txBody>
      </p:sp>
      <p:sp>
        <p:nvSpPr>
          <p:cNvPr id="216066" name="Rectangle 2"/>
          <p:cNvSpPr>
            <a:spLocks noGrp="1" noChangeArrowheads="1"/>
          </p:cNvSpPr>
          <p:nvPr>
            <p:ph type="body" idx="1"/>
          </p:nvPr>
        </p:nvSpPr>
        <p:spPr>
          <a:xfrm>
            <a:off x="1981200" y="900114"/>
            <a:ext cx="8224838" cy="7005637"/>
          </a:xfrm>
          <a:ln/>
        </p:spPr>
        <p:txBody>
          <a:bodyPr vert="horz" lIns="91440" tIns="66204" rIns="91440" bIns="45720" rtlCol="0">
            <a:normAutofit lnSpcReduction="10000"/>
          </a:bodyPr>
          <a:lstStyle/>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t>- Είμαι η φλογέρα εγώ, επική, προφητικό καλάμι.</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t>Εγώ είμαι αλλαδερφή της Κλειώς και γλώσσα της Καλλιόπης.</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t>Με μάτιασε της Σίβυλλας εμέ η ματιά κι ακόμα</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t>μου σκούζει μεσ' στα σωθικά το σκούσμα της Κασσάντρας.</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t>Σαν την Εκάβη θρήνησα κι άκουσα της Γοργόνας</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t>της μυθικής το ρώτημα το αψύ προς τα καράβια:</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t>«Ζη ο βασιλάς Αλέξαντρος;» Κ' εγώ ειμ' η απόκριση · είπα:</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t>«Δέσποινα, ζη και ζώνεται, δικός μας είναι πάντα!»</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t>Έπαιξα εγώ της Μαξιμώς και χόρεψε · του Ακρίτα</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t>ξεσκέπασα τη λεβεντιά και τον παράδωκα ίσα</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t>προς τους καιρούς αθάνατο · και οι Μοίρες με μοίραναν</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t>όλες · πρωτοφανέρωτη στη δόξα της Αθήνας,</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t>απο τη Ρώμη πέρασα και ρίζωσα στην Πόλη.</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t>Σαν κύκνο, Ευρώτα, μ' έλουσες, και οι ροδοδάφνες σου</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t>άξια κανοναρχούσαν, κ' έψελνα. Και μ' έβρεξε και ο Κύδνος</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t>που ακόμα απο τ' αντίφεγγο της Κλεοπάτρας φέγγει.</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a:t>Γεννήτρες μου ειν' οι μυστικές και οι φοβερές Μητέρες.</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1"/>
          <p:cNvSpPr>
            <a:spLocks noGrp="1" noChangeArrowheads="1"/>
          </p:cNvSpPr>
          <p:nvPr>
            <p:ph type="title"/>
          </p:nvPr>
        </p:nvSpPr>
        <p:spPr>
          <a:xfrm>
            <a:off x="1981200" y="128588"/>
            <a:ext cx="8224838" cy="1435100"/>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Prameny</a:t>
            </a:r>
          </a:p>
        </p:txBody>
      </p:sp>
      <p:sp>
        <p:nvSpPr>
          <p:cNvPr id="217090" name="Rectangle 2"/>
          <p:cNvSpPr>
            <a:spLocks noGrp="1" noChangeArrowheads="1"/>
          </p:cNvSpPr>
          <p:nvPr>
            <p:ph type="body" idx="1"/>
          </p:nvPr>
        </p:nvSpPr>
        <p:spPr>
          <a:xfrm>
            <a:off x="1981200" y="1600200"/>
            <a:ext cx="8224838" cy="4521200"/>
          </a:xfrm>
          <a:ln/>
        </p:spPr>
        <p:txBody>
          <a:bodyPr vert="horz" lIns="91440" tIns="67968" rIns="91440" bIns="45720" rtlCol="0">
            <a:normAutofit/>
          </a:bodyPr>
          <a:lstStyle/>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Starořecká literatura (Iliada – 4. zpěv Císařovy flétny)</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Byzantská literatura: kroniky, historiografie, raněkřesťanská literatura, synaxaria)</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Krétská renesance</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Lidová tradice</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Novořecká literatura (Solomos, aj.)</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1"/>
          <p:cNvSpPr>
            <a:spLocks noGrp="1" noChangeArrowheads="1"/>
          </p:cNvSpPr>
          <p:nvPr>
            <p:ph type="title"/>
          </p:nvPr>
        </p:nvSpPr>
        <p:spPr>
          <a:xfrm>
            <a:off x="1981200" y="128588"/>
            <a:ext cx="8224838" cy="1435100"/>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Struktura, jazyk a verš</a:t>
            </a:r>
          </a:p>
        </p:txBody>
      </p:sp>
      <p:sp>
        <p:nvSpPr>
          <p:cNvPr id="218114" name="Rectangle 2"/>
          <p:cNvSpPr>
            <a:spLocks noGrp="1" noChangeArrowheads="1"/>
          </p:cNvSpPr>
          <p:nvPr>
            <p:ph type="body" idx="1"/>
          </p:nvPr>
        </p:nvSpPr>
        <p:spPr>
          <a:xfrm>
            <a:off x="1981200" y="1600200"/>
            <a:ext cx="8224838" cy="4521200"/>
          </a:xfrm>
          <a:ln/>
        </p:spPr>
        <p:txBody>
          <a:bodyPr vert="horz" lIns="91440" tIns="69732" rIns="91440" bIns="45720" rtlCol="0">
            <a:normAutofit/>
          </a:bodyPr>
          <a:lstStyle/>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600"/>
              <a:t>- dva úvodní zpěvy + 12 hlavních zpěvů</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sz="2600"/>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600"/>
              <a:t>- různé jazykové roviny</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sz="2600"/>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600"/>
              <a:t>- politický verš – národní verš, inovace</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sz="26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1"/>
          <p:cNvSpPr>
            <a:spLocks noGrp="1" noChangeArrowheads="1"/>
          </p:cNvSpPr>
          <p:nvPr>
            <p:ph type="title"/>
          </p:nvPr>
        </p:nvSpPr>
        <p:spPr>
          <a:xfrm>
            <a:off x="1981200" y="128588"/>
            <a:ext cx="8224838" cy="1435100"/>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Struktura, jazyk a verš</a:t>
            </a:r>
          </a:p>
        </p:txBody>
      </p:sp>
      <p:sp>
        <p:nvSpPr>
          <p:cNvPr id="219138" name="Rectangle 2"/>
          <p:cNvSpPr>
            <a:spLocks noGrp="1" noChangeArrowheads="1"/>
          </p:cNvSpPr>
          <p:nvPr>
            <p:ph type="body" idx="1"/>
          </p:nvPr>
        </p:nvSpPr>
        <p:spPr>
          <a:xfrm>
            <a:off x="1981200" y="1600200"/>
            <a:ext cx="8224838" cy="4521200"/>
          </a:xfrm>
          <a:ln/>
        </p:spPr>
        <p:txBody>
          <a:bodyPr vert="horz" lIns="91440" tIns="69732" rIns="91440" bIns="45720" rtlCol="0">
            <a:normAutofit/>
          </a:bodyPr>
          <a:lstStyle/>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600"/>
              <a:t>- dva úvodní zpěvy + 12 hlavních zpěvů</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sz="2600"/>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600"/>
              <a:t>- různé jazykové roviny</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sz="2600"/>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600"/>
              <a:t>- politický verš – národní verš, inovace</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sz="26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Διονύσιος Σολωμός</a:t>
            </a:r>
            <a:br>
              <a:rPr lang="cs-CZ" altLang="cs-CZ"/>
            </a:br>
            <a:r>
              <a:rPr lang="cs-CZ" altLang="cs-CZ" sz="2800"/>
              <a:t>(</a:t>
            </a:r>
            <a:r>
              <a:rPr lang="cs-CZ" altLang="cs-CZ" sz="2800">
                <a:cs typeface="Arial Unicode MS" panose="020B0604020202020204" pitchFamily="34" charset="-128"/>
              </a:rPr>
              <a:t>1798 Zakynthos – 1857 Kerkyra)</a:t>
            </a:r>
          </a:p>
        </p:txBody>
      </p:sp>
      <p:sp>
        <p:nvSpPr>
          <p:cNvPr id="113666" name="Rectangle 2"/>
          <p:cNvSpPr>
            <a:spLocks noGrp="1" noChangeArrowheads="1"/>
          </p:cNvSpPr>
          <p:nvPr>
            <p:ph type="body" idx="1"/>
          </p:nvPr>
        </p:nvSpPr>
        <p:spPr>
          <a:xfrm>
            <a:off x="1981200" y="1600201"/>
            <a:ext cx="8224838" cy="4525963"/>
          </a:xfrm>
          <a:ln/>
        </p:spPr>
        <p:txBody>
          <a:bodyPr/>
          <a:lstStyle/>
          <a:p>
            <a:endParaRPr lang="cs-CZ"/>
          </a:p>
        </p:txBody>
      </p:sp>
      <p:pic>
        <p:nvPicPr>
          <p:cNvPr id="1136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3364" y="1619251"/>
            <a:ext cx="3779837" cy="50403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1"/>
          <p:cNvSpPr>
            <a:spLocks noGrp="1" noChangeArrowheads="1"/>
          </p:cNvSpPr>
          <p:nvPr>
            <p:ph type="title"/>
          </p:nvPr>
        </p:nvSpPr>
        <p:spPr>
          <a:xfrm>
            <a:off x="1981200" y="128588"/>
            <a:ext cx="8224838" cy="1435100"/>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Další básnická díla</a:t>
            </a:r>
          </a:p>
        </p:txBody>
      </p:sp>
      <p:sp>
        <p:nvSpPr>
          <p:cNvPr id="220162" name="Rectangle 2"/>
          <p:cNvSpPr>
            <a:spLocks noGrp="1" noChangeArrowheads="1"/>
          </p:cNvSpPr>
          <p:nvPr>
            <p:ph type="body" idx="1"/>
          </p:nvPr>
        </p:nvSpPr>
        <p:spPr>
          <a:xfrm>
            <a:off x="1981200" y="1600200"/>
            <a:ext cx="8224838" cy="4521200"/>
          </a:xfrm>
          <a:ln/>
        </p:spPr>
        <p:txBody>
          <a:bodyPr/>
          <a:lstStyle/>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dirty="0"/>
              <a:t>Menší formy, lyrická poezie:</a:t>
            </a:r>
          </a:p>
          <a:p>
            <a:pPr indent="-341313">
              <a:lnSpc>
                <a:spcPct val="132000"/>
              </a:lnSpc>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cs-CZ" b="1" dirty="0">
                <a:latin typeface="Calibri" panose="020F0502020204030204" pitchFamily="34" charset="0"/>
                <a:ea typeface="Palatino Linotype" panose="02040502050505030304" pitchFamily="18" charset="0"/>
                <a:cs typeface="Palatino Linotype" panose="02040502050505030304" pitchFamily="18" charset="0"/>
              </a:rPr>
              <a:t>Οι καημοί της Λιμνοθάλασσας (1912)</a:t>
            </a:r>
          </a:p>
          <a:p>
            <a:pPr indent="-341313">
              <a:lnSpc>
                <a:spcPct val="132000"/>
              </a:lnSpc>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cs-CZ" b="1" dirty="0">
                <a:latin typeface="Calibri" panose="020F0502020204030204" pitchFamily="34" charset="0"/>
                <a:ea typeface="Palatino Linotype" panose="02040502050505030304" pitchFamily="18" charset="0"/>
                <a:cs typeface="Palatino Linotype" panose="02040502050505030304" pitchFamily="18" charset="0"/>
              </a:rPr>
              <a:t>Η Πολιτεία και η Μοναξιά (1912)</a:t>
            </a:r>
          </a:p>
          <a:p>
            <a:pPr indent="-341313">
              <a:lnSpc>
                <a:spcPct val="132000"/>
              </a:lnSpc>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cs-CZ" b="1" dirty="0">
                <a:latin typeface="Calibri" panose="020F0502020204030204" pitchFamily="34" charset="0"/>
                <a:ea typeface="Palatino Linotype" panose="02040502050505030304" pitchFamily="18" charset="0"/>
                <a:cs typeface="Palatino Linotype" panose="02040502050505030304" pitchFamily="18" charset="0"/>
              </a:rPr>
              <a:t>Οι νύχτες του Φήμιου (1935)</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81200" y="0"/>
            <a:ext cx="8223250" cy="1052736"/>
          </a:xfrm>
        </p:spPr>
        <p:txBody>
          <a:bodyPr>
            <a:normAutofit fontScale="90000"/>
          </a:bodyPr>
          <a:lstStyle/>
          <a:p>
            <a:r>
              <a:rPr lang="cs-CZ" sz="3600" b="1" dirty="0">
                <a:solidFill>
                  <a:srgbClr val="002060"/>
                </a:solidFill>
              </a:rPr>
              <a:t>Generace r. 1880 – próza</a:t>
            </a:r>
            <a:br>
              <a:rPr lang="cs-CZ" sz="3600" b="1" dirty="0">
                <a:solidFill>
                  <a:srgbClr val="002060"/>
                </a:solidFill>
              </a:rPr>
            </a:br>
            <a:r>
              <a:rPr lang="cs-CZ" sz="3600" b="1" dirty="0" err="1">
                <a:solidFill>
                  <a:srgbClr val="002060"/>
                </a:solidFill>
              </a:rPr>
              <a:t>ithografie</a:t>
            </a:r>
            <a:endParaRPr lang="cs-CZ" sz="3600" b="1" dirty="0">
              <a:solidFill>
                <a:srgbClr val="002060"/>
              </a:solidFill>
            </a:endParaRPr>
          </a:p>
        </p:txBody>
      </p:sp>
      <p:sp>
        <p:nvSpPr>
          <p:cNvPr id="3" name="Zástupný symbol pro obsah 2"/>
          <p:cNvSpPr>
            <a:spLocks noGrp="1"/>
          </p:cNvSpPr>
          <p:nvPr>
            <p:ph idx="1"/>
          </p:nvPr>
        </p:nvSpPr>
        <p:spPr>
          <a:xfrm>
            <a:off x="1919536" y="1268761"/>
            <a:ext cx="8424936" cy="4851053"/>
          </a:xfrm>
        </p:spPr>
        <p:txBody>
          <a:bodyPr/>
          <a:lstStyle/>
          <a:p>
            <a:r>
              <a:rPr lang="cs-CZ" sz="2400" dirty="0"/>
              <a:t>protiromantické tendence</a:t>
            </a:r>
          </a:p>
          <a:p>
            <a:r>
              <a:rPr lang="cs-CZ" sz="2400" dirty="0"/>
              <a:t>evropský </a:t>
            </a:r>
            <a:r>
              <a:rPr lang="cs-CZ" sz="2400" dirty="0">
                <a:solidFill>
                  <a:srgbClr val="00B050"/>
                </a:solidFill>
              </a:rPr>
              <a:t>realismus</a:t>
            </a:r>
            <a:r>
              <a:rPr lang="cs-CZ" sz="2400" dirty="0"/>
              <a:t> a </a:t>
            </a:r>
            <a:r>
              <a:rPr lang="cs-CZ" sz="2400" dirty="0">
                <a:solidFill>
                  <a:srgbClr val="00B050"/>
                </a:solidFill>
              </a:rPr>
              <a:t>naturalismu</a:t>
            </a:r>
            <a:r>
              <a:rPr lang="cs-CZ" sz="2400" dirty="0"/>
              <a:t>s</a:t>
            </a:r>
          </a:p>
          <a:p>
            <a:r>
              <a:rPr lang="cs-CZ" sz="2400" dirty="0"/>
              <a:t>rozvoj </a:t>
            </a:r>
            <a:r>
              <a:rPr lang="cs-CZ" sz="2400" dirty="0">
                <a:solidFill>
                  <a:srgbClr val="00B050"/>
                </a:solidFill>
              </a:rPr>
              <a:t>etnografie</a:t>
            </a:r>
            <a:r>
              <a:rPr lang="cs-CZ" sz="2400" dirty="0"/>
              <a:t> a </a:t>
            </a:r>
            <a:r>
              <a:rPr lang="cs-CZ" sz="2400" dirty="0">
                <a:solidFill>
                  <a:srgbClr val="00B050"/>
                </a:solidFill>
              </a:rPr>
              <a:t>folkloristiky</a:t>
            </a:r>
          </a:p>
          <a:p>
            <a:r>
              <a:rPr lang="cs-CZ" sz="2400" dirty="0"/>
              <a:t>překlad Zolovy </a:t>
            </a:r>
            <a:r>
              <a:rPr lang="cs-CZ" sz="2400" b="1" i="1" dirty="0" err="1">
                <a:solidFill>
                  <a:srgbClr val="00B050"/>
                </a:solidFill>
              </a:rPr>
              <a:t>Nany</a:t>
            </a:r>
            <a:r>
              <a:rPr lang="cs-CZ" sz="2400" dirty="0"/>
              <a:t> (úvod – </a:t>
            </a:r>
            <a:r>
              <a:rPr lang="cs-CZ" sz="2400" dirty="0" err="1"/>
              <a:t>manifestrealismu</a:t>
            </a:r>
            <a:r>
              <a:rPr lang="cs-CZ" sz="2400" dirty="0"/>
              <a:t>)</a:t>
            </a:r>
          </a:p>
          <a:p>
            <a:pPr marL="0" indent="0"/>
            <a:r>
              <a:rPr lang="cs-CZ" sz="2400" b="1" dirty="0"/>
              <a:t>Definice: </a:t>
            </a:r>
            <a:r>
              <a:rPr lang="cs-CZ" sz="2400" dirty="0"/>
              <a:t>realistická próza, povídka nebo román, která se tematicky soustředí na problematiku řeckého venkova, později i města.</a:t>
            </a:r>
          </a:p>
          <a:p>
            <a:pPr marL="0" indent="0"/>
            <a:r>
              <a:rPr lang="cs-CZ" sz="2400" b="1" dirty="0"/>
              <a:t>Hlavní cíl: </a:t>
            </a:r>
            <a:r>
              <a:rPr lang="cs-CZ" sz="2400" dirty="0"/>
              <a:t>zobrazení zvyků, mravů, způsobu života, ale charakterů žijících na řeckém venkově, později i ve městech </a:t>
            </a:r>
          </a:p>
        </p:txBody>
      </p:sp>
    </p:spTree>
    <p:extLst>
      <p:ext uri="{BB962C8B-B14F-4D97-AF65-F5344CB8AC3E}">
        <p14:creationId xmlns:p14="http://schemas.microsoft.com/office/powerpoint/2010/main" val="318066353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solidFill>
                  <a:schemeClr val="accent6">
                    <a:lumMod val="50000"/>
                  </a:schemeClr>
                </a:solidFill>
              </a:rPr>
              <a:t>Ithografie</a:t>
            </a:r>
            <a:endParaRPr lang="cs-CZ" dirty="0">
              <a:solidFill>
                <a:schemeClr val="accent6">
                  <a:lumMod val="50000"/>
                </a:schemeClr>
              </a:solidFill>
            </a:endParaRPr>
          </a:p>
        </p:txBody>
      </p:sp>
      <p:sp>
        <p:nvSpPr>
          <p:cNvPr id="3" name="Zástupný symbol pro obsah 2"/>
          <p:cNvSpPr>
            <a:spLocks noGrp="1"/>
          </p:cNvSpPr>
          <p:nvPr>
            <p:ph idx="1"/>
          </p:nvPr>
        </p:nvSpPr>
        <p:spPr/>
        <p:txBody>
          <a:bodyPr/>
          <a:lstStyle/>
          <a:p>
            <a:pPr marL="457200" indent="-457200">
              <a:buFontTx/>
              <a:buChar char="-"/>
            </a:pPr>
            <a:r>
              <a:rPr lang="cs-CZ" dirty="0"/>
              <a:t>idyly  X sociální kritika (realismus, naturalismus)</a:t>
            </a:r>
          </a:p>
          <a:p>
            <a:pPr marL="457200" indent="-457200">
              <a:buFontTx/>
              <a:buChar char="-"/>
            </a:pPr>
            <a:r>
              <a:rPr lang="cs-CZ" dirty="0"/>
              <a:t>jazyk: </a:t>
            </a:r>
            <a:r>
              <a:rPr lang="cs-CZ" dirty="0" err="1"/>
              <a:t>katharevusa</a:t>
            </a:r>
            <a:r>
              <a:rPr lang="cs-CZ" dirty="0"/>
              <a:t> → </a:t>
            </a:r>
            <a:r>
              <a:rPr lang="cs-CZ" dirty="0" err="1"/>
              <a:t>dimotiki</a:t>
            </a:r>
            <a:r>
              <a:rPr lang="cs-CZ" dirty="0"/>
              <a:t> (dialogy…)</a:t>
            </a:r>
          </a:p>
          <a:p>
            <a:pPr marL="457200" indent="-457200">
              <a:buFontTx/>
              <a:buChar char="-"/>
            </a:pPr>
            <a:r>
              <a:rPr lang="cs-CZ" dirty="0"/>
              <a:t>dobrá znalost prostředí („folkloristé“)</a:t>
            </a:r>
          </a:p>
          <a:p>
            <a:pPr marL="457200" indent="-457200">
              <a:buFontTx/>
              <a:buChar char="-"/>
            </a:pPr>
            <a:r>
              <a:rPr lang="cs-CZ" dirty="0"/>
              <a:t>„psychologie postav“</a:t>
            </a:r>
          </a:p>
        </p:txBody>
      </p:sp>
    </p:spTree>
    <p:extLst>
      <p:ext uri="{BB962C8B-B14F-4D97-AF65-F5344CB8AC3E}">
        <p14:creationId xmlns:p14="http://schemas.microsoft.com/office/powerpoint/2010/main" val="211796512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1"/>
          <p:cNvSpPr>
            <a:spLocks noGrp="1" noChangeArrowheads="1"/>
          </p:cNvSpPr>
          <p:nvPr>
            <p:ph type="title"/>
          </p:nvPr>
        </p:nvSpPr>
        <p:spPr>
          <a:xfrm>
            <a:off x="1981200" y="128588"/>
            <a:ext cx="8224838" cy="1435100"/>
          </a:xfrm>
          <a:ln/>
        </p:spPr>
        <p:txBody>
          <a:bodyPr vert="horz" lIns="91440" tIns="78552"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3600" b="1" dirty="0" err="1">
                <a:solidFill>
                  <a:schemeClr val="accent6">
                    <a:lumMod val="50000"/>
                  </a:schemeClr>
                </a:solidFill>
              </a:rPr>
              <a:t>Γιώργος</a:t>
            </a:r>
            <a:r>
              <a:rPr lang="cs-CZ" altLang="cs-CZ" sz="3600" b="1" dirty="0">
                <a:solidFill>
                  <a:schemeClr val="accent6">
                    <a:lumMod val="50000"/>
                  </a:schemeClr>
                </a:solidFill>
              </a:rPr>
              <a:t> </a:t>
            </a:r>
            <a:r>
              <a:rPr lang="cs-CZ" altLang="cs-CZ" sz="3600" b="1" dirty="0" err="1">
                <a:solidFill>
                  <a:schemeClr val="accent6">
                    <a:lumMod val="50000"/>
                  </a:schemeClr>
                </a:solidFill>
              </a:rPr>
              <a:t>Βιζυηνός</a:t>
            </a:r>
            <a:r>
              <a:rPr lang="cs-CZ" altLang="cs-CZ" sz="3600" dirty="0">
                <a:solidFill>
                  <a:schemeClr val="accent6">
                    <a:lumMod val="50000"/>
                  </a:schemeClr>
                </a:solidFill>
              </a:rPr>
              <a:t> (1849-1896)</a:t>
            </a:r>
          </a:p>
        </p:txBody>
      </p:sp>
      <p:sp>
        <p:nvSpPr>
          <p:cNvPr id="191490" name="Rectangle 2"/>
          <p:cNvSpPr>
            <a:spLocks noGrp="1" noChangeArrowheads="1"/>
          </p:cNvSpPr>
          <p:nvPr>
            <p:ph type="body" idx="1"/>
          </p:nvPr>
        </p:nvSpPr>
        <p:spPr>
          <a:xfrm>
            <a:off x="1981200" y="1600200"/>
            <a:ext cx="8224838" cy="4521200"/>
          </a:xfrm>
          <a:ln/>
        </p:spPr>
        <p:txBody>
          <a:bodyPr vert="horz" lIns="91440" tIns="71495" rIns="91440" bIns="45720" rtlCol="0">
            <a:normAutofit/>
          </a:bodyPr>
          <a:lstStyle/>
          <a:p>
            <a:pPr marL="458787" indent="-457200">
              <a:buFont typeface="Wingdings" panose="05000000000000000000" pitchFamily="2" charset="2"/>
              <a:buChar char="Ø"/>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dirty="0" err="1">
                <a:solidFill>
                  <a:srgbClr val="00B050"/>
                </a:solidFill>
              </a:rPr>
              <a:t>Το</a:t>
            </a:r>
            <a:r>
              <a:rPr lang="cs-CZ" altLang="cs-CZ" dirty="0">
                <a:solidFill>
                  <a:srgbClr val="00B050"/>
                </a:solidFill>
              </a:rPr>
              <a:t> α</a:t>
            </a:r>
            <a:r>
              <a:rPr lang="cs-CZ" altLang="cs-CZ" dirty="0" err="1">
                <a:solidFill>
                  <a:srgbClr val="00B050"/>
                </a:solidFill>
              </a:rPr>
              <a:t>μάρτημ</a:t>
            </a:r>
            <a:r>
              <a:rPr lang="cs-CZ" altLang="cs-CZ" dirty="0">
                <a:solidFill>
                  <a:srgbClr val="00B050"/>
                </a:solidFill>
              </a:rPr>
              <a:t>α της μητρός μου </a:t>
            </a:r>
            <a:r>
              <a:rPr lang="cs-CZ" altLang="cs-CZ" dirty="0"/>
              <a:t>(1883)</a:t>
            </a:r>
          </a:p>
          <a:p>
            <a:pPr marL="458787" indent="-457200">
              <a:buFont typeface="Wingdings" panose="05000000000000000000" pitchFamily="2" charset="2"/>
              <a:buChar char="Ø"/>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dirty="0" err="1"/>
              <a:t>Ποιος</a:t>
            </a:r>
            <a:r>
              <a:rPr lang="cs-CZ" altLang="cs-CZ" dirty="0"/>
              <a:t> </a:t>
            </a:r>
            <a:r>
              <a:rPr lang="cs-CZ" altLang="cs-CZ" dirty="0" err="1"/>
              <a:t>ήτ</a:t>
            </a:r>
            <a:r>
              <a:rPr lang="cs-CZ" altLang="cs-CZ" dirty="0"/>
              <a:t>αν ο φονεύς του αδερφού μου (1883)</a:t>
            </a:r>
          </a:p>
          <a:p>
            <a:pPr marL="458787" indent="-457200">
              <a:buFont typeface="Wingdings" panose="05000000000000000000" pitchFamily="2" charset="2"/>
              <a:buChar char="Ø"/>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dirty="0" err="1"/>
              <a:t>Αι</a:t>
            </a:r>
            <a:r>
              <a:rPr lang="cs-CZ" altLang="cs-CZ" dirty="0"/>
              <a:t> </a:t>
            </a:r>
            <a:r>
              <a:rPr lang="cs-CZ" altLang="cs-CZ" dirty="0" err="1"/>
              <a:t>συνέ</a:t>
            </a:r>
            <a:r>
              <a:rPr lang="cs-CZ" altLang="cs-CZ" dirty="0"/>
              <a:t>πειαι της παλαιάς ιστορίας (1884)</a:t>
            </a:r>
          </a:p>
          <a:p>
            <a:pPr marL="458787" indent="-457200">
              <a:buFont typeface="Wingdings" panose="05000000000000000000" pitchFamily="2" charset="2"/>
              <a:buChar char="Ø"/>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dirty="0"/>
          </a:p>
          <a:p>
            <a:pPr marL="458787" indent="-457200">
              <a:buFont typeface="Wingdings" panose="05000000000000000000" pitchFamily="2" charset="2"/>
              <a:buChar char="Ø"/>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cs-CZ" dirty="0"/>
              <a:t>Βιζύη – </a:t>
            </a:r>
            <a:r>
              <a:rPr lang="cs-CZ" altLang="cs-CZ" dirty="0"/>
              <a:t>V Thrákie (osmanská říše)</a:t>
            </a:r>
          </a:p>
          <a:p>
            <a:pPr marL="458787" indent="-457200">
              <a:buFont typeface="Wingdings" panose="05000000000000000000" pitchFamily="2" charset="2"/>
              <a:buChar char="Ø"/>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dirty="0"/>
              <a:t>„detektivní“ zápletka</a:t>
            </a:r>
          </a:p>
          <a:p>
            <a:pPr marL="458787" indent="-457200">
              <a:buFont typeface="Wingdings" panose="05000000000000000000" pitchFamily="2" charset="2"/>
              <a:buChar char="Ø"/>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dirty="0"/>
              <a:t>otázky viny, osobní odpovědnosti</a:t>
            </a:r>
          </a:p>
        </p:txBody>
      </p:sp>
    </p:spTree>
    <p:extLst>
      <p:ext uri="{BB962C8B-B14F-4D97-AF65-F5344CB8AC3E}">
        <p14:creationId xmlns:p14="http://schemas.microsoft.com/office/powerpoint/2010/main" val="29313524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1"/>
          <p:cNvSpPr>
            <a:spLocks noGrp="1" noChangeArrowheads="1"/>
          </p:cNvSpPr>
          <p:nvPr>
            <p:ph type="title"/>
          </p:nvPr>
        </p:nvSpPr>
        <p:spPr>
          <a:xfrm>
            <a:off x="1981200" y="128588"/>
            <a:ext cx="8224838" cy="780132"/>
          </a:xfrm>
          <a:ln/>
        </p:spPr>
        <p:txBody>
          <a:bodyPr vert="horz" lIns="91440" tIns="75024"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3200" b="1" dirty="0" err="1">
                <a:solidFill>
                  <a:schemeClr val="accent6">
                    <a:lumMod val="50000"/>
                  </a:schemeClr>
                </a:solidFill>
              </a:rPr>
              <a:t>Αλέξ</a:t>
            </a:r>
            <a:r>
              <a:rPr lang="cs-CZ" altLang="cs-CZ" sz="3200" b="1" dirty="0">
                <a:solidFill>
                  <a:schemeClr val="accent6">
                    <a:lumMod val="50000"/>
                  </a:schemeClr>
                </a:solidFill>
              </a:rPr>
              <a:t>ανδρος Παπαδιαμάντης</a:t>
            </a:r>
            <a:r>
              <a:rPr lang="cs-CZ" altLang="cs-CZ" sz="3200" dirty="0">
                <a:solidFill>
                  <a:schemeClr val="accent6">
                    <a:lumMod val="50000"/>
                  </a:schemeClr>
                </a:solidFill>
              </a:rPr>
              <a:t> (1851-1911)</a:t>
            </a:r>
          </a:p>
        </p:txBody>
      </p:sp>
      <p:sp>
        <p:nvSpPr>
          <p:cNvPr id="192514" name="Rectangle 2"/>
          <p:cNvSpPr>
            <a:spLocks noGrp="1" noChangeArrowheads="1"/>
          </p:cNvSpPr>
          <p:nvPr>
            <p:ph type="body" idx="1"/>
          </p:nvPr>
        </p:nvSpPr>
        <p:spPr>
          <a:xfrm>
            <a:off x="1981200" y="1196753"/>
            <a:ext cx="8224838" cy="6326411"/>
          </a:xfrm>
          <a:ln/>
        </p:spPr>
        <p:txBody>
          <a:bodyPr/>
          <a:lstStyle/>
          <a:p>
            <a:pPr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b="1" dirty="0" err="1"/>
              <a:t>Μυθιστορήμ</a:t>
            </a:r>
            <a:r>
              <a:rPr lang="cs-CZ" altLang="cs-CZ" sz="2400" b="1" dirty="0"/>
              <a:t>ατα  </a:t>
            </a:r>
            <a:r>
              <a:rPr lang="cs-CZ" altLang="cs-CZ" sz="2400" dirty="0"/>
              <a:t>  </a:t>
            </a:r>
          </a:p>
          <a:p>
            <a:pPr marL="344487">
              <a:buFont typeface="Wingdings" panose="05000000000000000000" pitchFamily="2" charset="2"/>
              <a:buChar char="Ø"/>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dirty="0" err="1"/>
              <a:t>Οι</a:t>
            </a:r>
            <a:r>
              <a:rPr lang="cs-CZ" altLang="cs-CZ" sz="2400" dirty="0"/>
              <a:t> </a:t>
            </a:r>
            <a:r>
              <a:rPr lang="cs-CZ" altLang="cs-CZ" sz="2400" dirty="0" err="1"/>
              <a:t>Έμ</a:t>
            </a:r>
            <a:r>
              <a:rPr lang="cs-CZ" altLang="cs-CZ" sz="2400" dirty="0"/>
              <a:t>ποροι των Εθνών (1883)</a:t>
            </a:r>
          </a:p>
          <a:p>
            <a:pPr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b="1" dirty="0" err="1"/>
              <a:t>Διηγήμ</a:t>
            </a:r>
            <a:r>
              <a:rPr lang="cs-CZ" altLang="cs-CZ" sz="2400" b="1" dirty="0"/>
              <a:t>ατα</a:t>
            </a:r>
          </a:p>
          <a:p>
            <a:pPr marL="344487">
              <a:buFont typeface="Wingdings" panose="05000000000000000000" pitchFamily="2" charset="2"/>
              <a:buChar char="Ø"/>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dirty="0" err="1"/>
              <a:t>Το</a:t>
            </a:r>
            <a:r>
              <a:rPr lang="cs-CZ" altLang="cs-CZ" sz="2400" dirty="0"/>
              <a:t> </a:t>
            </a:r>
            <a:r>
              <a:rPr lang="cs-CZ" altLang="cs-CZ" sz="2400" dirty="0" err="1"/>
              <a:t>Χριστόψωμο</a:t>
            </a:r>
            <a:r>
              <a:rPr lang="cs-CZ" altLang="cs-CZ" sz="2400" dirty="0"/>
              <a:t> (1887)</a:t>
            </a:r>
          </a:p>
          <a:p>
            <a:pPr marL="344487">
              <a:buFont typeface="Wingdings" panose="05000000000000000000" pitchFamily="2" charset="2"/>
              <a:buChar char="Ø"/>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dirty="0" err="1"/>
              <a:t>Ρόδιν</a:t>
            </a:r>
            <a:r>
              <a:rPr lang="cs-CZ" altLang="cs-CZ" sz="2400" dirty="0"/>
              <a:t>α ακρογιάλια (1907)</a:t>
            </a:r>
          </a:p>
          <a:p>
            <a:pPr marL="344487">
              <a:buFont typeface="Wingdings" panose="05000000000000000000" pitchFamily="2" charset="2"/>
              <a:buChar char="Ø"/>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dirty="0"/>
              <a:t>Η </a:t>
            </a:r>
            <a:r>
              <a:rPr lang="cs-CZ" altLang="cs-CZ" sz="2400" dirty="0" err="1"/>
              <a:t>Φώνισσ</a:t>
            </a:r>
            <a:r>
              <a:rPr lang="cs-CZ" altLang="cs-CZ" sz="2400" dirty="0"/>
              <a:t>α (1903)</a:t>
            </a:r>
          </a:p>
          <a:p>
            <a:pPr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dirty="0"/>
              <a:t>http://www.mikrosapoplous.gr/extracts/fragogiannou.html</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sz="2400" dirty="0"/>
          </a:p>
          <a:p>
            <a:pPr marL="344487">
              <a:buFont typeface="Wingdings" panose="05000000000000000000" pitchFamily="2" charset="2"/>
              <a:buChar char="Ø"/>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dirty="0"/>
              <a:t>ostrov </a:t>
            </a:r>
            <a:r>
              <a:rPr lang="cs-CZ" altLang="cs-CZ" sz="2400" dirty="0" err="1"/>
              <a:t>Skiathos</a:t>
            </a:r>
            <a:endParaRPr lang="cs-CZ" altLang="cs-CZ" sz="2400" dirty="0"/>
          </a:p>
          <a:p>
            <a:pPr marL="344487">
              <a:buFont typeface="Wingdings" panose="05000000000000000000" pitchFamily="2" charset="2"/>
              <a:buChar char="Ø"/>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dirty="0"/>
              <a:t>sociální kritika</a:t>
            </a:r>
          </a:p>
          <a:p>
            <a:pPr marL="344487">
              <a:buFont typeface="Wingdings" panose="05000000000000000000" pitchFamily="2" charset="2"/>
              <a:buChar char="Ø"/>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dirty="0"/>
              <a:t>náboženská tematika</a:t>
            </a:r>
          </a:p>
          <a:p>
            <a:pPr marL="344487">
              <a:buFont typeface="Wingdings" panose="05000000000000000000" pitchFamily="2" charset="2"/>
              <a:buChar char="Ø"/>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dirty="0" err="1"/>
              <a:t>katharevusa</a:t>
            </a:r>
            <a:r>
              <a:rPr lang="cs-CZ" altLang="cs-CZ" sz="2400" dirty="0"/>
              <a:t> (rozdílné úrovně)</a:t>
            </a:r>
          </a:p>
        </p:txBody>
      </p:sp>
    </p:spTree>
    <p:extLst>
      <p:ext uri="{BB962C8B-B14F-4D97-AF65-F5344CB8AC3E}">
        <p14:creationId xmlns:p14="http://schemas.microsoft.com/office/powerpoint/2010/main" val="22157537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CA6EBB24-949D-482D-8A1C-CB8064C06067}"/>
              </a:ext>
            </a:extLst>
          </p:cNvPr>
          <p:cNvSpPr txBox="1"/>
          <p:nvPr/>
        </p:nvSpPr>
        <p:spPr>
          <a:xfrm>
            <a:off x="3810000" y="548853"/>
            <a:ext cx="5598368" cy="5940088"/>
          </a:xfrm>
          <a:prstGeom prst="rect">
            <a:avLst/>
          </a:prstGeom>
          <a:noFill/>
        </p:spPr>
        <p:txBody>
          <a:bodyPr wrap="square">
            <a:spAutoFit/>
          </a:bodyPr>
          <a:lstStyle/>
          <a:p>
            <a:r>
              <a:rPr lang="el-GR" sz="2000" b="1" i="1" dirty="0">
                <a:solidFill>
                  <a:schemeClr val="accent2"/>
                </a:solidFill>
              </a:rPr>
              <a:t>Το Χριστόψωμο </a:t>
            </a:r>
            <a:r>
              <a:rPr lang="el-GR" sz="2000" dirty="0">
                <a:solidFill>
                  <a:schemeClr val="accent2"/>
                </a:solidFill>
              </a:rPr>
              <a:t>είναι</a:t>
            </a:r>
            <a:r>
              <a:rPr lang="el-GR" sz="2000" i="1" dirty="0">
                <a:solidFill>
                  <a:schemeClr val="accent2"/>
                </a:solidFill>
              </a:rPr>
              <a:t> ένα</a:t>
            </a:r>
            <a:r>
              <a:rPr lang="el-GR" sz="2000" dirty="0">
                <a:solidFill>
                  <a:schemeClr val="accent2"/>
                </a:solidFill>
              </a:rPr>
              <a:t> τραγικό διήγημα .Στο κείμενο αποτυπώνεται η εικόνα της “κακιάς πεθεράς” και της “άτυχης νύφης” που είναι άτεκνη και θεωρείται στείρα. Η πεθερά λατρεύει το μονάκριβο γιο της και απεχθάνεται τη νεαρή κοπέλα που τον έχει παντρευτεί και δεν έχει κατορθώσει να τεκνοποιήσει. Προσπαθεί να υπονομεύσει τη σχέση της νύφης με τον άνδρα της και στο τέλος, αποφασίζει να της δωρίσει ένα δηλητηριασμένο “χριστόψωμο”.Αλλά ” όποιος σκάβει λάκκο για άλλον, πέφτει ο ίδιος μέσα”.Τελικά το χριστόψωμο θα φαγωθείαπό το ναυτικό γιο που γύρισε νωρίτερα στο σπίτι του…και φυσικά θα δηλητηριασθεί και θα πεθάνει. Το αριστουργηματικό ως προς την πλοκή και τη σκηνική οικονομία διήγημα αποτυπώνει εύγλωττα το ρόλο και τη θέση της γυναίκας στην κλειστή νησιωτική κοινωνία (προφανώς της Σκιάθου) στα τέλη του 19ου αιώνα. </a:t>
            </a:r>
            <a:endParaRPr lang="cs-CZ" sz="2000" dirty="0">
              <a:solidFill>
                <a:schemeClr val="accent2"/>
              </a:solidFill>
            </a:endParaRPr>
          </a:p>
        </p:txBody>
      </p:sp>
    </p:spTree>
    <p:extLst>
      <p:ext uri="{BB962C8B-B14F-4D97-AF65-F5344CB8AC3E}">
        <p14:creationId xmlns:p14="http://schemas.microsoft.com/office/powerpoint/2010/main" val="176795942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1"/>
          <p:cNvSpPr>
            <a:spLocks noGrp="1" noChangeArrowheads="1"/>
          </p:cNvSpPr>
          <p:nvPr>
            <p:ph type="title"/>
          </p:nvPr>
        </p:nvSpPr>
        <p:spPr>
          <a:xfrm>
            <a:off x="1981200" y="128588"/>
            <a:ext cx="8224838" cy="1435100"/>
          </a:xfrm>
          <a:ln/>
        </p:spPr>
        <p:txBody>
          <a:bodyPr vert="horz" lIns="91440" tIns="78552"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3600" b="1" dirty="0" err="1">
                <a:solidFill>
                  <a:schemeClr val="accent6">
                    <a:lumMod val="50000"/>
                  </a:schemeClr>
                </a:solidFill>
              </a:rPr>
              <a:t>Ανδρέ</a:t>
            </a:r>
            <a:r>
              <a:rPr lang="cs-CZ" altLang="cs-CZ" sz="3600" b="1" dirty="0">
                <a:solidFill>
                  <a:schemeClr val="accent6">
                    <a:lumMod val="50000"/>
                  </a:schemeClr>
                </a:solidFill>
              </a:rPr>
              <a:t>ας Καρκαβίτσας</a:t>
            </a:r>
            <a:r>
              <a:rPr lang="cs-CZ" altLang="cs-CZ" sz="3600" dirty="0">
                <a:solidFill>
                  <a:schemeClr val="accent6">
                    <a:lumMod val="50000"/>
                  </a:schemeClr>
                </a:solidFill>
              </a:rPr>
              <a:t> (1866-1922)</a:t>
            </a:r>
          </a:p>
        </p:txBody>
      </p:sp>
      <p:sp>
        <p:nvSpPr>
          <p:cNvPr id="193538" name="Rectangle 2"/>
          <p:cNvSpPr>
            <a:spLocks noGrp="1" noChangeArrowheads="1"/>
          </p:cNvSpPr>
          <p:nvPr>
            <p:ph type="body" idx="1"/>
          </p:nvPr>
        </p:nvSpPr>
        <p:spPr>
          <a:xfrm>
            <a:off x="1981200" y="1600200"/>
            <a:ext cx="8224838" cy="4521200"/>
          </a:xfrm>
          <a:ln/>
        </p:spPr>
        <p:txBody>
          <a:bodyPr/>
          <a:lstStyle/>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b="1" dirty="0" err="1"/>
              <a:t>Διηγήμ</a:t>
            </a:r>
            <a:r>
              <a:rPr lang="cs-CZ" altLang="cs-CZ" sz="2400" b="1" dirty="0"/>
              <a:t>ατα</a:t>
            </a:r>
          </a:p>
          <a:p>
            <a:pPr marL="344487">
              <a:buFont typeface="Wingdings" panose="05000000000000000000" pitchFamily="2" charset="2"/>
              <a:buChar char="Ø"/>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i="1" dirty="0" err="1"/>
              <a:t>Λόγι</a:t>
            </a:r>
            <a:r>
              <a:rPr lang="cs-CZ" altLang="cs-CZ" sz="2400" i="1" dirty="0"/>
              <a:t>α της πλώρης</a:t>
            </a:r>
            <a:r>
              <a:rPr lang="cs-CZ" altLang="cs-CZ" sz="2400" dirty="0"/>
              <a:t> (1899)</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b="1" dirty="0" err="1"/>
              <a:t>Μυθιστορήμ</a:t>
            </a:r>
            <a:r>
              <a:rPr lang="cs-CZ" altLang="cs-CZ" sz="2400" b="1" dirty="0"/>
              <a:t>ατα</a:t>
            </a:r>
          </a:p>
          <a:p>
            <a:pPr marL="344487">
              <a:buFont typeface="Wingdings" panose="05000000000000000000" pitchFamily="2" charset="2"/>
              <a:buChar char="Ø"/>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i="1" dirty="0"/>
              <a:t>Ο </a:t>
            </a:r>
            <a:r>
              <a:rPr lang="cs-CZ" altLang="cs-CZ" sz="2400" i="1" dirty="0" err="1"/>
              <a:t>ζητιάνος</a:t>
            </a:r>
            <a:r>
              <a:rPr lang="cs-CZ" altLang="cs-CZ" sz="2400" i="1" dirty="0"/>
              <a:t> </a:t>
            </a:r>
            <a:r>
              <a:rPr lang="cs-CZ" altLang="cs-CZ" sz="2400" dirty="0"/>
              <a:t>(1897)</a:t>
            </a:r>
          </a:p>
          <a:p>
            <a:pPr marL="344487">
              <a:buFont typeface="Wingdings" panose="05000000000000000000" pitchFamily="2" charset="2"/>
              <a:buChar char="Ø"/>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dirty="0"/>
              <a:t>realistické, naturalistické povídky z prostředí řeckých námořníků</a:t>
            </a:r>
          </a:p>
          <a:p>
            <a:pPr marL="344487">
              <a:buFont typeface="Wingdings" panose="05000000000000000000" pitchFamily="2" charset="2"/>
              <a:buChar char="Ø"/>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dirty="0"/>
              <a:t>sociální kritika</a:t>
            </a:r>
          </a:p>
          <a:p>
            <a:pPr marL="344487">
              <a:buFont typeface="Wingdings" panose="05000000000000000000" pitchFamily="2" charset="2"/>
              <a:buChar char="Ø"/>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dirty="0"/>
              <a:t>podrobné popisy zvyků</a:t>
            </a:r>
          </a:p>
          <a:p>
            <a:pPr marL="344487">
              <a:buFont typeface="Wingdings" panose="05000000000000000000" pitchFamily="2" charset="2"/>
              <a:buChar char="Ø"/>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dirty="0" err="1"/>
              <a:t>dimotiki</a:t>
            </a:r>
            <a:endParaRPr lang="cs-CZ" altLang="cs-CZ" sz="2400" dirty="0"/>
          </a:p>
        </p:txBody>
      </p:sp>
    </p:spTree>
    <p:extLst>
      <p:ext uri="{BB962C8B-B14F-4D97-AF65-F5344CB8AC3E}">
        <p14:creationId xmlns:p14="http://schemas.microsoft.com/office/powerpoint/2010/main" val="31530597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81200" y="128588"/>
            <a:ext cx="8223250" cy="996156"/>
          </a:xfrm>
        </p:spPr>
        <p:txBody>
          <a:bodyPr/>
          <a:lstStyle/>
          <a:p>
            <a:r>
              <a:rPr lang="cs-CZ" sz="3600" dirty="0">
                <a:solidFill>
                  <a:schemeClr val="accent6">
                    <a:lumMod val="75000"/>
                  </a:schemeClr>
                </a:solidFill>
              </a:rPr>
              <a:t>Román na přelomu století </a:t>
            </a:r>
            <a:br>
              <a:rPr lang="cs-CZ" sz="3600" dirty="0">
                <a:solidFill>
                  <a:schemeClr val="accent6">
                    <a:lumMod val="75000"/>
                  </a:schemeClr>
                </a:solidFill>
              </a:rPr>
            </a:br>
            <a:r>
              <a:rPr lang="cs-CZ" sz="2800" dirty="0">
                <a:solidFill>
                  <a:schemeClr val="accent6">
                    <a:lumMod val="75000"/>
                  </a:schemeClr>
                </a:solidFill>
              </a:rPr>
              <a:t>město a sociální tematika</a:t>
            </a:r>
          </a:p>
        </p:txBody>
      </p:sp>
      <p:sp>
        <p:nvSpPr>
          <p:cNvPr id="3" name="Zástupný symbol pro obsah 2"/>
          <p:cNvSpPr>
            <a:spLocks noGrp="1"/>
          </p:cNvSpPr>
          <p:nvPr>
            <p:ph idx="1"/>
          </p:nvPr>
        </p:nvSpPr>
        <p:spPr>
          <a:xfrm>
            <a:off x="1981200" y="1412777"/>
            <a:ext cx="8223250" cy="4707037"/>
          </a:xfrm>
        </p:spPr>
        <p:txBody>
          <a:bodyPr/>
          <a:lstStyle/>
          <a:p>
            <a:r>
              <a:rPr lang="el-GR" sz="2400" dirty="0">
                <a:solidFill>
                  <a:srgbClr val="00B050"/>
                </a:solidFill>
              </a:rPr>
              <a:t>Ιωάννης Κονδυλάκης: </a:t>
            </a:r>
          </a:p>
          <a:p>
            <a:r>
              <a:rPr lang="el-GR" sz="2400" i="1" dirty="0"/>
              <a:t>Οι Άθλιοι των Αθηνών </a:t>
            </a:r>
            <a:r>
              <a:rPr lang="el-GR" sz="2400" dirty="0"/>
              <a:t>(</a:t>
            </a:r>
            <a:r>
              <a:rPr lang="cs-CZ" sz="2400" dirty="0"/>
              <a:t>1897, </a:t>
            </a:r>
            <a:r>
              <a:rPr lang="en-US" sz="2400" dirty="0"/>
              <a:t>At</a:t>
            </a:r>
            <a:r>
              <a:rPr lang="cs-CZ" sz="2400" dirty="0" err="1"/>
              <a:t>énští</a:t>
            </a:r>
            <a:r>
              <a:rPr lang="cs-CZ" sz="2400" dirty="0"/>
              <a:t> bídníci)</a:t>
            </a:r>
            <a:endParaRPr lang="el-GR" sz="2400" dirty="0"/>
          </a:p>
          <a:p>
            <a:pPr>
              <a:buFont typeface="Arial" panose="020B0604020202020204" pitchFamily="34" charset="0"/>
              <a:buChar char="•"/>
            </a:pPr>
            <a:r>
              <a:rPr lang="cs-CZ" sz="2400" dirty="0"/>
              <a:t>život nejnižších vrstev, sociální kritika, kritika korupce, zneužívání moci</a:t>
            </a:r>
          </a:p>
          <a:p>
            <a:pPr>
              <a:buFont typeface="Arial" panose="020B0604020202020204" pitchFamily="34" charset="0"/>
              <a:buChar char="•"/>
            </a:pPr>
            <a:r>
              <a:rPr lang="cs-CZ" sz="2400" dirty="0"/>
              <a:t>inspirace </a:t>
            </a:r>
            <a:r>
              <a:rPr lang="cs-CZ" sz="2400" dirty="0" err="1"/>
              <a:t>Zolou</a:t>
            </a:r>
            <a:r>
              <a:rPr lang="cs-CZ" sz="2400" dirty="0"/>
              <a:t>, Hugem, Dickensem aj.</a:t>
            </a:r>
          </a:p>
          <a:p>
            <a:r>
              <a:rPr lang="cs-CZ" sz="2400" dirty="0">
                <a:solidFill>
                  <a:srgbClr val="00B050"/>
                </a:solidFill>
              </a:rPr>
              <a:t>K</a:t>
            </a:r>
            <a:r>
              <a:rPr lang="el-GR" sz="2400" dirty="0">
                <a:solidFill>
                  <a:srgbClr val="00B050"/>
                </a:solidFill>
              </a:rPr>
              <a:t>ωνσταντίνος Θεοτόκης:</a:t>
            </a:r>
            <a:endParaRPr lang="cs-CZ" sz="2400" dirty="0">
              <a:solidFill>
                <a:srgbClr val="00B050"/>
              </a:solidFill>
            </a:endParaRPr>
          </a:p>
          <a:p>
            <a:r>
              <a:rPr lang="cs-CZ" sz="2400" i="1" dirty="0"/>
              <a:t>H </a:t>
            </a:r>
            <a:r>
              <a:rPr lang="el-GR" sz="2400" i="1" dirty="0"/>
              <a:t>τιμή και το χρήμα </a:t>
            </a:r>
            <a:r>
              <a:rPr lang="el-GR" sz="2400" dirty="0"/>
              <a:t>(1912, </a:t>
            </a:r>
            <a:r>
              <a:rPr lang="cs-CZ" sz="2400" dirty="0"/>
              <a:t>Čest a peníze)</a:t>
            </a:r>
          </a:p>
          <a:p>
            <a:pPr>
              <a:buFont typeface="Arial" panose="020B0604020202020204" pitchFamily="34" charset="0"/>
              <a:buChar char="•"/>
            </a:pPr>
            <a:r>
              <a:rPr lang="cs-CZ" sz="2400" dirty="0" err="1"/>
              <a:t>Kerkyra</a:t>
            </a:r>
            <a:r>
              <a:rPr lang="cs-CZ" sz="2400" dirty="0"/>
              <a:t>, Socialistická strana Řecka</a:t>
            </a:r>
          </a:p>
          <a:p>
            <a:pPr>
              <a:buFont typeface="Arial" panose="020B0604020202020204" pitchFamily="34" charset="0"/>
              <a:buChar char="•"/>
            </a:pPr>
            <a:r>
              <a:rPr lang="cs-CZ" sz="2400" dirty="0"/>
              <a:t>nová témata: postavení ženy, mezitřídní sňatek, nemanželské dítě</a:t>
            </a:r>
          </a:p>
        </p:txBody>
      </p:sp>
    </p:spTree>
    <p:extLst>
      <p:ext uri="{BB962C8B-B14F-4D97-AF65-F5344CB8AC3E}">
        <p14:creationId xmlns:p14="http://schemas.microsoft.com/office/powerpoint/2010/main" val="2627156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Διονύσιος Σολωμός</a:t>
            </a:r>
          </a:p>
        </p:txBody>
      </p:sp>
      <p:sp>
        <p:nvSpPr>
          <p:cNvPr id="114690" name="Rectangle 2"/>
          <p:cNvSpPr>
            <a:spLocks noGrp="1" noChangeArrowheads="1"/>
          </p:cNvSpPr>
          <p:nvPr>
            <p:ph type="body" idx="1"/>
          </p:nvPr>
        </p:nvSpPr>
        <p:spPr>
          <a:xfrm>
            <a:off x="1981200" y="1600201"/>
            <a:ext cx="8224838" cy="4525963"/>
          </a:xfrm>
          <a:ln/>
        </p:spPr>
        <p:txBody>
          <a:bodyPr vert="horz" lIns="91440" tIns="66204" rIns="91440" bIns="45720" rtlCol="0">
            <a:normAutofit/>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cs typeface="Arial" panose="020B0604020202020204" pitchFamily="34" charset="0"/>
              </a:rPr>
              <a:t>–</a:t>
            </a:r>
            <a:r>
              <a:rPr lang="cs-CZ" altLang="cs-CZ" sz="2200"/>
              <a:t> řecký národní básník</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cs typeface="Arial" panose="020B0604020202020204" pitchFamily="34" charset="0"/>
              </a:rPr>
              <a:t>–</a:t>
            </a:r>
            <a:r>
              <a:rPr lang="cs-CZ" altLang="cs-CZ" sz="2200"/>
              <a:t> autor textu řecké hymny:  </a:t>
            </a:r>
            <a:r>
              <a:rPr lang="cs-CZ" altLang="cs-CZ" sz="2200" i="1"/>
              <a:t>Ύμνος εις την ελευθερίαν</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u="sng">
                <a:cs typeface="Arial" panose="020B0604020202020204" pitchFamily="34" charset="0"/>
              </a:rPr>
              <a:t>–</a:t>
            </a:r>
            <a:r>
              <a:rPr lang="cs-CZ" altLang="cs-CZ" sz="2200" u="sng"/>
              <a:t> Solomos a Kalvos: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b="1"/>
              <a:t>1) společné cíle:</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t>    – vytvořit řecky psanou </a:t>
            </a:r>
            <a:r>
              <a:rPr lang="cs-CZ" altLang="cs-CZ" sz="2200" b="1"/>
              <a:t>literaturu,</a:t>
            </a:r>
            <a:r>
              <a:rPr lang="cs-CZ" altLang="cs-CZ" sz="2200"/>
              <a:t> která se vyrovná evropské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t>    – vytvořit </a:t>
            </a:r>
            <a:r>
              <a:rPr lang="cs-CZ" altLang="cs-CZ" sz="2200">
                <a:cs typeface="Arial Unicode MS" panose="020B0604020202020204" pitchFamily="34" charset="-128"/>
              </a:rPr>
              <a:t>a užívat jazyk, který by se stal l</a:t>
            </a:r>
            <a:r>
              <a:rPr lang="cs-CZ" altLang="cs-CZ" sz="2200" b="1">
                <a:cs typeface="Arial Unicode MS" panose="020B0604020202020204" pitchFamily="34" charset="-128"/>
              </a:rPr>
              <a:t>iterárním jazykem novodobého Řecka</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b="1">
                <a:cs typeface="Arial Unicode MS" panose="020B0604020202020204" pitchFamily="34" charset="-128"/>
              </a:rPr>
              <a:t>2) rozdíly:</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cs typeface="Arial" panose="020B0604020202020204" pitchFamily="34" charset="0"/>
              </a:rPr>
              <a:t>    – </a:t>
            </a:r>
            <a:r>
              <a:rPr lang="cs-CZ" altLang="cs-CZ" sz="2200"/>
              <a:t>Kalvos: oslava řeckého povstání v duchu klasicismu, archaizující jazyk, nepochopení</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cs typeface="Arial" panose="020B0604020202020204" pitchFamily="34" charset="0"/>
              </a:rPr>
              <a:t>    – </a:t>
            </a:r>
            <a:r>
              <a:rPr lang="cs-CZ" altLang="cs-CZ" sz="2200"/>
              <a:t>Solomos: využití novořecké tradice, živý jazyk, přijetí</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Místní tradice a vnější vlivy</a:t>
            </a:r>
          </a:p>
        </p:txBody>
      </p:sp>
      <p:sp>
        <p:nvSpPr>
          <p:cNvPr id="115714" name="Rectangle 2"/>
          <p:cNvSpPr>
            <a:spLocks noGrp="1" noChangeArrowheads="1"/>
          </p:cNvSpPr>
          <p:nvPr>
            <p:ph type="body" idx="1"/>
          </p:nvPr>
        </p:nvSpPr>
        <p:spPr>
          <a:xfrm>
            <a:off x="1981200" y="1600201"/>
            <a:ext cx="8224838" cy="5110163"/>
          </a:xfrm>
          <a:ln/>
        </p:spPr>
        <p:txBody>
          <a:bodyPr vert="horz" lIns="91440" tIns="66204" rIns="91440" bIns="45720" rtlCol="0">
            <a:normAutofit/>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u="sng"/>
              <a:t>1) domácí literární tradice</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b="1">
                <a:cs typeface="Arial" panose="020B0604020202020204" pitchFamily="34" charset="0"/>
              </a:rPr>
              <a:t>– </a:t>
            </a:r>
            <a:r>
              <a:rPr lang="cs-CZ" altLang="cs-CZ" sz="2200" b="1"/>
              <a:t>byzantský v</a:t>
            </a:r>
            <a:r>
              <a:rPr lang="cs-CZ" altLang="cs-CZ" sz="2200" b="1">
                <a:cs typeface="Arial Unicode MS" panose="020B0604020202020204" pitchFamily="34" charset="-128"/>
              </a:rPr>
              <a:t>eršovaný román </a:t>
            </a:r>
            <a:r>
              <a:rPr lang="cs-CZ" altLang="cs-CZ" sz="2200">
                <a:cs typeface="Arial Unicode MS" panose="020B0604020202020204" pitchFamily="34" charset="-128"/>
              </a:rPr>
              <a:t>(politický verš, lidový jazyk, západní vlivy)</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b="1">
                <a:cs typeface="Arial Unicode MS" panose="020B0604020202020204" pitchFamily="34" charset="-128"/>
              </a:rPr>
              <a:t>– díla</a:t>
            </a:r>
            <a:r>
              <a:rPr lang="cs-CZ" altLang="cs-CZ" sz="2200">
                <a:cs typeface="Arial Unicode MS" panose="020B0604020202020204" pitchFamily="34" charset="-128"/>
              </a:rPr>
              <a:t> </a:t>
            </a:r>
            <a:r>
              <a:rPr lang="cs-CZ" altLang="cs-CZ" sz="2200" b="1">
                <a:cs typeface="Arial Unicode MS" panose="020B0604020202020204" pitchFamily="34" charset="-128"/>
              </a:rPr>
              <a:t>krétské renesance </a:t>
            </a:r>
            <a:r>
              <a:rPr lang="cs-CZ" altLang="cs-CZ" sz="2200">
                <a:cs typeface="Arial Unicode MS" panose="020B0604020202020204" pitchFamily="34" charset="-128"/>
              </a:rPr>
              <a:t>(politický verš, místní dialekt, západní vlivy)</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b="1">
                <a:cs typeface="Arial Unicode MS" panose="020B0604020202020204" pitchFamily="34" charset="-128"/>
              </a:rPr>
              <a:t>– současní básníci: </a:t>
            </a:r>
            <a:r>
              <a:rPr lang="cs-CZ" altLang="cs-CZ" sz="2200">
                <a:cs typeface="Arial Unicode MS" panose="020B0604020202020204" pitchFamily="34" charset="-128"/>
              </a:rPr>
              <a:t>Athanasios Christopulos (anakreonské básně) a především Jannis Vilaras (lidová poezie) – jazyk</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b="1">
                <a:cs typeface="Arial Unicode MS" panose="020B0604020202020204" pitchFamily="34" charset="-128"/>
              </a:rPr>
              <a:t>– současná satirická a politická poezie Jónských ostrovů</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b="1">
                <a:cs typeface="Arial Unicode MS" panose="020B0604020202020204" pitchFamily="34" charset="-128"/>
              </a:rPr>
              <a:t>– lidová poezie </a:t>
            </a:r>
            <a:r>
              <a:rPr lang="cs-CZ" altLang="cs-CZ" sz="2200">
                <a:cs typeface="Arial Unicode MS" panose="020B0604020202020204" pitchFamily="34" charset="-128"/>
              </a:rPr>
              <a:t>(Faurielovo vydání lidových písní)</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200">
              <a:cs typeface="Arial Unicode MS" panose="020B0604020202020204" pitchFamily="34" charset="-128"/>
            </a:endParaRP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u="sng">
                <a:cs typeface="Arial Unicode MS" panose="020B0604020202020204" pitchFamily="34" charset="-128"/>
              </a:rPr>
              <a:t>2) vnější vlivy</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b="1">
                <a:cs typeface="Arial Unicode MS" panose="020B0604020202020204" pitchFamily="34" charset="-128"/>
              </a:rPr>
              <a:t>– starší evropská literatura (Dante)</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b="1">
                <a:cs typeface="Arial Unicode MS" panose="020B0604020202020204" pitchFamily="34" charset="-128"/>
              </a:rPr>
              <a:t>– evropský romantismus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Hlavní motivy</a:t>
            </a:r>
          </a:p>
        </p:txBody>
      </p:sp>
      <p:sp>
        <p:nvSpPr>
          <p:cNvPr id="116738" name="Rectangle 2"/>
          <p:cNvSpPr>
            <a:spLocks noGrp="1" noChangeArrowheads="1"/>
          </p:cNvSpPr>
          <p:nvPr>
            <p:ph type="body" idx="1"/>
          </p:nvPr>
        </p:nvSpPr>
        <p:spPr>
          <a:xfrm>
            <a:off x="1981200" y="1600201"/>
            <a:ext cx="8224838" cy="4525963"/>
          </a:xfrm>
          <a:ln/>
        </p:spPr>
        <p:txBody>
          <a:bodyPr vert="horz" lIns="91440" tIns="66204" rIns="91440" bIns="45720" rtlCol="0">
            <a:normAutofit/>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cs typeface="Arial" panose="020B0604020202020204" pitchFamily="34" charset="0"/>
              </a:rPr>
              <a:t>–</a:t>
            </a:r>
            <a:r>
              <a:rPr lang="cs-CZ" altLang="cs-CZ"/>
              <a:t> náboženská víra</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cs typeface="Arial" panose="020B0604020202020204" pitchFamily="34" charset="0"/>
              </a:rPr>
              <a:t>–</a:t>
            </a:r>
            <a:r>
              <a:rPr lang="cs-CZ" altLang="cs-CZ"/>
              <a:t> básník jako prorok</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cs typeface="Arial" panose="020B0604020202020204" pitchFamily="34" charset="0"/>
              </a:rPr>
              <a:t>–</a:t>
            </a:r>
            <a:r>
              <a:rPr lang="cs-CZ" altLang="cs-CZ"/>
              <a:t> svoboda (národní – politická i osobní)</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cs typeface="Arial" panose="020B0604020202020204" pitchFamily="34" charset="0"/>
              </a:rPr>
              <a:t>–</a:t>
            </a:r>
            <a:r>
              <a:rPr lang="cs-CZ" altLang="cs-CZ"/>
              <a:t> příroda (snaha překonat hranice kladené přírodou)</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cs typeface="Arial" panose="020B0604020202020204" pitchFamily="34" charset="0"/>
              </a:rPr>
              <a:t>–</a:t>
            </a:r>
            <a:r>
              <a:rPr lang="cs-CZ" altLang="cs-CZ"/>
              <a:t> láska (tragická, prostředek k dosažení vyššího poznání)</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cs typeface="Arial" panose="020B0604020202020204" pitchFamily="34" charset="0"/>
              </a:rPr>
              <a:t>–</a:t>
            </a:r>
            <a:r>
              <a:rPr lang="cs-CZ" altLang="cs-CZ"/>
              <a:t> smrt (obrazy Posledního soudu – Dante)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endParaRPr lang="cs-CZ"/>
          </a:p>
        </p:txBody>
      </p:sp>
      <p:sp>
        <p:nvSpPr>
          <p:cNvPr id="117762" name="Rectangle 2"/>
          <p:cNvSpPr>
            <a:spLocks noGrp="1" noChangeArrowheads="1"/>
          </p:cNvSpPr>
          <p:nvPr>
            <p:ph type="body" idx="1"/>
          </p:nvPr>
        </p:nvSpPr>
        <p:spPr>
          <a:xfrm>
            <a:off x="1981200" y="1600201"/>
            <a:ext cx="8224838" cy="4525963"/>
          </a:xfrm>
          <a:ln/>
        </p:spPr>
        <p:txBody>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b="1"/>
              <a:t>Inspirace</a:t>
            </a:r>
            <a:r>
              <a:rPr lang="cs-CZ" altLang="cs-CZ"/>
              <a:t>: Zásadní úloha isnpirace v romantismu (oproti nápodobě vzorů v klasicismu)</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b="1"/>
              <a:t>Forma</a:t>
            </a:r>
            <a:r>
              <a:rPr lang="cs-CZ" altLang="cs-CZ"/>
              <a:t>: nedokončená díla, fragmenty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Periodizace Solomosova díla</a:t>
            </a:r>
          </a:p>
        </p:txBody>
      </p:sp>
      <p:sp>
        <p:nvSpPr>
          <p:cNvPr id="118786" name="Rectangle 2"/>
          <p:cNvSpPr>
            <a:spLocks noGrp="1" noChangeArrowheads="1"/>
          </p:cNvSpPr>
          <p:nvPr>
            <p:ph type="body" idx="1"/>
          </p:nvPr>
        </p:nvSpPr>
        <p:spPr>
          <a:xfrm>
            <a:off x="1981200" y="1600201"/>
            <a:ext cx="8224838" cy="4525963"/>
          </a:xfrm>
          <a:ln/>
        </p:spPr>
        <p:txBody>
          <a:bodyPr vert="horz" lIns="91440" tIns="67968" rIns="91440" bIns="45720" rtlCol="0">
            <a:normAutofit/>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a:t>1) 1818 – 1826/8</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a:cs typeface="Arial" panose="020B0604020202020204" pitchFamily="34" charset="0"/>
              </a:rPr>
              <a:t>–</a:t>
            </a:r>
            <a:r>
              <a:rPr lang="cs-CZ" altLang="cs-CZ" sz="2400"/>
              <a:t> prvních deset let: „příprava“</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a:cs typeface="Arial" panose="020B0604020202020204" pitchFamily="34" charset="0"/>
              </a:rPr>
              <a:t>–</a:t>
            </a:r>
            <a:r>
              <a:rPr lang="cs-CZ" altLang="cs-CZ" sz="2400"/>
              <a:t> pobyt na ostrově Zakyntos po návratu z Itálie</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40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a:t>2/ 1828 – 1855</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a:cs typeface="Arial" panose="020B0604020202020204" pitchFamily="34" charset="0"/>
              </a:rPr>
              <a:t>–</a:t>
            </a:r>
            <a:r>
              <a:rPr lang="cs-CZ" altLang="cs-CZ" sz="2400"/>
              <a:t> vrcholná díla</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a:cs typeface="Arial" panose="020B0604020202020204" pitchFamily="34" charset="0"/>
              </a:rPr>
              <a:t>–</a:t>
            </a:r>
            <a:r>
              <a:rPr lang="cs-CZ" altLang="cs-CZ" sz="2400"/>
              <a:t> pobyt na Kerkyře</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4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1"/>
          <p:cNvSpPr>
            <a:spLocks noGrp="1" noChangeArrowheads="1"/>
          </p:cNvSpPr>
          <p:nvPr>
            <p:ph type="title"/>
          </p:nvPr>
        </p:nvSpPr>
        <p:spPr>
          <a:xfrm>
            <a:off x="1981200" y="127001"/>
            <a:ext cx="8224838" cy="637704"/>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3200" dirty="0"/>
              <a:t>1. období (1818 – 1826)</a:t>
            </a:r>
          </a:p>
        </p:txBody>
      </p:sp>
      <p:sp>
        <p:nvSpPr>
          <p:cNvPr id="119810" name="Rectangle 2"/>
          <p:cNvSpPr>
            <a:spLocks noGrp="1" noChangeArrowheads="1"/>
          </p:cNvSpPr>
          <p:nvPr>
            <p:ph type="body" idx="1"/>
          </p:nvPr>
        </p:nvSpPr>
        <p:spPr>
          <a:xfrm>
            <a:off x="1981200" y="1052737"/>
            <a:ext cx="8224838" cy="5073427"/>
          </a:xfrm>
          <a:ln/>
        </p:spPr>
        <p:txBody>
          <a:bodyPr vert="horz" lIns="91440" tIns="66204" rIns="91440" bIns="45720" rtlCol="0">
            <a:normAutofit/>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a:cs typeface="Arial" panose="020B0604020202020204" pitchFamily="34" charset="0"/>
              </a:rPr>
              <a:t>–</a:t>
            </a:r>
            <a:r>
              <a:rPr lang="cs-CZ" altLang="cs-CZ" sz="2200" dirty="0"/>
              <a:t> první básně v italštině (dále v italštině korespondence a přípravy)</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a:cs typeface="Arial" panose="020B0604020202020204" pitchFamily="34" charset="0"/>
              </a:rPr>
              <a:t>–</a:t>
            </a:r>
            <a:r>
              <a:rPr lang="cs-CZ" altLang="cs-CZ" sz="2200" dirty="0"/>
              <a:t> jediná sbírka </a:t>
            </a:r>
            <a:r>
              <a:rPr lang="cs-CZ" altLang="cs-CZ" sz="2200" dirty="0" err="1"/>
              <a:t>Solomosových</a:t>
            </a:r>
            <a:r>
              <a:rPr lang="cs-CZ" altLang="cs-CZ" sz="2200" dirty="0"/>
              <a:t> básní, která vyšla za autorova života </a:t>
            </a:r>
            <a:r>
              <a:rPr lang="cs-CZ" altLang="cs-CZ" sz="2200" i="1" dirty="0" err="1"/>
              <a:t>Rime</a:t>
            </a:r>
            <a:r>
              <a:rPr lang="cs-CZ" altLang="cs-CZ" sz="2200" i="1" dirty="0"/>
              <a:t> </a:t>
            </a:r>
            <a:r>
              <a:rPr lang="cs-CZ" altLang="cs-CZ" sz="2200" i="1" dirty="0" err="1"/>
              <a:t>Improvvisate</a:t>
            </a:r>
            <a:r>
              <a:rPr lang="cs-CZ" altLang="cs-CZ" sz="2200" dirty="0"/>
              <a:t> (1822)</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200" dirty="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a:cs typeface="Arial" panose="020B0604020202020204" pitchFamily="34" charset="0"/>
              </a:rPr>
              <a:t>–</a:t>
            </a:r>
            <a:r>
              <a:rPr lang="cs-CZ" altLang="cs-CZ" sz="2200" dirty="0"/>
              <a:t> bukolská poezie a idyly</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a:cs typeface="Arial" panose="020B0604020202020204" pitchFamily="34" charset="0"/>
              </a:rPr>
              <a:t>–</a:t>
            </a:r>
            <a:r>
              <a:rPr lang="cs-CZ" altLang="cs-CZ" sz="2200" dirty="0"/>
              <a:t> básně věnované ženě (jako ideálu)</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a:cs typeface="Arial" panose="020B0604020202020204" pitchFamily="34" charset="0"/>
              </a:rPr>
              <a:t>–</a:t>
            </a:r>
            <a:r>
              <a:rPr lang="cs-CZ" altLang="cs-CZ" sz="2200" dirty="0"/>
              <a:t> básně s motivem smrti (skutečné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a:t>    i fiktivní postavy)</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200" dirty="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a:cs typeface="Arial" panose="020B0604020202020204" pitchFamily="34" charset="0"/>
              </a:rPr>
              <a:t>–</a:t>
            </a:r>
            <a:r>
              <a:rPr lang="cs-CZ" altLang="cs-CZ" sz="2200" dirty="0"/>
              <a:t> básně vznikají jako „cvičení“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a:t>   (jazykové i formální)</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200"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2790" y="3140968"/>
            <a:ext cx="3915211" cy="2736304"/>
          </a:xfrm>
          <a:prstGeom prst="rect">
            <a:avLst/>
          </a:prstGeom>
        </p:spPr>
      </p:pic>
      <p:sp>
        <p:nvSpPr>
          <p:cNvPr id="3" name="TextovéPole 2"/>
          <p:cNvSpPr txBox="1"/>
          <p:nvPr/>
        </p:nvSpPr>
        <p:spPr>
          <a:xfrm>
            <a:off x="7774079" y="2708921"/>
            <a:ext cx="1715854" cy="276999"/>
          </a:xfrm>
          <a:prstGeom prst="rect">
            <a:avLst/>
          </a:prstGeom>
          <a:noFill/>
        </p:spPr>
        <p:txBody>
          <a:bodyPr wrap="none" rtlCol="0">
            <a:spAutoFit/>
          </a:bodyPr>
          <a:lstStyle/>
          <a:p>
            <a:r>
              <a:rPr lang="cs-CZ" sz="1200" dirty="0"/>
              <a:t>Lord Byron v </a:t>
            </a:r>
            <a:r>
              <a:rPr lang="cs-CZ" sz="1200" dirty="0" err="1"/>
              <a:t>Messolongi</a:t>
            </a:r>
            <a:endParaRPr lang="cs-CZ" sz="12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Jazyk</a:t>
            </a:r>
          </a:p>
        </p:txBody>
      </p:sp>
      <p:sp>
        <p:nvSpPr>
          <p:cNvPr id="120834" name="Rectangle 2"/>
          <p:cNvSpPr>
            <a:spLocks noGrp="1" noChangeArrowheads="1"/>
          </p:cNvSpPr>
          <p:nvPr>
            <p:ph type="body" idx="1"/>
          </p:nvPr>
        </p:nvSpPr>
        <p:spPr>
          <a:xfrm>
            <a:off x="1981200" y="1600201"/>
            <a:ext cx="8224838" cy="4525963"/>
          </a:xfrm>
          <a:ln/>
        </p:spPr>
        <p:txBody>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 kultivovaná lidová řečtina – literární jazyk</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V té době poezie na takové úrovni v lidové řečtině naprosto ojedinělá (Christopulos, Vilaras)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Literatura po r. 1821</a:t>
            </a:r>
          </a:p>
        </p:txBody>
      </p:sp>
      <p:sp>
        <p:nvSpPr>
          <p:cNvPr id="102402" name="Rectangle 2"/>
          <p:cNvSpPr>
            <a:spLocks noGrp="1" noChangeArrowheads="1"/>
          </p:cNvSpPr>
          <p:nvPr>
            <p:ph type="body" idx="1"/>
          </p:nvPr>
        </p:nvSpPr>
        <p:spPr>
          <a:xfrm>
            <a:off x="1981200" y="1600201"/>
            <a:ext cx="8224838" cy="4854575"/>
          </a:xfrm>
          <a:ln/>
        </p:spPr>
        <p:txBody>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Rokem </a:t>
            </a:r>
            <a:r>
              <a:rPr lang="cs-CZ" altLang="cs-CZ" b="1"/>
              <a:t>1821 končí řecké osvícenství</a:t>
            </a:r>
            <a:r>
              <a:rPr lang="cs-CZ" altLang="cs-CZ"/>
              <a:t>.  Novořecký stát alespoň první roky po svém vzniku řeší zásadní aktuální politické a hospodářské problémy a literatura se dostává do pozadí.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Literatura v duchu romantismu se pak dále rozvíjí především na Jónských ostrovech (Solomos) a od 30. let i v Aténách (stará aténská škola).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Ύμνος εις την ελευθερίαν</a:t>
            </a:r>
          </a:p>
        </p:txBody>
      </p:sp>
      <p:sp>
        <p:nvSpPr>
          <p:cNvPr id="121858" name="Rectangle 2"/>
          <p:cNvSpPr>
            <a:spLocks noGrp="1" noChangeArrowheads="1"/>
          </p:cNvSpPr>
          <p:nvPr>
            <p:ph type="body" idx="1"/>
          </p:nvPr>
        </p:nvSpPr>
        <p:spPr>
          <a:xfrm>
            <a:off x="1981200" y="1600201"/>
            <a:ext cx="8224838" cy="4703763"/>
          </a:xfrm>
          <a:ln/>
        </p:spPr>
        <p:txBody>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 květen r. 1823</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 velký ohlas v Řecku (národní básník) i zahraničí</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 1825 vydána v Paříži ve francouzštině, dále překlady do italštiny (Mesolongi), němčiny, angličtiny, holandštiny aj.</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 výrazná podpora filhelénského hnutí</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 zhudebnil Nikolaos Mantzaros</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 od r. 1865 řeckou státní hymnou</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obsah</a:t>
            </a:r>
          </a:p>
        </p:txBody>
      </p:sp>
      <p:sp>
        <p:nvSpPr>
          <p:cNvPr id="122882" name="Rectangle 2"/>
          <p:cNvSpPr>
            <a:spLocks noGrp="1" noChangeArrowheads="1"/>
          </p:cNvSpPr>
          <p:nvPr>
            <p:ph type="body" idx="1"/>
          </p:nvPr>
        </p:nvSpPr>
        <p:spPr>
          <a:xfrm>
            <a:off x="1981200" y="1600201"/>
            <a:ext cx="8224838" cy="5057775"/>
          </a:xfrm>
          <a:ln/>
        </p:spPr>
        <p:txBody>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1) úvod: oslava svobody a popis strádání Řeků pod tureckou nadvládou, očekávání pomoci, která nepřichází</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2) popis osvobozovacích bojů</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3) výzva personifikované Svobody (Eleftheria), která žádá Řeky, aby byli jednotní, a evropské národy, aby je podpořily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b="1" i="1"/>
              <a:t>Ύμνος εις την ελευθερίαν</a:t>
            </a:r>
          </a:p>
        </p:txBody>
      </p:sp>
      <p:sp>
        <p:nvSpPr>
          <p:cNvPr id="123906" name="Rectangle 2"/>
          <p:cNvSpPr>
            <a:spLocks noGrp="1" noChangeArrowheads="1"/>
          </p:cNvSpPr>
          <p:nvPr>
            <p:ph type="body" idx="1"/>
          </p:nvPr>
        </p:nvSpPr>
        <p:spPr>
          <a:xfrm>
            <a:off x="1981200" y="1600200"/>
            <a:ext cx="8224838" cy="5937250"/>
          </a:xfrm>
          <a:ln/>
        </p:spPr>
        <p:txBody>
          <a:bodyPr vert="horz" lIns="91440" tIns="71495" rIns="91440" bIns="45720" rtlCol="0">
            <a:normAutofit/>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i="1"/>
              <a:t>Σε γνωρίζω από την κόψη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i="1"/>
              <a:t>Του σπαθιού την τρομερή.</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i="1"/>
              <a:t>Σε γνωρίζω από την όψη</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i="1"/>
              <a:t>Που με βια μετράει τη γη.</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i="1"/>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i="1"/>
              <a:t>Απ΄ τα κόκκαλα βγαλμένη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i="1"/>
              <a:t>Των Ελλήνων τα ιερά,</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i="1"/>
              <a:t>Και σαν πρώτα αντρειωμένη,</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i="1"/>
              <a:t>Χαίρε, ώ χαίρε Eλευθεριά.</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endParaRPr lang="cs-CZ"/>
          </a:p>
        </p:txBody>
      </p:sp>
      <p:sp>
        <p:nvSpPr>
          <p:cNvPr id="124930" name="Rectangle 2"/>
          <p:cNvSpPr>
            <a:spLocks noGrp="1" noChangeArrowheads="1"/>
          </p:cNvSpPr>
          <p:nvPr>
            <p:ph type="body" idx="1"/>
          </p:nvPr>
        </p:nvSpPr>
        <p:spPr>
          <a:xfrm>
            <a:off x="1981200" y="1600201"/>
            <a:ext cx="8224838" cy="4525963"/>
          </a:xfrm>
          <a:ln/>
        </p:spPr>
        <p:txBody>
          <a:bodyPr/>
          <a:lstStyle/>
          <a:p>
            <a:endParaRPr lang="cs-CZ"/>
          </a:p>
        </p:txBody>
      </p:sp>
      <p:pic>
        <p:nvPicPr>
          <p:cNvPr id="1249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3863" y="1619250"/>
            <a:ext cx="6659562" cy="48085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Obráze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5566" y="127001"/>
            <a:ext cx="2624730" cy="3615331"/>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endParaRPr lang="cs-CZ"/>
          </a:p>
        </p:txBody>
      </p:sp>
      <p:sp>
        <p:nvSpPr>
          <p:cNvPr id="125954" name="Rectangle 2"/>
          <p:cNvSpPr>
            <a:spLocks noGrp="1" noChangeArrowheads="1"/>
          </p:cNvSpPr>
          <p:nvPr>
            <p:ph type="body" idx="1"/>
          </p:nvPr>
        </p:nvSpPr>
        <p:spPr>
          <a:xfrm>
            <a:off x="1981200" y="1600201"/>
            <a:ext cx="8224838" cy="4525963"/>
          </a:xfrm>
          <a:ln/>
        </p:spPr>
        <p:txBody>
          <a:bodyPr/>
          <a:lstStyle/>
          <a:p>
            <a:endParaRPr lang="cs-CZ"/>
          </a:p>
        </p:txBody>
      </p:sp>
      <p:pic>
        <p:nvPicPr>
          <p:cNvPr id="1259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3364" y="1439863"/>
            <a:ext cx="3557587" cy="4889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Jazyk a forma</a:t>
            </a:r>
          </a:p>
        </p:txBody>
      </p:sp>
      <p:sp>
        <p:nvSpPr>
          <p:cNvPr id="129026" name="Rectangle 2"/>
          <p:cNvSpPr>
            <a:spLocks noGrp="1" noChangeArrowheads="1"/>
          </p:cNvSpPr>
          <p:nvPr>
            <p:ph type="body" idx="1"/>
          </p:nvPr>
        </p:nvSpPr>
        <p:spPr>
          <a:xfrm>
            <a:off x="1981200" y="1600201"/>
            <a:ext cx="8224838" cy="4525963"/>
          </a:xfrm>
          <a:ln/>
        </p:spPr>
        <p:txBody>
          <a:bodyPr vert="horz" lIns="91440" tIns="66204" rIns="91440" bIns="45720" rtlCol="0">
            <a:normAutofit/>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t>Jazyk:</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cs typeface="Arial" panose="020B0604020202020204" pitchFamily="34" charset="0"/>
              </a:rPr>
              <a:t>–</a:t>
            </a:r>
            <a:r>
              <a:rPr lang="cs-CZ" altLang="cs-CZ" sz="2200"/>
              <a:t> lidová řečtina, málo kultivovaná</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cs typeface="Arial" panose="020B0604020202020204" pitchFamily="34" charset="0"/>
              </a:rPr>
              <a:t>–</a:t>
            </a:r>
            <a:r>
              <a:rPr lang="cs-CZ" altLang="cs-CZ" sz="2200"/>
              <a:t> využití archaizující a středověké řečtiny</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cs typeface="Arial" panose="020B0604020202020204" pitchFamily="34" charset="0"/>
              </a:rPr>
              <a:t>–</a:t>
            </a:r>
            <a:r>
              <a:rPr lang="cs-CZ" altLang="cs-CZ" sz="2200"/>
              <a:t> idiomatické výrazy</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cs typeface="Arial" panose="020B0604020202020204" pitchFamily="34" charset="0"/>
              </a:rPr>
              <a:t>–</a:t>
            </a:r>
            <a:r>
              <a:rPr lang="cs-CZ" altLang="cs-CZ" sz="2200"/>
              <a:t> neologismy</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20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20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t>Forma:</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t>158 strof o čtyřech trochejských verších, střídavý rým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b="1" i="1"/>
              <a:t>Eις το θάνατο του λορδ Μπάιρον</a:t>
            </a:r>
          </a:p>
        </p:txBody>
      </p:sp>
      <p:sp>
        <p:nvSpPr>
          <p:cNvPr id="130050" name="Rectangle 2"/>
          <p:cNvSpPr>
            <a:spLocks noGrp="1" noChangeArrowheads="1"/>
          </p:cNvSpPr>
          <p:nvPr>
            <p:ph type="body" idx="1"/>
          </p:nvPr>
        </p:nvSpPr>
        <p:spPr>
          <a:xfrm>
            <a:off x="1981200" y="1600201"/>
            <a:ext cx="8224838" cy="4525963"/>
          </a:xfrm>
          <a:ln/>
        </p:spPr>
        <p:txBody>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dirty="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i="1" dirty="0" err="1"/>
              <a:t>Λευθεριά</a:t>
            </a:r>
            <a:r>
              <a:rPr lang="cs-CZ" altLang="cs-CZ" i="1" dirty="0"/>
              <a:t>, </a:t>
            </a:r>
            <a:r>
              <a:rPr lang="cs-CZ" altLang="cs-CZ" i="1" dirty="0" err="1"/>
              <a:t>γι</a:t>
            </a:r>
            <a:r>
              <a:rPr lang="cs-CZ" altLang="cs-CZ" i="1" dirty="0"/>
              <a:t>α λίγο πάψε</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i="1" dirty="0"/>
              <a:t>Να </a:t>
            </a:r>
            <a:r>
              <a:rPr lang="cs-CZ" altLang="cs-CZ" i="1" dirty="0" err="1"/>
              <a:t>χτυ</a:t>
            </a:r>
            <a:r>
              <a:rPr lang="cs-CZ" altLang="cs-CZ" i="1" dirty="0"/>
              <a:t>πάς με το σπαθί,</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i="1" dirty="0" err="1"/>
              <a:t>Τώρ</a:t>
            </a:r>
            <a:r>
              <a:rPr lang="cs-CZ" altLang="cs-CZ" i="1" dirty="0"/>
              <a:t>α σίμωσε και κλάψε</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i="1" dirty="0" err="1"/>
              <a:t>Εις</a:t>
            </a:r>
            <a:r>
              <a:rPr lang="cs-CZ" altLang="cs-CZ" i="1" dirty="0"/>
              <a:t> </a:t>
            </a:r>
            <a:r>
              <a:rPr lang="cs-CZ" altLang="cs-CZ" i="1" dirty="0" err="1"/>
              <a:t>του</a:t>
            </a:r>
            <a:r>
              <a:rPr lang="cs-CZ" altLang="cs-CZ" i="1" dirty="0"/>
              <a:t> Μπ</a:t>
            </a:r>
            <a:r>
              <a:rPr lang="cs-CZ" altLang="cs-CZ" i="1" dirty="0" err="1"/>
              <a:t>άιρον</a:t>
            </a:r>
            <a:r>
              <a:rPr lang="cs-CZ" altLang="cs-CZ" i="1" dirty="0"/>
              <a:t> </a:t>
            </a:r>
            <a:r>
              <a:rPr lang="cs-CZ" altLang="cs-CZ" i="1" dirty="0" err="1"/>
              <a:t>το</a:t>
            </a:r>
            <a:r>
              <a:rPr lang="cs-CZ" altLang="cs-CZ" i="1" dirty="0"/>
              <a:t> </a:t>
            </a:r>
            <a:r>
              <a:rPr lang="cs-CZ" altLang="cs-CZ" i="1" dirty="0" err="1"/>
              <a:t>κορμί</a:t>
            </a:r>
            <a:r>
              <a:rPr lang="cs-CZ" altLang="cs-CZ" i="1"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b="1" i="1"/>
              <a:t>Διάλογος</a:t>
            </a:r>
          </a:p>
        </p:txBody>
      </p:sp>
      <p:sp>
        <p:nvSpPr>
          <p:cNvPr id="131074" name="Rectangle 2"/>
          <p:cNvSpPr>
            <a:spLocks noGrp="1" noChangeArrowheads="1"/>
          </p:cNvSpPr>
          <p:nvPr>
            <p:ph type="body" idx="1"/>
          </p:nvPr>
        </p:nvSpPr>
        <p:spPr>
          <a:xfrm>
            <a:off x="1981200" y="1722344"/>
            <a:ext cx="8224838" cy="5126038"/>
          </a:xfrm>
          <a:ln/>
        </p:spPr>
        <p:txBody>
          <a:bodyPr vert="horz" lIns="91440" tIns="66204" rIns="91440" bIns="45720" rtlCol="0">
            <a:normAutofit/>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a:cs typeface="Arial" panose="020B0604020202020204" pitchFamily="34" charset="0"/>
              </a:rPr>
              <a:t>–</a:t>
            </a:r>
            <a:r>
              <a:rPr lang="cs-CZ" altLang="cs-CZ" sz="2200" dirty="0"/>
              <a:t> rozhovor Básníka, Přítele a Nejučenějšího</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a:cs typeface="Arial" panose="020B0604020202020204" pitchFamily="34" charset="0"/>
              </a:rPr>
              <a:t>–</a:t>
            </a:r>
            <a:r>
              <a:rPr lang="cs-CZ" altLang="cs-CZ" sz="2200" dirty="0"/>
              <a:t> satirická próza namířená proti zastáncům archaizující řečtiny</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a:cs typeface="Arial" panose="020B0604020202020204" pitchFamily="34" charset="0"/>
              </a:rPr>
              <a:t>–</a:t>
            </a:r>
            <a:r>
              <a:rPr lang="cs-CZ" altLang="cs-CZ" sz="2200" dirty="0"/>
              <a:t> obhajoba mluvené podoby jazyka (ovšem kultivované) jako vyjadřovacího prostředku pro nový řecký stát a pro novořeckou literaturu</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a:cs typeface="Arial" panose="020B0604020202020204" pitchFamily="34" charset="0"/>
              </a:rPr>
              <a:t>–</a:t>
            </a:r>
            <a:r>
              <a:rPr lang="cs-CZ" altLang="cs-CZ" sz="2200" dirty="0"/>
              <a:t> vzorem Dante: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000" dirty="0">
                <a:cs typeface="Times New Roman" panose="02020603050405020304" pitchFamily="18" charset="0"/>
              </a:rPr>
              <a:t>     Dante se na práci na </a:t>
            </a:r>
            <a:r>
              <a:rPr lang="cs-CZ" altLang="cs-CZ" sz="2000" i="1" dirty="0">
                <a:cs typeface="Times New Roman" panose="02020603050405020304" pitchFamily="18" charset="0"/>
              </a:rPr>
              <a:t>Božské komedii</a:t>
            </a:r>
            <a:r>
              <a:rPr lang="cs-CZ" altLang="cs-CZ" sz="2000" dirty="0">
                <a:cs typeface="Times New Roman" panose="02020603050405020304" pitchFamily="18" charset="0"/>
              </a:rPr>
              <a:t> pečlivě připravoval, a to po stránce umělecké (stylistické) i filologické (jazykové). V pojednání </a:t>
            </a:r>
            <a:r>
              <a:rPr lang="cs-CZ" altLang="cs-CZ" sz="2000" b="1" i="1" dirty="0">
                <a:cs typeface="Times New Roman" panose="02020603050405020304" pitchFamily="18" charset="0"/>
              </a:rPr>
              <a:t>O rodném jazyce</a:t>
            </a:r>
            <a:r>
              <a:rPr lang="cs-CZ" altLang="cs-CZ" sz="2000" dirty="0">
                <a:cs typeface="Times New Roman" panose="02020603050405020304" pitchFamily="18" charset="0"/>
              </a:rPr>
              <a:t> cílevědomě </a:t>
            </a:r>
            <a:r>
              <a:rPr lang="cs-CZ" altLang="cs-CZ" sz="2000" b="1" dirty="0">
                <a:cs typeface="Times New Roman" panose="02020603050405020304" pitchFamily="18" charset="0"/>
              </a:rPr>
              <a:t>zkoumá možnosti jazyka</a:t>
            </a:r>
            <a:r>
              <a:rPr lang="cs-CZ" altLang="cs-CZ" sz="2000" dirty="0">
                <a:cs typeface="Times New Roman" panose="02020603050405020304" pitchFamily="18" charset="0"/>
              </a:rPr>
              <a:t> a </a:t>
            </a:r>
            <a:r>
              <a:rPr lang="cs-CZ" altLang="cs-CZ" sz="2000" dirty="0" err="1">
                <a:cs typeface="Times New Roman" panose="02020603050405020304" pitchFamily="18" charset="0"/>
              </a:rPr>
              <a:t>dοkazuje</a:t>
            </a:r>
            <a:r>
              <a:rPr lang="cs-CZ" altLang="cs-CZ" sz="2000" dirty="0">
                <a:cs typeface="Times New Roman" panose="02020603050405020304" pitchFamily="18" charset="0"/>
              </a:rPr>
              <a:t>, že jazyk může být </a:t>
            </a:r>
            <a:r>
              <a:rPr lang="cs-CZ" altLang="cs-CZ" sz="2000" b="1" dirty="0">
                <a:cs typeface="Times New Roman" panose="02020603050405020304" pitchFamily="18" charset="0"/>
              </a:rPr>
              <a:t>výtvorem</a:t>
            </a:r>
            <a:r>
              <a:rPr lang="cs-CZ" altLang="cs-CZ" sz="2000" dirty="0">
                <a:cs typeface="Times New Roman" panose="02020603050405020304" pitchFamily="18" charset="0"/>
              </a:rPr>
              <a:t> a ne pouhou kopií jazyka mluveného. Tedy (tak jako </a:t>
            </a:r>
            <a:r>
              <a:rPr lang="cs-CZ" altLang="cs-CZ" sz="2000" dirty="0" err="1">
                <a:cs typeface="Times New Roman" panose="02020603050405020304" pitchFamily="18" charset="0"/>
              </a:rPr>
              <a:t>Solomos</a:t>
            </a:r>
            <a:r>
              <a:rPr lang="cs-CZ" altLang="cs-CZ" sz="2000" dirty="0">
                <a:cs typeface="Times New Roman" panose="02020603050405020304" pitchFamily="18" charset="0"/>
              </a:rPr>
              <a:t>) odmítá jazyk idiomů, dialektů, místních nářečí a poukazuje na nutnost vytvoření jazyka literárního, a to kultivováním mluvené řeči.</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1600" dirty="0">
                <a:cs typeface="Times New Roman" panose="02020603050405020304" pitchFamily="18" charset="0"/>
              </a:rPr>
              <a:t>(viz: http://web.uhk.cz/</a:t>
            </a:r>
            <a:r>
              <a:rPr lang="cs-CZ" altLang="cs-CZ" sz="1600" dirty="0" err="1">
                <a:cs typeface="Times New Roman" panose="02020603050405020304" pitchFamily="18" charset="0"/>
              </a:rPr>
              <a:t>prometh</a:t>
            </a:r>
            <a:r>
              <a:rPr lang="cs-CZ" altLang="cs-CZ" sz="1600" dirty="0">
                <a:cs typeface="Times New Roman" panose="02020603050405020304" pitchFamily="18" charset="0"/>
              </a:rPr>
              <a:t>/Komplet/SBORNIK3.PDF)</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200" b="1" i="1"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1"/>
          <p:cNvSpPr>
            <a:spLocks noGrp="1" noChangeArrowheads="1"/>
          </p:cNvSpPr>
          <p:nvPr>
            <p:ph type="title"/>
          </p:nvPr>
        </p:nvSpPr>
        <p:spPr>
          <a:xfrm>
            <a:off x="1981200" y="63500"/>
            <a:ext cx="8224838" cy="719138"/>
          </a:xfrm>
          <a:ln/>
        </p:spPr>
        <p:txBody>
          <a:bodyPr vert="horz" lIns="91440" tIns="85608" rIns="91440" bIns="45720" rtlCol="0" anchor="ctr">
            <a:normAutofit fontScale="90000"/>
          </a:bodyPr>
          <a:lstStyle/>
          <a:p>
            <a:endParaRPr lang="cs-CZ"/>
          </a:p>
        </p:txBody>
      </p:sp>
      <p:sp>
        <p:nvSpPr>
          <p:cNvPr id="132098" name="Rectangle 2"/>
          <p:cNvSpPr>
            <a:spLocks noGrp="1" noChangeArrowheads="1"/>
          </p:cNvSpPr>
          <p:nvPr>
            <p:ph type="body" idx="1"/>
          </p:nvPr>
        </p:nvSpPr>
        <p:spPr>
          <a:xfrm>
            <a:off x="1981200" y="900114"/>
            <a:ext cx="8224838" cy="5659437"/>
          </a:xfrm>
          <a:ln/>
        </p:spPr>
        <p:txBody>
          <a:bodyPr vert="horz" lIns="91440" tIns="66204" rIns="91440" bIns="45720" rtlCol="0">
            <a:normAutofit lnSpcReduction="10000"/>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cs-CZ" sz="2200" i="1"/>
              <a:t>A voce più ch’al ver drizzan li volti;</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cs-CZ" sz="2200" i="1"/>
              <a:t>E così ferman sua opinione,</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cs-CZ" sz="2200" i="1"/>
              <a:t>Prima ch’arte o ragion per lor s’ascolti</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cs-CZ" sz="2200"/>
              <a:t>                                </a:t>
            </a:r>
            <a:r>
              <a:rPr lang="it-IT" altLang="cs-CZ" sz="1500"/>
              <a:t>Dante Purg. XXVI, 121–123</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it-IT" altLang="cs-CZ" sz="220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cs-CZ" sz="2200"/>
              <a:t>                          </a:t>
            </a:r>
            <a:r>
              <a:rPr lang="el-GR" altLang="cs-CZ" sz="2200" i="1"/>
              <a:t>Στη φήμη στρέφουν, κι όχι στην αλήθεια,</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l-GR" altLang="cs-CZ" sz="2200" i="1"/>
              <a:t>                          το βλέμμα και στεριώνουν έτσι γνώμη</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l-GR" altLang="cs-CZ" sz="2200" i="1"/>
              <a:t>                          προτού την τέχνη ή το νου ν’ ακούσουν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l-GR" altLang="cs-CZ" sz="2200"/>
              <a:t>                                                             </a:t>
            </a:r>
            <a:r>
              <a:rPr lang="el-GR" altLang="cs-CZ" sz="1500"/>
              <a:t>(μετάφρ. Νίκος Κούρκουλος)</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el-GR" altLang="cs-CZ" sz="220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l-GR" altLang="cs-CZ" sz="2200"/>
              <a:t>Víc nežli pravdy dbají povídání</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l-GR" altLang="cs-CZ" sz="2200"/>
              <a:t>a soud si tvoří, uměleckých zásad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l-GR" altLang="cs-CZ" sz="2200"/>
              <a:t>a rozumu se nepoptavše ani</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l-GR" altLang="cs-CZ" sz="1500"/>
              <a:t>                                       (překlad O. F. Babler)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endParaRPr lang="cs-CZ"/>
          </a:p>
        </p:txBody>
      </p:sp>
      <p:sp>
        <p:nvSpPr>
          <p:cNvPr id="133122" name="Rectangle 2"/>
          <p:cNvSpPr>
            <a:spLocks noGrp="1" noChangeArrowheads="1"/>
          </p:cNvSpPr>
          <p:nvPr>
            <p:ph type="body" idx="1"/>
          </p:nvPr>
        </p:nvSpPr>
        <p:spPr>
          <a:xfrm>
            <a:off x="1981200" y="1600201"/>
            <a:ext cx="8224838" cy="4525963"/>
          </a:xfrm>
          <a:ln/>
        </p:spPr>
        <p:txBody>
          <a:bodyPr vert="horz" lIns="91440" tIns="67968" rIns="91440" bIns="45720" rtlCol="0">
            <a:normAutofit/>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el-GR" altLang="cs-CZ" sz="2400">
              <a:cs typeface="Arial Unicode MS" panose="020B0604020202020204" pitchFamily="34" charset="-128"/>
            </a:endParaRP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l-GR" altLang="cs-CZ" sz="2400">
                <a:cs typeface="Arial Unicode MS" panose="020B0604020202020204" pitchFamily="34" charset="-128"/>
              </a:rPr>
              <a:t>    </a:t>
            </a:r>
            <a:r>
              <a:rPr lang="el-GR" altLang="cs-CZ" sz="2400" i="1">
                <a:cs typeface="Arial Unicode MS" panose="020B0604020202020204" pitchFamily="34" charset="-128"/>
              </a:rPr>
              <a:t>Mήγαρις έχω άλλο στο νου μου, πάρεξ </a:t>
            </a:r>
            <a:r>
              <a:rPr lang="el-GR" altLang="cs-CZ" sz="2400" b="1" i="1">
                <a:cs typeface="Arial Unicode MS" panose="020B0604020202020204" pitchFamily="34" charset="-128"/>
              </a:rPr>
              <a:t>ελευθερία και γλώσσα</a:t>
            </a:r>
            <a:r>
              <a:rPr lang="el-GR" altLang="cs-CZ" sz="2400" i="1">
                <a:cs typeface="Arial Unicode MS" panose="020B0604020202020204" pitchFamily="34" charset="-128"/>
              </a:rPr>
              <a:t>; Εκείνη άρχισε να πατή </a:t>
            </a:r>
            <a:r>
              <a:rPr lang="el-GR" altLang="cs-CZ" sz="2400" b="1" i="1">
                <a:cs typeface="Arial Unicode MS" panose="020B0604020202020204" pitchFamily="34" charset="-128"/>
              </a:rPr>
              <a:t>τα κεφάλια τα τούρκικα</a:t>
            </a:r>
            <a:r>
              <a:rPr lang="el-GR" altLang="cs-CZ" sz="2400" i="1">
                <a:cs typeface="Arial Unicode MS" panose="020B0604020202020204" pitchFamily="34" charset="-128"/>
              </a:rPr>
              <a:t>, τούτη θέλει πατήση ογλήγορα τα </a:t>
            </a:r>
            <a:r>
              <a:rPr lang="el-GR" altLang="cs-CZ" sz="2400" b="1" i="1">
                <a:cs typeface="Arial Unicode MS" panose="020B0604020202020204" pitchFamily="34" charset="-128"/>
              </a:rPr>
              <a:t>σοφολογιωτίστικα</a:t>
            </a:r>
            <a:r>
              <a:rPr lang="el-GR" altLang="cs-CZ" sz="2400" i="1">
                <a:cs typeface="Arial Unicode MS" panose="020B0604020202020204" pitchFamily="34" charset="-128"/>
              </a:rPr>
              <a:t>, και έπειτα </a:t>
            </a:r>
            <a:r>
              <a:rPr lang="el-GR" altLang="cs-CZ" sz="2400" b="1" i="1">
                <a:cs typeface="Arial Unicode MS" panose="020B0604020202020204" pitchFamily="34" charset="-128"/>
              </a:rPr>
              <a:t>αγκαλιασμένες</a:t>
            </a:r>
            <a:r>
              <a:rPr lang="el-GR" altLang="cs-CZ" sz="2400" i="1">
                <a:cs typeface="Arial Unicode MS" panose="020B0604020202020204" pitchFamily="34" charset="-128"/>
              </a:rPr>
              <a:t> και οι δυο θέλει προχωρήσουν εις το δρόμο της δόξας, χωρίς ποτέ να γυρίσουν οπίσω, αν κανένας Σοφολογιωτατος κρώζη ή κανένας Τούρκος βαβίζη· γιατί για ’μέ είναι </a:t>
            </a:r>
            <a:r>
              <a:rPr lang="el-GR" altLang="cs-CZ" sz="2400" b="1" i="1">
                <a:cs typeface="Arial Unicode MS" panose="020B0604020202020204" pitchFamily="34" charset="-128"/>
              </a:rPr>
              <a:t>όμοιοι και οι δύο.</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81200" y="128588"/>
            <a:ext cx="8223250" cy="564108"/>
          </a:xfrm>
        </p:spPr>
        <p:txBody>
          <a:bodyPr>
            <a:normAutofit fontScale="90000"/>
          </a:bodyPr>
          <a:lstStyle/>
          <a:p>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67808" y="431613"/>
            <a:ext cx="4569094" cy="5991225"/>
          </a:xfrm>
        </p:spPr>
      </p:pic>
    </p:spTree>
    <p:extLst>
      <p:ext uri="{BB962C8B-B14F-4D97-AF65-F5344CB8AC3E}">
        <p14:creationId xmlns:p14="http://schemas.microsoft.com/office/powerpoint/2010/main" val="2118477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endParaRPr lang="cs-CZ"/>
          </a:p>
        </p:txBody>
      </p:sp>
      <p:sp>
        <p:nvSpPr>
          <p:cNvPr id="134146" name="Rectangle 2"/>
          <p:cNvSpPr>
            <a:spLocks noGrp="1" noChangeArrowheads="1"/>
          </p:cNvSpPr>
          <p:nvPr>
            <p:ph type="body" idx="1"/>
          </p:nvPr>
        </p:nvSpPr>
        <p:spPr>
          <a:xfrm>
            <a:off x="1938339" y="179389"/>
            <a:ext cx="8224837" cy="6300787"/>
          </a:xfrm>
          <a:ln/>
        </p:spPr>
        <p:txBody>
          <a:bodyPr vert="horz" lIns="91440" tIns="66204" rIns="91440" bIns="45720" rtlCol="0">
            <a:normAutofit/>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l-GR" altLang="cs-CZ" sz="2200">
                <a:cs typeface="Arial Unicode MS" panose="020B0604020202020204" pitchFamily="34" charset="-128"/>
              </a:rPr>
              <a:t>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el-GR" altLang="cs-CZ" sz="2200" i="1">
              <a:cs typeface="Arial Unicode MS" panose="020B0604020202020204" pitchFamily="34" charset="-128"/>
            </a:endParaRP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l-GR" altLang="cs-CZ" sz="2200" i="1">
                <a:cs typeface="Arial Unicode MS" panose="020B0604020202020204" pitchFamily="34" charset="-128"/>
              </a:rPr>
              <a:t>Θυμώνω γιατί είμαι στενεμένος να ξαναπώ τα πράγματα, όπου </a:t>
            </a:r>
            <a:r>
              <a:rPr lang="el-GR" altLang="cs-CZ" sz="2200" b="1" i="1">
                <a:cs typeface="Arial Unicode MS" panose="020B0604020202020204" pitchFamily="34" charset="-128"/>
              </a:rPr>
              <a:t>είπαν τόσες φορές τα άλλα έθνη</a:t>
            </a:r>
            <a:r>
              <a:rPr lang="el-GR" altLang="cs-CZ" sz="2200" i="1">
                <a:cs typeface="Arial Unicode MS" panose="020B0604020202020204" pitchFamily="34" charset="-128"/>
              </a:rPr>
              <a:t> [...]. Ησύχασαν τέλος πάντων, </a:t>
            </a:r>
            <a:r>
              <a:rPr lang="el-GR" altLang="cs-CZ" sz="2200" b="1" i="1">
                <a:cs typeface="Arial Unicode MS" panose="020B0604020202020204" pitchFamily="34" charset="-128"/>
              </a:rPr>
              <a:t>γράφοντας τη γλώσσα του λαού τους,</a:t>
            </a:r>
            <a:r>
              <a:rPr lang="el-GR" altLang="cs-CZ" sz="2200" i="1">
                <a:cs typeface="Arial Unicode MS" panose="020B0604020202020204" pitchFamily="34" charset="-128"/>
              </a:rPr>
              <a:t> τα </a:t>
            </a:r>
            <a:r>
              <a:rPr lang="el-GR" altLang="cs-CZ" sz="2200" b="1" i="1">
                <a:cs typeface="Arial Unicode MS" panose="020B0604020202020204" pitchFamily="34" charset="-128"/>
              </a:rPr>
              <a:t>σοφά Έθνη</a:t>
            </a:r>
            <a:r>
              <a:rPr lang="el-GR" altLang="cs-CZ" sz="2200" i="1">
                <a:cs typeface="Arial Unicode MS" panose="020B0604020202020204" pitchFamily="34" charset="-128"/>
              </a:rPr>
              <a:t>, και αντί εκείνες οι ελεεινές ανησυχίες να μας είναι παράδειγμα για να τες αποφύγουμε, </a:t>
            </a:r>
            <a:r>
              <a:rPr lang="el-GR" altLang="cs-CZ" sz="2200" b="1" i="1">
                <a:cs typeface="Arial Unicode MS" panose="020B0604020202020204" pitchFamily="34" charset="-128"/>
              </a:rPr>
              <a:t>επέσαμε εις χειρότερα σφάλματα</a:t>
            </a:r>
            <a:r>
              <a:rPr lang="el-GR" altLang="cs-CZ" sz="2200" i="1">
                <a:cs typeface="Arial Unicode MS" panose="020B0604020202020204" pitchFamily="34" charset="-128"/>
              </a:rPr>
              <a:t>. Τέλος πάντων οι Σοφολογιώτατοι εκείνων των εθνών ήθελαν να γράφεται μία γλώσσα, οπού </a:t>
            </a:r>
            <a:r>
              <a:rPr lang="el-GR" altLang="cs-CZ" sz="2200" b="1" i="1">
                <a:cs typeface="Arial Unicode MS" panose="020B0604020202020204" pitchFamily="34" charset="-128"/>
              </a:rPr>
              <a:t>ήταν μία φορά ζωντανή </a:t>
            </a:r>
            <a:r>
              <a:rPr lang="el-GR" altLang="cs-CZ" sz="2200" i="1">
                <a:cs typeface="Arial Unicode MS" panose="020B0604020202020204" pitchFamily="34" charset="-128"/>
              </a:rPr>
              <a:t>εις τα χείλη των ανθρώπων· </a:t>
            </a:r>
            <a:r>
              <a:rPr lang="el-GR" altLang="cs-CZ" sz="2200" b="1" i="1">
                <a:cs typeface="Arial Unicode MS" panose="020B0604020202020204" pitchFamily="34" charset="-128"/>
              </a:rPr>
              <a:t>κακό πράγμα</a:t>
            </a:r>
            <a:r>
              <a:rPr lang="el-GR" altLang="cs-CZ" sz="2200" i="1">
                <a:cs typeface="Arial Unicode MS" panose="020B0604020202020204" pitchFamily="34" charset="-128"/>
              </a:rPr>
              <a:t> βέβαια, και αν ήταν αληθινά δυνατόν· γιατί </a:t>
            </a:r>
            <a:r>
              <a:rPr lang="el-GR" altLang="cs-CZ" sz="2200" b="1" i="1">
                <a:cs typeface="Arial Unicode MS" panose="020B0604020202020204" pitchFamily="34" charset="-128"/>
              </a:rPr>
              <a:t>δυσκολεύει την έξάπλωσι της σοφίας</a:t>
            </a:r>
            <a:r>
              <a:rPr lang="el-GR" altLang="cs-CZ" sz="2200" i="1">
                <a:cs typeface="Arial Unicode MS" panose="020B0604020202020204" pitchFamily="34" charset="-128"/>
              </a:rPr>
              <a:t>· αλλ' οι δικοί μας θέλουν να γράφουμε μία γλώσσα, η οποία </a:t>
            </a:r>
            <a:r>
              <a:rPr lang="el-GR" altLang="cs-CZ" sz="2200" b="1" i="1">
                <a:cs typeface="Arial Unicode MS" panose="020B0604020202020204" pitchFamily="34" charset="-128"/>
              </a:rPr>
              <a:t>μήτε ομιλιέται, μήτε άλλες φορές ωμιλήθηκε, μήτε θέλει ποτέ ομιληθή.</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b="1" i="1"/>
              <a:t>Η γυναίκα της Ζάκυνθος</a:t>
            </a:r>
          </a:p>
        </p:txBody>
      </p:sp>
      <p:sp>
        <p:nvSpPr>
          <p:cNvPr id="135170" name="Rectangle 2"/>
          <p:cNvSpPr>
            <a:spLocks noGrp="1" noChangeArrowheads="1"/>
          </p:cNvSpPr>
          <p:nvPr>
            <p:ph type="body" idx="1"/>
          </p:nvPr>
        </p:nvSpPr>
        <p:spPr>
          <a:xfrm>
            <a:off x="1981200" y="1600201"/>
            <a:ext cx="8224838" cy="4525963"/>
          </a:xfrm>
          <a:ln/>
        </p:spPr>
        <p:txBody>
          <a:bodyPr/>
          <a:lstStyle/>
          <a:p>
            <a:endParaRPr lang="cs-CZ"/>
          </a:p>
        </p:txBody>
      </p:sp>
      <p:sp>
        <p:nvSpPr>
          <p:cNvPr id="135171" name="Text Box 3"/>
          <p:cNvSpPr txBox="1">
            <a:spLocks noChangeArrowheads="1"/>
          </p:cNvSpPr>
          <p:nvPr/>
        </p:nvSpPr>
        <p:spPr bwMode="auto">
          <a:xfrm>
            <a:off x="1822450" y="1260475"/>
            <a:ext cx="8262938" cy="539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4404"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fontAlgn="base">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fontAlgn="base">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fontAlgn="base">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fontAlgn="base">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endParaRPr lang="cs-CZ" altLang="cs-CZ" sz="2200" b="1" i="1"/>
          </a:p>
          <a:p>
            <a:endParaRPr lang="cs-CZ" altLang="cs-CZ" sz="2200" b="1" i="1"/>
          </a:p>
          <a:p>
            <a:endParaRPr lang="cs-CZ" altLang="cs-CZ" sz="2200" b="1" i="1"/>
          </a:p>
          <a:p>
            <a:r>
              <a:rPr lang="cs-CZ" altLang="cs-CZ" sz="2200" b="1" i="1"/>
              <a:t>–</a:t>
            </a:r>
            <a:r>
              <a:rPr lang="cs-CZ" altLang="cs-CZ" sz="2200"/>
              <a:t> naturalistický obraz morální a duchovní devastace člověka</a:t>
            </a:r>
          </a:p>
          <a:p>
            <a:r>
              <a:rPr lang="cs-CZ" altLang="cs-CZ" sz="2200"/>
              <a:t>– střídání vyššího a nižšího stylu</a:t>
            </a:r>
          </a:p>
          <a:p>
            <a:endParaRPr lang="cs-CZ" altLang="cs-CZ" sz="2200"/>
          </a:p>
          <a:p>
            <a:r>
              <a:rPr lang="cs-CZ" altLang="cs-CZ" sz="2200"/>
              <a:t>              vyšší styl</a:t>
            </a:r>
          </a:p>
          <a:p>
            <a:r>
              <a:rPr lang="cs-CZ" altLang="cs-CZ" sz="2200"/>
              <a:t>– inspirace Starým zákonem (knihy Proroků) a Apokalypsou</a:t>
            </a:r>
          </a:p>
          <a:p>
            <a:r>
              <a:rPr lang="cs-CZ" altLang="cs-CZ" sz="2200"/>
              <a:t>– rozdělení na verše a jejich parataktické spojení</a:t>
            </a:r>
          </a:p>
          <a:p>
            <a:r>
              <a:rPr lang="cs-CZ" altLang="cs-CZ" sz="2200"/>
              <a:t>– užití paralelismů</a:t>
            </a:r>
          </a:p>
          <a:p>
            <a:r>
              <a:rPr lang="cs-CZ" altLang="cs-CZ" sz="2200"/>
              <a:t>– inclusio semitica</a:t>
            </a:r>
          </a:p>
          <a:p>
            <a:r>
              <a:rPr lang="cs-CZ" altLang="cs-CZ" sz="2200"/>
              <a:t>– posvátná čísla</a:t>
            </a:r>
          </a:p>
          <a:p>
            <a:endParaRPr lang="cs-CZ" altLang="cs-CZ" sz="2200"/>
          </a:p>
          <a:p>
            <a:r>
              <a:rPr lang="cs-CZ" altLang="cs-CZ" sz="2200"/>
              <a:t>              nižžší styl</a:t>
            </a:r>
          </a:p>
          <a:p>
            <a:r>
              <a:rPr lang="cs-CZ" altLang="cs-CZ" sz="2200"/>
              <a:t>– popis ženy ze Zakynthu</a:t>
            </a:r>
          </a:p>
          <a:p>
            <a:r>
              <a:rPr lang="cs-CZ" altLang="cs-CZ" sz="2200"/>
              <a:t>– groteskno</a:t>
            </a:r>
          </a:p>
          <a:p>
            <a:endParaRPr lang="cs-CZ" altLang="cs-CZ" sz="22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b="1" i="1"/>
              <a:t>Λάμπρος </a:t>
            </a:r>
            <a:r>
              <a:rPr lang="cs-CZ" altLang="cs-CZ"/>
              <a:t>(1824 – 1826)</a:t>
            </a:r>
          </a:p>
        </p:txBody>
      </p:sp>
      <p:sp>
        <p:nvSpPr>
          <p:cNvPr id="136194" name="Rectangle 2"/>
          <p:cNvSpPr>
            <a:spLocks noGrp="1" noChangeArrowheads="1"/>
          </p:cNvSpPr>
          <p:nvPr>
            <p:ph type="body" idx="1"/>
          </p:nvPr>
        </p:nvSpPr>
        <p:spPr>
          <a:xfrm>
            <a:off x="1981200" y="1600201"/>
            <a:ext cx="8224838" cy="5153025"/>
          </a:xfrm>
          <a:ln/>
        </p:spPr>
        <p:txBody>
          <a:bodyPr vert="horz" lIns="91440" tIns="66204" rIns="91440" bIns="45720" rtlCol="0">
            <a:normAutofit lnSpcReduction="10000"/>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t>– </a:t>
            </a:r>
            <a:r>
              <a:rPr lang="cs-CZ" altLang="cs-CZ" sz="2200">
                <a:cs typeface="Arial Unicode MS" panose="020B0604020202020204" pitchFamily="34" charset="-128"/>
              </a:rPr>
              <a:t>12 delších částí a 37 zlomků</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cs typeface="Arial Unicode MS" panose="020B0604020202020204" pitchFamily="34" charset="-128"/>
              </a:rPr>
              <a:t>– zařazeny dvě starší básně </a:t>
            </a:r>
            <a:r>
              <a:rPr lang="cs-CZ" altLang="cs-CZ" sz="2200" i="1">
                <a:cs typeface="Arial Unicode MS" panose="020B0604020202020204" pitchFamily="34" charset="-128"/>
              </a:rPr>
              <a:t>Τρελή μάνα </a:t>
            </a:r>
            <a:r>
              <a:rPr lang="cs-CZ" altLang="cs-CZ" sz="2200">
                <a:cs typeface="Arial Unicode MS" panose="020B0604020202020204" pitchFamily="34" charset="-128"/>
              </a:rPr>
              <a:t>a</a:t>
            </a:r>
            <a:r>
              <a:rPr lang="cs-CZ" altLang="cs-CZ" sz="2200" i="1">
                <a:cs typeface="Arial Unicode MS" panose="020B0604020202020204" pitchFamily="34" charset="-128"/>
              </a:rPr>
              <a:t> Τα δύο αδέρφια</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cs typeface="Arial Unicode MS" panose="020B0604020202020204" pitchFamily="34" charset="-128"/>
              </a:rPr>
              <a:t>– fragmentárnost – náročná četba</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cs typeface="Arial Unicode MS" panose="020B0604020202020204" pitchFamily="34" charset="-128"/>
              </a:rPr>
              <a:t>– dílo nedokončeno</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cs typeface="Arial Unicode MS" panose="020B0604020202020204" pitchFamily="34" charset="-128"/>
              </a:rPr>
              <a:t>– jména – ironická funkce</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200">
              <a:cs typeface="Arial Unicode MS" panose="020B0604020202020204" pitchFamily="34" charset="-128"/>
            </a:endParaRP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cs typeface="Arial Unicode MS" panose="020B0604020202020204" pitchFamily="34" charset="-128"/>
              </a:rPr>
              <a:t>– děj zasazen do konkrétního historického rámce</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cs typeface="Arial Unicode MS" panose="020B0604020202020204" pitchFamily="34" charset="-128"/>
              </a:rPr>
              <a:t>– romantické motivy: boj za svobodu , tragická láska Marie, incest, sny a vidiny, Poslední soud</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t>– spojení motivu národní a osobní svobody</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t>– motiv osobní svobody pojat netradičně (Lambros odmítá odpovědnost)</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t>– jedenáctislabičný verš</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Jednotlivé části</a:t>
            </a:r>
          </a:p>
        </p:txBody>
      </p:sp>
      <p:sp>
        <p:nvSpPr>
          <p:cNvPr id="137218" name="Rectangle 2"/>
          <p:cNvSpPr>
            <a:spLocks noGrp="1" noChangeArrowheads="1"/>
          </p:cNvSpPr>
          <p:nvPr>
            <p:ph type="body" idx="1"/>
          </p:nvPr>
        </p:nvSpPr>
        <p:spPr>
          <a:xfrm>
            <a:off x="1981200" y="1600201"/>
            <a:ext cx="8224838" cy="5453063"/>
          </a:xfrm>
          <a:ln/>
        </p:spPr>
        <p:txBody>
          <a:bodyPr vert="horz" lIns="91440" tIns="71495" rIns="91440" bIns="45720" rtlCol="0">
            <a:normAutofit/>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Το παράπονο της Μαρίας</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Το όνειρο της Μαρίας</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Ο Λάμπρος με τη θυγατέρα του</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Δύο άσματα</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Το ξεμυστέρευμα</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Η ημέρα της Λαμπρής</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Η δέηση της Μαρίας και το όραμα του Λάμπρου</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Η τρέλα της Μαρίας</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Ο θάνατος του Λάμπρου και της Μαρίας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1"/>
          <p:cNvSpPr>
            <a:spLocks noGrp="1" noChangeArrowheads="1"/>
          </p:cNvSpPr>
          <p:nvPr>
            <p:ph type="title"/>
          </p:nvPr>
        </p:nvSpPr>
        <p:spPr>
          <a:xfrm>
            <a:off x="1981200" y="127001"/>
            <a:ext cx="8224838" cy="781720"/>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3600" b="1" i="1" dirty="0" err="1"/>
              <a:t>Κρητικός</a:t>
            </a:r>
            <a:r>
              <a:rPr lang="cs-CZ" altLang="cs-CZ" sz="3600" b="1" i="1" dirty="0"/>
              <a:t> </a:t>
            </a:r>
            <a:r>
              <a:rPr lang="cs-CZ" altLang="cs-CZ" sz="3600" dirty="0"/>
              <a:t>(1933 – 34)</a:t>
            </a:r>
          </a:p>
        </p:txBody>
      </p:sp>
      <p:sp>
        <p:nvSpPr>
          <p:cNvPr id="138242" name="Rectangle 2"/>
          <p:cNvSpPr>
            <a:spLocks noGrp="1" noChangeArrowheads="1"/>
          </p:cNvSpPr>
          <p:nvPr>
            <p:ph type="body" idx="1"/>
          </p:nvPr>
        </p:nvSpPr>
        <p:spPr>
          <a:xfrm>
            <a:off x="1981200" y="1052737"/>
            <a:ext cx="8224838" cy="5073427"/>
          </a:xfrm>
          <a:ln/>
        </p:spPr>
        <p:txBody>
          <a:bodyPr vert="horz" lIns="91440" tIns="71495" rIns="91440" bIns="45720" rtlCol="0">
            <a:normAutofit/>
          </a:bodyPr>
          <a:lstStyle/>
          <a:p>
            <a:pPr>
              <a:buFont typeface="Wingdings" panose="05000000000000000000" pitchFamily="2" charset="2"/>
              <a:buChar char="Ø"/>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dirty="0"/>
              <a:t>jediné vrcholné dokončené dílo</a:t>
            </a:r>
          </a:p>
          <a:p>
            <a:pPr>
              <a:buFont typeface="Wingdings" panose="05000000000000000000" pitchFamily="2" charset="2"/>
              <a:buChar char="Ø"/>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dirty="0"/>
              <a:t>zasazení do historického rámce protitureckých bojů</a:t>
            </a:r>
          </a:p>
          <a:p>
            <a:pPr>
              <a:buFont typeface="Wingdings" panose="05000000000000000000" pitchFamily="2" charset="2"/>
              <a:buChar char="Ø"/>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dirty="0"/>
              <a:t>tři časové roviny:</a:t>
            </a:r>
          </a:p>
          <a:p>
            <a:pPr marL="457200" indent="-457200">
              <a:buAutoNum type="alphaLcParen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i="1" dirty="0"/>
              <a:t>in media res</a:t>
            </a:r>
            <a:r>
              <a:rPr lang="cs-CZ" altLang="cs-CZ" sz="2400" dirty="0"/>
              <a:t>: Kréťan s dívkou na moři, uprostřed bouře</a:t>
            </a:r>
          </a:p>
          <a:p>
            <a:pPr marL="457200" indent="-457200">
              <a:buAutoNum type="alphaLcParen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dirty="0"/>
              <a:t>předchozí události</a:t>
            </a:r>
            <a:r>
              <a:rPr lang="el-GR" altLang="cs-CZ" sz="2400" dirty="0"/>
              <a:t> (Κ</a:t>
            </a:r>
            <a:r>
              <a:rPr lang="cs-CZ" altLang="cs-CZ" sz="2400" dirty="0" err="1"/>
              <a:t>réta</a:t>
            </a:r>
            <a:r>
              <a:rPr lang="cs-CZ" altLang="cs-CZ" sz="2400" dirty="0"/>
              <a:t>, útěk)</a:t>
            </a:r>
          </a:p>
          <a:p>
            <a:pPr marL="457200" indent="-457200">
              <a:buAutoNum type="alphaLcParen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dirty="0"/>
              <a:t>následující události (život na pevnině, žebrák čeká na smrt)</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400" b="1" i="1" dirty="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dirty="0"/>
              <a:t>VERŠ:</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dirty="0"/>
              <a:t>– patnáctislabičný jamb s rýmem</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631504" y="404664"/>
            <a:ext cx="9036496" cy="5909310"/>
          </a:xfrm>
          <a:prstGeom prst="rect">
            <a:avLst/>
          </a:prstGeom>
          <a:noFill/>
        </p:spPr>
        <p:txBody>
          <a:bodyPr wrap="square" rtlCol="0">
            <a:spAutoFit/>
          </a:bodyPr>
          <a:lstStyle/>
          <a:p>
            <a:r>
              <a:rPr lang="el-GR" dirty="0"/>
              <a:t>18. </a:t>
            </a:r>
            <a:r>
              <a:rPr lang="cs-CZ" i="1" dirty="0"/>
              <a:t>in medias res </a:t>
            </a:r>
            <a:endParaRPr lang="el-GR" i="1" dirty="0"/>
          </a:p>
          <a:p>
            <a:r>
              <a:rPr lang="el-GR" dirty="0" err="1"/>
              <a:t>Ἐκοίταα</a:t>
            </a:r>
            <a:r>
              <a:rPr lang="el-GR" dirty="0"/>
              <a:t>, κι </a:t>
            </a:r>
            <a:r>
              <a:rPr lang="el-GR" dirty="0" err="1"/>
              <a:t>ἤτανε</a:t>
            </a:r>
            <a:r>
              <a:rPr lang="el-GR" dirty="0"/>
              <a:t> </a:t>
            </a:r>
            <a:r>
              <a:rPr lang="el-GR" dirty="0" err="1"/>
              <a:t>μακριὰ</a:t>
            </a:r>
            <a:r>
              <a:rPr lang="el-GR" dirty="0"/>
              <a:t> </a:t>
            </a:r>
            <a:r>
              <a:rPr lang="el-GR" dirty="0" err="1"/>
              <a:t>ἀκόμη</a:t>
            </a:r>
            <a:r>
              <a:rPr lang="el-GR" dirty="0"/>
              <a:t> τ᾿ </a:t>
            </a:r>
            <a:r>
              <a:rPr lang="el-GR" dirty="0" err="1"/>
              <a:t>ἀκρογιάλι</a:t>
            </a:r>
            <a:r>
              <a:rPr lang="el-GR" dirty="0"/>
              <a:t>· </a:t>
            </a:r>
          </a:p>
          <a:p>
            <a:r>
              <a:rPr lang="el-GR" dirty="0"/>
              <a:t>«</a:t>
            </a:r>
            <a:r>
              <a:rPr lang="el-GR" dirty="0" err="1"/>
              <a:t>ἀστροπελέκι</a:t>
            </a:r>
            <a:r>
              <a:rPr lang="el-GR" dirty="0"/>
              <a:t> μου καλό, </a:t>
            </a:r>
            <a:r>
              <a:rPr lang="el-GR" dirty="0" err="1"/>
              <a:t>γιὰ</a:t>
            </a:r>
            <a:r>
              <a:rPr lang="el-GR" dirty="0"/>
              <a:t> </a:t>
            </a:r>
            <a:r>
              <a:rPr lang="el-GR" dirty="0" err="1"/>
              <a:t>ξαναφέξε</a:t>
            </a:r>
            <a:r>
              <a:rPr lang="el-GR" dirty="0"/>
              <a:t> πάλι!». </a:t>
            </a:r>
          </a:p>
          <a:p>
            <a:r>
              <a:rPr lang="el-GR" dirty="0"/>
              <a:t>Τρία </a:t>
            </a:r>
            <a:r>
              <a:rPr lang="el-GR" dirty="0" err="1"/>
              <a:t>ἀστροπελέκια</a:t>
            </a:r>
            <a:r>
              <a:rPr lang="el-GR" dirty="0"/>
              <a:t> </a:t>
            </a:r>
            <a:r>
              <a:rPr lang="el-GR" dirty="0" err="1"/>
              <a:t>ἐπέσανε</a:t>
            </a:r>
            <a:r>
              <a:rPr lang="el-GR" dirty="0"/>
              <a:t>, </a:t>
            </a:r>
            <a:r>
              <a:rPr lang="el-GR" dirty="0" err="1"/>
              <a:t>ἕνα</a:t>
            </a:r>
            <a:r>
              <a:rPr lang="el-GR" dirty="0"/>
              <a:t> ξοπίσω </a:t>
            </a:r>
            <a:r>
              <a:rPr lang="el-GR" dirty="0" err="1"/>
              <a:t>στ</a:t>
            </a:r>
            <a:r>
              <a:rPr lang="el-GR" dirty="0"/>
              <a:t>᾿ </a:t>
            </a:r>
            <a:r>
              <a:rPr lang="el-GR" dirty="0" err="1"/>
              <a:t>ἄλλο</a:t>
            </a:r>
            <a:r>
              <a:rPr lang="el-GR" dirty="0"/>
              <a:t>, </a:t>
            </a:r>
          </a:p>
          <a:p>
            <a:r>
              <a:rPr lang="el-GR" dirty="0" err="1"/>
              <a:t>πολὺ</a:t>
            </a:r>
            <a:r>
              <a:rPr lang="el-GR" dirty="0"/>
              <a:t> </a:t>
            </a:r>
            <a:r>
              <a:rPr lang="el-GR" dirty="0" err="1"/>
              <a:t>κοντὰ</a:t>
            </a:r>
            <a:r>
              <a:rPr lang="el-GR" dirty="0"/>
              <a:t> </a:t>
            </a:r>
            <a:r>
              <a:rPr lang="el-GR" dirty="0" err="1"/>
              <a:t>στὴν</a:t>
            </a:r>
            <a:r>
              <a:rPr lang="el-GR" dirty="0"/>
              <a:t> κορασιά, </a:t>
            </a:r>
            <a:r>
              <a:rPr lang="el-GR" dirty="0" err="1"/>
              <a:t>μὲ</a:t>
            </a:r>
            <a:r>
              <a:rPr lang="el-GR" dirty="0"/>
              <a:t> βρόντημα μεγάλο· </a:t>
            </a:r>
          </a:p>
          <a:p>
            <a:r>
              <a:rPr lang="el-GR" dirty="0" err="1"/>
              <a:t>τὰ</a:t>
            </a:r>
            <a:r>
              <a:rPr lang="el-GR" dirty="0"/>
              <a:t> πέλαγα </a:t>
            </a:r>
            <a:r>
              <a:rPr lang="el-GR" dirty="0" err="1"/>
              <a:t>στὴν</a:t>
            </a:r>
            <a:r>
              <a:rPr lang="el-GR" dirty="0"/>
              <a:t> </a:t>
            </a:r>
            <a:r>
              <a:rPr lang="el-GR" dirty="0" err="1"/>
              <a:t>ἀστραπὴ</a:t>
            </a:r>
            <a:r>
              <a:rPr lang="el-GR" dirty="0"/>
              <a:t> κι ὁ </a:t>
            </a:r>
            <a:r>
              <a:rPr lang="el-GR" dirty="0" err="1"/>
              <a:t>οὐρανὸς</a:t>
            </a:r>
            <a:r>
              <a:rPr lang="el-GR" dirty="0"/>
              <a:t> </a:t>
            </a:r>
            <a:r>
              <a:rPr lang="el-GR" dirty="0" err="1"/>
              <a:t>ἀντήχαν</a:t>
            </a:r>
            <a:r>
              <a:rPr lang="el-GR" dirty="0"/>
              <a:t>, </a:t>
            </a:r>
          </a:p>
          <a:p>
            <a:r>
              <a:rPr lang="el-GR" dirty="0" err="1"/>
              <a:t>οἱ</a:t>
            </a:r>
            <a:r>
              <a:rPr lang="el-GR" dirty="0"/>
              <a:t> </a:t>
            </a:r>
            <a:r>
              <a:rPr lang="el-GR" dirty="0" err="1"/>
              <a:t>ἀκρογιαλιὲς</a:t>
            </a:r>
            <a:r>
              <a:rPr lang="el-GR" dirty="0"/>
              <a:t> </a:t>
            </a:r>
            <a:r>
              <a:rPr lang="el-GR" dirty="0" err="1"/>
              <a:t>καὶ</a:t>
            </a:r>
            <a:r>
              <a:rPr lang="el-GR" dirty="0"/>
              <a:t> </a:t>
            </a:r>
            <a:r>
              <a:rPr lang="el-GR" dirty="0" err="1"/>
              <a:t>τὰ</a:t>
            </a:r>
            <a:r>
              <a:rPr lang="el-GR" dirty="0"/>
              <a:t> </a:t>
            </a:r>
            <a:r>
              <a:rPr lang="el-GR" dirty="0" err="1"/>
              <a:t>βουνὰ</a:t>
            </a:r>
            <a:r>
              <a:rPr lang="el-GR" dirty="0"/>
              <a:t> μ᾿ </a:t>
            </a:r>
            <a:r>
              <a:rPr lang="el-GR" dirty="0" err="1"/>
              <a:t>ὅσες</a:t>
            </a:r>
            <a:r>
              <a:rPr lang="el-GR" dirty="0"/>
              <a:t> </a:t>
            </a:r>
            <a:r>
              <a:rPr lang="el-GR" dirty="0" err="1"/>
              <a:t>φωνὲς</a:t>
            </a:r>
            <a:r>
              <a:rPr lang="el-GR" dirty="0"/>
              <a:t> κι </a:t>
            </a:r>
            <a:r>
              <a:rPr lang="el-GR" dirty="0" err="1"/>
              <a:t>ἂν</a:t>
            </a:r>
            <a:r>
              <a:rPr lang="el-GR" dirty="0"/>
              <a:t> </a:t>
            </a:r>
            <a:r>
              <a:rPr lang="el-GR" dirty="0" err="1"/>
              <a:t>εἶχαν</a:t>
            </a:r>
            <a:r>
              <a:rPr lang="el-GR" dirty="0"/>
              <a:t>.</a:t>
            </a:r>
          </a:p>
          <a:p>
            <a:endParaRPr lang="el-GR" dirty="0"/>
          </a:p>
          <a:p>
            <a:r>
              <a:rPr lang="el-GR" dirty="0"/>
              <a:t>19.</a:t>
            </a:r>
            <a:r>
              <a:rPr lang="cs-CZ" dirty="0"/>
              <a:t> </a:t>
            </a:r>
            <a:r>
              <a:rPr lang="cs-CZ" i="1" dirty="0"/>
              <a:t>co předcházelo</a:t>
            </a:r>
            <a:endParaRPr lang="el-GR" i="1" dirty="0"/>
          </a:p>
          <a:p>
            <a:r>
              <a:rPr lang="el-GR" dirty="0"/>
              <a:t>Πιστέψετε π᾿ </a:t>
            </a:r>
            <a:r>
              <a:rPr lang="el-GR" dirty="0" err="1"/>
              <a:t>ὅ,τι</a:t>
            </a:r>
            <a:r>
              <a:rPr lang="el-GR" dirty="0"/>
              <a:t> </a:t>
            </a:r>
            <a:r>
              <a:rPr lang="el-GR" dirty="0" err="1"/>
              <a:t>θὰ</a:t>
            </a:r>
            <a:r>
              <a:rPr lang="el-GR" dirty="0"/>
              <a:t> </a:t>
            </a:r>
            <a:r>
              <a:rPr lang="el-GR" dirty="0" err="1"/>
              <a:t>πῶ</a:t>
            </a:r>
            <a:r>
              <a:rPr lang="el-GR" dirty="0"/>
              <a:t> </a:t>
            </a:r>
            <a:r>
              <a:rPr lang="el-GR" dirty="0" err="1"/>
              <a:t>εἶν</a:t>
            </a:r>
            <a:r>
              <a:rPr lang="el-GR" dirty="0"/>
              <a:t>᾿ </a:t>
            </a:r>
            <a:r>
              <a:rPr lang="el-GR" dirty="0" err="1"/>
              <a:t>ἀκριβὴ</a:t>
            </a:r>
            <a:r>
              <a:rPr lang="el-GR" dirty="0"/>
              <a:t> </a:t>
            </a:r>
            <a:r>
              <a:rPr lang="el-GR" dirty="0" err="1"/>
              <a:t>ἀλήθεια</a:t>
            </a:r>
            <a:r>
              <a:rPr lang="el-GR" dirty="0"/>
              <a:t>, </a:t>
            </a:r>
          </a:p>
          <a:p>
            <a:r>
              <a:rPr lang="el-GR" dirty="0" err="1"/>
              <a:t>μὰ</a:t>
            </a:r>
            <a:r>
              <a:rPr lang="el-GR" dirty="0"/>
              <a:t> </a:t>
            </a:r>
            <a:r>
              <a:rPr lang="el-GR" dirty="0" err="1"/>
              <a:t>τὲς</a:t>
            </a:r>
            <a:r>
              <a:rPr lang="el-GR" dirty="0"/>
              <a:t> </a:t>
            </a:r>
            <a:r>
              <a:rPr lang="el-GR" dirty="0" err="1"/>
              <a:t>πολλὲς</a:t>
            </a:r>
            <a:r>
              <a:rPr lang="el-GR" dirty="0"/>
              <a:t> </a:t>
            </a:r>
            <a:r>
              <a:rPr lang="el-GR" dirty="0" err="1"/>
              <a:t>λαβωματιὲς</a:t>
            </a:r>
            <a:r>
              <a:rPr lang="el-GR" dirty="0"/>
              <a:t> </a:t>
            </a:r>
            <a:r>
              <a:rPr lang="el-GR" dirty="0" err="1"/>
              <a:t>ποὺ</a:t>
            </a:r>
            <a:r>
              <a:rPr lang="el-GR" dirty="0"/>
              <a:t> </a:t>
            </a:r>
            <a:r>
              <a:rPr lang="el-GR" dirty="0" err="1"/>
              <a:t>μὄφαγαν</a:t>
            </a:r>
            <a:r>
              <a:rPr lang="el-GR" dirty="0"/>
              <a:t> </a:t>
            </a:r>
            <a:r>
              <a:rPr lang="el-GR" dirty="0" err="1"/>
              <a:t>τὰ</a:t>
            </a:r>
            <a:r>
              <a:rPr lang="el-GR" dirty="0"/>
              <a:t> </a:t>
            </a:r>
            <a:r>
              <a:rPr lang="el-GR" dirty="0" err="1"/>
              <a:t>στήθια</a:t>
            </a:r>
            <a:r>
              <a:rPr lang="el-GR" dirty="0"/>
              <a:t>, </a:t>
            </a:r>
          </a:p>
          <a:p>
            <a:r>
              <a:rPr lang="el-GR" dirty="0" err="1"/>
              <a:t>μὰ</a:t>
            </a:r>
            <a:r>
              <a:rPr lang="el-GR" dirty="0"/>
              <a:t> </a:t>
            </a:r>
            <a:r>
              <a:rPr lang="el-GR" dirty="0" err="1"/>
              <a:t>τοὺς</a:t>
            </a:r>
            <a:r>
              <a:rPr lang="el-GR" dirty="0"/>
              <a:t> συντρόφους </a:t>
            </a:r>
            <a:r>
              <a:rPr lang="el-GR" dirty="0" err="1"/>
              <a:t>πὄπεσαν</a:t>
            </a:r>
            <a:r>
              <a:rPr lang="el-GR" dirty="0"/>
              <a:t> </a:t>
            </a:r>
            <a:r>
              <a:rPr lang="el-GR" dirty="0" err="1"/>
              <a:t>στὴν</a:t>
            </a:r>
            <a:r>
              <a:rPr lang="el-GR" dirty="0"/>
              <a:t> Κρήτη πολεμώντας,</a:t>
            </a:r>
            <a:endParaRPr lang="cs-CZ" dirty="0"/>
          </a:p>
          <a:p>
            <a:endParaRPr lang="cs-CZ" dirty="0"/>
          </a:p>
          <a:p>
            <a:r>
              <a:rPr lang="cs-CZ" dirty="0"/>
              <a:t>20. </a:t>
            </a:r>
            <a:r>
              <a:rPr lang="cs-CZ" i="1" dirty="0"/>
              <a:t>in medias res</a:t>
            </a:r>
          </a:p>
          <a:p>
            <a:r>
              <a:rPr lang="el-GR" dirty="0" err="1"/>
              <a:t>Ἀκόμη</a:t>
            </a:r>
            <a:r>
              <a:rPr lang="el-GR" dirty="0"/>
              <a:t> </a:t>
            </a:r>
            <a:r>
              <a:rPr lang="el-GR" dirty="0" err="1"/>
              <a:t>έβάστουνε</a:t>
            </a:r>
            <a:r>
              <a:rPr lang="el-GR" dirty="0"/>
              <a:t> ἡ βροντή... </a:t>
            </a:r>
          </a:p>
          <a:p>
            <a:r>
              <a:rPr lang="el-GR" dirty="0"/>
              <a:t>Κι ἡ θάλασσα, </a:t>
            </a:r>
            <a:r>
              <a:rPr lang="el-GR" dirty="0" err="1"/>
              <a:t>ποὺ</a:t>
            </a:r>
            <a:r>
              <a:rPr lang="el-GR" dirty="0"/>
              <a:t> σκίρτησε </a:t>
            </a:r>
            <a:r>
              <a:rPr lang="el-GR" dirty="0" err="1"/>
              <a:t>σὰν</a:t>
            </a:r>
            <a:r>
              <a:rPr lang="el-GR" dirty="0"/>
              <a:t> </a:t>
            </a:r>
            <a:r>
              <a:rPr lang="el-GR" dirty="0" err="1"/>
              <a:t>τὸ</a:t>
            </a:r>
            <a:r>
              <a:rPr lang="el-GR" dirty="0"/>
              <a:t> </a:t>
            </a:r>
            <a:r>
              <a:rPr lang="el-GR" dirty="0" err="1"/>
              <a:t>χοχλὸ</a:t>
            </a:r>
            <a:r>
              <a:rPr lang="el-GR" dirty="0"/>
              <a:t> </a:t>
            </a:r>
            <a:r>
              <a:rPr lang="el-GR" dirty="0" err="1"/>
              <a:t>ποὺ</a:t>
            </a:r>
            <a:r>
              <a:rPr lang="el-GR" dirty="0"/>
              <a:t> βράζει, </a:t>
            </a:r>
            <a:r>
              <a:rPr lang="cs-CZ" sz="1400" i="1" dirty="0"/>
              <a:t>(moře, které se vzdouvalo a vřelo)</a:t>
            </a:r>
            <a:endParaRPr lang="el-GR" sz="1400" i="1" dirty="0"/>
          </a:p>
          <a:p>
            <a:r>
              <a:rPr lang="el-GR" dirty="0" err="1"/>
              <a:t>ἡσύχασε</a:t>
            </a:r>
            <a:r>
              <a:rPr lang="el-GR" dirty="0"/>
              <a:t> </a:t>
            </a:r>
            <a:r>
              <a:rPr lang="el-GR" dirty="0" err="1"/>
              <a:t>καὶ</a:t>
            </a:r>
            <a:r>
              <a:rPr lang="el-GR" dirty="0"/>
              <a:t> </a:t>
            </a:r>
            <a:r>
              <a:rPr lang="el-GR" dirty="0" err="1"/>
              <a:t>ἔγινε</a:t>
            </a:r>
            <a:r>
              <a:rPr lang="el-GR" dirty="0"/>
              <a:t> </a:t>
            </a:r>
            <a:r>
              <a:rPr lang="el-GR" dirty="0" err="1"/>
              <a:t>ὅλο</a:t>
            </a:r>
            <a:r>
              <a:rPr lang="el-GR" dirty="0"/>
              <a:t> </a:t>
            </a:r>
            <a:r>
              <a:rPr lang="el-GR" dirty="0" err="1"/>
              <a:t>ἡσυχία</a:t>
            </a:r>
            <a:r>
              <a:rPr lang="el-GR" dirty="0"/>
              <a:t> </a:t>
            </a:r>
            <a:r>
              <a:rPr lang="el-GR" dirty="0" err="1"/>
              <a:t>καὶ</a:t>
            </a:r>
            <a:r>
              <a:rPr lang="el-GR" dirty="0"/>
              <a:t> πάστρα</a:t>
            </a:r>
            <a:r>
              <a:rPr lang="el-GR" i="1" dirty="0"/>
              <a:t>, </a:t>
            </a:r>
            <a:r>
              <a:rPr lang="cs-CZ" sz="1400" i="1" dirty="0"/>
              <a:t>(se utišilo a rozjasnilo)</a:t>
            </a:r>
            <a:endParaRPr lang="el-GR" sz="1400" i="1" dirty="0"/>
          </a:p>
          <a:p>
            <a:r>
              <a:rPr lang="el-GR" dirty="0" err="1"/>
              <a:t>σὰν</a:t>
            </a:r>
            <a:r>
              <a:rPr lang="el-GR" dirty="0"/>
              <a:t> περιβόλι </a:t>
            </a:r>
            <a:r>
              <a:rPr lang="el-GR" dirty="0" err="1"/>
              <a:t>εὐώδησε</a:t>
            </a:r>
            <a:r>
              <a:rPr lang="el-GR" dirty="0"/>
              <a:t> κι </a:t>
            </a:r>
            <a:r>
              <a:rPr lang="el-GR" dirty="0" err="1"/>
              <a:t>ἐδέχτηκε</a:t>
            </a:r>
            <a:r>
              <a:rPr lang="el-GR" dirty="0"/>
              <a:t> </a:t>
            </a:r>
            <a:r>
              <a:rPr lang="el-GR" dirty="0" err="1"/>
              <a:t>ὅλα</a:t>
            </a:r>
            <a:r>
              <a:rPr lang="el-GR" dirty="0"/>
              <a:t> τ᾿ </a:t>
            </a:r>
            <a:r>
              <a:rPr lang="el-GR" dirty="0" err="1"/>
              <a:t>ἄστρα</a:t>
            </a:r>
            <a:r>
              <a:rPr lang="el-GR" dirty="0"/>
              <a:t>· </a:t>
            </a:r>
          </a:p>
          <a:p>
            <a:r>
              <a:rPr lang="el-GR" dirty="0"/>
              <a:t>κάτι </a:t>
            </a:r>
            <a:r>
              <a:rPr lang="el-GR" dirty="0" err="1"/>
              <a:t>κρυφὸ</a:t>
            </a:r>
            <a:r>
              <a:rPr lang="el-GR" dirty="0"/>
              <a:t> μυστήριο </a:t>
            </a:r>
            <a:r>
              <a:rPr lang="el-GR" dirty="0" err="1"/>
              <a:t>ἐστένεψε</a:t>
            </a:r>
            <a:r>
              <a:rPr lang="el-GR" dirty="0"/>
              <a:t> </a:t>
            </a:r>
            <a:r>
              <a:rPr lang="el-GR" dirty="0" err="1"/>
              <a:t>τὴ</a:t>
            </a:r>
            <a:r>
              <a:rPr lang="el-GR" dirty="0"/>
              <a:t> φύση </a:t>
            </a:r>
            <a:r>
              <a:rPr lang="cs-CZ" sz="1400" i="1" dirty="0"/>
              <a:t>(skryté tajemství přimělo krajinu</a:t>
            </a:r>
            <a:endParaRPr lang="el-GR" sz="1400" i="1" dirty="0"/>
          </a:p>
          <a:p>
            <a:r>
              <a:rPr lang="el-GR" dirty="0"/>
              <a:t>κάθε </a:t>
            </a:r>
            <a:r>
              <a:rPr lang="el-GR" dirty="0" err="1"/>
              <a:t>ὀμορφιὰ</a:t>
            </a:r>
            <a:r>
              <a:rPr lang="el-GR" dirty="0"/>
              <a:t> </a:t>
            </a:r>
            <a:r>
              <a:rPr lang="el-GR" dirty="0" err="1"/>
              <a:t>νὰ</a:t>
            </a:r>
            <a:r>
              <a:rPr lang="el-GR" dirty="0"/>
              <a:t> </a:t>
            </a:r>
            <a:r>
              <a:rPr lang="el-GR" dirty="0" err="1"/>
              <a:t>στολιστεῖ</a:t>
            </a:r>
            <a:r>
              <a:rPr lang="el-GR" dirty="0"/>
              <a:t> </a:t>
            </a:r>
            <a:r>
              <a:rPr lang="el-GR" dirty="0" err="1"/>
              <a:t>καὶ</a:t>
            </a:r>
            <a:r>
              <a:rPr lang="el-GR" dirty="0"/>
              <a:t> </a:t>
            </a:r>
            <a:r>
              <a:rPr lang="el-GR" dirty="0" err="1"/>
              <a:t>τὸ</a:t>
            </a:r>
            <a:r>
              <a:rPr lang="el-GR" dirty="0"/>
              <a:t> </a:t>
            </a:r>
            <a:r>
              <a:rPr lang="el-GR" dirty="0" err="1"/>
              <a:t>θυμὸ</a:t>
            </a:r>
            <a:r>
              <a:rPr lang="el-GR" dirty="0"/>
              <a:t> ν᾿ </a:t>
            </a:r>
            <a:r>
              <a:rPr lang="el-GR" dirty="0" err="1"/>
              <a:t>ἀφήσει</a:t>
            </a:r>
            <a:r>
              <a:rPr lang="el-GR" dirty="0"/>
              <a:t>. </a:t>
            </a:r>
            <a:r>
              <a:rPr lang="cs-CZ" sz="1400" i="1" dirty="0"/>
              <a:t>aby se oděla krásou a zanechala hněvu)</a:t>
            </a:r>
          </a:p>
          <a:p>
            <a:r>
              <a:rPr lang="el-GR" dirty="0"/>
              <a:t>  </a:t>
            </a:r>
            <a:endParaRPr lang="cs-CZ" dirty="0"/>
          </a:p>
        </p:txBody>
      </p:sp>
    </p:spTree>
    <p:extLst>
      <p:ext uri="{BB962C8B-B14F-4D97-AF65-F5344CB8AC3E}">
        <p14:creationId xmlns:p14="http://schemas.microsoft.com/office/powerpoint/2010/main" val="26180273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775520" y="116633"/>
            <a:ext cx="8712968" cy="6186309"/>
          </a:xfrm>
          <a:prstGeom prst="rect">
            <a:avLst/>
          </a:prstGeom>
          <a:noFill/>
        </p:spPr>
        <p:txBody>
          <a:bodyPr wrap="square" rtlCol="0">
            <a:spAutoFit/>
          </a:bodyPr>
          <a:lstStyle/>
          <a:p>
            <a:r>
              <a:rPr lang="cs-CZ" dirty="0"/>
              <a:t>…</a:t>
            </a:r>
          </a:p>
          <a:p>
            <a:r>
              <a:rPr lang="el-GR" dirty="0"/>
              <a:t>κι </a:t>
            </a:r>
            <a:r>
              <a:rPr lang="el-GR" dirty="0" err="1"/>
              <a:t>ὀμπρός</a:t>
            </a:r>
            <a:r>
              <a:rPr lang="el-GR" dirty="0"/>
              <a:t> μου </a:t>
            </a:r>
            <a:r>
              <a:rPr lang="el-GR" dirty="0" err="1"/>
              <a:t>ἰδοὺ</a:t>
            </a:r>
            <a:r>
              <a:rPr lang="el-GR" dirty="0"/>
              <a:t> </a:t>
            </a:r>
            <a:r>
              <a:rPr lang="el-GR" dirty="0" err="1"/>
              <a:t>ποὺ</a:t>
            </a:r>
            <a:r>
              <a:rPr lang="el-GR" dirty="0"/>
              <a:t> βρέθηκε μία φεγγαροντυμένη. </a:t>
            </a:r>
          </a:p>
          <a:p>
            <a:r>
              <a:rPr lang="el-GR" dirty="0" err="1"/>
              <a:t>Ἔτρεμε</a:t>
            </a:r>
            <a:r>
              <a:rPr lang="el-GR" dirty="0"/>
              <a:t> </a:t>
            </a:r>
            <a:r>
              <a:rPr lang="el-GR" dirty="0" err="1"/>
              <a:t>τὸ</a:t>
            </a:r>
            <a:r>
              <a:rPr lang="el-GR" dirty="0"/>
              <a:t> δροσάτο </a:t>
            </a:r>
            <a:r>
              <a:rPr lang="el-GR" dirty="0" err="1"/>
              <a:t>φῶς</a:t>
            </a:r>
            <a:r>
              <a:rPr lang="el-GR" dirty="0"/>
              <a:t> </a:t>
            </a:r>
            <a:r>
              <a:rPr lang="el-GR" dirty="0" err="1"/>
              <a:t>στὴ</a:t>
            </a:r>
            <a:r>
              <a:rPr lang="el-GR" dirty="0"/>
              <a:t> </a:t>
            </a:r>
            <a:r>
              <a:rPr lang="el-GR" dirty="0" err="1"/>
              <a:t>θεϊκιὰ</a:t>
            </a:r>
            <a:r>
              <a:rPr lang="el-GR" dirty="0"/>
              <a:t> θωριά της, </a:t>
            </a:r>
          </a:p>
          <a:p>
            <a:r>
              <a:rPr lang="el-GR" dirty="0" err="1"/>
              <a:t>στὰ</a:t>
            </a:r>
            <a:r>
              <a:rPr lang="el-GR" dirty="0"/>
              <a:t> μάτια της </a:t>
            </a:r>
            <a:r>
              <a:rPr lang="el-GR" dirty="0" err="1"/>
              <a:t>τὰ</a:t>
            </a:r>
            <a:r>
              <a:rPr lang="el-GR" dirty="0"/>
              <a:t> </a:t>
            </a:r>
            <a:r>
              <a:rPr lang="el-GR" dirty="0" err="1"/>
              <a:t>ὁλόμαυρα</a:t>
            </a:r>
            <a:r>
              <a:rPr lang="el-GR" dirty="0"/>
              <a:t> </a:t>
            </a:r>
            <a:r>
              <a:rPr lang="el-GR" dirty="0" err="1"/>
              <a:t>καὶ</a:t>
            </a:r>
            <a:r>
              <a:rPr lang="el-GR" dirty="0"/>
              <a:t> </a:t>
            </a:r>
            <a:r>
              <a:rPr lang="el-GR" dirty="0" err="1"/>
              <a:t>στὰ</a:t>
            </a:r>
            <a:r>
              <a:rPr lang="el-GR" dirty="0"/>
              <a:t> </a:t>
            </a:r>
            <a:r>
              <a:rPr lang="el-GR" dirty="0" err="1"/>
              <a:t>χρυσὰ</a:t>
            </a:r>
            <a:r>
              <a:rPr lang="el-GR" dirty="0"/>
              <a:t> μαλλιά της. </a:t>
            </a:r>
            <a:endParaRPr lang="cs-CZ" dirty="0"/>
          </a:p>
          <a:p>
            <a:endParaRPr lang="cs-CZ" dirty="0"/>
          </a:p>
          <a:p>
            <a:r>
              <a:rPr lang="cs-CZ" dirty="0"/>
              <a:t>21. </a:t>
            </a:r>
          </a:p>
          <a:p>
            <a:r>
              <a:rPr lang="el-GR" dirty="0" err="1"/>
              <a:t>Ἐκοίταξε</a:t>
            </a:r>
            <a:r>
              <a:rPr lang="el-GR" dirty="0"/>
              <a:t> τ᾿ </a:t>
            </a:r>
            <a:r>
              <a:rPr lang="el-GR" dirty="0" err="1"/>
              <a:t>ἀστέρια</a:t>
            </a:r>
            <a:r>
              <a:rPr lang="el-GR" dirty="0"/>
              <a:t>, κι </a:t>
            </a:r>
            <a:r>
              <a:rPr lang="el-GR" dirty="0" err="1"/>
              <a:t>ἐκεῖνα</a:t>
            </a:r>
            <a:r>
              <a:rPr lang="el-GR" dirty="0"/>
              <a:t> </a:t>
            </a:r>
            <a:r>
              <a:rPr lang="el-GR" dirty="0" err="1"/>
              <a:t>ἀναγαλλιάσαν</a:t>
            </a:r>
            <a:r>
              <a:rPr lang="el-GR" dirty="0"/>
              <a:t>, </a:t>
            </a:r>
          </a:p>
          <a:p>
            <a:r>
              <a:rPr lang="el-GR" dirty="0" err="1"/>
              <a:t>καὶ</a:t>
            </a:r>
            <a:r>
              <a:rPr lang="el-GR" dirty="0"/>
              <a:t> </a:t>
            </a:r>
            <a:r>
              <a:rPr lang="el-GR" dirty="0" err="1"/>
              <a:t>τὴν</a:t>
            </a:r>
            <a:r>
              <a:rPr lang="el-GR" dirty="0"/>
              <a:t> </a:t>
            </a:r>
            <a:r>
              <a:rPr lang="el-GR" dirty="0" err="1"/>
              <a:t>ἀχτινοβόλησαν</a:t>
            </a:r>
            <a:r>
              <a:rPr lang="el-GR" dirty="0"/>
              <a:t> </a:t>
            </a:r>
            <a:r>
              <a:rPr lang="el-GR" dirty="0" err="1"/>
              <a:t>καὶ</a:t>
            </a:r>
            <a:r>
              <a:rPr lang="el-GR" dirty="0"/>
              <a:t> </a:t>
            </a:r>
            <a:r>
              <a:rPr lang="el-GR" dirty="0" err="1"/>
              <a:t>δὲν</a:t>
            </a:r>
            <a:r>
              <a:rPr lang="el-GR" dirty="0"/>
              <a:t> </a:t>
            </a:r>
            <a:r>
              <a:rPr lang="el-GR" dirty="0" err="1"/>
              <a:t>τὴν</a:t>
            </a:r>
            <a:r>
              <a:rPr lang="el-GR" dirty="0"/>
              <a:t> </a:t>
            </a:r>
            <a:r>
              <a:rPr lang="el-GR" dirty="0" err="1"/>
              <a:t>ἐσκεπάσαν</a:t>
            </a:r>
            <a:r>
              <a:rPr lang="el-GR" dirty="0"/>
              <a:t>· </a:t>
            </a:r>
          </a:p>
          <a:p>
            <a:r>
              <a:rPr lang="el-GR" dirty="0"/>
              <a:t>κι </a:t>
            </a:r>
            <a:r>
              <a:rPr lang="el-GR" dirty="0" err="1"/>
              <a:t>ἀπὸ</a:t>
            </a:r>
            <a:r>
              <a:rPr lang="el-GR" dirty="0"/>
              <a:t> </a:t>
            </a:r>
            <a:r>
              <a:rPr lang="el-GR" dirty="0" err="1"/>
              <a:t>τὸ</a:t>
            </a:r>
            <a:r>
              <a:rPr lang="el-GR" dirty="0"/>
              <a:t> </a:t>
            </a:r>
            <a:r>
              <a:rPr lang="el-GR" dirty="0" err="1"/>
              <a:t>πέλαο</a:t>
            </a:r>
            <a:r>
              <a:rPr lang="el-GR" dirty="0"/>
              <a:t>, </a:t>
            </a:r>
            <a:r>
              <a:rPr lang="el-GR" dirty="0" err="1"/>
              <a:t>ποὺ</a:t>
            </a:r>
            <a:r>
              <a:rPr lang="el-GR" dirty="0"/>
              <a:t> </a:t>
            </a:r>
            <a:r>
              <a:rPr lang="el-GR" dirty="0" err="1"/>
              <a:t>πατεῖ</a:t>
            </a:r>
            <a:r>
              <a:rPr lang="el-GR" dirty="0"/>
              <a:t> </a:t>
            </a:r>
            <a:r>
              <a:rPr lang="el-GR" dirty="0" err="1"/>
              <a:t>χωρὶς</a:t>
            </a:r>
            <a:r>
              <a:rPr lang="el-GR" dirty="0"/>
              <a:t> </a:t>
            </a:r>
            <a:r>
              <a:rPr lang="el-GR" dirty="0" err="1"/>
              <a:t>νὰ</a:t>
            </a:r>
            <a:r>
              <a:rPr lang="el-GR" dirty="0"/>
              <a:t> </a:t>
            </a:r>
            <a:r>
              <a:rPr lang="el-GR" dirty="0" err="1"/>
              <a:t>τὸ</a:t>
            </a:r>
            <a:r>
              <a:rPr lang="el-GR" dirty="0"/>
              <a:t> σουφρώνει, </a:t>
            </a:r>
          </a:p>
          <a:p>
            <a:r>
              <a:rPr lang="el-GR" dirty="0"/>
              <a:t>κυπαρισσένιο </a:t>
            </a:r>
            <a:r>
              <a:rPr lang="el-GR" dirty="0" err="1"/>
              <a:t>ἀνάερα</a:t>
            </a:r>
            <a:r>
              <a:rPr lang="el-GR" dirty="0"/>
              <a:t> τ᾿ </a:t>
            </a:r>
            <a:r>
              <a:rPr lang="el-GR" dirty="0" err="1"/>
              <a:t>ἀνάστημα</a:t>
            </a:r>
            <a:r>
              <a:rPr lang="el-GR" dirty="0"/>
              <a:t> σηκώνει, </a:t>
            </a:r>
          </a:p>
          <a:p>
            <a:r>
              <a:rPr lang="el-GR" dirty="0"/>
              <a:t>κι </a:t>
            </a:r>
            <a:r>
              <a:rPr lang="el-GR" dirty="0" err="1"/>
              <a:t>ἀνεῖ</a:t>
            </a:r>
            <a:r>
              <a:rPr lang="el-GR" dirty="0"/>
              <a:t> </a:t>
            </a:r>
            <a:r>
              <a:rPr lang="el-GR" dirty="0" err="1"/>
              <a:t>τσ</a:t>
            </a:r>
            <a:r>
              <a:rPr lang="el-GR" dirty="0"/>
              <a:t>᾿ </a:t>
            </a:r>
            <a:r>
              <a:rPr lang="el-GR" dirty="0" err="1"/>
              <a:t>ἀγκάλες</a:t>
            </a:r>
            <a:r>
              <a:rPr lang="el-GR" dirty="0"/>
              <a:t> μ᾿ </a:t>
            </a:r>
            <a:r>
              <a:rPr lang="el-GR" b="1" dirty="0" err="1"/>
              <a:t>ἔρωτα</a:t>
            </a:r>
            <a:r>
              <a:rPr lang="el-GR" dirty="0"/>
              <a:t> </a:t>
            </a:r>
            <a:r>
              <a:rPr lang="el-GR" dirty="0" err="1"/>
              <a:t>καὶ</a:t>
            </a:r>
            <a:r>
              <a:rPr lang="el-GR" dirty="0"/>
              <a:t> </a:t>
            </a:r>
            <a:r>
              <a:rPr lang="el-GR" dirty="0" err="1"/>
              <a:t>μὲ</a:t>
            </a:r>
            <a:r>
              <a:rPr lang="el-GR" dirty="0"/>
              <a:t> ταπεινοσύνη, </a:t>
            </a:r>
          </a:p>
          <a:p>
            <a:r>
              <a:rPr lang="el-GR" dirty="0"/>
              <a:t>κι </a:t>
            </a:r>
            <a:r>
              <a:rPr lang="el-GR" dirty="0" err="1"/>
              <a:t>ἔδειξε</a:t>
            </a:r>
            <a:r>
              <a:rPr lang="el-GR" dirty="0"/>
              <a:t> πάσαν </a:t>
            </a:r>
            <a:r>
              <a:rPr lang="el-GR" dirty="0" err="1"/>
              <a:t>ὀμορφιὰ</a:t>
            </a:r>
            <a:r>
              <a:rPr lang="el-GR" dirty="0"/>
              <a:t> </a:t>
            </a:r>
            <a:r>
              <a:rPr lang="el-GR" dirty="0" err="1"/>
              <a:t>καὶ</a:t>
            </a:r>
            <a:r>
              <a:rPr lang="el-GR" dirty="0"/>
              <a:t> πάσαν καλοσύνη. </a:t>
            </a:r>
          </a:p>
          <a:p>
            <a:r>
              <a:rPr lang="el-GR" dirty="0"/>
              <a:t>Τότε </a:t>
            </a:r>
            <a:r>
              <a:rPr lang="el-GR" dirty="0" err="1"/>
              <a:t>ἀπὸ</a:t>
            </a:r>
            <a:r>
              <a:rPr lang="el-GR" dirty="0"/>
              <a:t> </a:t>
            </a:r>
            <a:r>
              <a:rPr lang="el-GR" dirty="0" err="1"/>
              <a:t>φῶς</a:t>
            </a:r>
            <a:r>
              <a:rPr lang="el-GR" dirty="0"/>
              <a:t> </a:t>
            </a:r>
            <a:r>
              <a:rPr lang="el-GR" dirty="0" err="1"/>
              <a:t>μεσημερνὸ</a:t>
            </a:r>
            <a:r>
              <a:rPr lang="el-GR" dirty="0"/>
              <a:t> ἡ νύχτα πλημμυρίζει, </a:t>
            </a:r>
          </a:p>
          <a:p>
            <a:r>
              <a:rPr lang="el-GR" dirty="0"/>
              <a:t>κι ἡ </a:t>
            </a:r>
            <a:r>
              <a:rPr lang="el-GR" dirty="0" err="1"/>
              <a:t>χτίσις</a:t>
            </a:r>
            <a:r>
              <a:rPr lang="el-GR" dirty="0"/>
              <a:t> </a:t>
            </a:r>
            <a:r>
              <a:rPr lang="el-GR" dirty="0" err="1"/>
              <a:t>ἔγινε</a:t>
            </a:r>
            <a:r>
              <a:rPr lang="el-GR" dirty="0"/>
              <a:t> </a:t>
            </a:r>
            <a:r>
              <a:rPr lang="el-GR" dirty="0" err="1"/>
              <a:t>ναὸς</a:t>
            </a:r>
            <a:r>
              <a:rPr lang="el-GR" dirty="0"/>
              <a:t> </a:t>
            </a:r>
            <a:r>
              <a:rPr lang="el-GR" dirty="0" err="1"/>
              <a:t>ποὺ</a:t>
            </a:r>
            <a:r>
              <a:rPr lang="el-GR" dirty="0"/>
              <a:t> </a:t>
            </a:r>
            <a:r>
              <a:rPr lang="el-GR" dirty="0" err="1"/>
              <a:t>ὁλοῦθε</a:t>
            </a:r>
            <a:r>
              <a:rPr lang="el-GR" dirty="0"/>
              <a:t> λαμπυρίζει. </a:t>
            </a:r>
          </a:p>
          <a:p>
            <a:r>
              <a:rPr lang="el-GR" u="sng" dirty="0"/>
              <a:t>Τέλος σ᾿ </a:t>
            </a:r>
            <a:r>
              <a:rPr lang="el-GR" u="sng" dirty="0" err="1"/>
              <a:t>ἐμὲ</a:t>
            </a:r>
            <a:r>
              <a:rPr lang="el-GR" u="sng" dirty="0"/>
              <a:t> </a:t>
            </a:r>
            <a:r>
              <a:rPr lang="el-GR" dirty="0" err="1"/>
              <a:t>ποὺ</a:t>
            </a:r>
            <a:r>
              <a:rPr lang="el-GR" dirty="0"/>
              <a:t> </a:t>
            </a:r>
            <a:r>
              <a:rPr lang="el-GR" dirty="0" err="1"/>
              <a:t>βρίσκομουν</a:t>
            </a:r>
            <a:r>
              <a:rPr lang="el-GR" dirty="0"/>
              <a:t> </a:t>
            </a:r>
            <a:r>
              <a:rPr lang="el-GR" dirty="0" err="1"/>
              <a:t>ὀμπρός</a:t>
            </a:r>
            <a:r>
              <a:rPr lang="el-GR" dirty="0"/>
              <a:t> της </a:t>
            </a:r>
            <a:r>
              <a:rPr lang="el-GR" dirty="0" err="1"/>
              <a:t>μὲς</a:t>
            </a:r>
            <a:r>
              <a:rPr lang="el-GR" dirty="0"/>
              <a:t> </a:t>
            </a:r>
            <a:r>
              <a:rPr lang="el-GR" dirty="0" err="1"/>
              <a:t>στὰ</a:t>
            </a:r>
            <a:r>
              <a:rPr lang="el-GR" dirty="0"/>
              <a:t> </a:t>
            </a:r>
            <a:r>
              <a:rPr lang="el-GR" dirty="0" err="1"/>
              <a:t>ρεῖθρα</a:t>
            </a:r>
            <a:r>
              <a:rPr lang="el-GR" dirty="0"/>
              <a:t>, </a:t>
            </a:r>
          </a:p>
          <a:p>
            <a:r>
              <a:rPr lang="el-GR" dirty="0" err="1"/>
              <a:t>καταπὼς</a:t>
            </a:r>
            <a:r>
              <a:rPr lang="el-GR" dirty="0"/>
              <a:t> στέκει </a:t>
            </a:r>
            <a:r>
              <a:rPr lang="el-GR" dirty="0" err="1"/>
              <a:t>στὸ</a:t>
            </a:r>
            <a:r>
              <a:rPr lang="el-GR" dirty="0"/>
              <a:t> </a:t>
            </a:r>
            <a:r>
              <a:rPr lang="el-GR" dirty="0" err="1"/>
              <a:t>Βοριὰ</a:t>
            </a:r>
            <a:r>
              <a:rPr lang="el-GR" dirty="0"/>
              <a:t> ἡ </a:t>
            </a:r>
            <a:r>
              <a:rPr lang="el-GR" dirty="0" err="1"/>
              <a:t>πετροκαλαμήθρα</a:t>
            </a:r>
            <a:r>
              <a:rPr lang="el-GR" dirty="0"/>
              <a:t>, </a:t>
            </a:r>
          </a:p>
          <a:p>
            <a:r>
              <a:rPr lang="el-GR" dirty="0" err="1"/>
              <a:t>ὄχι</a:t>
            </a:r>
            <a:r>
              <a:rPr lang="el-GR" dirty="0"/>
              <a:t> </a:t>
            </a:r>
            <a:r>
              <a:rPr lang="el-GR" dirty="0" err="1"/>
              <a:t>στὴν</a:t>
            </a:r>
            <a:r>
              <a:rPr lang="el-GR" dirty="0"/>
              <a:t> κόρη, </a:t>
            </a:r>
            <a:r>
              <a:rPr lang="el-GR" dirty="0" err="1"/>
              <a:t>ἀλλὰ</a:t>
            </a:r>
            <a:r>
              <a:rPr lang="el-GR" dirty="0"/>
              <a:t> </a:t>
            </a:r>
            <a:r>
              <a:rPr lang="el-GR" u="sng" dirty="0"/>
              <a:t>σ᾿ </a:t>
            </a:r>
            <a:r>
              <a:rPr lang="el-GR" u="sng" dirty="0" err="1"/>
              <a:t>ἐμὲ</a:t>
            </a:r>
            <a:r>
              <a:rPr lang="el-GR" u="sng" dirty="0"/>
              <a:t> </a:t>
            </a:r>
            <a:r>
              <a:rPr lang="el-GR" u="sng" dirty="0" err="1"/>
              <a:t>τὴν</a:t>
            </a:r>
            <a:r>
              <a:rPr lang="el-GR" u="sng" dirty="0"/>
              <a:t> </a:t>
            </a:r>
            <a:r>
              <a:rPr lang="el-GR" u="sng" dirty="0" err="1"/>
              <a:t>κεφαλὴ</a:t>
            </a:r>
            <a:r>
              <a:rPr lang="el-GR" u="sng" dirty="0"/>
              <a:t> της κλίνει</a:t>
            </a:r>
            <a:r>
              <a:rPr lang="el-GR" dirty="0"/>
              <a:t>· </a:t>
            </a:r>
          </a:p>
          <a:p>
            <a:r>
              <a:rPr lang="el-GR" u="sng" dirty="0" err="1"/>
              <a:t>τὴν</a:t>
            </a:r>
            <a:r>
              <a:rPr lang="el-GR" u="sng" dirty="0"/>
              <a:t> κοίταζα </a:t>
            </a:r>
            <a:r>
              <a:rPr lang="el-GR" dirty="0"/>
              <a:t>ὁ βαριόμοιρος, </a:t>
            </a:r>
            <a:r>
              <a:rPr lang="el-GR" u="sng" dirty="0"/>
              <a:t>μ᾿ </a:t>
            </a:r>
            <a:r>
              <a:rPr lang="el-GR" u="sng" dirty="0" err="1"/>
              <a:t>ἐκοίταζε</a:t>
            </a:r>
            <a:r>
              <a:rPr lang="el-GR" u="sng" dirty="0"/>
              <a:t> κι </a:t>
            </a:r>
            <a:r>
              <a:rPr lang="el-GR" u="sng" dirty="0" err="1"/>
              <a:t>ἐκείνη</a:t>
            </a:r>
            <a:r>
              <a:rPr lang="el-GR" dirty="0"/>
              <a:t>. </a:t>
            </a:r>
          </a:p>
          <a:p>
            <a:r>
              <a:rPr lang="el-GR" u="sng" dirty="0" err="1"/>
              <a:t>Ἔλεγα</a:t>
            </a:r>
            <a:r>
              <a:rPr lang="el-GR" u="sng" dirty="0"/>
              <a:t> </a:t>
            </a:r>
            <a:r>
              <a:rPr lang="el-GR" u="sng" dirty="0" err="1"/>
              <a:t>πὼς</a:t>
            </a:r>
            <a:r>
              <a:rPr lang="el-GR" u="sng" dirty="0"/>
              <a:t> </a:t>
            </a:r>
            <a:r>
              <a:rPr lang="el-GR" u="sng" dirty="0" err="1"/>
              <a:t>τὴν</a:t>
            </a:r>
            <a:r>
              <a:rPr lang="el-GR" u="sng" dirty="0"/>
              <a:t> </a:t>
            </a:r>
            <a:r>
              <a:rPr lang="el-GR" u="sng" dirty="0" err="1"/>
              <a:t>εἶχα</a:t>
            </a:r>
            <a:r>
              <a:rPr lang="el-GR" u="sng" dirty="0"/>
              <a:t> </a:t>
            </a:r>
            <a:r>
              <a:rPr lang="el-GR" u="sng" dirty="0" err="1"/>
              <a:t>ἰδεῖ</a:t>
            </a:r>
            <a:r>
              <a:rPr lang="el-GR" u="sng" dirty="0"/>
              <a:t> </a:t>
            </a:r>
            <a:r>
              <a:rPr lang="el-GR" u="sng" dirty="0" err="1"/>
              <a:t>πολὺν</a:t>
            </a:r>
            <a:r>
              <a:rPr lang="el-GR" u="sng" dirty="0"/>
              <a:t> </a:t>
            </a:r>
            <a:r>
              <a:rPr lang="el-GR" u="sng" dirty="0" err="1"/>
              <a:t>καιρὸν</a:t>
            </a:r>
            <a:r>
              <a:rPr lang="el-GR" u="sng" dirty="0"/>
              <a:t> </a:t>
            </a:r>
            <a:r>
              <a:rPr lang="el-GR" u="sng" dirty="0" err="1"/>
              <a:t>ὀπίσω</a:t>
            </a:r>
            <a:r>
              <a:rPr lang="el-GR" dirty="0"/>
              <a:t>, </a:t>
            </a:r>
          </a:p>
          <a:p>
            <a:r>
              <a:rPr lang="el-GR" dirty="0" err="1"/>
              <a:t>κὰν</a:t>
            </a:r>
            <a:r>
              <a:rPr lang="el-GR" dirty="0"/>
              <a:t> </a:t>
            </a:r>
            <a:r>
              <a:rPr lang="el-GR" dirty="0" err="1"/>
              <a:t>σὲ</a:t>
            </a:r>
            <a:r>
              <a:rPr lang="el-GR" dirty="0"/>
              <a:t> </a:t>
            </a:r>
            <a:r>
              <a:rPr lang="el-GR" dirty="0" err="1"/>
              <a:t>ναὸ</a:t>
            </a:r>
            <a:r>
              <a:rPr lang="el-GR" dirty="0"/>
              <a:t> </a:t>
            </a:r>
            <a:r>
              <a:rPr lang="el-GR" dirty="0" err="1"/>
              <a:t>ζωγραφιστὴ</a:t>
            </a:r>
            <a:r>
              <a:rPr lang="el-GR" dirty="0"/>
              <a:t> </a:t>
            </a:r>
            <a:r>
              <a:rPr lang="el-GR" dirty="0" err="1"/>
              <a:t>μὲ</a:t>
            </a:r>
            <a:r>
              <a:rPr lang="el-GR" dirty="0"/>
              <a:t> </a:t>
            </a:r>
            <a:r>
              <a:rPr lang="el-GR" dirty="0" err="1"/>
              <a:t>θαυμασμὸ</a:t>
            </a:r>
            <a:r>
              <a:rPr lang="el-GR" dirty="0"/>
              <a:t> </a:t>
            </a:r>
            <a:r>
              <a:rPr lang="el-GR" dirty="0" err="1"/>
              <a:t>περίσσο</a:t>
            </a:r>
            <a:r>
              <a:rPr lang="el-GR" dirty="0"/>
              <a:t>, </a:t>
            </a:r>
            <a:endParaRPr lang="cs-CZ" dirty="0"/>
          </a:p>
          <a:p>
            <a:r>
              <a:rPr lang="cs-CZ" dirty="0"/>
              <a:t>…</a:t>
            </a:r>
          </a:p>
          <a:p>
            <a:r>
              <a:rPr lang="el-GR" dirty="0" err="1"/>
              <a:t>ἤτανε</a:t>
            </a:r>
            <a:r>
              <a:rPr lang="el-GR" dirty="0"/>
              <a:t> μνήμη </a:t>
            </a:r>
            <a:r>
              <a:rPr lang="el-GR" dirty="0" err="1"/>
              <a:t>παλαιή</a:t>
            </a:r>
            <a:r>
              <a:rPr lang="el-GR" dirty="0"/>
              <a:t>, </a:t>
            </a:r>
            <a:r>
              <a:rPr lang="el-GR" dirty="0" err="1"/>
              <a:t>γλυκειὰ</a:t>
            </a:r>
            <a:r>
              <a:rPr lang="el-GR" dirty="0"/>
              <a:t> κι </a:t>
            </a:r>
            <a:r>
              <a:rPr lang="el-GR" dirty="0" err="1"/>
              <a:t>ἀστοχισμένη</a:t>
            </a:r>
            <a:r>
              <a:rPr lang="el-GR" dirty="0"/>
              <a:t> </a:t>
            </a:r>
            <a:endParaRPr lang="cs-CZ" dirty="0"/>
          </a:p>
        </p:txBody>
      </p:sp>
    </p:spTree>
    <p:extLst>
      <p:ext uri="{BB962C8B-B14F-4D97-AF65-F5344CB8AC3E}">
        <p14:creationId xmlns:p14="http://schemas.microsoft.com/office/powerpoint/2010/main" val="1714558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981200" y="128588"/>
            <a:ext cx="8223250" cy="276076"/>
          </a:xfrm>
        </p:spPr>
        <p:txBody>
          <a:bodyPr>
            <a:normAutofit fontScale="90000"/>
          </a:bodyPr>
          <a:lstStyle/>
          <a:p>
            <a:endParaRPr lang="cs-CZ" dirty="0"/>
          </a:p>
        </p:txBody>
      </p:sp>
      <p:sp>
        <p:nvSpPr>
          <p:cNvPr id="4" name="Zástupný symbol pro obsah 3"/>
          <p:cNvSpPr>
            <a:spLocks noGrp="1"/>
          </p:cNvSpPr>
          <p:nvPr>
            <p:ph idx="1"/>
          </p:nvPr>
        </p:nvSpPr>
        <p:spPr>
          <a:xfrm>
            <a:off x="1981200" y="548681"/>
            <a:ext cx="8223250" cy="5571133"/>
          </a:xfrm>
        </p:spPr>
        <p:txBody>
          <a:bodyPr>
            <a:normAutofit lnSpcReduction="10000"/>
          </a:bodyPr>
          <a:lstStyle/>
          <a:p>
            <a:r>
              <a:rPr lang="cs-CZ" sz="2000" dirty="0"/>
              <a:t>…</a:t>
            </a:r>
            <a:r>
              <a:rPr lang="el-GR" sz="2000" dirty="0"/>
              <a:t>γιατί </a:t>
            </a:r>
            <a:r>
              <a:rPr lang="el-GR" sz="2000" dirty="0" err="1"/>
              <a:t>ἄκουσα</a:t>
            </a:r>
            <a:r>
              <a:rPr lang="el-GR" sz="2000" dirty="0"/>
              <a:t> </a:t>
            </a:r>
            <a:r>
              <a:rPr lang="el-GR" sz="2000" dirty="0" err="1"/>
              <a:t>τὰ</a:t>
            </a:r>
            <a:r>
              <a:rPr lang="el-GR" sz="2000" dirty="0"/>
              <a:t> μάτια της μέσα </a:t>
            </a:r>
            <a:r>
              <a:rPr lang="el-GR" sz="2000" dirty="0" err="1"/>
              <a:t>στὰ</a:t>
            </a:r>
            <a:r>
              <a:rPr lang="el-GR" sz="2000" dirty="0"/>
              <a:t> σωθικά μου· </a:t>
            </a:r>
          </a:p>
          <a:p>
            <a:r>
              <a:rPr lang="el-GR" sz="2000" dirty="0" err="1"/>
              <a:t>ἔτρεμαν</a:t>
            </a:r>
            <a:r>
              <a:rPr lang="el-GR" sz="2000" dirty="0"/>
              <a:t> </a:t>
            </a:r>
            <a:r>
              <a:rPr lang="el-GR" sz="2000" dirty="0" err="1"/>
              <a:t>καὶ</a:t>
            </a:r>
            <a:r>
              <a:rPr lang="el-GR" sz="2000" dirty="0"/>
              <a:t> </a:t>
            </a:r>
            <a:r>
              <a:rPr lang="el-GR" sz="2000" dirty="0" err="1"/>
              <a:t>δὲ</a:t>
            </a:r>
            <a:r>
              <a:rPr lang="el-GR" sz="2000" dirty="0"/>
              <a:t> μ᾿ </a:t>
            </a:r>
            <a:r>
              <a:rPr lang="el-GR" sz="2000" dirty="0" err="1"/>
              <a:t>ἄφηναν</a:t>
            </a:r>
            <a:r>
              <a:rPr lang="el-GR" sz="2000" dirty="0"/>
              <a:t> </a:t>
            </a:r>
            <a:r>
              <a:rPr lang="el-GR" sz="2000" dirty="0" err="1"/>
              <a:t>νὰ</a:t>
            </a:r>
            <a:r>
              <a:rPr lang="el-GR" sz="2000" dirty="0"/>
              <a:t> βγάλω </a:t>
            </a:r>
            <a:r>
              <a:rPr lang="el-GR" sz="2000" dirty="0" err="1"/>
              <a:t>τὴ</a:t>
            </a:r>
            <a:r>
              <a:rPr lang="el-GR" sz="2000" dirty="0"/>
              <a:t> μιλιά μου. </a:t>
            </a:r>
          </a:p>
          <a:p>
            <a:r>
              <a:rPr lang="el-GR" sz="2000" dirty="0" err="1"/>
              <a:t>Ὅμως</a:t>
            </a:r>
            <a:r>
              <a:rPr lang="el-GR" sz="2000" dirty="0"/>
              <a:t> </a:t>
            </a:r>
            <a:r>
              <a:rPr lang="el-GR" sz="2000" dirty="0" err="1"/>
              <a:t>αὐτοὶ</a:t>
            </a:r>
            <a:r>
              <a:rPr lang="el-GR" sz="2000" dirty="0"/>
              <a:t> </a:t>
            </a:r>
            <a:r>
              <a:rPr lang="el-GR" sz="2000" dirty="0" err="1"/>
              <a:t>εἶναι</a:t>
            </a:r>
            <a:r>
              <a:rPr lang="el-GR" sz="2000" dirty="0"/>
              <a:t> θεοί, </a:t>
            </a:r>
            <a:r>
              <a:rPr lang="el-GR" sz="2000" dirty="0" err="1"/>
              <a:t>καὶ</a:t>
            </a:r>
            <a:r>
              <a:rPr lang="el-GR" sz="2000" dirty="0"/>
              <a:t> </a:t>
            </a:r>
            <a:r>
              <a:rPr lang="el-GR" sz="2000" dirty="0" err="1"/>
              <a:t>κατοικοῦν</a:t>
            </a:r>
            <a:r>
              <a:rPr lang="el-GR" sz="2000" dirty="0"/>
              <a:t> </a:t>
            </a:r>
            <a:r>
              <a:rPr lang="el-GR" sz="2000" dirty="0" err="1"/>
              <a:t>ἀπ</a:t>
            </a:r>
            <a:r>
              <a:rPr lang="el-GR" sz="2000" dirty="0"/>
              <a:t>᾿ </a:t>
            </a:r>
            <a:r>
              <a:rPr lang="el-GR" sz="2000" dirty="0" err="1"/>
              <a:t>ὅπου</a:t>
            </a:r>
            <a:r>
              <a:rPr lang="el-GR" sz="2000" dirty="0"/>
              <a:t> </a:t>
            </a:r>
          </a:p>
          <a:p>
            <a:r>
              <a:rPr lang="el-GR" sz="2000" dirty="0"/>
              <a:t>βλέπουνε </a:t>
            </a:r>
            <a:r>
              <a:rPr lang="el-GR" sz="2000" dirty="0" err="1"/>
              <a:t>μὲς</a:t>
            </a:r>
            <a:r>
              <a:rPr lang="el-GR" sz="2000" dirty="0"/>
              <a:t> </a:t>
            </a:r>
            <a:r>
              <a:rPr lang="el-GR" sz="2000" dirty="0" err="1"/>
              <a:t>στὴν</a:t>
            </a:r>
            <a:r>
              <a:rPr lang="el-GR" sz="2000" dirty="0"/>
              <a:t> </a:t>
            </a:r>
            <a:r>
              <a:rPr lang="el-GR" sz="2000" dirty="0" err="1"/>
              <a:t>ἄβυσσο</a:t>
            </a:r>
            <a:r>
              <a:rPr lang="el-GR" sz="2000" dirty="0"/>
              <a:t> </a:t>
            </a:r>
            <a:r>
              <a:rPr lang="el-GR" sz="2000" dirty="0" err="1"/>
              <a:t>καὶ</a:t>
            </a:r>
            <a:r>
              <a:rPr lang="el-GR" sz="2000" dirty="0"/>
              <a:t> </a:t>
            </a:r>
            <a:r>
              <a:rPr lang="el-GR" sz="2000" dirty="0" err="1"/>
              <a:t>στὴν</a:t>
            </a:r>
            <a:r>
              <a:rPr lang="el-GR" sz="2000" dirty="0"/>
              <a:t> </a:t>
            </a:r>
            <a:r>
              <a:rPr lang="el-GR" sz="2000" dirty="0" err="1"/>
              <a:t>καρδιὰ</a:t>
            </a:r>
            <a:r>
              <a:rPr lang="el-GR" sz="2000" dirty="0"/>
              <a:t> τ᾿ </a:t>
            </a:r>
            <a:r>
              <a:rPr lang="el-GR" sz="2000" dirty="0" err="1"/>
              <a:t>ἀνθρώπου</a:t>
            </a:r>
            <a:r>
              <a:rPr lang="el-GR" sz="2000" dirty="0"/>
              <a:t>, </a:t>
            </a:r>
          </a:p>
          <a:p>
            <a:r>
              <a:rPr lang="el-GR" sz="2000" dirty="0"/>
              <a:t>κι </a:t>
            </a:r>
            <a:r>
              <a:rPr lang="el-GR" sz="2000" dirty="0" err="1"/>
              <a:t>ἔνιωθα</a:t>
            </a:r>
            <a:r>
              <a:rPr lang="el-GR" sz="2000" dirty="0"/>
              <a:t> </a:t>
            </a:r>
            <a:r>
              <a:rPr lang="el-GR" sz="2000" dirty="0" err="1"/>
              <a:t>πὼς</a:t>
            </a:r>
            <a:r>
              <a:rPr lang="el-GR" sz="2000" dirty="0"/>
              <a:t> </a:t>
            </a:r>
            <a:r>
              <a:rPr lang="el-GR" sz="2000" dirty="0" err="1"/>
              <a:t>μοῦ</a:t>
            </a:r>
            <a:r>
              <a:rPr lang="el-GR" sz="2000" dirty="0"/>
              <a:t> διάβαζε καλύτερα </a:t>
            </a:r>
            <a:r>
              <a:rPr lang="el-GR" sz="2000" dirty="0" err="1"/>
              <a:t>τὸ</a:t>
            </a:r>
            <a:r>
              <a:rPr lang="el-GR" sz="2000" dirty="0"/>
              <a:t> </a:t>
            </a:r>
            <a:r>
              <a:rPr lang="el-GR" sz="2000" dirty="0" err="1"/>
              <a:t>νοῦ</a:t>
            </a:r>
            <a:r>
              <a:rPr lang="el-GR" sz="2000" dirty="0"/>
              <a:t> μου </a:t>
            </a:r>
          </a:p>
          <a:p>
            <a:r>
              <a:rPr lang="el-GR" sz="2000" dirty="0" err="1"/>
              <a:t>πάρεξ</a:t>
            </a:r>
            <a:r>
              <a:rPr lang="el-GR" sz="2000" dirty="0"/>
              <a:t> </a:t>
            </a:r>
            <a:r>
              <a:rPr lang="el-GR" sz="2000" dirty="0" err="1"/>
              <a:t>ἂν</a:t>
            </a:r>
            <a:r>
              <a:rPr lang="el-GR" sz="2000" dirty="0"/>
              <a:t> </a:t>
            </a:r>
            <a:r>
              <a:rPr lang="el-GR" sz="2000" dirty="0" err="1"/>
              <a:t>ἤθελε</a:t>
            </a:r>
            <a:r>
              <a:rPr lang="el-GR" sz="2000" dirty="0"/>
              <a:t> </a:t>
            </a:r>
            <a:r>
              <a:rPr lang="el-GR" sz="2000" dirty="0" err="1"/>
              <a:t>τῆς</a:t>
            </a:r>
            <a:r>
              <a:rPr lang="el-GR" sz="2000" dirty="0"/>
              <a:t> </a:t>
            </a:r>
            <a:r>
              <a:rPr lang="el-GR" sz="2000" dirty="0" err="1"/>
              <a:t>πῶ</a:t>
            </a:r>
            <a:r>
              <a:rPr lang="el-GR" sz="2000" dirty="0"/>
              <a:t> </a:t>
            </a:r>
            <a:r>
              <a:rPr lang="el-GR" sz="2000" dirty="0" err="1"/>
              <a:t>μὲ</a:t>
            </a:r>
            <a:r>
              <a:rPr lang="el-GR" sz="2000" dirty="0"/>
              <a:t> θλίψη </a:t>
            </a:r>
            <a:r>
              <a:rPr lang="el-GR" sz="2000" dirty="0" err="1"/>
              <a:t>τοῦ</a:t>
            </a:r>
            <a:r>
              <a:rPr lang="el-GR" sz="2000" dirty="0"/>
              <a:t> </a:t>
            </a:r>
            <a:r>
              <a:rPr lang="el-GR" sz="2000" dirty="0" err="1"/>
              <a:t>χειλιοῦ</a:t>
            </a:r>
            <a:r>
              <a:rPr lang="el-GR" sz="2000" dirty="0"/>
              <a:t> μου: </a:t>
            </a:r>
          </a:p>
          <a:p>
            <a:r>
              <a:rPr lang="cs-CZ" sz="2000" dirty="0"/>
              <a:t>……………………………………………………… </a:t>
            </a:r>
          </a:p>
          <a:p>
            <a:r>
              <a:rPr lang="el-GR" sz="2000" dirty="0"/>
              <a:t>«Τ᾿ </a:t>
            </a:r>
            <a:r>
              <a:rPr lang="el-GR" sz="2000" dirty="0" err="1"/>
              <a:t>ἀδέλφια</a:t>
            </a:r>
            <a:r>
              <a:rPr lang="el-GR" sz="2000" dirty="0"/>
              <a:t> μου </a:t>
            </a:r>
            <a:r>
              <a:rPr lang="el-GR" sz="2000" dirty="0" err="1"/>
              <a:t>τὰ</a:t>
            </a:r>
            <a:r>
              <a:rPr lang="el-GR" sz="2000" dirty="0"/>
              <a:t> </a:t>
            </a:r>
            <a:r>
              <a:rPr lang="el-GR" sz="2000" dirty="0" err="1"/>
              <a:t>δυνατὰ</a:t>
            </a:r>
            <a:r>
              <a:rPr lang="el-GR" sz="2000" dirty="0"/>
              <a:t> </a:t>
            </a:r>
            <a:r>
              <a:rPr lang="el-GR" sz="2000" dirty="0" err="1"/>
              <a:t>οἱ</a:t>
            </a:r>
            <a:r>
              <a:rPr lang="el-GR" sz="2000" dirty="0"/>
              <a:t> </a:t>
            </a:r>
            <a:r>
              <a:rPr lang="el-GR" sz="2000" dirty="0" err="1"/>
              <a:t>Τοῦρκοι</a:t>
            </a:r>
            <a:r>
              <a:rPr lang="el-GR" sz="2000" dirty="0"/>
              <a:t> </a:t>
            </a:r>
            <a:r>
              <a:rPr lang="el-GR" sz="2000" dirty="0" err="1"/>
              <a:t>μοῦ</a:t>
            </a:r>
            <a:r>
              <a:rPr lang="el-GR" sz="2000" dirty="0"/>
              <a:t> τ᾿ </a:t>
            </a:r>
            <a:r>
              <a:rPr lang="el-GR" sz="2000" dirty="0" err="1"/>
              <a:t>ἀδράξαν</a:t>
            </a:r>
            <a:r>
              <a:rPr lang="el-GR" sz="2000" dirty="0"/>
              <a:t>, </a:t>
            </a:r>
          </a:p>
          <a:p>
            <a:r>
              <a:rPr lang="el-GR" sz="2000" dirty="0" err="1"/>
              <a:t>τὴν</a:t>
            </a:r>
            <a:r>
              <a:rPr lang="el-GR" sz="2000" dirty="0"/>
              <a:t> </a:t>
            </a:r>
            <a:r>
              <a:rPr lang="el-GR" sz="2000" dirty="0" err="1"/>
              <a:t>ἀδελφή</a:t>
            </a:r>
            <a:r>
              <a:rPr lang="el-GR" sz="2000" dirty="0"/>
              <a:t> μου </a:t>
            </a:r>
            <a:r>
              <a:rPr lang="el-GR" sz="2000" dirty="0" err="1"/>
              <a:t>ἀτίμησαν</a:t>
            </a:r>
            <a:r>
              <a:rPr lang="el-GR" sz="2000" dirty="0"/>
              <a:t> κι </a:t>
            </a:r>
            <a:r>
              <a:rPr lang="el-GR" sz="2000" dirty="0" err="1"/>
              <a:t>ἀμέσως</a:t>
            </a:r>
            <a:r>
              <a:rPr lang="el-GR" sz="2000" dirty="0"/>
              <a:t> </a:t>
            </a:r>
            <a:r>
              <a:rPr lang="el-GR" sz="2000" dirty="0" err="1"/>
              <a:t>τὴν</a:t>
            </a:r>
            <a:r>
              <a:rPr lang="el-GR" sz="2000" dirty="0"/>
              <a:t> </a:t>
            </a:r>
            <a:r>
              <a:rPr lang="el-GR" sz="2000" dirty="0" err="1"/>
              <a:t>ἐσφάξαν</a:t>
            </a:r>
            <a:r>
              <a:rPr lang="el-GR" sz="2000" dirty="0"/>
              <a:t>, </a:t>
            </a:r>
          </a:p>
          <a:p>
            <a:r>
              <a:rPr lang="el-GR" sz="2000" dirty="0" err="1"/>
              <a:t>τὸ</a:t>
            </a:r>
            <a:r>
              <a:rPr lang="el-GR" sz="2000" dirty="0"/>
              <a:t> γέροντα </a:t>
            </a:r>
            <a:r>
              <a:rPr lang="el-GR" sz="2000" dirty="0" err="1"/>
              <a:t>τὸν</a:t>
            </a:r>
            <a:r>
              <a:rPr lang="el-GR" sz="2000" dirty="0"/>
              <a:t> κύρη μου </a:t>
            </a:r>
            <a:r>
              <a:rPr lang="el-GR" sz="2000" dirty="0" err="1"/>
              <a:t>ἐκάψανε</a:t>
            </a:r>
            <a:r>
              <a:rPr lang="el-GR" sz="2000" dirty="0"/>
              <a:t> </a:t>
            </a:r>
            <a:r>
              <a:rPr lang="el-GR" sz="2000" dirty="0" err="1"/>
              <a:t>τὸ</a:t>
            </a:r>
            <a:r>
              <a:rPr lang="el-GR" sz="2000" dirty="0"/>
              <a:t> βράδυ </a:t>
            </a:r>
          </a:p>
          <a:p>
            <a:r>
              <a:rPr lang="el-GR" sz="2000" dirty="0" err="1"/>
              <a:t>καὶ</a:t>
            </a:r>
            <a:r>
              <a:rPr lang="el-GR" sz="2000" dirty="0"/>
              <a:t> </a:t>
            </a:r>
            <a:r>
              <a:rPr lang="el-GR" sz="2000" dirty="0" err="1"/>
              <a:t>τὴν</a:t>
            </a:r>
            <a:r>
              <a:rPr lang="el-GR" sz="2000" dirty="0"/>
              <a:t> </a:t>
            </a:r>
            <a:r>
              <a:rPr lang="el-GR" sz="2000" dirty="0" err="1"/>
              <a:t>αὐγή</a:t>
            </a:r>
            <a:r>
              <a:rPr lang="el-GR" sz="2000" dirty="0"/>
              <a:t> </a:t>
            </a:r>
            <a:r>
              <a:rPr lang="el-GR" sz="2000" dirty="0" err="1"/>
              <a:t>μοῦ</a:t>
            </a:r>
            <a:r>
              <a:rPr lang="el-GR" sz="2000" dirty="0"/>
              <a:t> ρίξανε </a:t>
            </a:r>
            <a:r>
              <a:rPr lang="el-GR" sz="2000" dirty="0" err="1"/>
              <a:t>τὴ</a:t>
            </a:r>
            <a:r>
              <a:rPr lang="el-GR" sz="2000" dirty="0"/>
              <a:t> μάνα </a:t>
            </a:r>
            <a:r>
              <a:rPr lang="el-GR" sz="2000" dirty="0" err="1"/>
              <a:t>στὸ</a:t>
            </a:r>
            <a:r>
              <a:rPr lang="el-GR" sz="2000" dirty="0"/>
              <a:t> πηγάδι. </a:t>
            </a:r>
          </a:p>
          <a:p>
            <a:r>
              <a:rPr lang="el-GR" sz="2000" u="sng" dirty="0" err="1"/>
              <a:t>Στὴν</a:t>
            </a:r>
            <a:r>
              <a:rPr lang="el-GR" sz="2000" u="sng" dirty="0"/>
              <a:t> Κρήτη</a:t>
            </a:r>
            <a:r>
              <a:rPr lang="el-GR" sz="2000" dirty="0"/>
              <a:t>.............. </a:t>
            </a:r>
          </a:p>
          <a:p>
            <a:r>
              <a:rPr lang="el-GR" sz="2000" dirty="0" err="1"/>
              <a:t>Μακριὰ</a:t>
            </a:r>
            <a:r>
              <a:rPr lang="el-GR" sz="2000" dirty="0"/>
              <a:t> ῾</a:t>
            </a:r>
            <a:r>
              <a:rPr lang="el-GR" sz="2000" dirty="0" err="1"/>
              <a:t>πὸ</a:t>
            </a:r>
            <a:r>
              <a:rPr lang="el-GR" sz="2000" dirty="0"/>
              <a:t> </a:t>
            </a:r>
            <a:r>
              <a:rPr lang="el-GR" sz="2000" dirty="0" err="1"/>
              <a:t>κεῖθ</a:t>
            </a:r>
            <a:r>
              <a:rPr lang="el-GR" sz="2000" dirty="0"/>
              <a:t>᾿ </a:t>
            </a:r>
            <a:r>
              <a:rPr lang="el-GR" sz="2000" dirty="0" err="1"/>
              <a:t>ἐγιόμισα</a:t>
            </a:r>
            <a:r>
              <a:rPr lang="el-GR" sz="2000" dirty="0"/>
              <a:t> </a:t>
            </a:r>
            <a:r>
              <a:rPr lang="el-GR" sz="2000" dirty="0" err="1"/>
              <a:t>τὲς</a:t>
            </a:r>
            <a:r>
              <a:rPr lang="el-GR" sz="2000" dirty="0"/>
              <a:t> </a:t>
            </a:r>
            <a:r>
              <a:rPr lang="el-GR" sz="2000" dirty="0" err="1"/>
              <a:t>φοῦχτες</a:t>
            </a:r>
            <a:r>
              <a:rPr lang="el-GR" sz="2000" dirty="0"/>
              <a:t> μου κι </a:t>
            </a:r>
            <a:r>
              <a:rPr lang="el-GR" sz="2000" dirty="0" err="1"/>
              <a:t>ἐβγῆκα</a:t>
            </a:r>
            <a:r>
              <a:rPr lang="el-GR" sz="2000" dirty="0"/>
              <a:t>. </a:t>
            </a:r>
          </a:p>
          <a:p>
            <a:r>
              <a:rPr lang="el-GR" sz="2000" dirty="0"/>
              <a:t>Βόηθα, Θεά, </a:t>
            </a:r>
            <a:r>
              <a:rPr lang="el-GR" sz="2000" dirty="0" err="1"/>
              <a:t>τὸ</a:t>
            </a:r>
            <a:r>
              <a:rPr lang="el-GR" sz="2000" dirty="0"/>
              <a:t> </a:t>
            </a:r>
            <a:r>
              <a:rPr lang="el-GR" sz="2000" dirty="0" err="1"/>
              <a:t>τρυφερὸ</a:t>
            </a:r>
            <a:r>
              <a:rPr lang="el-GR" sz="2000" dirty="0"/>
              <a:t> κλωνάρι μόνο </a:t>
            </a:r>
            <a:r>
              <a:rPr lang="el-GR" sz="2000" dirty="0" err="1"/>
              <a:t>νά</a:t>
            </a:r>
            <a:r>
              <a:rPr lang="el-GR" sz="2000" dirty="0"/>
              <a:t> ῾</a:t>
            </a:r>
            <a:r>
              <a:rPr lang="el-GR" sz="2000" dirty="0" err="1"/>
              <a:t>χω</a:t>
            </a:r>
            <a:r>
              <a:rPr lang="el-GR" sz="2000" dirty="0"/>
              <a:t>· </a:t>
            </a:r>
          </a:p>
          <a:p>
            <a:r>
              <a:rPr lang="el-GR" sz="2000" dirty="0" err="1"/>
              <a:t>σὲ</a:t>
            </a:r>
            <a:r>
              <a:rPr lang="el-GR" sz="2000" dirty="0"/>
              <a:t> </a:t>
            </a:r>
            <a:r>
              <a:rPr lang="el-GR" sz="2000" dirty="0" err="1"/>
              <a:t>γκρεμὸ</a:t>
            </a:r>
            <a:r>
              <a:rPr lang="el-GR" sz="2000" dirty="0"/>
              <a:t> </a:t>
            </a:r>
            <a:r>
              <a:rPr lang="el-GR" sz="2000" dirty="0" err="1"/>
              <a:t>κρέμουμαι</a:t>
            </a:r>
            <a:r>
              <a:rPr lang="el-GR" sz="2000" dirty="0"/>
              <a:t> βαθύ, κι </a:t>
            </a:r>
            <a:r>
              <a:rPr lang="el-GR" sz="2000" dirty="0" err="1"/>
              <a:t>αὐτὸ</a:t>
            </a:r>
            <a:r>
              <a:rPr lang="el-GR" sz="2000" dirty="0"/>
              <a:t> </a:t>
            </a:r>
            <a:r>
              <a:rPr lang="el-GR" sz="2000" dirty="0" err="1"/>
              <a:t>βαστῶ</a:t>
            </a:r>
            <a:r>
              <a:rPr lang="el-GR" sz="2000" dirty="0"/>
              <a:t> μονάχο». </a:t>
            </a:r>
            <a:endParaRPr lang="cs-CZ" sz="2000" dirty="0"/>
          </a:p>
        </p:txBody>
      </p:sp>
    </p:spTree>
    <p:extLst>
      <p:ext uri="{BB962C8B-B14F-4D97-AF65-F5344CB8AC3E}">
        <p14:creationId xmlns:p14="http://schemas.microsoft.com/office/powerpoint/2010/main" val="2787837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b="1" i="1"/>
              <a:t>Oι ελεύθεροι πολιορκημένοι</a:t>
            </a:r>
            <a:r>
              <a:rPr lang="cs-CZ" altLang="cs-CZ"/>
              <a:t> </a:t>
            </a:r>
          </a:p>
        </p:txBody>
      </p:sp>
      <p:sp>
        <p:nvSpPr>
          <p:cNvPr id="139266" name="Rectangle 2"/>
          <p:cNvSpPr>
            <a:spLocks noGrp="1" noChangeArrowheads="1"/>
          </p:cNvSpPr>
          <p:nvPr>
            <p:ph type="body" idx="1"/>
          </p:nvPr>
        </p:nvSpPr>
        <p:spPr>
          <a:xfrm>
            <a:off x="1981200" y="1600201"/>
            <a:ext cx="8224838" cy="4525963"/>
          </a:xfrm>
          <a:ln/>
        </p:spPr>
        <p:txBody>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 druhé obléhání Mesolongi</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 ideální společnost obránců, společný cíl</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 úloha přírody (Pokušení)</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 závěr: za svítání shromáždění obyvatel před personifikovanou postavou Řecka (Velká Matka)</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 fragmentárnost, 3 verze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Hlavní motivy díla – vývoj</a:t>
            </a:r>
            <a:br>
              <a:rPr lang="cs-CZ" altLang="cs-CZ" sz="3600" b="1"/>
            </a:br>
            <a:r>
              <a:rPr lang="cs-CZ" altLang="cs-CZ" sz="3600" b="1"/>
              <a:t>SVOBODA</a:t>
            </a:r>
          </a:p>
        </p:txBody>
      </p:sp>
      <p:sp>
        <p:nvSpPr>
          <p:cNvPr id="140290" name="Rectangle 2"/>
          <p:cNvSpPr>
            <a:spLocks noGrp="1" noChangeArrowheads="1"/>
          </p:cNvSpPr>
          <p:nvPr>
            <p:ph type="body" idx="1"/>
          </p:nvPr>
        </p:nvSpPr>
        <p:spPr>
          <a:xfrm>
            <a:off x="1981200" y="1600201"/>
            <a:ext cx="8224838" cy="5692775"/>
          </a:xfrm>
          <a:ln/>
        </p:spPr>
        <p:txBody>
          <a:bodyPr vert="horz" lIns="91440" tIns="64440" rIns="91440" bIns="45720" rtlCol="0">
            <a:normAutofit/>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000" dirty="0"/>
              <a:t>– svoboda (národní – politická i osobní a intelektuální) </a:t>
            </a:r>
            <a:r>
              <a:rPr lang="cs-CZ" altLang="cs-CZ" sz="2000" b="1" dirty="0"/>
              <a:t>nejaktuálnějším tématem doby</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000" dirty="0"/>
              <a:t>V</a:t>
            </a:r>
            <a:r>
              <a:rPr lang="cs-CZ" altLang="cs-CZ" sz="2000" i="1" dirty="0"/>
              <a:t> </a:t>
            </a:r>
            <a:r>
              <a:rPr lang="cs-CZ" altLang="cs-CZ" sz="2000" b="1" i="1" dirty="0" err="1"/>
              <a:t>Ύμνος</a:t>
            </a:r>
            <a:r>
              <a:rPr lang="cs-CZ" altLang="cs-CZ" sz="2000" b="1" i="1" dirty="0"/>
              <a:t> </a:t>
            </a:r>
            <a:r>
              <a:rPr lang="cs-CZ" altLang="cs-CZ" sz="2000" b="1" i="1" dirty="0" err="1"/>
              <a:t>εις</a:t>
            </a:r>
            <a:r>
              <a:rPr lang="cs-CZ" altLang="cs-CZ" sz="2000" b="1" i="1" dirty="0"/>
              <a:t> </a:t>
            </a:r>
            <a:r>
              <a:rPr lang="cs-CZ" altLang="cs-CZ" sz="2000" b="1" i="1" dirty="0" err="1"/>
              <a:t>την</a:t>
            </a:r>
            <a:r>
              <a:rPr lang="cs-CZ" altLang="cs-CZ" sz="2000" b="1" i="1" dirty="0"/>
              <a:t> </a:t>
            </a:r>
            <a:r>
              <a:rPr lang="cs-CZ" altLang="cs-CZ" sz="2000" b="1" i="1" dirty="0" err="1"/>
              <a:t>ελευθερί</a:t>
            </a:r>
            <a:r>
              <a:rPr lang="cs-CZ" altLang="cs-CZ" sz="2000" b="1" i="1" dirty="0"/>
              <a:t>αν</a:t>
            </a:r>
            <a:r>
              <a:rPr lang="cs-CZ" altLang="cs-CZ" sz="2000" dirty="0"/>
              <a:t> – svoboda politická.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000" dirty="0"/>
              <a:t>V </a:t>
            </a:r>
            <a:r>
              <a:rPr lang="cs-CZ" altLang="cs-CZ" sz="2000" b="1" i="1" dirty="0" err="1"/>
              <a:t>Eλεύθεροι</a:t>
            </a:r>
            <a:r>
              <a:rPr lang="cs-CZ" altLang="cs-CZ" sz="2000" b="1" i="1" dirty="0"/>
              <a:t> π</a:t>
            </a:r>
            <a:r>
              <a:rPr lang="cs-CZ" altLang="cs-CZ" sz="2000" b="1" i="1" dirty="0" err="1"/>
              <a:t>ολιορκημένοι</a:t>
            </a:r>
            <a:r>
              <a:rPr lang="cs-CZ" altLang="cs-CZ" sz="2000" dirty="0"/>
              <a:t> se boj za svobodu národní mění v boj s cílem osvobození duše od hmotných sil (které zahrnují i vlastní touhy hrdinů– </a:t>
            </a:r>
            <a:r>
              <a:rPr lang="cs-CZ" altLang="cs-CZ" sz="2000" i="1" dirty="0" err="1"/>
              <a:t>Πειρ</a:t>
            </a:r>
            <a:r>
              <a:rPr lang="cs-CZ" altLang="cs-CZ" sz="2000" i="1" dirty="0"/>
              <a:t>ασμός</a:t>
            </a:r>
            <a:r>
              <a:rPr lang="cs-CZ" altLang="cs-CZ" sz="2000" dirty="0"/>
              <a:t>), boj za svobodu duchovní.</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000" dirty="0"/>
              <a:t>V </a:t>
            </a:r>
            <a:r>
              <a:rPr lang="cs-CZ" altLang="cs-CZ" sz="2000" b="1" i="1" dirty="0" err="1"/>
              <a:t>Κρητικός</a:t>
            </a:r>
            <a:r>
              <a:rPr lang="cs-CZ" altLang="cs-CZ" sz="2000" i="1" dirty="0"/>
              <a:t> </a:t>
            </a:r>
            <a:r>
              <a:rPr lang="cs-CZ" altLang="cs-CZ" sz="2000" dirty="0"/>
              <a:t>hrdina obětuje svou pozemskou lásku pro duchovní osvobození.</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000" dirty="0"/>
              <a:t>V </a:t>
            </a:r>
            <a:r>
              <a:rPr lang="cs-CZ" altLang="cs-CZ" sz="2000" b="1" i="1" dirty="0" err="1"/>
              <a:t>Πόρφυρ</a:t>
            </a:r>
            <a:r>
              <a:rPr lang="cs-CZ" altLang="cs-CZ" sz="2000" b="1" i="1" dirty="0"/>
              <a:t>ας</a:t>
            </a:r>
            <a:r>
              <a:rPr lang="cs-CZ" altLang="cs-CZ" sz="2000" dirty="0"/>
              <a:t> duchovní svobody hrdina dosahuje ve chvíli své smrti.</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000" b="1" i="1" dirty="0" err="1"/>
              <a:t>Λάμ</a:t>
            </a:r>
            <a:r>
              <a:rPr lang="cs-CZ" altLang="cs-CZ" sz="2000" b="1" i="1" dirty="0"/>
              <a:t>προς</a:t>
            </a:r>
            <a:r>
              <a:rPr lang="cs-CZ" altLang="cs-CZ" sz="2000" dirty="0"/>
              <a:t> je z tohoto pohledu v rozporu s ostatními díly, popisuje důsledky zneužití svobody, Lambros chápe svobodu jako uspokojení svých vlastních egoistických tužeb a odmítá odpovědnost za své jednání.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000" dirty="0"/>
              <a:t>Naopak v </a:t>
            </a:r>
            <a:r>
              <a:rPr lang="cs-CZ" altLang="cs-CZ" sz="2000" b="1" i="1" dirty="0" err="1"/>
              <a:t>Eλεύθεροι</a:t>
            </a:r>
            <a:r>
              <a:rPr lang="cs-CZ" altLang="cs-CZ" sz="2000" b="1" i="1" dirty="0"/>
              <a:t> π</a:t>
            </a:r>
            <a:r>
              <a:rPr lang="cs-CZ" altLang="cs-CZ" sz="2000" b="1" i="1" dirty="0" err="1"/>
              <a:t>ολιορκημένοι</a:t>
            </a:r>
            <a:r>
              <a:rPr lang="cs-CZ" altLang="cs-CZ" sz="2000" dirty="0"/>
              <a:t> </a:t>
            </a:r>
            <a:r>
              <a:rPr lang="cs-CZ" altLang="cs-CZ" sz="2000" dirty="0" err="1"/>
              <a:t>Solomos</a:t>
            </a:r>
            <a:r>
              <a:rPr lang="cs-CZ" altLang="cs-CZ" sz="2000" dirty="0"/>
              <a:t> vyjadřuje svoje přesvědčení (Kant, Schiller), že absolutní svoboda znamená svobodně přijmout a konat svou povinnost, závazky.</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0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Romantismus</a:t>
            </a:r>
          </a:p>
        </p:txBody>
      </p:sp>
      <p:sp>
        <p:nvSpPr>
          <p:cNvPr id="107522" name="Rectangle 2"/>
          <p:cNvSpPr>
            <a:spLocks noGrp="1" noChangeArrowheads="1"/>
          </p:cNvSpPr>
          <p:nvPr>
            <p:ph type="body" idx="1"/>
          </p:nvPr>
        </p:nvSpPr>
        <p:spPr>
          <a:xfrm>
            <a:off x="1981200" y="1600200"/>
            <a:ext cx="8224838" cy="5473700"/>
          </a:xfrm>
          <a:ln/>
        </p:spPr>
        <p:txBody>
          <a:bodyPr vert="horz" lIns="91440" tIns="69732" rIns="91440" bIns="45720" rtlCol="0">
            <a:normAutofit/>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l-GR" altLang="cs-CZ" sz="2600" b="1"/>
              <a:t>Κ. Δημαράς</a:t>
            </a:r>
            <a:r>
              <a:rPr lang="el-GR" altLang="cs-CZ" sz="2600"/>
              <a:t>, </a:t>
            </a:r>
            <a:r>
              <a:rPr lang="el-GR" altLang="cs-CZ" sz="2600" i="1"/>
              <a:t>Ο Ελληνικός Ρομαντισμός</a:t>
            </a:r>
            <a:r>
              <a:rPr lang="el-GR" altLang="cs-CZ" sz="2600"/>
              <a:t>: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l-GR" altLang="cs-CZ" sz="2600"/>
              <a:t>      «Το ρομαντικό κίνημα δεν υπήρξε από τις πνευματικές εκείνες εκδηλώσεις που παρουσιάζει κατά διαστήματα η ιστορία των πολιτισμών, και που χαρακτηρίζονται από την εντόπισή τους σε μια χώρα ή σε έναν κλάδο της ζωής. Χαρακτηριστικό του είναι αντίθετα ότι το βλέπουμε να ξεχύνεται σαν ένα μεγάλο ποτάμι, να πλημμυράει σε ολόκληρη την Ευρώπη, να φανερώνεται σε όλες τις μορφές του πολιτισμού, να επηρεάζει όχι μόνο τα γράμματα, όταν πρωτοεκδηλώθηκε, όχι μόνο τις τέχνες, αλλά και την πολιτική και, στην γενικότατη σημασία της, την ίδια την ανθρώπινη ζωή.»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6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Hlavní motivy díla – výv</a:t>
            </a:r>
            <a:r>
              <a:rPr lang="cs-CZ" altLang="cs-CZ" sz="4000"/>
              <a:t>oj</a:t>
            </a:r>
            <a:br>
              <a:rPr lang="cs-CZ" altLang="cs-CZ" sz="3600" b="1"/>
            </a:br>
            <a:r>
              <a:rPr lang="cs-CZ" altLang="cs-CZ" sz="3600" b="1"/>
              <a:t>PŘÍRODA</a:t>
            </a:r>
          </a:p>
        </p:txBody>
      </p:sp>
      <p:sp>
        <p:nvSpPr>
          <p:cNvPr id="141314" name="Rectangle 2"/>
          <p:cNvSpPr>
            <a:spLocks noGrp="1" noChangeArrowheads="1"/>
          </p:cNvSpPr>
          <p:nvPr>
            <p:ph type="body" idx="1"/>
          </p:nvPr>
        </p:nvSpPr>
        <p:spPr>
          <a:xfrm>
            <a:off x="1981200" y="1600201"/>
            <a:ext cx="8224838" cy="5395913"/>
          </a:xfrm>
          <a:ln/>
        </p:spPr>
        <p:txBody>
          <a:bodyPr vert="horz" lIns="91440" tIns="67968" rIns="91440" bIns="45720" rtlCol="0">
            <a:normAutofit/>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dirty="0"/>
              <a:t>– obvykle ve spojení s motivem svobody</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dirty="0"/>
              <a:t>– nejznámější popis přírody</a:t>
            </a:r>
            <a:r>
              <a:rPr lang="cs-CZ" altLang="cs-CZ" sz="2400" i="1" dirty="0"/>
              <a:t> je část </a:t>
            </a:r>
            <a:r>
              <a:rPr lang="cs-CZ" altLang="cs-CZ" sz="2400" b="1" i="1" dirty="0"/>
              <a:t>Pokušení </a:t>
            </a:r>
            <a:r>
              <a:rPr lang="cs-CZ" altLang="cs-CZ" sz="2400" i="1" dirty="0"/>
              <a:t>(</a:t>
            </a:r>
            <a:r>
              <a:rPr lang="cs-CZ" altLang="cs-CZ" sz="2400" i="1" dirty="0" err="1"/>
              <a:t>Πειρ</a:t>
            </a:r>
            <a:r>
              <a:rPr lang="cs-CZ" altLang="cs-CZ" sz="2400" i="1" dirty="0"/>
              <a:t>ασμός) z díla </a:t>
            </a:r>
            <a:r>
              <a:rPr lang="cs-CZ" altLang="cs-CZ" sz="2400" b="1" i="1" dirty="0"/>
              <a:t>Svobodní obléhaní</a:t>
            </a:r>
            <a:r>
              <a:rPr lang="cs-CZ" altLang="cs-CZ" sz="2400" dirty="0"/>
              <a:t>. </a:t>
            </a:r>
            <a:r>
              <a:rPr lang="cs-CZ" altLang="cs-CZ" sz="2400" dirty="0" err="1"/>
              <a:t>Solomosovi</a:t>
            </a:r>
            <a:r>
              <a:rPr lang="cs-CZ" altLang="cs-CZ" sz="2400" dirty="0"/>
              <a:t>  zde nejde pouze o vytvoření vnějšího rámce, zdůrazňuje morální sílu a přesvědčení obránců města (jarní příroda se na chvíli stává pokušením a ohrozí jejich přesvědčení).</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dirty="0"/>
              <a:t>– </a:t>
            </a:r>
            <a:r>
              <a:rPr lang="cs-CZ" altLang="cs-CZ" sz="2400" b="1" i="1" dirty="0"/>
              <a:t>Kréťan</a:t>
            </a:r>
            <a:r>
              <a:rPr lang="cs-CZ" altLang="cs-CZ" sz="2400" dirty="0"/>
              <a:t>: fyzická převaha přírody</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dirty="0" err="1">
                <a:cs typeface="Arial Unicode MS" panose="020B0604020202020204" pitchFamily="34" charset="-128"/>
              </a:rPr>
              <a:t>Solomosovo</a:t>
            </a:r>
            <a:r>
              <a:rPr lang="cs-CZ" altLang="cs-CZ" sz="2400" dirty="0">
                <a:cs typeface="Arial Unicode MS" panose="020B0604020202020204" pitchFamily="34" charset="-128"/>
              </a:rPr>
              <a:t> pojetí je v rozporu s pojetím anglických romantiků, kteří vidí přírodu a člověka v harmonickém vztahu. Pro </a:t>
            </a:r>
            <a:r>
              <a:rPr lang="cs-CZ" altLang="cs-CZ" sz="2400" dirty="0" err="1">
                <a:cs typeface="Arial Unicode MS" panose="020B0604020202020204" pitchFamily="34" charset="-128"/>
              </a:rPr>
              <a:t>Solomose</a:t>
            </a:r>
            <a:r>
              <a:rPr lang="cs-CZ" altLang="cs-CZ" sz="2400" dirty="0">
                <a:cs typeface="Arial Unicode MS" panose="020B0604020202020204" pitchFamily="34" charset="-128"/>
              </a:rPr>
              <a:t> je příroda peklo i ráj současně.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Hlavní motivy díla – výv</a:t>
            </a:r>
            <a:r>
              <a:rPr lang="cs-CZ" altLang="cs-CZ" sz="4000"/>
              <a:t>oj</a:t>
            </a:r>
            <a:br>
              <a:rPr lang="cs-CZ" altLang="cs-CZ" sz="1800"/>
            </a:br>
            <a:r>
              <a:rPr lang="cs-CZ" altLang="cs-CZ" sz="3600" b="1"/>
              <a:t>SMRT A VÍRA V BOHA</a:t>
            </a:r>
          </a:p>
        </p:txBody>
      </p:sp>
      <p:sp>
        <p:nvSpPr>
          <p:cNvPr id="142338" name="Rectangle 2"/>
          <p:cNvSpPr>
            <a:spLocks noGrp="1" noChangeArrowheads="1"/>
          </p:cNvSpPr>
          <p:nvPr>
            <p:ph type="body" idx="1"/>
          </p:nvPr>
        </p:nvSpPr>
        <p:spPr>
          <a:xfrm>
            <a:off x="1981200" y="1600200"/>
            <a:ext cx="8224838" cy="5918200"/>
          </a:xfrm>
          <a:ln/>
        </p:spPr>
        <p:txBody>
          <a:bodyPr vert="horz" lIns="91440" tIns="66204" rIns="91440" bIns="45720" rtlCol="0">
            <a:normAutofit/>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b="1"/>
              <a:t>Smrt </a:t>
            </a:r>
            <a:r>
              <a:rPr lang="cs-CZ" altLang="cs-CZ" sz="2200"/>
              <a:t>je velmi častým motivem Solomosových děl.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t>Jeho rané básně jsou věnovány úmrtí fiktivních nebo reálných postav.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t>Všechna jeho vrcholná díla končí smrtí hrdinů.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t>Smrt reálných postav je vždy dávána do souvislosti s náboženstvím, s P</a:t>
            </a:r>
            <a:r>
              <a:rPr lang="cs-CZ" altLang="cs-CZ" sz="2200" b="1"/>
              <a:t>osledním soudem.</a:t>
            </a:r>
            <a:r>
              <a:rPr lang="cs-CZ" altLang="cs-CZ" sz="2200"/>
              <a:t>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t>Jediným hrdinou, kterému není souzeno po smrti nebe, je </a:t>
            </a:r>
            <a:r>
              <a:rPr lang="cs-CZ" altLang="cs-CZ" sz="2200" u="sng"/>
              <a:t>Lambros, </a:t>
            </a:r>
            <a:r>
              <a:rPr lang="cs-CZ" altLang="cs-CZ" sz="2200"/>
              <a:t>který Boha neuznává a sebe sama staví na jeho místo.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t>Naopak obhájcům Mesolongi právě víra v Boha dodává sílu nevzdát se a odporovat.</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b="1">
                <a:cs typeface="Arial Unicode MS" panose="020B0604020202020204" pitchFamily="34" charset="-128"/>
              </a:rPr>
              <a:t>Náboženský prvek</a:t>
            </a:r>
            <a:r>
              <a:rPr lang="cs-CZ" altLang="cs-CZ" sz="2200">
                <a:cs typeface="Arial Unicode MS" panose="020B0604020202020204" pitchFamily="34" charset="-128"/>
              </a:rPr>
              <a:t> je velice významný ve většině Solomosových děl, jedná se však o </a:t>
            </a:r>
            <a:r>
              <a:rPr lang="cs-CZ" altLang="cs-CZ" sz="2200" b="1">
                <a:cs typeface="Arial Unicode MS" panose="020B0604020202020204" pitchFamily="34" charset="-128"/>
              </a:rPr>
              <a:t>osobní zkušenost.</a:t>
            </a:r>
            <a:r>
              <a:rPr lang="cs-CZ" altLang="cs-CZ" sz="2200">
                <a:cs typeface="Arial Unicode MS" panose="020B0604020202020204" pitchFamily="34" charset="-128"/>
              </a:rPr>
              <a:t> Zásadní význam má tedy osobní víra hrdinů.</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20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2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Jónská (Sedmiostrovní) škola</a:t>
            </a:r>
            <a:br>
              <a:rPr lang="cs-CZ" altLang="cs-CZ"/>
            </a:br>
            <a:r>
              <a:rPr lang="cs-CZ" altLang="cs-CZ">
                <a:cs typeface="Arial Unicode MS" panose="020B0604020202020204" pitchFamily="34" charset="-128"/>
              </a:rPr>
              <a:t>Εφτανησιακή σχολή</a:t>
            </a:r>
          </a:p>
        </p:txBody>
      </p:sp>
      <p:sp>
        <p:nvSpPr>
          <p:cNvPr id="143362" name="Rectangle 2"/>
          <p:cNvSpPr>
            <a:spLocks noGrp="1" noChangeArrowheads="1"/>
          </p:cNvSpPr>
          <p:nvPr>
            <p:ph type="body" idx="1"/>
          </p:nvPr>
        </p:nvSpPr>
        <p:spPr>
          <a:xfrm>
            <a:off x="1981200" y="1600201"/>
            <a:ext cx="8224838" cy="4645025"/>
          </a:xfrm>
          <a:ln/>
        </p:spPr>
        <p:txBody>
          <a:bodyPr vert="horz" lIns="91440" tIns="67968" rIns="91440" bIns="45720" rtlCol="0">
            <a:normAutofit lnSpcReduction="10000"/>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a:t>Solomosovi současníci a následovníci</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a:t>Znaky:</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a:t>– Solomosův vliv</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a:t>– zpracování stejných motivů: svoboda, láska k vlasti, příroda, tragická láska, víra v Boha</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a:t>– zájem o lidovou poezii</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a:t>– lidová řečtina</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a:t>– časté použití patnáctislabičného jambu</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40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a:t>Řada představitelů školy působila i v Aténách a přispěla tak k vzájemnému ovlivňování.</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endParaRPr lang="cs-CZ"/>
          </a:p>
        </p:txBody>
      </p:sp>
      <p:sp>
        <p:nvSpPr>
          <p:cNvPr id="146434" name="Rectangle 2"/>
          <p:cNvSpPr>
            <a:spLocks noGrp="1" noChangeArrowheads="1"/>
          </p:cNvSpPr>
          <p:nvPr>
            <p:ph type="body" idx="1"/>
          </p:nvPr>
        </p:nvSpPr>
        <p:spPr>
          <a:xfrm>
            <a:off x="1981200" y="720726"/>
            <a:ext cx="8224838" cy="5580063"/>
          </a:xfrm>
          <a:ln/>
        </p:spPr>
        <p:txBody>
          <a:bodyPr vert="horz" lIns="91440" tIns="66204" rIns="91440" bIns="45720" rtlCol="0">
            <a:normAutofit/>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200" b="1"/>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200" b="1"/>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b="1"/>
              <a:t>Ανδρέας Λασκαράτος (</a:t>
            </a:r>
            <a:r>
              <a:rPr lang="cs-CZ" altLang="cs-CZ" sz="2200"/>
              <a:t>1811–1901) z Kefalonie</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t>– přesvědčený dimotikista, autor satirických básní i prózy</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t>–</a:t>
            </a:r>
            <a:r>
              <a:rPr lang="cs-CZ" altLang="cs-CZ" sz="2200" b="1"/>
              <a:t> </a:t>
            </a:r>
            <a:r>
              <a:rPr lang="cs-CZ" altLang="cs-CZ" sz="2200" b="1" i="1">
                <a:cs typeface="Arial Unicode MS" panose="020B0604020202020204" pitchFamily="34" charset="-128"/>
              </a:rPr>
              <a:t>Τα μυστήρια της Κεφαλλονιάς</a:t>
            </a:r>
            <a:r>
              <a:rPr lang="cs-CZ" altLang="cs-CZ" sz="2200"/>
              <a:t>:  ostrá kritika provinciálního života na Kefalonii, kritika církve namířená proti pověrám, nevzdělanosti a proti hrabivosti kněží (exkomunikován)</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20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b="1"/>
              <a:t>Ιάκωβος Πολυλάς</a:t>
            </a:r>
            <a:r>
              <a:rPr lang="cs-CZ" altLang="cs-CZ" sz="2200"/>
              <a:t> (1826–1896)</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t>– po Solomosově smrti vydává jeho dílo (</a:t>
            </a:r>
            <a:r>
              <a:rPr lang="cs-CZ" altLang="cs-CZ" sz="2200" b="1" i="1"/>
              <a:t>Ευρισκόμενα</a:t>
            </a:r>
            <a:r>
              <a:rPr lang="cs-CZ" altLang="cs-CZ" sz="2200"/>
              <a:t>)</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t>– překlady Shakespeara a Homéra do lidové řečtiny</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20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200" b="1"/>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1"/>
          <p:cNvSpPr>
            <a:spLocks noGrp="1" noChangeArrowheads="1"/>
          </p:cNvSpPr>
          <p:nvPr>
            <p:ph type="title"/>
          </p:nvPr>
        </p:nvSpPr>
        <p:spPr>
          <a:xfrm>
            <a:off x="1981200" y="127001"/>
            <a:ext cx="8224838" cy="1438275"/>
          </a:xfrm>
          <a:ln/>
        </p:spPr>
        <p:txBody>
          <a:bodyPr vert="horz" lIns="91440" tIns="78552"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3600">
                <a:cs typeface="Arial Unicode MS" panose="020B0604020202020204" pitchFamily="34" charset="-128"/>
              </a:rPr>
              <a:t>Splývání Solomosova dědictví s aténským romantismem</a:t>
            </a:r>
          </a:p>
        </p:txBody>
      </p:sp>
      <p:sp>
        <p:nvSpPr>
          <p:cNvPr id="147458" name="Rectangle 2"/>
          <p:cNvSpPr>
            <a:spLocks noGrp="1" noChangeArrowheads="1"/>
          </p:cNvSpPr>
          <p:nvPr>
            <p:ph type="body" idx="1"/>
          </p:nvPr>
        </p:nvSpPr>
        <p:spPr>
          <a:xfrm>
            <a:off x="1938339" y="1452564"/>
            <a:ext cx="8224837" cy="5032375"/>
          </a:xfrm>
          <a:ln/>
        </p:spPr>
        <p:txBody>
          <a:bodyPr vert="horz" lIns="91440" tIns="67968" rIns="91440" bIns="45720" rtlCol="0">
            <a:normAutofit/>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400" b="1">
              <a:cs typeface="Arial Unicode MS" panose="020B0604020202020204" pitchFamily="34" charset="-128"/>
            </a:endParaRP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b="1">
                <a:cs typeface="Arial Unicode MS" panose="020B0604020202020204" pitchFamily="34" charset="-128"/>
              </a:rPr>
              <a:t>Γεώργιος Τερτσέτης /1800–1874/</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a:cs typeface="Arial Unicode MS" panose="020B0604020202020204" pitchFamily="34" charset="-128"/>
              </a:rPr>
              <a:t>– soudce nového řeckého státu, protestoval proti odsouzení Kolokotronise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a:cs typeface="Arial Unicode MS" panose="020B0604020202020204" pitchFamily="34" charset="-128"/>
              </a:rPr>
              <a:t>– epicko lyrické básně v dimotiki a v patnáctislabičném jambu</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a:cs typeface="Arial Unicode MS" panose="020B0604020202020204" pitchFamily="34" charset="-128"/>
              </a:rPr>
              <a:t>– fanatický obhájce dimotiki: </a:t>
            </a:r>
            <a:r>
              <a:rPr lang="cs-CZ" altLang="cs-CZ" sz="2400" b="1" i="1">
                <a:cs typeface="Arial Unicode MS" panose="020B0604020202020204" pitchFamily="34" charset="-128"/>
              </a:rPr>
              <a:t>Απλή γλώσσα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a:cs typeface="Arial Unicode MS" panose="020B0604020202020204" pitchFamily="34" charset="-128"/>
              </a:rPr>
              <a:t>– oblíbenou četbou  </a:t>
            </a:r>
            <a:r>
              <a:rPr lang="cs-CZ" altLang="cs-CZ" sz="2400" b="1" i="1">
                <a:cs typeface="Arial Unicode MS" panose="020B0604020202020204" pitchFamily="34" charset="-128"/>
              </a:rPr>
              <a:t>Απομνημονεύματα Κολοκοτρώνη</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b="1" i="1">
                <a:cs typeface="Arial Unicode MS" panose="020B0604020202020204" pitchFamily="34" charset="-128"/>
              </a:rPr>
              <a:t>(Διήγησις συμβάντων της ελληνικής φυλής από τα 1770 έως τα 1836)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40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400">
              <a:cs typeface="Arial Unicode MS" panose="020B0604020202020204" pitchFamily="34"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endParaRPr lang="cs-CZ"/>
          </a:p>
        </p:txBody>
      </p:sp>
      <p:sp>
        <p:nvSpPr>
          <p:cNvPr id="148482" name="Rectangle 2"/>
          <p:cNvSpPr>
            <a:spLocks noGrp="1" noChangeArrowheads="1"/>
          </p:cNvSpPr>
          <p:nvPr>
            <p:ph type="body" idx="1"/>
          </p:nvPr>
        </p:nvSpPr>
        <p:spPr>
          <a:xfrm>
            <a:off x="1981200" y="1600201"/>
            <a:ext cx="8224838" cy="4525963"/>
          </a:xfrm>
          <a:ln/>
        </p:spPr>
        <p:txBody>
          <a:bodyPr vert="horz" lIns="91440" tIns="67968" rIns="91440" bIns="45720" rtlCol="0">
            <a:normAutofit/>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b="1" dirty="0" err="1">
                <a:cs typeface="Arial Unicode MS" panose="020B0604020202020204" pitchFamily="34" charset="-128"/>
              </a:rPr>
              <a:t>Αριστοτέλης</a:t>
            </a:r>
            <a:r>
              <a:rPr lang="cs-CZ" altLang="cs-CZ" sz="2400" b="1" dirty="0">
                <a:cs typeface="Arial Unicode MS" panose="020B0604020202020204" pitchFamily="34" charset="-128"/>
              </a:rPr>
              <a:t> Βαλα</a:t>
            </a:r>
            <a:r>
              <a:rPr lang="cs-CZ" altLang="cs-CZ" sz="2400" b="1" dirty="0" err="1">
                <a:cs typeface="Arial Unicode MS" panose="020B0604020202020204" pitchFamily="34" charset="-128"/>
              </a:rPr>
              <a:t>ωρίτης</a:t>
            </a:r>
            <a:r>
              <a:rPr lang="cs-CZ" altLang="cs-CZ" sz="2400" b="1" dirty="0">
                <a:cs typeface="Arial Unicode MS" panose="020B0604020202020204" pitchFamily="34" charset="-128"/>
              </a:rPr>
              <a:t> /1824–1879/</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dirty="0">
                <a:cs typeface="Arial Unicode MS" panose="020B0604020202020204" pitchFamily="34" charset="-128"/>
              </a:rPr>
              <a:t>– epickolyrické básně napodobující lidovou poezii</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dirty="0">
                <a:cs typeface="Arial Unicode MS" panose="020B0604020202020204" pitchFamily="34" charset="-128"/>
              </a:rPr>
              <a:t>– náměty čerpá ze života </a:t>
            </a:r>
            <a:r>
              <a:rPr lang="cs-CZ" altLang="cs-CZ" sz="2400" dirty="0" err="1">
                <a:cs typeface="Arial Unicode MS" panose="020B0604020202020204" pitchFamily="34" charset="-128"/>
              </a:rPr>
              <a:t>armatolů</a:t>
            </a:r>
            <a:r>
              <a:rPr lang="cs-CZ" altLang="cs-CZ" sz="2400" dirty="0">
                <a:cs typeface="Arial Unicode MS" panose="020B0604020202020204" pitchFamily="34" charset="-128"/>
              </a:rPr>
              <a:t> a </a:t>
            </a:r>
            <a:r>
              <a:rPr lang="cs-CZ" altLang="cs-CZ" sz="2400" dirty="0" err="1">
                <a:cs typeface="Arial Unicode MS" panose="020B0604020202020204" pitchFamily="34" charset="-128"/>
              </a:rPr>
              <a:t>kleftů</a:t>
            </a:r>
            <a:r>
              <a:rPr lang="cs-CZ" altLang="cs-CZ" sz="2400" dirty="0">
                <a:cs typeface="Arial Unicode MS" panose="020B0604020202020204" pitchFamily="34" charset="-128"/>
              </a:rPr>
              <a:t>,  idealizovaná podoba života protitureckých bojovníků</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dirty="0">
                <a:cs typeface="Arial Unicode MS" panose="020B0604020202020204" pitchFamily="34" charset="-128"/>
              </a:rPr>
              <a:t>– poéma </a:t>
            </a:r>
            <a:r>
              <a:rPr lang="cs-CZ" altLang="cs-CZ" sz="2400" b="1" i="1" dirty="0" err="1">
                <a:cs typeface="Arial Unicode MS" panose="020B0604020202020204" pitchFamily="34" charset="-128"/>
              </a:rPr>
              <a:t>Αθ</a:t>
            </a:r>
            <a:r>
              <a:rPr lang="cs-CZ" altLang="cs-CZ" sz="2400" b="1" i="1" dirty="0">
                <a:cs typeface="Arial Unicode MS" panose="020B0604020202020204" pitchFamily="34" charset="-128"/>
              </a:rPr>
              <a:t>ανάσης Διάκος</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dirty="0">
                <a:cs typeface="Arial Unicode MS" panose="020B0604020202020204" pitchFamily="34" charset="-128"/>
              </a:rPr>
              <a:t>– nedokončené epická poéma </a:t>
            </a:r>
            <a:r>
              <a:rPr lang="cs-CZ" altLang="cs-CZ" sz="2400" b="1" i="1" dirty="0" err="1">
                <a:cs typeface="Arial Unicode MS" panose="020B0604020202020204" pitchFamily="34" charset="-128"/>
              </a:rPr>
              <a:t>Φωτεινός</a:t>
            </a:r>
            <a:r>
              <a:rPr lang="cs-CZ" altLang="cs-CZ" sz="2400" dirty="0">
                <a:cs typeface="Arial Unicode MS" panose="020B0604020202020204" pitchFamily="34" charset="-128"/>
              </a:rPr>
              <a:t> o povstání rolníků na </a:t>
            </a:r>
            <a:r>
              <a:rPr lang="cs-CZ" altLang="cs-CZ" sz="2400" dirty="0" err="1">
                <a:cs typeface="Arial Unicode MS" panose="020B0604020202020204" pitchFamily="34" charset="-128"/>
              </a:rPr>
              <a:t>Lefkádě</a:t>
            </a:r>
            <a:r>
              <a:rPr lang="cs-CZ" altLang="cs-CZ" sz="2400" dirty="0">
                <a:cs typeface="Arial Unicode MS" panose="020B0604020202020204" pitchFamily="34" charset="-128"/>
              </a:rPr>
              <a:t> ve 14.st</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400" dirty="0">
              <a:cs typeface="Arial Unicode MS" panose="020B0604020202020204" pitchFamily="34"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endParaRPr lang="cs-CZ"/>
          </a:p>
        </p:txBody>
      </p:sp>
      <p:sp>
        <p:nvSpPr>
          <p:cNvPr id="149506" name="Rectangle 2"/>
          <p:cNvSpPr>
            <a:spLocks noGrp="1" noChangeArrowheads="1"/>
          </p:cNvSpPr>
          <p:nvPr>
            <p:ph type="body" idx="1"/>
          </p:nvPr>
        </p:nvSpPr>
        <p:spPr>
          <a:xfrm>
            <a:off x="1981200" y="1600201"/>
            <a:ext cx="8224838" cy="4525963"/>
          </a:xfrm>
          <a:ln/>
        </p:spPr>
        <p:txBody>
          <a:bodyPr vert="horz" lIns="91440" tIns="67968" rIns="91440" bIns="45720" rtlCol="0">
            <a:normAutofit lnSpcReduction="10000"/>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b="1"/>
              <a:t>Αθανάσης Διάκος : 'Aσμα Πρώτον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400" b="1"/>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i="1"/>
              <a:t>"Ανέβα, Μήτρε στου βουνού κατάκορφα τη ράχη,</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i="1"/>
              <a:t>πάρε το μάτι ταητού και ταλαφιού το πόδι</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i="1"/>
              <a:t>και την αγρύπνια του λαγού, και στήσε καραούλι.</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i="1"/>
              <a:t>Κι'αν δης χιλιάδαις τον εχθρό, άλογα και πεζούρα,</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i="1"/>
              <a:t>με τον Κιοσέ Μεχμέτ πασά, τον ύπνο μη μου κόψης,</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i="1"/>
              <a:t>στάσου, πολέμα μοναχός. Κι'αν δης μές στο φουσάτο</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i="1"/>
              <a:t>να πηλαλάη τάλογο του Ομέρπασα Βρυώνη,</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i="1"/>
              <a:t>πέτα ροβόλα, κράξε με. Σύρε με την ευχή μου".</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Aπομνημονεύματα Μακρυγιάννη</a:t>
            </a:r>
          </a:p>
        </p:txBody>
      </p:sp>
      <p:sp>
        <p:nvSpPr>
          <p:cNvPr id="150530" name="Rectangle 2"/>
          <p:cNvSpPr>
            <a:spLocks noGrp="1" noChangeArrowheads="1"/>
          </p:cNvSpPr>
          <p:nvPr>
            <p:ph type="body" idx="1"/>
          </p:nvPr>
        </p:nvSpPr>
        <p:spPr>
          <a:xfrm>
            <a:off x="1981200" y="1600201"/>
            <a:ext cx="8224838" cy="4525963"/>
          </a:xfrm>
          <a:ln/>
        </p:spPr>
        <p:txBody>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b="1"/>
              <a:t>Στρατηγός Μακρυγιάννης</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 přímý účastník bojů</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 původně negramotný</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 kritika Řeků, kteří se sváří mezi sebou</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 živý mluvený jazyk</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 inspirace pro spisovatele generace 30. let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endParaRPr lang="cs-CZ"/>
          </a:p>
        </p:txBody>
      </p:sp>
      <p:sp>
        <p:nvSpPr>
          <p:cNvPr id="151554" name="Rectangle 2"/>
          <p:cNvSpPr>
            <a:spLocks noGrp="1" noChangeArrowheads="1"/>
          </p:cNvSpPr>
          <p:nvPr>
            <p:ph type="body" idx="1"/>
          </p:nvPr>
        </p:nvSpPr>
        <p:spPr>
          <a:xfrm>
            <a:off x="1981200" y="1600201"/>
            <a:ext cx="8224838" cy="4525963"/>
          </a:xfrm>
          <a:ln/>
        </p:spPr>
        <p:txBody>
          <a:bodyPr/>
          <a:lstStyle/>
          <a:p>
            <a:endParaRPr lang="cs-CZ"/>
          </a:p>
        </p:txBody>
      </p:sp>
      <p:pic>
        <p:nvPicPr>
          <p:cNvPr id="151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4700" y="539750"/>
            <a:ext cx="3600450" cy="5219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Απομνημονεύματα Κολοκοτρώνη</a:t>
            </a:r>
          </a:p>
        </p:txBody>
      </p:sp>
      <p:sp>
        <p:nvSpPr>
          <p:cNvPr id="152578" name="Rectangle 2"/>
          <p:cNvSpPr>
            <a:spLocks noGrp="1" noChangeArrowheads="1"/>
          </p:cNvSpPr>
          <p:nvPr>
            <p:ph type="body" idx="1"/>
          </p:nvPr>
        </p:nvSpPr>
        <p:spPr>
          <a:xfrm>
            <a:off x="1981200" y="1600200"/>
            <a:ext cx="8224838" cy="5106988"/>
          </a:xfrm>
          <a:ln/>
        </p:spPr>
        <p:txBody>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i="1"/>
              <a:t> O Ιμπραΐμης μου επαράγγειλε μια φορά διατί δεν στέκω να πολεμήσωμεν (κατά μέτωπον). Εγώ του αποκρίθηκα, ας πάρη πεντακόσιους, χίλιους, και παίρνω και εγώ άλλους τόσους, και τότε πολεμούμε, ή αν θέλη ας έλθη και να μονομαχήσωμεν οι δύο. Αυτός δεν με αποκρίθηκε εις κανένα. Και αν ήθελε το δεχθή το έκαμνα με όλην την καρδιάν, διότι έλεγα αν χανόμουν, ας πήγαινα, αν τον χαλούσα, εγλύτωνα το έθνος μου.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Znaky romantismu – Dimaras</a:t>
            </a:r>
          </a:p>
        </p:txBody>
      </p:sp>
      <p:sp>
        <p:nvSpPr>
          <p:cNvPr id="108546" name="Rectangle 2"/>
          <p:cNvSpPr>
            <a:spLocks noGrp="1" noChangeArrowheads="1"/>
          </p:cNvSpPr>
          <p:nvPr>
            <p:ph type="body" idx="1"/>
          </p:nvPr>
        </p:nvSpPr>
        <p:spPr>
          <a:xfrm>
            <a:off x="1981200" y="1600200"/>
            <a:ext cx="8224838" cy="4895850"/>
          </a:xfrm>
          <a:ln/>
        </p:spPr>
        <p:txBody>
          <a:bodyPr vert="horz" lIns="91440" tIns="64440" rIns="91440" bIns="45720" rtlCol="0">
            <a:normAutofit/>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000">
                <a:cs typeface="Arial" panose="020B0604020202020204" pitchFamily="34" charset="0"/>
              </a:rPr>
              <a:t>–</a:t>
            </a:r>
            <a:r>
              <a:rPr lang="cs-CZ" altLang="cs-CZ" sz="2000"/>
              <a:t> n</a:t>
            </a:r>
            <a:r>
              <a:rPr lang="cs-CZ" altLang="cs-CZ" sz="2000">
                <a:cs typeface="Arial Unicode MS" panose="020B0604020202020204" pitchFamily="34" charset="-128"/>
              </a:rPr>
              <a:t>a Západě je preromantismus reakcí proti </a:t>
            </a:r>
            <a:r>
              <a:rPr lang="cs-CZ" altLang="cs-CZ" sz="2000" b="1">
                <a:cs typeface="Arial Unicode MS" panose="020B0604020202020204" pitchFamily="34" charset="-128"/>
              </a:rPr>
              <a:t>stagnujícímu klasicismu</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000">
                <a:cs typeface="Arial Unicode MS" panose="020B0604020202020204" pitchFamily="34" charset="-128"/>
              </a:rPr>
              <a:t>– proti osvícenskému didaktismu a racionalismu staví </a:t>
            </a:r>
            <a:r>
              <a:rPr lang="cs-CZ" altLang="cs-CZ" sz="2000" b="1">
                <a:cs typeface="Arial Unicode MS" panose="020B0604020202020204" pitchFamily="34" charset="-128"/>
              </a:rPr>
              <a:t>obrazotvornost a citovost,</a:t>
            </a:r>
            <a:r>
              <a:rPr lang="cs-CZ" altLang="cs-CZ" sz="2000">
                <a:cs typeface="Arial Unicode MS" panose="020B0604020202020204" pitchFamily="34" charset="-128"/>
              </a:rPr>
              <a:t> které se stávají základními prvky uměleckého projevu</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000">
                <a:cs typeface="Arial Unicode MS" panose="020B0604020202020204" pitchFamily="34" charset="-128"/>
              </a:rPr>
              <a:t>– racionalismus střídá </a:t>
            </a:r>
            <a:r>
              <a:rPr lang="cs-CZ" altLang="cs-CZ" sz="2000" b="1">
                <a:cs typeface="Arial Unicode MS" panose="020B0604020202020204" pitchFamily="34" charset="-128"/>
              </a:rPr>
              <a:t>náboženská víra</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000">
                <a:cs typeface="Arial Unicode MS" panose="020B0604020202020204" pitchFamily="34" charset="-128"/>
              </a:rPr>
              <a:t>– oproti </a:t>
            </a:r>
            <a:r>
              <a:rPr lang="cs-CZ" altLang="cs-CZ" sz="2000" b="1">
                <a:cs typeface="Arial Unicode MS" panose="020B0604020202020204" pitchFamily="34" charset="-128"/>
              </a:rPr>
              <a:t>nápodobě vzorů </a:t>
            </a:r>
            <a:r>
              <a:rPr lang="cs-CZ" altLang="cs-CZ" sz="2000">
                <a:cs typeface="Arial Unicode MS" panose="020B0604020202020204" pitchFamily="34" charset="-128"/>
              </a:rPr>
              <a:t>(klasicismus – klasické vzory) jde do popředí </a:t>
            </a:r>
            <a:r>
              <a:rPr lang="cs-CZ" altLang="cs-CZ" sz="2000" b="1">
                <a:cs typeface="Arial Unicode MS" panose="020B0604020202020204" pitchFamily="34" charset="-128"/>
              </a:rPr>
              <a:t>fantazie a inspirace</a:t>
            </a:r>
            <a:r>
              <a:rPr lang="cs-CZ" altLang="cs-CZ" sz="2000">
                <a:cs typeface="Arial Unicode MS" panose="020B0604020202020204" pitchFamily="34" charset="-128"/>
              </a:rPr>
              <a:t>, které jsou hlavními tvůrčími principy romantiků</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000">
                <a:cs typeface="Arial Unicode MS" panose="020B0604020202020204" pitchFamily="34" charset="-128"/>
              </a:rPr>
              <a:t>– osvícenství vidělo hlavní úlohu člověka jako člena společnosti – občana, romantismus zajímá </a:t>
            </a:r>
            <a:r>
              <a:rPr lang="cs-CZ" altLang="cs-CZ" sz="2000" b="1">
                <a:cs typeface="Arial Unicode MS" panose="020B0604020202020204" pitchFamily="34" charset="-128"/>
              </a:rPr>
              <a:t>člověk jako individualita</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000">
                <a:cs typeface="Arial Unicode MS" panose="020B0604020202020204" pitchFamily="34" charset="-128"/>
              </a:rPr>
              <a:t>– rozvíjí se především </a:t>
            </a:r>
            <a:r>
              <a:rPr lang="cs-CZ" altLang="cs-CZ" sz="2000" b="1">
                <a:cs typeface="Arial Unicode MS" panose="020B0604020202020204" pitchFamily="34" charset="-128"/>
              </a:rPr>
              <a:t>poezie</a:t>
            </a:r>
            <a:r>
              <a:rPr lang="cs-CZ" altLang="cs-CZ" sz="2000">
                <a:cs typeface="Arial Unicode MS" panose="020B0604020202020204" pitchFamily="34" charset="-128"/>
              </a:rPr>
              <a:t>, jejímž prostřednictvím básnící vyjadřují své </a:t>
            </a:r>
            <a:r>
              <a:rPr lang="cs-CZ" altLang="cs-CZ" sz="2000" b="1">
                <a:cs typeface="Arial Unicode MS" panose="020B0604020202020204" pitchFamily="34" charset="-128"/>
              </a:rPr>
              <a:t>subjektivní pocity</a:t>
            </a:r>
            <a:r>
              <a:rPr lang="cs-CZ" altLang="cs-CZ" sz="2000">
                <a:cs typeface="Arial Unicode MS" panose="020B0604020202020204" pitchFamily="34" charset="-128"/>
              </a:rPr>
              <a:t>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000">
                <a:cs typeface="Arial Unicode MS" panose="020B0604020202020204" pitchFamily="34" charset="-128"/>
              </a:rPr>
              <a:t>– probouzí se </a:t>
            </a:r>
            <a:r>
              <a:rPr lang="cs-CZ" altLang="cs-CZ" sz="2000" b="1">
                <a:cs typeface="Arial Unicode MS" panose="020B0604020202020204" pitchFamily="34" charset="-128"/>
              </a:rPr>
              <a:t>národní uvědomění</a:t>
            </a:r>
            <a:r>
              <a:rPr lang="cs-CZ" altLang="cs-CZ" sz="2000">
                <a:cs typeface="Arial Unicode MS" panose="020B0604020202020204" pitchFamily="34" charset="-128"/>
              </a:rPr>
              <a:t> jednotlivých národů, které opouštějí zájem o klasickou kulturu a začínají se zajímat o svou </a:t>
            </a:r>
            <a:r>
              <a:rPr lang="cs-CZ" altLang="cs-CZ" sz="2000" b="1">
                <a:cs typeface="Arial Unicode MS" panose="020B0604020202020204" pitchFamily="34" charset="-128"/>
              </a:rPr>
              <a:t>vlastní minulost a tradice</a:t>
            </a:r>
            <a:r>
              <a:rPr lang="cs-CZ" altLang="cs-CZ" sz="2000">
                <a:cs typeface="Arial Unicode MS" panose="020B0604020202020204" pitchFamily="34" charset="-128"/>
              </a:rPr>
              <a:t> a chtějí je využít i v literatuře</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200">
              <a:cs typeface="Arial Unicode MS" panose="020B0604020202020204" pitchFamily="34"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Γέρος του Μοριά</a:t>
            </a:r>
          </a:p>
        </p:txBody>
      </p:sp>
      <p:sp>
        <p:nvSpPr>
          <p:cNvPr id="153602" name="Rectangle 2"/>
          <p:cNvSpPr>
            <a:spLocks noGrp="1" noChangeArrowheads="1"/>
          </p:cNvSpPr>
          <p:nvPr>
            <p:ph type="body" idx="1"/>
          </p:nvPr>
        </p:nvSpPr>
        <p:spPr>
          <a:xfrm>
            <a:off x="1981200" y="1600201"/>
            <a:ext cx="8224838" cy="4525963"/>
          </a:xfrm>
          <a:ln/>
        </p:spPr>
        <p:txBody>
          <a:bodyPr/>
          <a:lstStyle/>
          <a:p>
            <a:endParaRPr lang="cs-CZ"/>
          </a:p>
        </p:txBody>
      </p:sp>
      <p:pic>
        <p:nvPicPr>
          <p:cNvPr id="153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3975" y="1439863"/>
            <a:ext cx="3779838" cy="5040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b="1" dirty="0">
                <a:solidFill>
                  <a:schemeClr val="accent6">
                    <a:lumMod val="75000"/>
                  </a:schemeClr>
                </a:solidFill>
              </a:rPr>
              <a:t>Aténská romantická škola</a:t>
            </a:r>
          </a:p>
        </p:txBody>
      </p:sp>
      <p:sp>
        <p:nvSpPr>
          <p:cNvPr id="154626" name="Rectangle 2"/>
          <p:cNvSpPr>
            <a:spLocks noGrp="1" noChangeArrowheads="1"/>
          </p:cNvSpPr>
          <p:nvPr>
            <p:ph type="body" idx="1"/>
          </p:nvPr>
        </p:nvSpPr>
        <p:spPr>
          <a:xfrm>
            <a:off x="1981200" y="2132856"/>
            <a:ext cx="8224838" cy="4299694"/>
          </a:xfrm>
          <a:ln/>
        </p:spPr>
        <p:txBody>
          <a:bodyPr vert="horz" lIns="91440" tIns="64440" rIns="91440" bIns="45720" rtlCol="0">
            <a:normAutofit/>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000" dirty="0"/>
              <a:t>– 1830 – 1880</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000" dirty="0"/>
              <a:t>– po založení řeckého státu zůstávají kulturní centra mimo jeho hranice (Podunajská knížectví, Konstantinopol, Jónské ostrovy)</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000" dirty="0"/>
              <a:t>– „kulturní vakuum“ zaplňují Fanarioté, kteří přicházejí do Atén</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000" dirty="0"/>
              <a:t>– zpočátku poezie psána </a:t>
            </a:r>
            <a:r>
              <a:rPr lang="cs-CZ" altLang="cs-CZ" sz="2000" dirty="0" err="1"/>
              <a:t>dimotiki</a:t>
            </a:r>
            <a:r>
              <a:rPr lang="cs-CZ" altLang="cs-CZ" sz="2000" dirty="0"/>
              <a:t> i </a:t>
            </a:r>
            <a:r>
              <a:rPr lang="cs-CZ" altLang="cs-CZ" sz="2000" dirty="0" err="1"/>
              <a:t>katharevusou</a:t>
            </a:r>
            <a:endParaRPr lang="cs-CZ" altLang="cs-CZ" sz="2000" dirty="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000" dirty="0"/>
              <a:t>– postupně se aténští romantikové přiklánějí ke stále konzervativnější </a:t>
            </a:r>
            <a:r>
              <a:rPr lang="cs-CZ" altLang="cs-CZ" sz="2000" dirty="0" err="1"/>
              <a:t>katharevuse</a:t>
            </a:r>
            <a:endParaRPr lang="cs-CZ" altLang="cs-CZ" sz="20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1"/>
          <p:cNvSpPr>
            <a:spLocks noGrp="1" noChangeArrowheads="1"/>
          </p:cNvSpPr>
          <p:nvPr>
            <p:ph type="title"/>
          </p:nvPr>
        </p:nvSpPr>
        <p:spPr>
          <a:xfrm>
            <a:off x="1981200" y="128588"/>
            <a:ext cx="8224838" cy="1435100"/>
          </a:xfrm>
          <a:ln/>
        </p:spPr>
        <p:txBody>
          <a:bodyPr vert="horz" lIns="91440" tIns="75024"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3200"/>
              <a:t> Π. Σούτσος, </a:t>
            </a:r>
            <a:r>
              <a:rPr lang="cs-CZ" altLang="cs-CZ" sz="3200" i="1"/>
              <a:t>Η κιθάρα</a:t>
            </a:r>
            <a:r>
              <a:rPr lang="cs-CZ" altLang="cs-CZ" sz="3200"/>
              <a:t> (1835)</a:t>
            </a:r>
          </a:p>
        </p:txBody>
      </p:sp>
      <p:sp>
        <p:nvSpPr>
          <p:cNvPr id="155650" name="Rectangle 2"/>
          <p:cNvSpPr>
            <a:spLocks noGrp="1" noChangeArrowheads="1"/>
          </p:cNvSpPr>
          <p:nvPr>
            <p:ph type="body" idx="1"/>
          </p:nvPr>
        </p:nvSpPr>
        <p:spPr>
          <a:xfrm>
            <a:off x="1981200" y="1600200"/>
            <a:ext cx="8224838" cy="4521200"/>
          </a:xfrm>
          <a:ln/>
        </p:spPr>
        <p:txBody>
          <a:bodyPr vert="horz" lIns="91440" tIns="46800" rIns="91440" bIns="45720" rtlCol="0">
            <a:normAutofit/>
          </a:bodyPr>
          <a:lstStyle/>
          <a:p>
            <a:pPr marL="352425" indent="0" algn="just">
              <a:lnSpc>
                <a:spcPct val="102000"/>
              </a:lnSpc>
              <a:tabLst>
                <a:tab pos="352425" algn="l"/>
                <a:tab pos="457200" algn="l"/>
                <a:tab pos="906463" algn="l"/>
                <a:tab pos="1355725" algn="l"/>
                <a:tab pos="1804988" algn="l"/>
                <a:tab pos="2254250" algn="l"/>
                <a:tab pos="2703513" algn="l"/>
                <a:tab pos="3152775" algn="l"/>
                <a:tab pos="3602038" algn="l"/>
                <a:tab pos="4051300" algn="l"/>
                <a:tab pos="4500563" algn="l"/>
                <a:tab pos="4949825" algn="l"/>
                <a:tab pos="5399088" algn="l"/>
                <a:tab pos="5848350" algn="l"/>
                <a:tab pos="6297613" algn="l"/>
                <a:tab pos="6746875" algn="l"/>
                <a:tab pos="7196138" algn="l"/>
                <a:tab pos="7645400" algn="l"/>
                <a:tab pos="8094663" algn="l"/>
                <a:tab pos="8543925" algn="l"/>
                <a:tab pos="8993188" algn="l"/>
              </a:tabLst>
            </a:pPr>
            <a:r>
              <a:rPr lang="el-GR" altLang="cs-CZ" sz="2400" b="1">
                <a:latin typeface="Calibri" panose="020F0502020204030204" pitchFamily="34" charset="0"/>
                <a:ea typeface="Calibri;Arial" pitchFamily="32" charset="0"/>
                <a:cs typeface="Calibri;Arial" pitchFamily="32" charset="0"/>
              </a:rPr>
              <a:t>Οἱ Ἕλληνες τοῦ Ἀγῶνος</a:t>
            </a:r>
          </a:p>
          <a:p>
            <a:pPr marL="349250" indent="0">
              <a:lnSpc>
                <a:spcPct val="107000"/>
              </a:lnSpc>
              <a:tabLst>
                <a:tab pos="352425" algn="l"/>
                <a:tab pos="457200" algn="l"/>
                <a:tab pos="906463" algn="l"/>
                <a:tab pos="1355725" algn="l"/>
                <a:tab pos="1804988" algn="l"/>
                <a:tab pos="2254250" algn="l"/>
                <a:tab pos="2703513" algn="l"/>
                <a:tab pos="3152775" algn="l"/>
                <a:tab pos="3602038" algn="l"/>
                <a:tab pos="4051300" algn="l"/>
                <a:tab pos="4500563" algn="l"/>
                <a:tab pos="4949825" algn="l"/>
                <a:tab pos="5399088" algn="l"/>
                <a:tab pos="5848350" algn="l"/>
                <a:tab pos="6297613" algn="l"/>
                <a:tab pos="6746875" algn="l"/>
                <a:tab pos="7196138" algn="l"/>
                <a:tab pos="7645400" algn="l"/>
                <a:tab pos="8094663" algn="l"/>
                <a:tab pos="8543925" algn="l"/>
                <a:tab pos="8993188" algn="l"/>
              </a:tabLst>
            </a:pPr>
            <a:endParaRPr lang="cs-CZ" altLang="cs-CZ" sz="2400"/>
          </a:p>
          <a:p>
            <a:pPr marL="349250" indent="0">
              <a:lnSpc>
                <a:spcPct val="117000"/>
              </a:lnSpc>
              <a:tabLst>
                <a:tab pos="352425" algn="l"/>
                <a:tab pos="457200" algn="l"/>
                <a:tab pos="906463" algn="l"/>
                <a:tab pos="1355725" algn="l"/>
                <a:tab pos="1804988" algn="l"/>
                <a:tab pos="2254250" algn="l"/>
                <a:tab pos="2703513" algn="l"/>
                <a:tab pos="3152775" algn="l"/>
                <a:tab pos="3602038" algn="l"/>
                <a:tab pos="4051300" algn="l"/>
                <a:tab pos="4500563" algn="l"/>
                <a:tab pos="4949825" algn="l"/>
                <a:tab pos="5399088" algn="l"/>
                <a:tab pos="5848350" algn="l"/>
                <a:tab pos="6297613" algn="l"/>
                <a:tab pos="6746875" algn="l"/>
                <a:tab pos="7196138" algn="l"/>
                <a:tab pos="7645400" algn="l"/>
                <a:tab pos="8094663" algn="l"/>
                <a:tab pos="8543925" algn="l"/>
                <a:tab pos="8993188" algn="l"/>
              </a:tabLst>
            </a:pPr>
            <a:r>
              <a:rPr lang="el-GR" altLang="cs-CZ" sz="2400">
                <a:latin typeface="Calibri" panose="020F0502020204030204" pitchFamily="34" charset="0"/>
                <a:cs typeface="Calibri" panose="020F0502020204030204" pitchFamily="34" charset="0"/>
              </a:rPr>
              <a:t>Ἡ</a:t>
            </a:r>
            <a:r>
              <a:rPr lang="en-US" altLang="cs-CZ" sz="2400">
                <a:latin typeface="Calibri" panose="020F0502020204030204" pitchFamily="34" charset="0"/>
                <a:cs typeface="Calibri" panose="020F0502020204030204" pitchFamily="34" charset="0"/>
              </a:rPr>
              <a:t> </a:t>
            </a:r>
            <a:r>
              <a:rPr lang="el-GR" altLang="cs-CZ" sz="2400">
                <a:latin typeface="Calibri" panose="020F0502020204030204" pitchFamily="34" charset="0"/>
                <a:cs typeface="Calibri" panose="020F0502020204030204" pitchFamily="34" charset="0"/>
              </a:rPr>
              <a:t>Ἐλευθερία</a:t>
            </a:r>
            <a:r>
              <a:rPr lang="en-US" altLang="cs-CZ" sz="2400">
                <a:latin typeface="Calibri" panose="020F0502020204030204" pitchFamily="34" charset="0"/>
                <a:cs typeface="Calibri" panose="020F0502020204030204" pitchFamily="34" charset="0"/>
              </a:rPr>
              <a:t>, </a:t>
            </a:r>
            <a:r>
              <a:rPr lang="el-GR" altLang="cs-CZ" sz="2400">
                <a:latin typeface="Calibri" panose="020F0502020204030204" pitchFamily="34" charset="0"/>
                <a:cs typeface="Calibri" panose="020F0502020204030204" pitchFamily="34" charset="0"/>
              </a:rPr>
              <a:t>βλέπεις</a:t>
            </a:r>
            <a:r>
              <a:rPr lang="en-US" altLang="cs-CZ" sz="2400">
                <a:latin typeface="Calibri" panose="020F0502020204030204" pitchFamily="34" charset="0"/>
                <a:cs typeface="Calibri" panose="020F0502020204030204" pitchFamily="34" charset="0"/>
              </a:rPr>
              <a:t>, </a:t>
            </a:r>
            <a:r>
              <a:rPr lang="el-GR" altLang="cs-CZ" sz="2400">
                <a:latin typeface="Calibri" panose="020F0502020204030204" pitchFamily="34" charset="0"/>
                <a:cs typeface="Calibri" panose="020F0502020204030204" pitchFamily="34" charset="0"/>
              </a:rPr>
              <a:t>βαρὺν</a:t>
            </a:r>
            <a:r>
              <a:rPr lang="en-US" altLang="cs-CZ" sz="2400">
                <a:latin typeface="Calibri" panose="020F0502020204030204" pitchFamily="34" charset="0"/>
                <a:cs typeface="Calibri" panose="020F0502020204030204" pitchFamily="34" charset="0"/>
              </a:rPr>
              <a:t> </a:t>
            </a:r>
            <a:r>
              <a:rPr lang="el-GR" altLang="cs-CZ" sz="2400">
                <a:latin typeface="Calibri" panose="020F0502020204030204" pitchFamily="34" charset="0"/>
                <a:cs typeface="Calibri" panose="020F0502020204030204" pitchFamily="34" charset="0"/>
              </a:rPr>
              <a:t>ὕπνον</a:t>
            </a:r>
            <a:r>
              <a:rPr lang="en-US" altLang="cs-CZ" sz="2400">
                <a:latin typeface="Calibri" panose="020F0502020204030204" pitchFamily="34" charset="0"/>
                <a:cs typeface="Calibri" panose="020F0502020204030204" pitchFamily="34" charset="0"/>
              </a:rPr>
              <a:t> </a:t>
            </a:r>
            <a:r>
              <a:rPr lang="el-GR" altLang="cs-CZ" sz="2400">
                <a:latin typeface="Calibri" panose="020F0502020204030204" pitchFamily="34" charset="0"/>
                <a:cs typeface="Calibri" panose="020F0502020204030204" pitchFamily="34" charset="0"/>
              </a:rPr>
              <a:t>ἐκοιμήθη</a:t>
            </a:r>
            <a:br>
              <a:rPr lang="en-US" altLang="cs-CZ" sz="2400">
                <a:latin typeface="Calibri" panose="020F0502020204030204" pitchFamily="34" charset="0"/>
                <a:cs typeface="Calibri" panose="020F0502020204030204" pitchFamily="34" charset="0"/>
              </a:rPr>
            </a:br>
            <a:r>
              <a:rPr lang="el-GR" altLang="cs-CZ" sz="2400">
                <a:latin typeface="Calibri" panose="020F0502020204030204" pitchFamily="34" charset="0"/>
                <a:cs typeface="Calibri" panose="020F0502020204030204" pitchFamily="34" charset="0"/>
              </a:rPr>
              <a:t>Καὶ</a:t>
            </a:r>
            <a:r>
              <a:rPr lang="en-US" altLang="cs-CZ" sz="2400">
                <a:latin typeface="Calibri" panose="020F0502020204030204" pitchFamily="34" charset="0"/>
                <a:cs typeface="Calibri" panose="020F0502020204030204" pitchFamily="34" charset="0"/>
              </a:rPr>
              <a:t> </a:t>
            </a:r>
            <a:r>
              <a:rPr lang="el-GR" altLang="cs-CZ" sz="2400">
                <a:latin typeface="Calibri" panose="020F0502020204030204" pitchFamily="34" charset="0"/>
                <a:cs typeface="Calibri" panose="020F0502020204030204" pitchFamily="34" charset="0"/>
              </a:rPr>
              <a:t>τὰ</a:t>
            </a:r>
            <a:r>
              <a:rPr lang="en-US" altLang="cs-CZ" sz="2400">
                <a:latin typeface="Calibri" panose="020F0502020204030204" pitchFamily="34" charset="0"/>
                <a:cs typeface="Calibri" panose="020F0502020204030204" pitchFamily="34" charset="0"/>
              </a:rPr>
              <a:t> </a:t>
            </a:r>
            <a:r>
              <a:rPr lang="el-GR" altLang="cs-CZ" sz="2400">
                <a:latin typeface="Calibri" panose="020F0502020204030204" pitchFamily="34" charset="0"/>
                <a:cs typeface="Calibri" panose="020F0502020204030204" pitchFamily="34" charset="0"/>
              </a:rPr>
              <a:t>ὄνειρά</a:t>
            </a:r>
            <a:r>
              <a:rPr lang="en-US" altLang="cs-CZ" sz="2400">
                <a:latin typeface="Calibri" panose="020F0502020204030204" pitchFamily="34" charset="0"/>
                <a:cs typeface="Calibri" panose="020F0502020204030204" pitchFamily="34" charset="0"/>
              </a:rPr>
              <a:t> </a:t>
            </a:r>
            <a:r>
              <a:rPr lang="el-GR" altLang="cs-CZ" sz="2400">
                <a:latin typeface="Calibri" panose="020F0502020204030204" pitchFamily="34" charset="0"/>
                <a:cs typeface="Calibri" panose="020F0502020204030204" pitchFamily="34" charset="0"/>
              </a:rPr>
              <a:t>της</a:t>
            </a:r>
            <a:r>
              <a:rPr lang="en-US" altLang="cs-CZ" sz="2400">
                <a:latin typeface="Calibri" panose="020F0502020204030204" pitchFamily="34" charset="0"/>
                <a:cs typeface="Calibri" panose="020F0502020204030204" pitchFamily="34" charset="0"/>
              </a:rPr>
              <a:t> </a:t>
            </a:r>
            <a:r>
              <a:rPr lang="el-GR" altLang="cs-CZ" sz="2400">
                <a:latin typeface="Calibri" panose="020F0502020204030204" pitchFamily="34" charset="0"/>
                <a:cs typeface="Calibri" panose="020F0502020204030204" pitchFamily="34" charset="0"/>
              </a:rPr>
              <a:t>εἶναι</a:t>
            </a:r>
            <a:r>
              <a:rPr lang="en-US" altLang="cs-CZ" sz="2400">
                <a:latin typeface="Calibri" panose="020F0502020204030204" pitchFamily="34" charset="0"/>
                <a:cs typeface="Calibri" panose="020F0502020204030204" pitchFamily="34" charset="0"/>
              </a:rPr>
              <a:t> </a:t>
            </a:r>
            <a:r>
              <a:rPr lang="el-GR" altLang="cs-CZ" sz="2400">
                <a:latin typeface="Calibri" panose="020F0502020204030204" pitchFamily="34" charset="0"/>
                <a:cs typeface="Calibri" panose="020F0502020204030204" pitchFamily="34" charset="0"/>
              </a:rPr>
              <a:t>μάταια</a:t>
            </a:r>
            <a:r>
              <a:rPr lang="en-US" altLang="cs-CZ" sz="2400">
                <a:latin typeface="Calibri" panose="020F0502020204030204" pitchFamily="34" charset="0"/>
                <a:cs typeface="Calibri" panose="020F0502020204030204" pitchFamily="34" charset="0"/>
              </a:rPr>
              <a:t> </a:t>
            </a:r>
            <a:r>
              <a:rPr lang="el-GR" altLang="cs-CZ" sz="2400">
                <a:latin typeface="Calibri" panose="020F0502020204030204" pitchFamily="34" charset="0"/>
                <a:cs typeface="Calibri" panose="020F0502020204030204" pitchFamily="34" charset="0"/>
              </a:rPr>
              <a:t>καὶ</a:t>
            </a:r>
            <a:r>
              <a:rPr lang="en-US" altLang="cs-CZ" sz="2400">
                <a:latin typeface="Calibri" panose="020F0502020204030204" pitchFamily="34" charset="0"/>
                <a:cs typeface="Calibri" panose="020F0502020204030204" pitchFamily="34" charset="0"/>
              </a:rPr>
              <a:t> </a:t>
            </a:r>
            <a:r>
              <a:rPr lang="el-GR" altLang="cs-CZ" sz="2400">
                <a:latin typeface="Calibri" panose="020F0502020204030204" pitchFamily="34" charset="0"/>
                <a:cs typeface="Calibri" panose="020F0502020204030204" pitchFamily="34" charset="0"/>
              </a:rPr>
              <a:t>λυπηρά·</a:t>
            </a:r>
            <a:br>
              <a:rPr lang="en-US" altLang="cs-CZ" sz="2400">
                <a:latin typeface="Calibri" panose="020F0502020204030204" pitchFamily="34" charset="0"/>
                <a:cs typeface="Calibri" panose="020F0502020204030204" pitchFamily="34" charset="0"/>
              </a:rPr>
            </a:br>
            <a:r>
              <a:rPr lang="el-GR" altLang="cs-CZ" sz="2400">
                <a:latin typeface="Calibri" panose="020F0502020204030204" pitchFamily="34" charset="0"/>
                <a:cs typeface="Calibri" panose="020F0502020204030204" pitchFamily="34" charset="0"/>
              </a:rPr>
              <a:t>Τῆς</a:t>
            </a:r>
            <a:r>
              <a:rPr lang="en-US" altLang="cs-CZ" sz="2400">
                <a:latin typeface="Calibri" panose="020F0502020204030204" pitchFamily="34" charset="0"/>
                <a:cs typeface="Calibri" panose="020F0502020204030204" pitchFamily="34" charset="0"/>
              </a:rPr>
              <a:t> </a:t>
            </a:r>
            <a:r>
              <a:rPr lang="el-GR" altLang="cs-CZ" sz="2400">
                <a:latin typeface="Calibri" panose="020F0502020204030204" pitchFamily="34" charset="0"/>
                <a:cs typeface="Calibri" panose="020F0502020204030204" pitchFamily="34" charset="0"/>
              </a:rPr>
              <a:t>ἐπαναστάσεώς</a:t>
            </a:r>
            <a:r>
              <a:rPr lang="en-US" altLang="cs-CZ" sz="2400">
                <a:latin typeface="Calibri" panose="020F0502020204030204" pitchFamily="34" charset="0"/>
                <a:cs typeface="Calibri" panose="020F0502020204030204" pitchFamily="34" charset="0"/>
              </a:rPr>
              <a:t> </a:t>
            </a:r>
            <a:r>
              <a:rPr lang="el-GR" altLang="cs-CZ" sz="2400">
                <a:latin typeface="Calibri" panose="020F0502020204030204" pitchFamily="34" charset="0"/>
                <a:cs typeface="Calibri" panose="020F0502020204030204" pitchFamily="34" charset="0"/>
              </a:rPr>
              <a:t>μας</a:t>
            </a:r>
            <a:r>
              <a:rPr lang="en-US" altLang="cs-CZ" sz="2400">
                <a:latin typeface="Calibri" panose="020F0502020204030204" pitchFamily="34" charset="0"/>
                <a:cs typeface="Calibri" panose="020F0502020204030204" pitchFamily="34" charset="0"/>
              </a:rPr>
              <a:t> </a:t>
            </a:r>
            <a:r>
              <a:rPr lang="el-GR" altLang="cs-CZ" sz="2400">
                <a:latin typeface="Calibri" panose="020F0502020204030204" pitchFamily="34" charset="0"/>
                <a:cs typeface="Calibri" panose="020F0502020204030204" pitchFamily="34" charset="0"/>
              </a:rPr>
              <a:t>τὸ</a:t>
            </a:r>
            <a:r>
              <a:rPr lang="en-US" altLang="cs-CZ" sz="2400">
                <a:latin typeface="Calibri" panose="020F0502020204030204" pitchFamily="34" charset="0"/>
                <a:cs typeface="Calibri" panose="020F0502020204030204" pitchFamily="34" charset="0"/>
              </a:rPr>
              <a:t> </a:t>
            </a:r>
            <a:r>
              <a:rPr lang="el-GR" altLang="cs-CZ" sz="2400">
                <a:latin typeface="Calibri" panose="020F0502020204030204" pitchFamily="34" charset="0"/>
                <a:cs typeface="Calibri" panose="020F0502020204030204" pitchFamily="34" charset="0"/>
              </a:rPr>
              <a:t>πῦρ</a:t>
            </a:r>
            <a:r>
              <a:rPr lang="en-US" altLang="cs-CZ" sz="2400">
                <a:latin typeface="Calibri" panose="020F0502020204030204" pitchFamily="34" charset="0"/>
                <a:cs typeface="Calibri" panose="020F0502020204030204" pitchFamily="34" charset="0"/>
              </a:rPr>
              <a:t> </a:t>
            </a:r>
            <a:r>
              <a:rPr lang="el-GR" altLang="cs-CZ" sz="2400">
                <a:latin typeface="Calibri" panose="020F0502020204030204" pitchFamily="34" charset="0"/>
                <a:cs typeface="Calibri" panose="020F0502020204030204" pitchFamily="34" charset="0"/>
              </a:rPr>
              <a:t>ἔσβησε</a:t>
            </a:r>
            <a:r>
              <a:rPr lang="en-US" altLang="cs-CZ" sz="2400">
                <a:latin typeface="Calibri" panose="020F0502020204030204" pitchFamily="34" charset="0"/>
                <a:cs typeface="Calibri" panose="020F0502020204030204" pitchFamily="34" charset="0"/>
              </a:rPr>
              <a:t> </a:t>
            </a:r>
            <a:r>
              <a:rPr lang="el-GR" altLang="cs-CZ" sz="2400">
                <a:latin typeface="Calibri" panose="020F0502020204030204" pitchFamily="34" charset="0"/>
                <a:cs typeface="Calibri" panose="020F0502020204030204" pitchFamily="34" charset="0"/>
              </a:rPr>
              <a:t>κι</a:t>
            </a:r>
            <a:r>
              <a:rPr lang="en-US" altLang="cs-CZ" sz="2400">
                <a:latin typeface="Calibri" panose="020F0502020204030204" pitchFamily="34" charset="0"/>
                <a:cs typeface="Calibri" panose="020F0502020204030204" pitchFamily="34" charset="0"/>
              </a:rPr>
              <a:t>' </a:t>
            </a:r>
            <a:r>
              <a:rPr lang="el-GR" altLang="cs-CZ" sz="2400">
                <a:latin typeface="Calibri" panose="020F0502020204030204" pitchFamily="34" charset="0"/>
                <a:cs typeface="Calibri" panose="020F0502020204030204" pitchFamily="34" charset="0"/>
              </a:rPr>
              <a:t>ἐχύθη·</a:t>
            </a:r>
            <a:br>
              <a:rPr lang="en-US" altLang="cs-CZ" sz="2400">
                <a:latin typeface="Calibri" panose="020F0502020204030204" pitchFamily="34" charset="0"/>
                <a:cs typeface="Calibri" panose="020F0502020204030204" pitchFamily="34" charset="0"/>
              </a:rPr>
            </a:br>
            <a:r>
              <a:rPr lang="el-GR" altLang="cs-CZ" sz="2400">
                <a:latin typeface="Calibri" panose="020F0502020204030204" pitchFamily="34" charset="0"/>
                <a:cs typeface="Calibri" panose="020F0502020204030204" pitchFamily="34" charset="0"/>
              </a:rPr>
              <a:t>Τοῦ</a:t>
            </a:r>
            <a:r>
              <a:rPr lang="en-US" altLang="cs-CZ" sz="2400">
                <a:latin typeface="Calibri" panose="020F0502020204030204" pitchFamily="34" charset="0"/>
                <a:cs typeface="Calibri" panose="020F0502020204030204" pitchFamily="34" charset="0"/>
              </a:rPr>
              <a:t> </a:t>
            </a:r>
            <a:r>
              <a:rPr lang="el-GR" altLang="cs-CZ" sz="2400">
                <a:latin typeface="Calibri" panose="020F0502020204030204" pitchFamily="34" charset="0"/>
                <a:cs typeface="Calibri" panose="020F0502020204030204" pitchFamily="34" charset="0"/>
              </a:rPr>
              <a:t>κρατῆρός</a:t>
            </a:r>
            <a:r>
              <a:rPr lang="en-US" altLang="cs-CZ" sz="2400">
                <a:latin typeface="Calibri" panose="020F0502020204030204" pitchFamily="34" charset="0"/>
                <a:cs typeface="Calibri" panose="020F0502020204030204" pitchFamily="34" charset="0"/>
              </a:rPr>
              <a:t> </a:t>
            </a:r>
            <a:r>
              <a:rPr lang="el-GR" altLang="cs-CZ" sz="2400">
                <a:latin typeface="Calibri" panose="020F0502020204030204" pitchFamily="34" charset="0"/>
                <a:cs typeface="Calibri" panose="020F0502020204030204" pitchFamily="34" charset="0"/>
              </a:rPr>
              <a:t>της</a:t>
            </a:r>
            <a:r>
              <a:rPr lang="en-US" altLang="cs-CZ" sz="2400">
                <a:latin typeface="Calibri" panose="020F0502020204030204" pitchFamily="34" charset="0"/>
                <a:cs typeface="Calibri" panose="020F0502020204030204" pitchFamily="34" charset="0"/>
              </a:rPr>
              <a:t> </a:t>
            </a:r>
            <a:r>
              <a:rPr lang="el-GR" altLang="cs-CZ" sz="2400">
                <a:latin typeface="Calibri" panose="020F0502020204030204" pitchFamily="34" charset="0"/>
                <a:cs typeface="Calibri" panose="020F0502020204030204" pitchFamily="34" charset="0"/>
              </a:rPr>
              <a:t>μᾶς</a:t>
            </a:r>
            <a:r>
              <a:rPr lang="en-US" altLang="cs-CZ" sz="2400">
                <a:latin typeface="Calibri" panose="020F0502020204030204" pitchFamily="34" charset="0"/>
                <a:cs typeface="Calibri" panose="020F0502020204030204" pitchFamily="34" charset="0"/>
              </a:rPr>
              <a:t> </a:t>
            </a:r>
            <a:r>
              <a:rPr lang="el-GR" altLang="cs-CZ" sz="2400">
                <a:latin typeface="Calibri" panose="020F0502020204030204" pitchFamily="34" charset="0"/>
                <a:cs typeface="Calibri" panose="020F0502020204030204" pitchFamily="34" charset="0"/>
              </a:rPr>
              <a:t>μένει</a:t>
            </a:r>
            <a:r>
              <a:rPr lang="en-US" altLang="cs-CZ" sz="2400">
                <a:latin typeface="Calibri" panose="020F0502020204030204" pitchFamily="34" charset="0"/>
                <a:cs typeface="Calibri" panose="020F0502020204030204" pitchFamily="34" charset="0"/>
              </a:rPr>
              <a:t> </a:t>
            </a:r>
            <a:r>
              <a:rPr lang="el-GR" altLang="cs-CZ" sz="2400">
                <a:latin typeface="Calibri" panose="020F0502020204030204" pitchFamily="34" charset="0"/>
                <a:cs typeface="Calibri" panose="020F0502020204030204" pitchFamily="34" charset="0"/>
              </a:rPr>
              <a:t>τέφρα</a:t>
            </a:r>
            <a:r>
              <a:rPr lang="en-US" altLang="cs-CZ" sz="2400">
                <a:latin typeface="Calibri" panose="020F0502020204030204" pitchFamily="34" charset="0"/>
                <a:cs typeface="Calibri" panose="020F0502020204030204" pitchFamily="34" charset="0"/>
              </a:rPr>
              <a:t> </a:t>
            </a:r>
            <a:r>
              <a:rPr lang="el-GR" altLang="cs-CZ" sz="2400">
                <a:latin typeface="Calibri" panose="020F0502020204030204" pitchFamily="34" charset="0"/>
                <a:cs typeface="Calibri" panose="020F0502020204030204" pitchFamily="34" charset="0"/>
              </a:rPr>
              <a:t>μόνον</a:t>
            </a:r>
            <a:r>
              <a:rPr lang="en-US" altLang="cs-CZ" sz="2400">
                <a:latin typeface="Calibri" panose="020F0502020204030204" pitchFamily="34" charset="0"/>
                <a:cs typeface="Calibri" panose="020F0502020204030204" pitchFamily="34" charset="0"/>
              </a:rPr>
              <a:t> </a:t>
            </a:r>
            <a:r>
              <a:rPr lang="el-GR" altLang="cs-CZ" sz="2400">
                <a:latin typeface="Calibri" panose="020F0502020204030204" pitchFamily="34" charset="0"/>
                <a:cs typeface="Calibri" panose="020F0502020204030204" pitchFamily="34" charset="0"/>
              </a:rPr>
              <a:t>ῥυπαρά·</a:t>
            </a:r>
            <a:br>
              <a:rPr lang="en-US" altLang="cs-CZ" sz="2400">
                <a:latin typeface="Calibri" panose="020F0502020204030204" pitchFamily="34" charset="0"/>
                <a:cs typeface="Calibri" panose="020F0502020204030204" pitchFamily="34" charset="0"/>
              </a:rPr>
            </a:br>
            <a:r>
              <a:rPr lang="el-GR" altLang="cs-CZ" sz="2400">
                <a:latin typeface="Calibri" panose="020F0502020204030204" pitchFamily="34" charset="0"/>
                <a:cs typeface="Calibri" panose="020F0502020204030204" pitchFamily="34" charset="0"/>
              </a:rPr>
              <a:t>Τὴν</a:t>
            </a:r>
            <a:r>
              <a:rPr lang="en-US" altLang="cs-CZ" sz="2400">
                <a:latin typeface="Calibri" panose="020F0502020204030204" pitchFamily="34" charset="0"/>
                <a:cs typeface="Calibri" panose="020F0502020204030204" pitchFamily="34" charset="0"/>
              </a:rPr>
              <a:t> </a:t>
            </a:r>
            <a:r>
              <a:rPr lang="el-GR" altLang="cs-CZ" sz="2400">
                <a:latin typeface="Calibri" panose="020F0502020204030204" pitchFamily="34" charset="0"/>
                <a:cs typeface="Calibri" panose="020F0502020204030204" pitchFamily="34" charset="0"/>
              </a:rPr>
              <a:t>ἡρωϊκὴν</a:t>
            </a:r>
            <a:r>
              <a:rPr lang="en-US" altLang="cs-CZ" sz="2400">
                <a:latin typeface="Calibri" panose="020F0502020204030204" pitchFamily="34" charset="0"/>
                <a:cs typeface="Calibri" panose="020F0502020204030204" pitchFamily="34" charset="0"/>
              </a:rPr>
              <a:t> </a:t>
            </a:r>
            <a:r>
              <a:rPr lang="el-GR" altLang="cs-CZ" sz="2400">
                <a:latin typeface="Calibri" panose="020F0502020204030204" pitchFamily="34" charset="0"/>
                <a:cs typeface="Calibri" panose="020F0502020204030204" pitchFamily="34" charset="0"/>
              </a:rPr>
              <a:t>Ἑλλάδα</a:t>
            </a:r>
            <a:r>
              <a:rPr lang="en-US" altLang="cs-CZ" sz="2400">
                <a:latin typeface="Calibri" panose="020F0502020204030204" pitchFamily="34" charset="0"/>
                <a:cs typeface="Calibri" panose="020F0502020204030204" pitchFamily="34" charset="0"/>
              </a:rPr>
              <a:t>, </a:t>
            </a:r>
            <a:r>
              <a:rPr lang="el-GR" altLang="cs-CZ" sz="2400">
                <a:latin typeface="Calibri" panose="020F0502020204030204" pitchFamily="34" charset="0"/>
                <a:cs typeface="Calibri" panose="020F0502020204030204" pitchFamily="34" charset="0"/>
              </a:rPr>
              <a:t>Ἑλλὰς</a:t>
            </a:r>
            <a:r>
              <a:rPr lang="en-US" altLang="cs-CZ" sz="2400">
                <a:latin typeface="Calibri" panose="020F0502020204030204" pitchFamily="34" charset="0"/>
                <a:cs typeface="Calibri" panose="020F0502020204030204" pitchFamily="34" charset="0"/>
              </a:rPr>
              <a:t> </a:t>
            </a:r>
            <a:r>
              <a:rPr lang="el-GR" altLang="cs-CZ" sz="2400">
                <a:latin typeface="Calibri" panose="020F0502020204030204" pitchFamily="34" charset="0"/>
                <a:cs typeface="Calibri" panose="020F0502020204030204" pitchFamily="34" charset="0"/>
              </a:rPr>
              <a:t>χαύνη</a:t>
            </a:r>
            <a:r>
              <a:rPr lang="en-US" altLang="cs-CZ" sz="2400">
                <a:latin typeface="Calibri" panose="020F0502020204030204" pitchFamily="34" charset="0"/>
                <a:cs typeface="Calibri" panose="020F0502020204030204" pitchFamily="34" charset="0"/>
              </a:rPr>
              <a:t> </a:t>
            </a:r>
            <a:r>
              <a:rPr lang="el-GR" altLang="cs-CZ" sz="2400">
                <a:latin typeface="Calibri" panose="020F0502020204030204" pitchFamily="34" charset="0"/>
                <a:cs typeface="Calibri" panose="020F0502020204030204" pitchFamily="34" charset="0"/>
              </a:rPr>
              <a:t>καὶ</a:t>
            </a:r>
            <a:r>
              <a:rPr lang="en-US" altLang="cs-CZ" sz="2400">
                <a:latin typeface="Calibri" panose="020F0502020204030204" pitchFamily="34" charset="0"/>
                <a:cs typeface="Calibri" panose="020F0502020204030204" pitchFamily="34" charset="0"/>
              </a:rPr>
              <a:t> </a:t>
            </a:r>
            <a:r>
              <a:rPr lang="el-GR" altLang="cs-CZ" sz="2400">
                <a:latin typeface="Calibri" panose="020F0502020204030204" pitchFamily="34" charset="0"/>
                <a:cs typeface="Calibri" panose="020F0502020204030204" pitchFamily="34" charset="0"/>
              </a:rPr>
              <a:t>δειλὴ</a:t>
            </a:r>
            <a:r>
              <a:rPr lang="en-US" altLang="cs-CZ" sz="2400">
                <a:latin typeface="Calibri" panose="020F0502020204030204" pitchFamily="34" charset="0"/>
                <a:cs typeface="Calibri" panose="020F0502020204030204" pitchFamily="34" charset="0"/>
              </a:rPr>
              <a:t>,</a:t>
            </a:r>
            <a:br>
              <a:rPr lang="en-US" altLang="cs-CZ" sz="2400">
                <a:latin typeface="Calibri" panose="020F0502020204030204" pitchFamily="34" charset="0"/>
                <a:cs typeface="Calibri" panose="020F0502020204030204" pitchFamily="34" charset="0"/>
              </a:rPr>
            </a:br>
            <a:r>
              <a:rPr lang="el-GR" altLang="cs-CZ" sz="2400">
                <a:latin typeface="Calibri" panose="020F0502020204030204" pitchFamily="34" charset="0"/>
                <a:cs typeface="Calibri" panose="020F0502020204030204" pitchFamily="34" charset="0"/>
              </a:rPr>
              <a:t>Καὶ</a:t>
            </a:r>
            <a:r>
              <a:rPr lang="en-US" altLang="cs-CZ" sz="2400">
                <a:latin typeface="Calibri" panose="020F0502020204030204" pitchFamily="34" charset="0"/>
                <a:cs typeface="Calibri" panose="020F0502020204030204" pitchFamily="34" charset="0"/>
              </a:rPr>
              <a:t> </a:t>
            </a:r>
            <a:r>
              <a:rPr lang="el-GR" altLang="cs-CZ" sz="2400">
                <a:latin typeface="Calibri" panose="020F0502020204030204" pitchFamily="34" charset="0"/>
                <a:cs typeface="Calibri" panose="020F0502020204030204" pitchFamily="34" charset="0"/>
              </a:rPr>
              <a:t>τοὺς</a:t>
            </a:r>
            <a:r>
              <a:rPr lang="en-US" altLang="cs-CZ" sz="2400">
                <a:latin typeface="Calibri" panose="020F0502020204030204" pitchFamily="34" charset="0"/>
                <a:cs typeface="Calibri" panose="020F0502020204030204" pitchFamily="34" charset="0"/>
              </a:rPr>
              <a:t> </a:t>
            </a:r>
            <a:r>
              <a:rPr lang="el-GR" altLang="cs-CZ" sz="2400">
                <a:latin typeface="Calibri" panose="020F0502020204030204" pitchFamily="34" charset="0"/>
                <a:cs typeface="Calibri" panose="020F0502020204030204" pitchFamily="34" charset="0"/>
              </a:rPr>
              <a:t>γίγαντας</a:t>
            </a:r>
            <a:r>
              <a:rPr lang="en-US" altLang="cs-CZ" sz="2400">
                <a:latin typeface="Calibri" panose="020F0502020204030204" pitchFamily="34" charset="0"/>
                <a:cs typeface="Calibri" panose="020F0502020204030204" pitchFamily="34" charset="0"/>
              </a:rPr>
              <a:t> </a:t>
            </a:r>
            <a:r>
              <a:rPr lang="el-GR" altLang="cs-CZ" sz="2400">
                <a:latin typeface="Calibri" panose="020F0502020204030204" pitchFamily="34" charset="0"/>
                <a:cs typeface="Calibri" panose="020F0502020204030204" pitchFamily="34" charset="0"/>
              </a:rPr>
              <a:t>πυγμαίων</a:t>
            </a:r>
            <a:r>
              <a:rPr lang="en-US" altLang="cs-CZ" sz="2400">
                <a:latin typeface="Calibri" panose="020F0502020204030204" pitchFamily="34" charset="0"/>
                <a:cs typeface="Calibri" panose="020F0502020204030204" pitchFamily="34" charset="0"/>
              </a:rPr>
              <a:t> </a:t>
            </a:r>
            <a:r>
              <a:rPr lang="el-GR" altLang="cs-CZ" sz="2400">
                <a:latin typeface="Calibri" panose="020F0502020204030204" pitchFamily="34" charset="0"/>
                <a:cs typeface="Calibri" panose="020F0502020204030204" pitchFamily="34" charset="0"/>
              </a:rPr>
              <a:t>διαδέχεται</a:t>
            </a:r>
            <a:r>
              <a:rPr lang="en-US" altLang="cs-CZ" sz="2400">
                <a:latin typeface="Calibri" panose="020F0502020204030204" pitchFamily="34" charset="0"/>
                <a:cs typeface="Calibri" panose="020F0502020204030204" pitchFamily="34" charset="0"/>
              </a:rPr>
              <a:t> </a:t>
            </a:r>
            <a:r>
              <a:rPr lang="el-GR" altLang="cs-CZ" sz="2400">
                <a:latin typeface="Calibri" panose="020F0502020204030204" pitchFamily="34" charset="0"/>
                <a:cs typeface="Calibri" panose="020F0502020204030204" pitchFamily="34" charset="0"/>
              </a:rPr>
              <a:t>φυλή</a:t>
            </a:r>
            <a:r>
              <a:rPr lang="en-US" altLang="cs-CZ" sz="2400">
                <a:latin typeface="Calibri" panose="020F0502020204030204" pitchFamily="34" charset="0"/>
                <a:cs typeface="Calibri" panose="020F0502020204030204" pitchFamily="34" charset="0"/>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81200" y="128588"/>
            <a:ext cx="8223250" cy="852140"/>
          </a:xfrm>
        </p:spPr>
        <p:txBody>
          <a:bodyPr>
            <a:normAutofit fontScale="90000"/>
          </a:bodyPr>
          <a:lstStyle/>
          <a:p>
            <a:r>
              <a:rPr lang="cs-CZ" altLang="cs-CZ" sz="3600" b="1" dirty="0">
                <a:solidFill>
                  <a:srgbClr val="00B050"/>
                </a:solidFill>
              </a:rPr>
              <a:t>Πανα</a:t>
            </a:r>
            <a:r>
              <a:rPr lang="cs-CZ" altLang="cs-CZ" sz="3600" b="1" dirty="0" err="1">
                <a:solidFill>
                  <a:srgbClr val="00B050"/>
                </a:solidFill>
              </a:rPr>
              <a:t>γιώτης</a:t>
            </a:r>
            <a:r>
              <a:rPr lang="cs-CZ" altLang="cs-CZ" sz="3600" b="1" dirty="0">
                <a:solidFill>
                  <a:srgbClr val="00B050"/>
                </a:solidFill>
              </a:rPr>
              <a:t> </a:t>
            </a:r>
            <a:r>
              <a:rPr lang="cs-CZ" altLang="cs-CZ" sz="3600" b="1" dirty="0" err="1">
                <a:solidFill>
                  <a:srgbClr val="00B050"/>
                </a:solidFill>
              </a:rPr>
              <a:t>Σούτσος</a:t>
            </a:r>
            <a:br>
              <a:rPr lang="cs-CZ" altLang="cs-CZ" b="1" dirty="0">
                <a:solidFill>
                  <a:srgbClr val="00B050"/>
                </a:solidFill>
              </a:rPr>
            </a:br>
            <a:r>
              <a:rPr lang="cs-CZ" altLang="cs-CZ" sz="2800" dirty="0">
                <a:solidFill>
                  <a:srgbClr val="00B050"/>
                </a:solidFill>
              </a:rPr>
              <a:t>(1806, Konstantinopol – 1868, Atény)</a:t>
            </a:r>
            <a:endParaRPr lang="cs-CZ" sz="2800" dirty="0">
              <a:solidFill>
                <a:srgbClr val="00B050"/>
              </a:solidFill>
            </a:endParaRPr>
          </a:p>
        </p:txBody>
      </p:sp>
      <p:sp>
        <p:nvSpPr>
          <p:cNvPr id="3" name="Zástupný symbol pro obsah 2"/>
          <p:cNvSpPr>
            <a:spLocks noGrp="1"/>
          </p:cNvSpPr>
          <p:nvPr>
            <p:ph idx="1"/>
          </p:nvPr>
        </p:nvSpPr>
        <p:spPr>
          <a:xfrm>
            <a:off x="1981200" y="1196753"/>
            <a:ext cx="8223250" cy="4884961"/>
          </a:xfrm>
        </p:spPr>
        <p:txBody>
          <a:bodyPr/>
          <a:lstStyle/>
          <a:p>
            <a:pPr marL="457200" indent="-457200">
              <a:buFont typeface="Wingdings" panose="05000000000000000000" pitchFamily="2" charset="2"/>
              <a:buChar char="Ø"/>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dirty="0"/>
              <a:t>dramatická báseň </a:t>
            </a:r>
            <a:r>
              <a:rPr lang="cs-CZ" altLang="cs-CZ" sz="2400" b="1" i="1" dirty="0">
                <a:cs typeface="Arial Unicode MS" panose="020B0604020202020204" pitchFamily="34" charset="-128"/>
              </a:rPr>
              <a:t>Ο </a:t>
            </a:r>
            <a:r>
              <a:rPr lang="cs-CZ" altLang="cs-CZ" sz="2400" b="1" i="1" dirty="0" err="1">
                <a:cs typeface="Arial Unicode MS" panose="020B0604020202020204" pitchFamily="34" charset="-128"/>
              </a:rPr>
              <a:t>Οδοι</a:t>
            </a:r>
            <a:r>
              <a:rPr lang="cs-CZ" altLang="cs-CZ" sz="2400" b="1" i="1" dirty="0">
                <a:cs typeface="Arial Unicode MS" panose="020B0604020202020204" pitchFamily="34" charset="-128"/>
              </a:rPr>
              <a:t>πόρος</a:t>
            </a:r>
            <a:r>
              <a:rPr lang="cs-CZ" altLang="cs-CZ" sz="2400" b="1" i="1" dirty="0">
                <a:latin typeface="Times New Roman" panose="02020603050405020304" pitchFamily="18" charset="0"/>
                <a:cs typeface="Arial Unicode MS" panose="020B0604020202020204" pitchFamily="34" charset="-128"/>
              </a:rPr>
              <a:t> (</a:t>
            </a:r>
            <a:r>
              <a:rPr lang="cs-CZ" altLang="cs-CZ" sz="2400" b="1" i="1" dirty="0"/>
              <a:t>Poutník, 1831)</a:t>
            </a:r>
            <a:r>
              <a:rPr lang="cs-CZ" altLang="cs-CZ" sz="2400" dirty="0"/>
              <a:t>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dirty="0"/>
              <a:t>– velmi oblíbená, opětovná vydání</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dirty="0"/>
              <a:t>– několikrát přepracována v duchu </a:t>
            </a:r>
            <a:r>
              <a:rPr lang="cs-CZ" altLang="cs-CZ" sz="2400" b="1" dirty="0"/>
              <a:t>jazykového purismu</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dirty="0"/>
              <a:t>– </a:t>
            </a:r>
            <a:r>
              <a:rPr lang="cs-CZ" altLang="cs-CZ" sz="2400" b="1" dirty="0"/>
              <a:t>romantické motivy </a:t>
            </a:r>
            <a:r>
              <a:rPr lang="cs-CZ" altLang="cs-CZ" sz="2400" dirty="0"/>
              <a:t>(tragická láska – smrt, sebevražda, putující hrdina měnící totožnost – hříšný mnich, vlastenectví – srovnání s minulostí, elegický charakter, touha po samotě, odloučení od společnosti, obrazy měsíce, hvězd, vidiny, sny)</a:t>
            </a:r>
          </a:p>
          <a:p>
            <a:pPr marL="457200" indent="-457200">
              <a:buFont typeface="Wingdings" panose="05000000000000000000" pitchFamily="2" charset="2"/>
              <a:buChar char="Ø"/>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dirty="0"/>
              <a:t>román </a:t>
            </a:r>
            <a:r>
              <a:rPr lang="cs-CZ" altLang="cs-CZ" sz="2400" b="1" i="1" dirty="0" err="1"/>
              <a:t>Λέ</a:t>
            </a:r>
            <a:r>
              <a:rPr lang="cs-CZ" altLang="cs-CZ" sz="2400" b="1" i="1" dirty="0"/>
              <a:t>ανδρος</a:t>
            </a:r>
            <a:r>
              <a:rPr lang="cs-CZ" altLang="cs-CZ" sz="2400" dirty="0"/>
              <a:t>, 1834</a:t>
            </a:r>
          </a:p>
          <a:p>
            <a:endParaRPr lang="cs-CZ" sz="2400" dirty="0"/>
          </a:p>
        </p:txBody>
      </p:sp>
    </p:spTree>
    <p:extLst>
      <p:ext uri="{BB962C8B-B14F-4D97-AF65-F5344CB8AC3E}">
        <p14:creationId xmlns:p14="http://schemas.microsoft.com/office/powerpoint/2010/main" val="24317229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5472" y="3501008"/>
            <a:ext cx="4752528" cy="3168352"/>
          </a:xfrm>
          <a:prstGeom prst="rect">
            <a:avLst/>
          </a:prstGeom>
        </p:spPr>
      </p:pic>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352" y="19270"/>
            <a:ext cx="5080000" cy="4445000"/>
          </a:xfrm>
          <a:prstGeom prst="rect">
            <a:avLst/>
          </a:prstGeom>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4152" y="199434"/>
            <a:ext cx="2050452" cy="3301575"/>
          </a:xfrm>
          <a:prstGeom prst="rect">
            <a:avLst/>
          </a:prstGeom>
        </p:spPr>
      </p:pic>
      <p:pic>
        <p:nvPicPr>
          <p:cNvPr id="7" name="Obráze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5601" y="3422307"/>
            <a:ext cx="2672727" cy="3512728"/>
          </a:xfrm>
          <a:prstGeom prst="rect">
            <a:avLst/>
          </a:prstGeom>
        </p:spPr>
      </p:pic>
    </p:spTree>
    <p:extLst>
      <p:ext uri="{BB962C8B-B14F-4D97-AF65-F5344CB8AC3E}">
        <p14:creationId xmlns:p14="http://schemas.microsoft.com/office/powerpoint/2010/main" val="14319529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1"/>
          <p:cNvSpPr>
            <a:spLocks noGrp="1" noChangeArrowheads="1"/>
          </p:cNvSpPr>
          <p:nvPr>
            <p:ph type="title"/>
          </p:nvPr>
        </p:nvSpPr>
        <p:spPr>
          <a:xfrm>
            <a:off x="1981200" y="127001"/>
            <a:ext cx="8224838" cy="1438275"/>
          </a:xfrm>
          <a:ln/>
        </p:spPr>
        <p:txBody>
          <a:bodyPr vert="horz" lIns="91440" tIns="82080"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3600" dirty="0" err="1">
                <a:solidFill>
                  <a:srgbClr val="00B050"/>
                </a:solidFill>
              </a:rPr>
              <a:t>Aλέξ</a:t>
            </a:r>
            <a:r>
              <a:rPr lang="cs-CZ" altLang="cs-CZ" sz="3600" dirty="0">
                <a:solidFill>
                  <a:srgbClr val="00B050"/>
                </a:solidFill>
              </a:rPr>
              <a:t>ανδρος Σούτσος (</a:t>
            </a:r>
            <a:r>
              <a:rPr lang="cs-CZ" altLang="cs-CZ" sz="3600" dirty="0">
                <a:solidFill>
                  <a:srgbClr val="00B050"/>
                </a:solidFill>
                <a:cs typeface="Arial Unicode MS" panose="020B0604020202020204" pitchFamily="34" charset="-128"/>
              </a:rPr>
              <a:t>1803–1863)</a:t>
            </a:r>
          </a:p>
        </p:txBody>
      </p:sp>
      <p:sp>
        <p:nvSpPr>
          <p:cNvPr id="156674" name="Rectangle 2"/>
          <p:cNvSpPr>
            <a:spLocks noGrp="1" noChangeArrowheads="1"/>
          </p:cNvSpPr>
          <p:nvPr>
            <p:ph type="body" idx="1"/>
          </p:nvPr>
        </p:nvSpPr>
        <p:spPr>
          <a:xfrm>
            <a:off x="1981200" y="1591350"/>
            <a:ext cx="8224838" cy="4525963"/>
          </a:xfrm>
          <a:ln/>
        </p:spPr>
        <p:txBody>
          <a:bodyPr vert="horz" lIns="91440" tIns="67968" rIns="91440" bIns="45720" rtlCol="0">
            <a:normAutofit/>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dirty="0">
                <a:cs typeface="Arial Unicode MS" panose="020B0604020202020204" pitchFamily="34" charset="-128"/>
              </a:rPr>
              <a:t>– politická a satirická poezie zaměřená  proti </a:t>
            </a:r>
            <a:r>
              <a:rPr lang="cs-CZ" altLang="cs-CZ" sz="2400" dirty="0" err="1">
                <a:cs typeface="Arial Unicode MS" panose="020B0604020202020204" pitchFamily="34" charset="-128"/>
              </a:rPr>
              <a:t>Kapodistriasovi</a:t>
            </a:r>
            <a:r>
              <a:rPr lang="cs-CZ" altLang="cs-CZ" sz="2400" dirty="0">
                <a:cs typeface="Arial Unicode MS" panose="020B0604020202020204" pitchFamily="34" charset="-128"/>
              </a:rPr>
              <a:t> a proti králi, ale i proti kariéristům, poslancům, proti kléru. </a:t>
            </a:r>
            <a:endParaRPr lang="el-GR" altLang="cs-CZ" sz="2400" dirty="0">
              <a:cs typeface="Arial Unicode MS" panose="020B0604020202020204" pitchFamily="34" charset="-128"/>
            </a:endParaRP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dirty="0"/>
              <a:t>–</a:t>
            </a:r>
            <a:r>
              <a:rPr lang="el-GR" altLang="cs-CZ" sz="2400" dirty="0">
                <a:cs typeface="Arial Unicode MS" panose="020B0604020202020204" pitchFamily="34" charset="-128"/>
              </a:rPr>
              <a:t> </a:t>
            </a:r>
            <a:r>
              <a:rPr lang="cs-CZ" altLang="cs-CZ" sz="2400" dirty="0">
                <a:cs typeface="Arial Unicode MS" panose="020B0604020202020204" pitchFamily="34" charset="-128"/>
              </a:rPr>
              <a:t>„veršovaná publicistika“</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dirty="0"/>
              <a:t>– </a:t>
            </a:r>
            <a:r>
              <a:rPr lang="cs-CZ" altLang="cs-CZ" sz="2400" dirty="0">
                <a:cs typeface="Arial Unicode MS" panose="020B0604020202020204" pitchFamily="34" charset="-128"/>
              </a:rPr>
              <a:t>jazyk velmi blízkým </a:t>
            </a:r>
            <a:r>
              <a:rPr lang="cs-CZ" altLang="cs-CZ" sz="2400" u="sng" dirty="0" err="1">
                <a:cs typeface="Arial Unicode MS" panose="020B0604020202020204" pitchFamily="34" charset="-128"/>
              </a:rPr>
              <a:t>dimotiki</a:t>
            </a:r>
            <a:endParaRPr lang="cs-CZ" altLang="cs-CZ" sz="2400" u="sng" dirty="0">
              <a:cs typeface="Arial Unicode MS" panose="020B0604020202020204" pitchFamily="34" charset="-128"/>
            </a:endParaRP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dirty="0"/>
              <a:t>– </a:t>
            </a:r>
            <a:r>
              <a:rPr lang="cs-CZ" altLang="cs-CZ" sz="2400" b="1" i="1" dirty="0"/>
              <a:t>Πα</a:t>
            </a:r>
            <a:r>
              <a:rPr lang="cs-CZ" altLang="cs-CZ" sz="2400" b="1" i="1" dirty="0" err="1"/>
              <a:t>νόρ</a:t>
            </a:r>
            <a:r>
              <a:rPr lang="cs-CZ" altLang="cs-CZ" sz="2400" b="1" i="1" dirty="0"/>
              <a:t>αμα της Ελλάδος </a:t>
            </a:r>
            <a:r>
              <a:rPr lang="cs-CZ" altLang="cs-CZ" sz="2400" dirty="0"/>
              <a:t>(1833)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dirty="0"/>
              <a:t>– dramata, román </a:t>
            </a:r>
            <a:r>
              <a:rPr lang="cs-CZ" altLang="cs-CZ" sz="2400" b="1" i="1" dirty="0"/>
              <a:t>Ο </a:t>
            </a:r>
            <a:r>
              <a:rPr lang="cs-CZ" altLang="cs-CZ" sz="2400" b="1" i="1" dirty="0" err="1"/>
              <a:t>Εξώριστος</a:t>
            </a:r>
            <a:endParaRPr lang="cs-CZ" altLang="cs-CZ" sz="2400" b="1" i="1"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1"/>
          <p:cNvSpPr>
            <a:spLocks noGrp="1" noChangeArrowheads="1"/>
          </p:cNvSpPr>
          <p:nvPr>
            <p:ph type="title"/>
          </p:nvPr>
        </p:nvSpPr>
        <p:spPr>
          <a:xfrm>
            <a:off x="1981200" y="128588"/>
            <a:ext cx="8224838" cy="1435100"/>
          </a:xfrm>
          <a:ln/>
        </p:spPr>
        <p:txBody>
          <a:bodyPr vert="horz" lIns="91440" tIns="85608" rIns="91440" bIns="45720" rtlCol="0" anchor="ctr">
            <a:normAutofit/>
          </a:bodyPr>
          <a:lstStyle/>
          <a:p>
            <a:endParaRPr lang="cs-CZ"/>
          </a:p>
        </p:txBody>
      </p:sp>
      <p:sp>
        <p:nvSpPr>
          <p:cNvPr id="157698" name="Rectangle 2"/>
          <p:cNvSpPr>
            <a:spLocks noGrp="1" noChangeArrowheads="1"/>
          </p:cNvSpPr>
          <p:nvPr>
            <p:ph type="body" idx="1"/>
          </p:nvPr>
        </p:nvSpPr>
        <p:spPr>
          <a:xfrm>
            <a:off x="1981200" y="1600200"/>
            <a:ext cx="8224838" cy="4521200"/>
          </a:xfrm>
          <a:ln/>
        </p:spPr>
        <p:txBody>
          <a:bodyPr vert="horz" lIns="91440" tIns="46800" rIns="91440" bIns="45720" rtlCol="0">
            <a:normAutofit/>
          </a:bodyPr>
          <a:lstStyle/>
          <a:p>
            <a:pPr indent="-341313">
              <a:lnSpc>
                <a:spcPct val="102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cs-CZ" sz="2400">
                <a:latin typeface="Calibri" panose="020F0502020204030204" pitchFamily="34" charset="0"/>
                <a:cs typeface="Calibri" panose="020F0502020204030204" pitchFamily="34" charset="0"/>
              </a:rPr>
              <a:t>     Εἶν’</a:t>
            </a:r>
            <a:r>
              <a:rPr lang="cs-CZ" altLang="cs-CZ" sz="2400">
                <a:latin typeface="Calibri" panose="020F0502020204030204" pitchFamily="34" charset="0"/>
                <a:cs typeface="Calibri" panose="020F0502020204030204" pitchFamily="34" charset="0"/>
              </a:rPr>
              <a:t> </a:t>
            </a:r>
            <a:r>
              <a:rPr lang="el-GR" altLang="cs-CZ" sz="2400">
                <a:latin typeface="Calibri" panose="020F0502020204030204" pitchFamily="34" charset="0"/>
                <a:cs typeface="Calibri" panose="020F0502020204030204" pitchFamily="34" charset="0"/>
              </a:rPr>
              <a:t>ἐ</a:t>
            </a:r>
            <a:r>
              <a:rPr lang="cs-CZ" altLang="cs-CZ" sz="2400">
                <a:latin typeface="Calibri" panose="020F0502020204030204" pitchFamily="34" charset="0"/>
                <a:cs typeface="Calibri" panose="020F0502020204030204" pitchFamily="34" charset="0"/>
              </a:rPr>
              <a:t>λεύθερος </a:t>
            </a:r>
            <a:r>
              <a:rPr lang="el-GR" altLang="cs-CZ" sz="2400">
                <a:latin typeface="Calibri" panose="020F0502020204030204" pitchFamily="34" charset="0"/>
                <a:cs typeface="Calibri" panose="020F0502020204030204" pitchFamily="34" charset="0"/>
              </a:rPr>
              <a:t>ὁ</a:t>
            </a:r>
            <a:r>
              <a:rPr lang="cs-CZ" altLang="cs-CZ" sz="2400">
                <a:latin typeface="Calibri" panose="020F0502020204030204" pitchFamily="34" charset="0"/>
                <a:cs typeface="Calibri" panose="020F0502020204030204" pitchFamily="34" charset="0"/>
              </a:rPr>
              <a:t> Τύπος, φθάνει μόνον να μην βλάψεις</a:t>
            </a:r>
            <a:br>
              <a:rPr lang="cs-CZ" altLang="cs-CZ" sz="2400">
                <a:latin typeface="Calibri" panose="020F0502020204030204" pitchFamily="34" charset="0"/>
                <a:cs typeface="Calibri" panose="020F0502020204030204" pitchFamily="34" charset="0"/>
              </a:rPr>
            </a:br>
            <a:r>
              <a:rPr lang="cs-CZ" altLang="cs-CZ" sz="2400">
                <a:latin typeface="Calibri" panose="020F0502020204030204" pitchFamily="34" charset="0"/>
                <a:cs typeface="Calibri" panose="020F0502020204030204" pitchFamily="34" charset="0"/>
              </a:rPr>
              <a:t>της Αρχής τους Υπαλλήλους,</a:t>
            </a:r>
            <a:br>
              <a:rPr lang="cs-CZ" altLang="cs-CZ" sz="2400">
                <a:latin typeface="Calibri" panose="020F0502020204030204" pitchFamily="34" charset="0"/>
                <a:cs typeface="Calibri" panose="020F0502020204030204" pitchFamily="34" charset="0"/>
              </a:rPr>
            </a:br>
            <a:r>
              <a:rPr lang="cs-CZ" altLang="cs-CZ" sz="2400">
                <a:latin typeface="Calibri" panose="020F0502020204030204" pitchFamily="34" charset="0"/>
                <a:cs typeface="Calibri" panose="020F0502020204030204" pitchFamily="34" charset="0"/>
              </a:rPr>
              <a:t>τους Κριτάς, τους Υπουργούς μας και των Υπουργών τους φίλους·</a:t>
            </a:r>
            <a:br>
              <a:rPr lang="cs-CZ" altLang="cs-CZ" sz="2400">
                <a:latin typeface="Calibri" panose="020F0502020204030204" pitchFamily="34" charset="0"/>
                <a:cs typeface="Calibri" panose="020F0502020204030204" pitchFamily="34" charset="0"/>
              </a:rPr>
            </a:br>
            <a:r>
              <a:rPr lang="cs-CZ" altLang="cs-CZ" sz="2400">
                <a:latin typeface="Calibri" panose="020F0502020204030204" pitchFamily="34" charset="0"/>
                <a:cs typeface="Calibri" panose="020F0502020204030204" pitchFamily="34" charset="0"/>
              </a:rPr>
              <a:t>είν’ ελεύθερος ο Τύπος, φθάνει μόνον να μη γράψεις.</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1"/>
          <p:cNvSpPr>
            <a:spLocks noGrp="1" noChangeArrowheads="1"/>
          </p:cNvSpPr>
          <p:nvPr>
            <p:ph type="title"/>
          </p:nvPr>
        </p:nvSpPr>
        <p:spPr>
          <a:xfrm>
            <a:off x="1981200" y="128588"/>
            <a:ext cx="8224838" cy="1435100"/>
          </a:xfrm>
          <a:ln/>
        </p:spPr>
        <p:txBody>
          <a:bodyPr vert="horz" lIns="91440" tIns="75024"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3200" b="1"/>
              <a:t>O επιστάτης των εθνικών οικοδομών επί I. Καποδίστρια </a:t>
            </a:r>
          </a:p>
        </p:txBody>
      </p:sp>
      <p:sp>
        <p:nvSpPr>
          <p:cNvPr id="158722" name="Rectangle 2"/>
          <p:cNvSpPr>
            <a:spLocks noGrp="1" noChangeArrowheads="1"/>
          </p:cNvSpPr>
          <p:nvPr>
            <p:ph type="body" idx="1"/>
          </p:nvPr>
        </p:nvSpPr>
        <p:spPr>
          <a:xfrm>
            <a:off x="1981200" y="1600200"/>
            <a:ext cx="8224838" cy="7880350"/>
          </a:xfrm>
          <a:ln/>
        </p:spPr>
        <p:txBody>
          <a:bodyPr/>
          <a:lstStyle/>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b="1"/>
              <a:t> </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b="1"/>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600"/>
              <a:t>    Tο σατιρικό ποίημα του Aλέξανδρου Σούτσου τοποθετείται χρονικά, όπως σημειώνεται στον τίτλο της πρώτης έκδοσης, το Mάιο του 1831 και φανερώνει τον τρόπο με τον οποίο η ρομαντική ποίηση παρεμβαίνει στην πολιτική και κοινωνική επικαιρότητα της εποχής της.</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b="1"/>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b="1"/>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b="1"/>
              <a:t> </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b="1"/>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b="1"/>
              <a:t> </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b="1"/>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b="1"/>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b="1"/>
              <a:t>η δουλειά πάγει καλά.</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1"/>
          <p:cNvSpPr>
            <a:spLocks noGrp="1" noChangeArrowheads="1"/>
          </p:cNvSpPr>
          <p:nvPr>
            <p:ph type="title"/>
          </p:nvPr>
        </p:nvSpPr>
        <p:spPr>
          <a:xfrm>
            <a:off x="1981200" y="128588"/>
            <a:ext cx="8224838" cy="1435100"/>
          </a:xfrm>
          <a:ln/>
        </p:spPr>
        <p:txBody>
          <a:bodyPr vert="horz" lIns="91440" tIns="85608" rIns="91440" bIns="45720" rtlCol="0" anchor="ctr">
            <a:normAutofit/>
          </a:bodyPr>
          <a:lstStyle/>
          <a:p>
            <a:endParaRPr lang="cs-CZ"/>
          </a:p>
        </p:txBody>
      </p:sp>
      <p:sp>
        <p:nvSpPr>
          <p:cNvPr id="159746" name="Rectangle 2"/>
          <p:cNvSpPr>
            <a:spLocks noGrp="1" noChangeArrowheads="1"/>
          </p:cNvSpPr>
          <p:nvPr>
            <p:ph type="body" idx="1"/>
          </p:nvPr>
        </p:nvSpPr>
        <p:spPr>
          <a:xfrm>
            <a:off x="1981200" y="1600200"/>
            <a:ext cx="8224838" cy="4521200"/>
          </a:xfrm>
          <a:ln/>
        </p:spPr>
        <p:txBody>
          <a:bodyPr vert="horz" lIns="91440" tIns="69732" rIns="91440" bIns="45720" rtlCol="0">
            <a:normAutofit/>
          </a:bodyPr>
          <a:lstStyle/>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sz="2600"/>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sz="2600"/>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600"/>
              <a:t>Φοίνικες και ταλαράκια το πουγκί μου κουδουνίζει,</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600"/>
              <a:t>και το στόμα μου σαμπάνιες και ρυζόγαλο μυρίζει·</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600"/>
              <a:t>χαιρετάτε με με σέβας, με βαθύν προσκυνισμόν·</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600"/>
              <a:t>επιστάτης, κύριοί μου, έγινα οικοδομών.</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600"/>
              <a:t>Τερερέμ, λαλά, λαλά·</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600"/>
              <a:t>η δουλειά πάγει καλά.</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1"/>
          <p:cNvSpPr>
            <a:spLocks noGrp="1" noChangeArrowheads="1"/>
          </p:cNvSpPr>
          <p:nvPr>
            <p:ph type="title"/>
          </p:nvPr>
        </p:nvSpPr>
        <p:spPr>
          <a:xfrm>
            <a:off x="1981200" y="128588"/>
            <a:ext cx="8224838" cy="1435100"/>
          </a:xfrm>
          <a:ln/>
        </p:spPr>
        <p:txBody>
          <a:bodyPr vert="horz" lIns="91440" tIns="85608" rIns="91440" bIns="45720" rtlCol="0" anchor="ctr">
            <a:normAutofit/>
          </a:bodyPr>
          <a:lstStyle/>
          <a:p>
            <a:endParaRPr lang="cs-CZ"/>
          </a:p>
        </p:txBody>
      </p:sp>
      <p:sp>
        <p:nvSpPr>
          <p:cNvPr id="160770" name="Rectangle 2"/>
          <p:cNvSpPr>
            <a:spLocks noGrp="1" noChangeArrowheads="1"/>
          </p:cNvSpPr>
          <p:nvPr>
            <p:ph type="body" idx="1"/>
          </p:nvPr>
        </p:nvSpPr>
        <p:spPr>
          <a:xfrm>
            <a:off x="1981200" y="1600200"/>
            <a:ext cx="8224838" cy="4521200"/>
          </a:xfrm>
          <a:ln/>
        </p:spPr>
        <p:txBody>
          <a:bodyPr vert="horz" lIns="91440" tIns="69732" rIns="91440" bIns="45720" rtlCol="0">
            <a:normAutofit/>
          </a:bodyPr>
          <a:lstStyle/>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600"/>
              <a:t>Έκτακτε Διοικητή μου, πόσα γρόσια θησαυρίζεις;</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600"/>
              <a:t>Όσα παίρνω σ' ένα μήνα σ' ένα χρόνο τα κερδίζεις;</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600"/>
              <a:t>Έκτακτα τον μήνα παίρνεις εσύ χίλια… κι ας να μη!</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600"/>
              <a:t>Εγώ παίρνω τρεις χιλιάδες εις την κάθε πιθαμή.</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600"/>
              <a:t>Τερερέμ, λαλά, λαλά·</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600"/>
              <a:t>η δουλειά πάγει καλά.</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Řecký kontext</a:t>
            </a:r>
          </a:p>
        </p:txBody>
      </p:sp>
      <p:sp>
        <p:nvSpPr>
          <p:cNvPr id="109570" name="Rectangle 2"/>
          <p:cNvSpPr>
            <a:spLocks noGrp="1" noChangeArrowheads="1"/>
          </p:cNvSpPr>
          <p:nvPr>
            <p:ph type="body" idx="1"/>
          </p:nvPr>
        </p:nvSpPr>
        <p:spPr>
          <a:xfrm>
            <a:off x="1981200" y="1600201"/>
            <a:ext cx="8224838" cy="4525963"/>
          </a:xfrm>
          <a:ln/>
        </p:spPr>
        <p:txBody>
          <a:bodyPr vert="horz" lIns="91440" tIns="66204" rIns="91440" bIns="45720" rtlCol="0">
            <a:normAutofit/>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cs typeface="Arial" panose="020B0604020202020204" pitchFamily="34" charset="0"/>
              </a:rPr>
              <a:t>–</a:t>
            </a:r>
            <a:r>
              <a:rPr lang="cs-CZ" altLang="cs-CZ" sz="2200"/>
              <a:t> probíhá </a:t>
            </a:r>
            <a:r>
              <a:rPr lang="cs-CZ" altLang="cs-CZ" sz="2200" b="1"/>
              <a:t>2. a 3. fáze řeckého osvícenství</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cs typeface="Arial" panose="020B0604020202020204" pitchFamily="34" charset="0"/>
              </a:rPr>
              <a:t>–</a:t>
            </a:r>
            <a:r>
              <a:rPr lang="cs-CZ" altLang="cs-CZ" sz="2200"/>
              <a:t> rozdílná situace, krásná literatura (především poezie) téměř neexistuje (fanariotská poezie), začátky prózy:</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t>především </a:t>
            </a:r>
            <a:r>
              <a:rPr lang="cs-CZ" altLang="cs-CZ" sz="2200" b="1"/>
              <a:t>překlady z francouzské a italské literatury</a:t>
            </a:r>
            <a:r>
              <a:rPr lang="cs-CZ" altLang="cs-CZ" sz="2200"/>
              <a:t>:</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b="1" i="1"/>
              <a:t>Ανώνυμος του 1789,</a:t>
            </a:r>
            <a:r>
              <a:rPr lang="cs-CZ" altLang="cs-CZ" sz="2200"/>
              <a:t> </a:t>
            </a:r>
            <a:r>
              <a:rPr lang="cs-CZ" altLang="cs-CZ" sz="2200">
                <a:cs typeface="Arial Unicode MS" panose="020B0604020202020204" pitchFamily="34" charset="-128"/>
              </a:rPr>
              <a:t>milostné příběhy a </a:t>
            </a:r>
            <a:r>
              <a:rPr lang="el-GR" altLang="cs-CZ" sz="2200">
                <a:cs typeface="Arial Unicode MS" panose="020B0604020202020204" pitchFamily="34" charset="-128"/>
              </a:rPr>
              <a:t>satir</a:t>
            </a:r>
            <a:r>
              <a:rPr lang="cs-CZ" altLang="cs-CZ" sz="2200">
                <a:cs typeface="Arial Unicode MS" panose="020B0604020202020204" pitchFamily="34" charset="-128"/>
              </a:rPr>
              <a:t>a na církev</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b="1" i="1">
                <a:cs typeface="Arial Unicode MS" panose="020B0604020202020204" pitchFamily="34" charset="-128"/>
              </a:rPr>
              <a:t>Σχολείον των ντελικάτων εραστών </a:t>
            </a:r>
            <a:r>
              <a:rPr lang="cs-CZ" altLang="cs-CZ" sz="2200">
                <a:cs typeface="Arial Unicode MS" panose="020B0604020202020204" pitchFamily="34" charset="-128"/>
              </a:rPr>
              <a:t>od Rigase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cs typeface="Arial" panose="020B0604020202020204" pitchFamily="34" charset="0"/>
              </a:rPr>
              <a:t>–</a:t>
            </a:r>
            <a:r>
              <a:rPr lang="cs-CZ" altLang="cs-CZ" sz="2200"/>
              <a:t> </a:t>
            </a:r>
            <a:r>
              <a:rPr lang="cs-CZ" altLang="cs-CZ" sz="2200" b="1"/>
              <a:t>není zde stagnující literární produkce</a:t>
            </a:r>
            <a:r>
              <a:rPr lang="cs-CZ" altLang="cs-CZ" sz="2200"/>
              <a:t>, proti které je třeba se postavit (preromantismus jako vzpoura proti zavedeným pravidlům)</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cs typeface="Arial" panose="020B0604020202020204" pitchFamily="34" charset="0"/>
              </a:rPr>
              <a:t>–</a:t>
            </a:r>
            <a:r>
              <a:rPr lang="cs-CZ" altLang="cs-CZ" sz="2200"/>
              <a:t> začíná </a:t>
            </a:r>
            <a:r>
              <a:rPr lang="cs-CZ" altLang="cs-CZ" sz="2200" b="1"/>
              <a:t>období obratu k starořecké minulosti</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1"/>
          <p:cNvSpPr>
            <a:spLocks noGrp="1" noChangeArrowheads="1"/>
          </p:cNvSpPr>
          <p:nvPr>
            <p:ph type="title"/>
          </p:nvPr>
        </p:nvSpPr>
        <p:spPr>
          <a:xfrm>
            <a:off x="1981200" y="128588"/>
            <a:ext cx="8224838" cy="1435100"/>
          </a:xfrm>
          <a:ln/>
        </p:spPr>
        <p:txBody>
          <a:bodyPr vert="horz" lIns="91440" tIns="85608" rIns="91440" bIns="45720" rtlCol="0" anchor="ctr">
            <a:normAutofit/>
          </a:bodyPr>
          <a:lstStyle/>
          <a:p>
            <a:endParaRPr lang="cs-CZ"/>
          </a:p>
        </p:txBody>
      </p:sp>
      <p:sp>
        <p:nvSpPr>
          <p:cNvPr id="161794" name="Rectangle 2"/>
          <p:cNvSpPr>
            <a:spLocks noGrp="1" noChangeArrowheads="1"/>
          </p:cNvSpPr>
          <p:nvPr>
            <p:ph type="body" idx="1"/>
          </p:nvPr>
        </p:nvSpPr>
        <p:spPr>
          <a:xfrm>
            <a:off x="1981200" y="1600200"/>
            <a:ext cx="8224838" cy="4521200"/>
          </a:xfrm>
          <a:ln/>
        </p:spPr>
        <p:txBody>
          <a:bodyPr vert="horz" lIns="91440" tIns="69732" rIns="91440" bIns="45720" rtlCol="0">
            <a:normAutofit/>
          </a:bodyPr>
          <a:lstStyle/>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600"/>
              <a:t>Η αυτού Πανεξοχότης μ' αγκαλιάζει κάθε μέρα.</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600"/>
              <a:t>Μα ρημάζω το Ταμείον; Αλλού βλέπει, βρέχει πέρα,</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600"/>
              <a:t>φθάνει μόνον, πουρνό βράδυ, να τον λέγω εις τ' αυτί</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600"/>
              <a:t>τι φρονεί ο ένας κι άλλος και τι δρόμο περπατεί.</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600"/>
              <a:t>Τερερέμ, λαλά, λαλά·</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600"/>
              <a:t>η δουλειά πάγει καλά.</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1"/>
          <p:cNvSpPr>
            <a:spLocks noGrp="1" noChangeArrowheads="1"/>
          </p:cNvSpPr>
          <p:nvPr>
            <p:ph type="title"/>
          </p:nvPr>
        </p:nvSpPr>
        <p:spPr>
          <a:xfrm>
            <a:off x="1981200" y="127001"/>
            <a:ext cx="8224838" cy="1438275"/>
          </a:xfrm>
          <a:ln/>
        </p:spPr>
        <p:txBody>
          <a:bodyPr vert="horz" lIns="91440" tIns="82080"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3600" dirty="0" err="1">
                <a:solidFill>
                  <a:srgbClr val="00B050"/>
                </a:solidFill>
                <a:cs typeface="Arial Unicode MS" panose="020B0604020202020204" pitchFamily="34" charset="-128"/>
              </a:rPr>
              <a:t>Αλέξ</a:t>
            </a:r>
            <a:r>
              <a:rPr lang="cs-CZ" altLang="cs-CZ" sz="3600" dirty="0">
                <a:solidFill>
                  <a:srgbClr val="00B050"/>
                </a:solidFill>
                <a:cs typeface="Arial Unicode MS" panose="020B0604020202020204" pitchFamily="34" charset="-128"/>
              </a:rPr>
              <a:t>ανδρος Ρίζος Ραγκαβής </a:t>
            </a:r>
            <a:br>
              <a:rPr lang="cs-CZ" altLang="cs-CZ" sz="3600" dirty="0">
                <a:solidFill>
                  <a:srgbClr val="00B050"/>
                </a:solidFill>
                <a:cs typeface="Arial Unicode MS" panose="020B0604020202020204" pitchFamily="34" charset="-128"/>
              </a:rPr>
            </a:br>
            <a:r>
              <a:rPr lang="cs-CZ" altLang="cs-CZ" sz="3600" dirty="0">
                <a:solidFill>
                  <a:srgbClr val="00B050"/>
                </a:solidFill>
                <a:cs typeface="Arial Unicode MS" panose="020B0604020202020204" pitchFamily="34" charset="-128"/>
              </a:rPr>
              <a:t>1809–1892</a:t>
            </a:r>
          </a:p>
        </p:txBody>
      </p:sp>
      <p:sp>
        <p:nvSpPr>
          <p:cNvPr id="162818" name="Rectangle 2"/>
          <p:cNvSpPr>
            <a:spLocks noGrp="1" noChangeArrowheads="1"/>
          </p:cNvSpPr>
          <p:nvPr>
            <p:ph type="body" idx="1"/>
          </p:nvPr>
        </p:nvSpPr>
        <p:spPr>
          <a:xfrm>
            <a:off x="1981200" y="1600201"/>
            <a:ext cx="8224838" cy="4525963"/>
          </a:xfrm>
          <a:ln/>
        </p:spPr>
        <p:txBody>
          <a:bodyPr vert="horz" lIns="91440" tIns="67968" rIns="91440" bIns="45720" rtlCol="0">
            <a:normAutofit/>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dirty="0"/>
              <a:t>– profesor archeologie na Aténské univerzitě</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dirty="0"/>
              <a:t>– </a:t>
            </a:r>
            <a:r>
              <a:rPr lang="cs-CZ" altLang="cs-CZ" sz="2400" dirty="0">
                <a:cs typeface="Arial Unicode MS" panose="020B0604020202020204" pitchFamily="34" charset="-128"/>
              </a:rPr>
              <a:t>první díla jsou psána v upravené </a:t>
            </a:r>
            <a:r>
              <a:rPr lang="cs-CZ" altLang="cs-CZ" sz="2400" dirty="0" err="1">
                <a:cs typeface="Arial Unicode MS" panose="020B0604020202020204" pitchFamily="34" charset="-128"/>
              </a:rPr>
              <a:t>dimotiki</a:t>
            </a:r>
            <a:endParaRPr lang="cs-CZ" altLang="cs-CZ" sz="2400" dirty="0">
              <a:cs typeface="Arial Unicode MS" panose="020B0604020202020204" pitchFamily="34" charset="-128"/>
            </a:endParaRP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dirty="0">
                <a:cs typeface="Arial Unicode MS" panose="020B0604020202020204" pitchFamily="34" charset="-128"/>
              </a:rPr>
              <a:t>– </a:t>
            </a:r>
            <a:r>
              <a:rPr lang="cs-CZ" altLang="cs-CZ" sz="2400" b="1" i="1" dirty="0">
                <a:cs typeface="Arial Unicode MS" panose="020B0604020202020204" pitchFamily="34" charset="-128"/>
              </a:rPr>
              <a:t>Ο </a:t>
            </a:r>
            <a:r>
              <a:rPr lang="cs-CZ" altLang="cs-CZ" sz="2400" b="1" i="1" dirty="0" err="1">
                <a:cs typeface="Arial Unicode MS" panose="020B0604020202020204" pitchFamily="34" charset="-128"/>
              </a:rPr>
              <a:t>Δήμος</a:t>
            </a:r>
            <a:r>
              <a:rPr lang="cs-CZ" altLang="cs-CZ" sz="2400" b="1" i="1" dirty="0">
                <a:cs typeface="Arial Unicode MS" panose="020B0604020202020204" pitchFamily="34" charset="-128"/>
              </a:rPr>
              <a:t> και η </a:t>
            </a:r>
            <a:r>
              <a:rPr lang="cs-CZ" altLang="cs-CZ" sz="2400" b="1" i="1" dirty="0" err="1">
                <a:cs typeface="Arial Unicode MS" panose="020B0604020202020204" pitchFamily="34" charset="-128"/>
              </a:rPr>
              <a:t>Ελένη</a:t>
            </a:r>
            <a:r>
              <a:rPr lang="cs-CZ" altLang="cs-CZ" sz="2400" dirty="0">
                <a:cs typeface="Arial Unicode MS" panose="020B0604020202020204" pitchFamily="34" charset="-128"/>
              </a:rPr>
              <a:t> – charakteristické romantické prvky, </a:t>
            </a:r>
            <a:r>
              <a:rPr lang="cs-CZ" altLang="cs-CZ" sz="2400" dirty="0" err="1">
                <a:cs typeface="Arial Unicode MS" panose="020B0604020202020204" pitchFamily="34" charset="-128"/>
              </a:rPr>
              <a:t>dimotiki</a:t>
            </a:r>
            <a:endParaRPr lang="cs-CZ" altLang="cs-CZ" sz="2400" dirty="0">
              <a:cs typeface="Arial Unicode MS" panose="020B0604020202020204" pitchFamily="34" charset="-128"/>
            </a:endParaRP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dirty="0">
                <a:cs typeface="Arial Unicode MS" panose="020B0604020202020204" pitchFamily="34" charset="-128"/>
              </a:rPr>
              <a:t>– lyrickoepická báseň </a:t>
            </a:r>
            <a:r>
              <a:rPr lang="cs-CZ" altLang="cs-CZ" sz="2400" b="1" i="1" dirty="0" err="1">
                <a:cs typeface="Arial Unicode MS" panose="020B0604020202020204" pitchFamily="34" charset="-128"/>
              </a:rPr>
              <a:t>Διονύσου</a:t>
            </a:r>
            <a:r>
              <a:rPr lang="cs-CZ" altLang="cs-CZ" sz="2400" b="1" i="1" dirty="0">
                <a:cs typeface="Arial Unicode MS" panose="020B0604020202020204" pitchFamily="34" charset="-128"/>
              </a:rPr>
              <a:t> π</a:t>
            </a:r>
            <a:r>
              <a:rPr lang="cs-CZ" altLang="cs-CZ" sz="2400" b="1" i="1" dirty="0" err="1">
                <a:cs typeface="Arial Unicode MS" panose="020B0604020202020204" pitchFamily="34" charset="-128"/>
              </a:rPr>
              <a:t>λους</a:t>
            </a:r>
            <a:r>
              <a:rPr lang="cs-CZ" altLang="cs-CZ" sz="2400" dirty="0">
                <a:cs typeface="Arial Unicode MS" panose="020B0604020202020204" pitchFamily="34" charset="-128"/>
              </a:rPr>
              <a:t>, námět z antické mytologie, jazyk je nepřirozený, výrazně archaizující, po formální stránce velmi propracovaná báseň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dirty="0">
                <a:cs typeface="Arial Unicode MS" panose="020B0604020202020204" pitchFamily="34" charset="-128"/>
              </a:rPr>
              <a:t>–  romantismus zde ustupuje neoklasicismu.</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dirty="0">
                <a:cs typeface="Arial Unicode MS" panose="020B0604020202020204" pitchFamily="34" charset="-128"/>
              </a:rPr>
              <a:t>– román </a:t>
            </a:r>
            <a:r>
              <a:rPr lang="cs-CZ" altLang="cs-CZ" sz="2400" b="1" i="1" dirty="0" err="1">
                <a:cs typeface="Arial Unicode MS" panose="020B0604020202020204" pitchFamily="34" charset="-128"/>
              </a:rPr>
              <a:t>Αυθέντης</a:t>
            </a:r>
            <a:r>
              <a:rPr lang="cs-CZ" altLang="cs-CZ" sz="2400" b="1" i="1" dirty="0">
                <a:cs typeface="Arial Unicode MS" panose="020B0604020202020204" pitchFamily="34" charset="-128"/>
              </a:rPr>
              <a:t> </a:t>
            </a:r>
            <a:r>
              <a:rPr lang="cs-CZ" altLang="cs-CZ" sz="2400" b="1" i="1" dirty="0" err="1">
                <a:cs typeface="Arial Unicode MS" panose="020B0604020202020204" pitchFamily="34" charset="-128"/>
              </a:rPr>
              <a:t>του</a:t>
            </a:r>
            <a:r>
              <a:rPr lang="cs-CZ" altLang="cs-CZ" sz="2400" b="1" i="1" dirty="0">
                <a:cs typeface="Arial Unicode MS" panose="020B0604020202020204" pitchFamily="34" charset="-128"/>
              </a:rPr>
              <a:t> </a:t>
            </a:r>
            <a:r>
              <a:rPr lang="cs-CZ" altLang="cs-CZ" sz="2400" b="1" i="1" dirty="0" err="1">
                <a:cs typeface="Arial Unicode MS" panose="020B0604020202020204" pitchFamily="34" charset="-128"/>
              </a:rPr>
              <a:t>Μoρέως</a:t>
            </a:r>
            <a:r>
              <a:rPr lang="cs-CZ" altLang="cs-CZ" sz="2400" b="1" i="1" dirty="0">
                <a:cs typeface="Arial Unicode MS" panose="020B0604020202020204" pitchFamily="34" charset="-128"/>
              </a:rPr>
              <a:t> </a:t>
            </a:r>
            <a:r>
              <a:rPr lang="cs-CZ" altLang="cs-CZ" sz="2400" dirty="0">
                <a:cs typeface="Arial Unicode MS" panose="020B0604020202020204" pitchFamily="34" charset="-128"/>
              </a:rPr>
              <a:t>(1850)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endParaRPr lang="cs-CZ"/>
          </a:p>
        </p:txBody>
      </p:sp>
      <p:sp>
        <p:nvSpPr>
          <p:cNvPr id="163842" name="Rectangle 2"/>
          <p:cNvSpPr>
            <a:spLocks noGrp="1" noChangeArrowheads="1"/>
          </p:cNvSpPr>
          <p:nvPr>
            <p:ph type="body" idx="1"/>
          </p:nvPr>
        </p:nvSpPr>
        <p:spPr>
          <a:xfrm>
            <a:off x="1981200" y="720725"/>
            <a:ext cx="8224838" cy="5405438"/>
          </a:xfrm>
          <a:ln/>
        </p:spPr>
        <p:txBody>
          <a:bodyPr vert="horz" lIns="91440" tIns="67968" rIns="91440" bIns="45720" rtlCol="0">
            <a:normAutofit/>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400" b="1">
              <a:cs typeface="Arial Unicode MS" panose="020B0604020202020204" pitchFamily="34" charset="-128"/>
            </a:endParaRP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b="1">
                <a:cs typeface="Arial Unicode MS" panose="020B0604020202020204" pitchFamily="34" charset="-128"/>
              </a:rPr>
              <a:t>Δημήτριος Παπαρηγόπουλος </a:t>
            </a:r>
            <a:r>
              <a:rPr lang="cs-CZ" altLang="cs-CZ" sz="2400">
                <a:cs typeface="Arial Unicode MS" panose="020B0604020202020204" pitchFamily="34" charset="-128"/>
              </a:rPr>
              <a:t>/1843–1873/</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400">
              <a:cs typeface="Arial Unicode MS" panose="020B0604020202020204" pitchFamily="34" charset="-128"/>
            </a:endParaRP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b="1">
                <a:cs typeface="Arial Unicode MS" panose="020B0604020202020204" pitchFamily="34" charset="-128"/>
              </a:rPr>
              <a:t>Σπυρίδων Βασιλειάδης </a:t>
            </a:r>
            <a:r>
              <a:rPr lang="cs-CZ" altLang="cs-CZ" sz="2400">
                <a:cs typeface="Arial Unicode MS" panose="020B0604020202020204" pitchFamily="34" charset="-128"/>
              </a:rPr>
              <a:t>/1844–1874/</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400">
              <a:cs typeface="Arial Unicode MS" panose="020B0604020202020204" pitchFamily="34" charset="-128"/>
            </a:endParaRP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u="sng">
                <a:cs typeface="Arial Unicode MS" panose="020B0604020202020204" pitchFamily="34" charset="-128"/>
              </a:rPr>
              <a:t>Úpadek a konec aténské romantické školy: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b="1">
                <a:cs typeface="Arial Unicode MS" panose="020B0604020202020204" pitchFamily="34" charset="-128"/>
              </a:rPr>
              <a:t>Αχιλλεύς Παράσχος </a:t>
            </a:r>
            <a:r>
              <a:rPr lang="cs-CZ" altLang="cs-CZ" sz="2400">
                <a:cs typeface="Arial Unicode MS" panose="020B0604020202020204" pitchFamily="34" charset="-128"/>
              </a:rPr>
              <a:t>/1838–1895/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cs typeface="Arial Unicode MS" panose="020B0604020202020204" pitchFamily="34" charset="-128"/>
              </a:rPr>
              <a:t>Jeho dílo </a:t>
            </a:r>
            <a:r>
              <a:rPr lang="cs-CZ" altLang="cs-CZ" sz="2200" u="sng">
                <a:cs typeface="Arial Unicode MS" panose="020B0604020202020204" pitchFamily="34" charset="-128"/>
              </a:rPr>
              <a:t>téměř parodií romantické poezie</a:t>
            </a:r>
            <a:r>
              <a:rPr lang="cs-CZ" altLang="cs-CZ" sz="2200">
                <a:cs typeface="Arial Unicode MS" panose="020B0604020202020204" pitchFamily="34" charset="-128"/>
              </a:rPr>
              <a:t>, charakteristická je myšlenková a obrazová chudoba, nepřirozená rétoričnost a nabubřelost. Jeho dílo uzavírá působení Aténské romantické školy, která se dostává do slepé uličky.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dirty="0">
                <a:solidFill>
                  <a:schemeClr val="accent6">
                    <a:lumMod val="75000"/>
                  </a:schemeClr>
                </a:solidFill>
              </a:rPr>
              <a:t>Román v době romantismu </a:t>
            </a:r>
          </a:p>
        </p:txBody>
      </p:sp>
      <p:sp>
        <p:nvSpPr>
          <p:cNvPr id="164866" name="Rectangle 2"/>
          <p:cNvSpPr>
            <a:spLocks noGrp="1" noChangeArrowheads="1"/>
          </p:cNvSpPr>
          <p:nvPr>
            <p:ph type="body" idx="1"/>
          </p:nvPr>
        </p:nvSpPr>
        <p:spPr>
          <a:xfrm>
            <a:off x="1847528" y="1152525"/>
            <a:ext cx="8568952" cy="4548188"/>
          </a:xfrm>
          <a:ln/>
        </p:spPr>
        <p:txBody>
          <a:bodyPr vert="horz" lIns="91440" tIns="66204" rIns="91440" bIns="45720" rtlCol="0">
            <a:normAutofit lnSpcReduction="10000"/>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200" dirty="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a:t>– první novořecký román: </a:t>
            </a:r>
            <a:r>
              <a:rPr lang="cs-CZ" altLang="cs-CZ" sz="2200" b="1" i="1" dirty="0"/>
              <a:t>Παπα</a:t>
            </a:r>
            <a:r>
              <a:rPr lang="cs-CZ" altLang="cs-CZ" sz="2200" b="1" i="1" dirty="0" err="1"/>
              <a:t>τρέχ</a:t>
            </a:r>
            <a:r>
              <a:rPr lang="cs-CZ" altLang="cs-CZ" sz="2200" b="1" i="1" dirty="0"/>
              <a:t>ας</a:t>
            </a:r>
            <a:r>
              <a:rPr lang="cs-CZ" altLang="cs-CZ" sz="2200" dirty="0"/>
              <a:t> Adamandia Koraise (úvod k vydání Iliady, forma dopisů)</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200" dirty="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a:t>– román </a:t>
            </a:r>
            <a:r>
              <a:rPr lang="cs-CZ" altLang="cs-CZ" sz="2200" b="1" i="1" dirty="0" err="1"/>
              <a:t>Λέ</a:t>
            </a:r>
            <a:r>
              <a:rPr lang="cs-CZ" altLang="cs-CZ" sz="2200" b="1" i="1" dirty="0"/>
              <a:t>ανδρος</a:t>
            </a:r>
            <a:r>
              <a:rPr lang="cs-CZ" altLang="cs-CZ" sz="2200" dirty="0"/>
              <a:t> (1834) P. </a:t>
            </a:r>
            <a:r>
              <a:rPr lang="cs-CZ" altLang="cs-CZ" sz="2200" dirty="0" err="1"/>
              <a:t>Sutsose</a:t>
            </a:r>
            <a:r>
              <a:rPr lang="cs-CZ" altLang="cs-CZ" sz="2200" dirty="0"/>
              <a:t>:</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b="1" dirty="0"/>
              <a:t>milostný </a:t>
            </a:r>
            <a:r>
              <a:rPr lang="cs-CZ" altLang="cs-CZ" sz="2200" dirty="0"/>
              <a:t>román</a:t>
            </a:r>
            <a:endParaRPr lang="cs-CZ" altLang="cs-CZ" sz="2200" b="1" dirty="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b="1" dirty="0"/>
              <a:t>epistolární</a:t>
            </a:r>
            <a:r>
              <a:rPr lang="cs-CZ" altLang="cs-CZ" sz="2200" dirty="0"/>
              <a:t> forma</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a:t>obsahuje všechny charakteristické romantické </a:t>
            </a:r>
            <a:endParaRPr lang="el-GR" altLang="cs-CZ" sz="2200" dirty="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a:t>prvky (obdoba </a:t>
            </a:r>
            <a:r>
              <a:rPr lang="cs-CZ" altLang="cs-CZ" sz="2200" i="1" dirty="0"/>
              <a:t>Poutníka</a:t>
            </a:r>
            <a:r>
              <a:rPr lang="cs-CZ" altLang="cs-CZ" sz="2200" dirty="0"/>
              <a:t> v próze)</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a:t>vliv západního romantismu (Goethe: </a:t>
            </a:r>
            <a:endParaRPr lang="el-GR" altLang="cs-CZ" sz="2200" dirty="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b="1" i="1" dirty="0"/>
              <a:t>Utrpení mladého Werthera</a:t>
            </a:r>
            <a:r>
              <a:rPr lang="el-GR" altLang="cs-CZ" sz="2200" dirty="0"/>
              <a:t>)</a:t>
            </a:r>
            <a:endParaRPr lang="cs-CZ" altLang="cs-CZ" sz="2200" dirty="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200" dirty="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200" dirty="0"/>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5400" y="2420889"/>
            <a:ext cx="2371080" cy="3155361"/>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1"/>
          <p:cNvSpPr>
            <a:spLocks noGrp="1" noChangeArrowheads="1"/>
          </p:cNvSpPr>
          <p:nvPr>
            <p:ph type="title"/>
          </p:nvPr>
        </p:nvSpPr>
        <p:spPr>
          <a:xfrm>
            <a:off x="1981200" y="127001"/>
            <a:ext cx="8224838" cy="1025524"/>
          </a:xfrm>
          <a:ln/>
        </p:spPr>
        <p:txBody>
          <a:bodyPr vert="horz" lIns="91440" tIns="85608" rIns="91440" bIns="45720" rtlCol="0" anchor="ctr">
            <a:normAutofit fontScale="90000"/>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3600" dirty="0">
                <a:solidFill>
                  <a:schemeClr val="accent6">
                    <a:lumMod val="75000"/>
                  </a:schemeClr>
                </a:solidFill>
              </a:rPr>
              <a:t>J. W. Goethe: </a:t>
            </a:r>
            <a:br>
              <a:rPr lang="cs-CZ" altLang="cs-CZ" sz="3600" dirty="0">
                <a:solidFill>
                  <a:schemeClr val="accent6">
                    <a:lumMod val="75000"/>
                  </a:schemeClr>
                </a:solidFill>
              </a:rPr>
            </a:br>
            <a:r>
              <a:rPr lang="cs-CZ" altLang="cs-CZ" sz="3600" i="1" dirty="0">
                <a:solidFill>
                  <a:schemeClr val="accent6">
                    <a:lumMod val="75000"/>
                  </a:schemeClr>
                </a:solidFill>
              </a:rPr>
              <a:t>Utrpení mladého Werthera </a:t>
            </a:r>
            <a:r>
              <a:rPr lang="cs-CZ" altLang="cs-CZ" sz="3600" dirty="0">
                <a:solidFill>
                  <a:schemeClr val="accent6">
                    <a:lumMod val="75000"/>
                  </a:schemeClr>
                </a:solidFill>
              </a:rPr>
              <a:t>(1774)</a:t>
            </a:r>
          </a:p>
        </p:txBody>
      </p:sp>
      <p:sp>
        <p:nvSpPr>
          <p:cNvPr id="164866" name="Rectangle 2"/>
          <p:cNvSpPr>
            <a:spLocks noGrp="1" noChangeArrowheads="1"/>
          </p:cNvSpPr>
          <p:nvPr>
            <p:ph type="body" idx="1"/>
          </p:nvPr>
        </p:nvSpPr>
        <p:spPr>
          <a:xfrm>
            <a:off x="1847528" y="1152525"/>
            <a:ext cx="8568952" cy="4548188"/>
          </a:xfrm>
          <a:ln/>
        </p:spPr>
        <p:txBody>
          <a:bodyPr vert="horz" lIns="91440" tIns="66204" rIns="91440" bIns="45720" rtlCol="0">
            <a:normAutofit/>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200" dirty="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dirty="0"/>
              <a:t>Inspirace pro román P. </a:t>
            </a:r>
            <a:r>
              <a:rPr lang="cs-CZ" altLang="cs-CZ" sz="2400" dirty="0" err="1"/>
              <a:t>Sutsose</a:t>
            </a:r>
            <a:endParaRPr lang="cs-CZ" altLang="cs-CZ" sz="2400" dirty="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dirty="0"/>
              <a:t>obdobná dějová linie</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dirty="0"/>
              <a:t>Werther – Lotta – Albert - Vilém</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200" dirty="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200" dirty="0"/>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9400" y="2703761"/>
            <a:ext cx="3788600" cy="2996952"/>
          </a:xfrm>
          <a:prstGeom prst="rect">
            <a:avLst/>
          </a:prstGeom>
        </p:spPr>
      </p:pic>
    </p:spTree>
    <p:extLst>
      <p:ext uri="{BB962C8B-B14F-4D97-AF65-F5344CB8AC3E}">
        <p14:creationId xmlns:p14="http://schemas.microsoft.com/office/powerpoint/2010/main" val="31218453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81200" y="128588"/>
            <a:ext cx="8223250" cy="564108"/>
          </a:xfrm>
        </p:spPr>
        <p:txBody>
          <a:bodyPr>
            <a:normAutofit fontScale="90000"/>
          </a:bodyPr>
          <a:lstStyle/>
          <a:p>
            <a:r>
              <a:rPr lang="el-GR" sz="3600" dirty="0">
                <a:solidFill>
                  <a:schemeClr val="accent6">
                    <a:lumMod val="75000"/>
                  </a:schemeClr>
                </a:solidFill>
              </a:rPr>
              <a:t>Λέανδρος: υπόθεση</a:t>
            </a:r>
            <a:endParaRPr lang="cs-CZ" sz="3600" dirty="0">
              <a:solidFill>
                <a:schemeClr val="accent6">
                  <a:lumMod val="75000"/>
                </a:schemeClr>
              </a:solidFill>
            </a:endParaRPr>
          </a:p>
        </p:txBody>
      </p:sp>
      <p:sp>
        <p:nvSpPr>
          <p:cNvPr id="3" name="Zástupný symbol pro obsah 2"/>
          <p:cNvSpPr>
            <a:spLocks noGrp="1"/>
          </p:cNvSpPr>
          <p:nvPr>
            <p:ph idx="1"/>
          </p:nvPr>
        </p:nvSpPr>
        <p:spPr>
          <a:xfrm>
            <a:off x="1981200" y="1124745"/>
            <a:ext cx="8223250" cy="4995069"/>
          </a:xfrm>
        </p:spPr>
        <p:txBody>
          <a:bodyPr/>
          <a:lstStyle/>
          <a:p>
            <a:r>
              <a:rPr lang="el-GR" sz="2400" dirty="0"/>
              <a:t>Ο </a:t>
            </a:r>
            <a:r>
              <a:rPr lang="el-GR" sz="2400" b="1" dirty="0"/>
              <a:t>Λέανδρος</a:t>
            </a:r>
            <a:r>
              <a:rPr lang="el-GR" sz="2400" dirty="0"/>
              <a:t> και η </a:t>
            </a:r>
            <a:r>
              <a:rPr lang="el-GR" sz="2400" b="1" dirty="0"/>
              <a:t>Κοραλία</a:t>
            </a:r>
            <a:r>
              <a:rPr lang="el-GR" sz="2400" dirty="0"/>
              <a:t>, απόγονοι φαναριώτικων  οικογενειών που με τη δημιουργία του νέου ελληνικού κράτους, ήρθαν στην Αθήνα, αγαπιόντουσαν ήδη από μικρά παιδιά. Το μίσος όμως των οικογενειών τους αλλά και το χάος που έφερε η ελληνική επανάσταση και η δημιουργία του νέου ελληνικού κράτους, τους χώρισαν. Συναντιούνται τυχαία, ξανά, στην </a:t>
            </a:r>
            <a:r>
              <a:rPr lang="el-GR" sz="2400" b="1" dirty="0"/>
              <a:t>Αθήνα</a:t>
            </a:r>
            <a:r>
              <a:rPr lang="el-GR" sz="2400" dirty="0"/>
              <a:t> και καταλαβαίνουν ότι η αγάπη τους συνεχίζει. Μόνο που η Κοραλία είναι τώρα παντρεμένη και μητέρα ενός παιδιού. Η ηθική τους τους οδηγεί στον χωρισμό: ο Λέανδρος φεύγει για δυο μήνες από την Αθήνα με σκοπό να "ξεχάσει" την Κοραλία. </a:t>
            </a:r>
            <a:endParaRPr lang="cs-CZ" sz="2400" dirty="0"/>
          </a:p>
        </p:txBody>
      </p:sp>
    </p:spTree>
    <p:extLst>
      <p:ext uri="{BB962C8B-B14F-4D97-AF65-F5344CB8AC3E}">
        <p14:creationId xmlns:p14="http://schemas.microsoft.com/office/powerpoint/2010/main" val="23386396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81200" y="128588"/>
            <a:ext cx="8223250" cy="564108"/>
          </a:xfrm>
        </p:spPr>
        <p:txBody>
          <a:bodyPr>
            <a:normAutofit fontScale="90000"/>
          </a:bodyPr>
          <a:lstStyle/>
          <a:p>
            <a:r>
              <a:rPr lang="el-GR" sz="3600" dirty="0">
                <a:solidFill>
                  <a:schemeClr val="accent6">
                    <a:lumMod val="75000"/>
                  </a:schemeClr>
                </a:solidFill>
              </a:rPr>
              <a:t>Λέανδρος: υπόθεση</a:t>
            </a:r>
            <a:endParaRPr lang="cs-CZ" sz="3600" dirty="0">
              <a:solidFill>
                <a:schemeClr val="accent6">
                  <a:lumMod val="75000"/>
                </a:schemeClr>
              </a:solidFill>
            </a:endParaRPr>
          </a:p>
        </p:txBody>
      </p:sp>
      <p:sp>
        <p:nvSpPr>
          <p:cNvPr id="3" name="Zástupný symbol pro obsah 2"/>
          <p:cNvSpPr>
            <a:spLocks noGrp="1"/>
          </p:cNvSpPr>
          <p:nvPr>
            <p:ph idx="1"/>
          </p:nvPr>
        </p:nvSpPr>
        <p:spPr>
          <a:xfrm>
            <a:off x="1981200" y="1124745"/>
            <a:ext cx="8223250" cy="4995069"/>
          </a:xfrm>
        </p:spPr>
        <p:txBody>
          <a:bodyPr/>
          <a:lstStyle/>
          <a:p>
            <a:endParaRPr lang="cs-CZ" sz="2400" dirty="0"/>
          </a:p>
          <a:p>
            <a:endParaRPr lang="cs-CZ" sz="2400" dirty="0"/>
          </a:p>
          <a:p>
            <a:r>
              <a:rPr lang="el-GR" sz="2400" dirty="0"/>
              <a:t>    Αφού περιπλανηθεί, θα έρθει στο </a:t>
            </a:r>
            <a:r>
              <a:rPr lang="el-GR" sz="2400" b="1" dirty="0"/>
              <a:t>Ναύπλιο </a:t>
            </a:r>
            <a:r>
              <a:rPr lang="el-GR" sz="2400" dirty="0"/>
              <a:t>όπου αντιμετωπίζει ίντριγκες για την κατάκτησης της πολιτικής εξουσίας στην Ελλάδα. </a:t>
            </a:r>
          </a:p>
          <a:p>
            <a:r>
              <a:rPr lang="el-GR" sz="2400" dirty="0"/>
              <a:t>    Όταν ύστερα από δυο μήνες γυρίζει στην Αθήνα, βρίσκει την Κοραλία ετοιμοθάνατη. Όταν αυτή πεθαίνει, ο Λέανδρος αυτοκτονεί και αυτός, κρατώντας ένα πορτραίτο της στην αγκαλιά του.</a:t>
            </a:r>
          </a:p>
          <a:p>
            <a:r>
              <a:rPr lang="el-GR" sz="2400" dirty="0"/>
              <a:t>Πρόσωπα:</a:t>
            </a:r>
          </a:p>
          <a:p>
            <a:r>
              <a:rPr lang="el-GR" sz="2400" dirty="0"/>
              <a:t>Λέανδρος, Κοραλία</a:t>
            </a:r>
            <a:r>
              <a:rPr lang="el-GR" sz="2400"/>
              <a:t>, Χαρίλαος, Ευφροσύνη</a:t>
            </a:r>
            <a:endParaRPr lang="cs-CZ" sz="2400" dirty="0"/>
          </a:p>
        </p:txBody>
      </p:sp>
    </p:spTree>
    <p:extLst>
      <p:ext uri="{BB962C8B-B14F-4D97-AF65-F5344CB8AC3E}">
        <p14:creationId xmlns:p14="http://schemas.microsoft.com/office/powerpoint/2010/main" val="30726026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1"/>
          <p:cNvSpPr>
            <a:spLocks noGrp="1" noChangeArrowheads="1"/>
          </p:cNvSpPr>
          <p:nvPr>
            <p:ph type="title"/>
          </p:nvPr>
        </p:nvSpPr>
        <p:spPr>
          <a:xfrm>
            <a:off x="1981200" y="128588"/>
            <a:ext cx="8224838" cy="852140"/>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3600" dirty="0">
                <a:solidFill>
                  <a:schemeClr val="accent6">
                    <a:lumMod val="75000"/>
                  </a:schemeClr>
                </a:solidFill>
              </a:rPr>
              <a:t>Další romány:</a:t>
            </a:r>
          </a:p>
        </p:txBody>
      </p:sp>
      <p:sp>
        <p:nvSpPr>
          <p:cNvPr id="167938" name="Rectangle 2"/>
          <p:cNvSpPr>
            <a:spLocks noGrp="1" noChangeArrowheads="1"/>
          </p:cNvSpPr>
          <p:nvPr>
            <p:ph type="body" idx="1"/>
          </p:nvPr>
        </p:nvSpPr>
        <p:spPr>
          <a:xfrm>
            <a:off x="1981200" y="1196752"/>
            <a:ext cx="8224838" cy="4924648"/>
          </a:xfrm>
          <a:ln/>
        </p:spPr>
        <p:txBody>
          <a:bodyPr vert="horz" lIns="91440" tIns="46800" rIns="91440" bIns="45720" rtlCol="0">
            <a:normAutofit fontScale="92500"/>
          </a:bodyPr>
          <a:lstStyle/>
          <a:p>
            <a:pPr indent="-341313">
              <a:lnSpc>
                <a:spcPct val="102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dirty="0">
                <a:latin typeface="Calibri" panose="020F0502020204030204" pitchFamily="34" charset="0"/>
                <a:cs typeface="Calibri" panose="020F0502020204030204" pitchFamily="34" charset="0"/>
              </a:rPr>
              <a:t>realistické prvky v romantické literatuře (satira):</a:t>
            </a:r>
          </a:p>
          <a:p>
            <a:pPr indent="-341313">
              <a:lnSpc>
                <a:spcPct val="102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sz="2400" dirty="0">
              <a:latin typeface="Calibri" panose="020F0502020204030204" pitchFamily="34" charset="0"/>
              <a:cs typeface="Calibri" panose="020F0502020204030204" pitchFamily="34" charset="0"/>
            </a:endParaRPr>
          </a:p>
          <a:p>
            <a:pPr indent="-341313">
              <a:lnSpc>
                <a:spcPct val="102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dirty="0" err="1">
                <a:latin typeface="Calibri" panose="020F0502020204030204" pitchFamily="34" charset="0"/>
                <a:ea typeface="Calibri Greek" pitchFamily="32" charset="0"/>
                <a:cs typeface="Calibri" panose="020F0502020204030204" pitchFamily="34" charset="0"/>
              </a:rPr>
              <a:t>Iakovos</a:t>
            </a:r>
            <a:r>
              <a:rPr lang="cs-CZ" altLang="cs-CZ" sz="2400" dirty="0">
                <a:latin typeface="Calibri" panose="020F0502020204030204" pitchFamily="34" charset="0"/>
                <a:ea typeface="Calibri Greek" pitchFamily="32" charset="0"/>
                <a:cs typeface="Calibri" panose="020F0502020204030204" pitchFamily="34" charset="0"/>
              </a:rPr>
              <a:t> G. </a:t>
            </a:r>
            <a:r>
              <a:rPr lang="cs-CZ" altLang="cs-CZ" sz="2400" dirty="0" err="1">
                <a:latin typeface="Calibri" panose="020F0502020204030204" pitchFamily="34" charset="0"/>
                <a:ea typeface="Calibri Greek" pitchFamily="32" charset="0"/>
                <a:cs typeface="Calibri" panose="020F0502020204030204" pitchFamily="34" charset="0"/>
              </a:rPr>
              <a:t>Pitsipios</a:t>
            </a:r>
            <a:r>
              <a:rPr lang="cs-CZ" altLang="cs-CZ" sz="2400" dirty="0">
                <a:latin typeface="Calibri" panose="020F0502020204030204" pitchFamily="34" charset="0"/>
                <a:ea typeface="Calibri Greek" pitchFamily="32" charset="0"/>
                <a:cs typeface="Calibri" panose="020F0502020204030204" pitchFamily="34" charset="0"/>
              </a:rPr>
              <a:t>: </a:t>
            </a:r>
            <a:r>
              <a:rPr lang="el-GR" altLang="cs-CZ" sz="2400" b="1" i="1" dirty="0">
                <a:latin typeface="Calibri" panose="020F0502020204030204" pitchFamily="34" charset="0"/>
                <a:ea typeface="Calibri Greek" pitchFamily="32" charset="0"/>
                <a:cs typeface="Calibri" panose="020F0502020204030204" pitchFamily="34" charset="0"/>
              </a:rPr>
              <a:t>Ο</a:t>
            </a:r>
            <a:r>
              <a:rPr lang="cs-CZ" altLang="cs-CZ" sz="2400" b="1" i="1" dirty="0">
                <a:latin typeface="Calibri" panose="020F0502020204030204" pitchFamily="34" charset="0"/>
                <a:cs typeface="Calibri" panose="020F0502020204030204" pitchFamily="34" charset="0"/>
              </a:rPr>
              <a:t> </a:t>
            </a:r>
            <a:r>
              <a:rPr lang="el-GR" altLang="cs-CZ" sz="2400" b="1" i="1" dirty="0">
                <a:latin typeface="Calibri" panose="020F0502020204030204" pitchFamily="34" charset="0"/>
                <a:ea typeface="Calibri Greek" pitchFamily="32" charset="0"/>
                <a:cs typeface="Calibri" panose="020F0502020204030204" pitchFamily="34" charset="0"/>
              </a:rPr>
              <a:t>πίθηκος</a:t>
            </a:r>
            <a:r>
              <a:rPr lang="cs-CZ" altLang="cs-CZ" sz="2400" b="1" i="1" dirty="0">
                <a:latin typeface="Calibri" panose="020F0502020204030204" pitchFamily="34" charset="0"/>
                <a:cs typeface="Calibri" panose="020F0502020204030204" pitchFamily="34" charset="0"/>
              </a:rPr>
              <a:t> </a:t>
            </a:r>
            <a:r>
              <a:rPr lang="el-GR" altLang="cs-CZ" sz="2400" b="1" i="1" dirty="0" err="1">
                <a:latin typeface="Calibri" panose="020F0502020204030204" pitchFamily="34" charset="0"/>
                <a:ea typeface="Calibri Greek" pitchFamily="32" charset="0"/>
                <a:cs typeface="Calibri" panose="020F0502020204030204" pitchFamily="34" charset="0"/>
              </a:rPr>
              <a:t>Ξουθ</a:t>
            </a:r>
            <a:r>
              <a:rPr lang="cs-CZ" altLang="cs-CZ" sz="2400" b="1" i="1" dirty="0">
                <a:latin typeface="Calibri" panose="020F0502020204030204" pitchFamily="34" charset="0"/>
                <a:cs typeface="Calibri" panose="020F0502020204030204" pitchFamily="34" charset="0"/>
              </a:rPr>
              <a:t> </a:t>
            </a:r>
            <a:r>
              <a:rPr lang="cs-CZ" altLang="cs-CZ" sz="2400" dirty="0">
                <a:latin typeface="Calibri" panose="020F0502020204030204" pitchFamily="34" charset="0"/>
                <a:cs typeface="Calibri" panose="020F0502020204030204" pitchFamily="34" charset="0"/>
              </a:rPr>
              <a:t>(</a:t>
            </a:r>
            <a:r>
              <a:rPr lang="el-GR" altLang="cs-CZ" sz="2400" i="1" dirty="0">
                <a:latin typeface="Calibri" panose="020F0502020204030204" pitchFamily="34" charset="0"/>
                <a:ea typeface="Calibri Greek" pitchFamily="32" charset="0"/>
                <a:cs typeface="Calibri" panose="020F0502020204030204" pitchFamily="34" charset="0"/>
              </a:rPr>
              <a:t>Ο</a:t>
            </a:r>
            <a:r>
              <a:rPr lang="cs-CZ" altLang="cs-CZ" sz="2400" i="1" dirty="0" err="1">
                <a:latin typeface="Calibri" panose="020F0502020204030204" pitchFamily="34" charset="0"/>
                <a:cs typeface="Calibri" panose="020F0502020204030204" pitchFamily="34" charset="0"/>
              </a:rPr>
              <a:t>pičák</a:t>
            </a:r>
            <a:r>
              <a:rPr lang="cs-CZ" altLang="cs-CZ" sz="2400" i="1" dirty="0">
                <a:latin typeface="Calibri" panose="020F0502020204030204" pitchFamily="34" charset="0"/>
                <a:cs typeface="Calibri" panose="020F0502020204030204" pitchFamily="34" charset="0"/>
              </a:rPr>
              <a:t> </a:t>
            </a:r>
            <a:r>
              <a:rPr lang="cs-CZ" altLang="cs-CZ" sz="2400" i="1" dirty="0" err="1">
                <a:latin typeface="Calibri" panose="020F0502020204030204" pitchFamily="34" charset="0"/>
                <a:cs typeface="Calibri" panose="020F0502020204030204" pitchFamily="34" charset="0"/>
              </a:rPr>
              <a:t>Ksuth</a:t>
            </a:r>
            <a:r>
              <a:rPr lang="cs-CZ" altLang="cs-CZ" sz="2400" dirty="0">
                <a:latin typeface="Calibri" panose="020F0502020204030204" pitchFamily="34" charset="0"/>
                <a:cs typeface="Calibri" panose="020F0502020204030204" pitchFamily="34" charset="0"/>
              </a:rPr>
              <a:t>, 1848</a:t>
            </a:r>
            <a:r>
              <a:rPr lang="cs-CZ" altLang="cs-CZ" sz="2400" i="1" dirty="0">
                <a:latin typeface="Calibri" panose="020F0502020204030204" pitchFamily="34" charset="0"/>
                <a:cs typeface="Calibri" panose="020F0502020204030204" pitchFamily="34" charset="0"/>
              </a:rPr>
              <a:t>) </a:t>
            </a:r>
          </a:p>
          <a:p>
            <a:pPr marL="1587" indent="0">
              <a:lnSpc>
                <a:spcPct val="102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dirty="0">
                <a:latin typeface="Calibri" panose="020F0502020204030204" pitchFamily="34" charset="0"/>
                <a:cs typeface="Calibri" panose="020F0502020204030204" pitchFamily="34" charset="0"/>
              </a:rPr>
              <a:t>- satira na vyšší aténskou společnost, nekritický obdiv Západu</a:t>
            </a:r>
          </a:p>
          <a:p>
            <a:pPr marL="344487">
              <a:lnSpc>
                <a:spcPct val="102000"/>
              </a:lnSpc>
              <a:buFontTx/>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dirty="0">
                <a:latin typeface="Calibri" panose="020F0502020204030204" pitchFamily="34" charset="0"/>
                <a:cs typeface="Calibri" panose="020F0502020204030204" pitchFamily="34" charset="0"/>
              </a:rPr>
              <a:t>realismus s fantastickými prvky</a:t>
            </a:r>
          </a:p>
          <a:p>
            <a:pPr marL="344487">
              <a:lnSpc>
                <a:spcPct val="102000"/>
              </a:lnSpc>
              <a:buFontTx/>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sz="2400" dirty="0">
              <a:latin typeface="Calibri" panose="020F0502020204030204" pitchFamily="34" charset="0"/>
              <a:cs typeface="Calibri" panose="020F0502020204030204" pitchFamily="34" charset="0"/>
            </a:endParaRPr>
          </a:p>
          <a:p>
            <a:pPr indent="-341313">
              <a:lnSpc>
                <a:spcPct val="102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dirty="0" err="1">
                <a:latin typeface="Calibri" panose="020F0502020204030204" pitchFamily="34" charset="0"/>
                <a:cs typeface="Calibri" panose="020F0502020204030204" pitchFamily="34" charset="0"/>
              </a:rPr>
              <a:t>Grigorios</a:t>
            </a:r>
            <a:r>
              <a:rPr lang="cs-CZ" altLang="cs-CZ" sz="2400" dirty="0">
                <a:latin typeface="Calibri" panose="020F0502020204030204" pitchFamily="34" charset="0"/>
                <a:cs typeface="Calibri" panose="020F0502020204030204" pitchFamily="34" charset="0"/>
              </a:rPr>
              <a:t> </a:t>
            </a:r>
            <a:r>
              <a:rPr lang="cs-CZ" altLang="cs-CZ" sz="2400" dirty="0" err="1">
                <a:latin typeface="Calibri" panose="020F0502020204030204" pitchFamily="34" charset="0"/>
                <a:cs typeface="Calibri" panose="020F0502020204030204" pitchFamily="34" charset="0"/>
              </a:rPr>
              <a:t>Paleologos</a:t>
            </a:r>
            <a:r>
              <a:rPr lang="cs-CZ" altLang="cs-CZ" sz="2400" dirty="0">
                <a:latin typeface="Calibri" panose="020F0502020204030204" pitchFamily="34" charset="0"/>
                <a:cs typeface="Calibri" panose="020F0502020204030204" pitchFamily="34" charset="0"/>
              </a:rPr>
              <a:t>: </a:t>
            </a:r>
            <a:r>
              <a:rPr lang="el-GR" altLang="cs-CZ" sz="2400" b="1" i="1" dirty="0">
                <a:latin typeface="Calibri" panose="020F0502020204030204" pitchFamily="34" charset="0"/>
                <a:ea typeface="Calibri Greek" pitchFamily="32" charset="0"/>
                <a:cs typeface="Calibri" panose="020F0502020204030204" pitchFamily="34" charset="0"/>
              </a:rPr>
              <a:t>Ο</a:t>
            </a:r>
            <a:r>
              <a:rPr lang="cs-CZ" altLang="cs-CZ" sz="2400" b="1" i="1" dirty="0">
                <a:latin typeface="Calibri" panose="020F0502020204030204" pitchFamily="34" charset="0"/>
                <a:cs typeface="Calibri" panose="020F0502020204030204" pitchFamily="34" charset="0"/>
              </a:rPr>
              <a:t> </a:t>
            </a:r>
            <a:r>
              <a:rPr lang="el-GR" altLang="cs-CZ" sz="2400" b="1" i="1" dirty="0" err="1">
                <a:latin typeface="Calibri" panose="020F0502020204030204" pitchFamily="34" charset="0"/>
                <a:ea typeface="Calibri Greek" pitchFamily="32" charset="0"/>
                <a:cs typeface="Calibri" panose="020F0502020204030204" pitchFamily="34" charset="0"/>
              </a:rPr>
              <a:t>Πολυπαθής</a:t>
            </a:r>
            <a:r>
              <a:rPr lang="cs-CZ" altLang="cs-CZ" sz="2400" b="1" i="1" dirty="0">
                <a:latin typeface="Calibri" panose="020F0502020204030204" pitchFamily="34" charset="0"/>
                <a:cs typeface="Calibri" panose="020F0502020204030204" pitchFamily="34" charset="0"/>
              </a:rPr>
              <a:t> </a:t>
            </a:r>
            <a:r>
              <a:rPr lang="cs-CZ" altLang="cs-CZ" sz="2400" dirty="0">
                <a:latin typeface="Calibri" panose="020F0502020204030204" pitchFamily="34" charset="0"/>
                <a:cs typeface="Calibri" panose="020F0502020204030204" pitchFamily="34" charset="0"/>
              </a:rPr>
              <a:t>(</a:t>
            </a:r>
            <a:r>
              <a:rPr lang="el-GR" altLang="cs-CZ" sz="2400" i="1" dirty="0">
                <a:latin typeface="Calibri" panose="020F0502020204030204" pitchFamily="34" charset="0"/>
                <a:ea typeface="Calibri Greek" pitchFamily="32" charset="0"/>
                <a:cs typeface="Calibri" panose="020F0502020204030204" pitchFamily="34" charset="0"/>
              </a:rPr>
              <a:t>Ο</a:t>
            </a:r>
            <a:r>
              <a:rPr lang="cs-CZ" altLang="cs-CZ" sz="2400" i="1" dirty="0">
                <a:latin typeface="Calibri" panose="020F0502020204030204" pitchFamily="34" charset="0"/>
                <a:cs typeface="Calibri" panose="020F0502020204030204" pitchFamily="34" charset="0"/>
              </a:rPr>
              <a:t>sudem zkoušený, </a:t>
            </a:r>
            <a:r>
              <a:rPr lang="cs-CZ" altLang="cs-CZ" sz="2400" dirty="0">
                <a:latin typeface="Calibri" panose="020F0502020204030204" pitchFamily="34" charset="0"/>
                <a:cs typeface="Calibri" panose="020F0502020204030204" pitchFamily="34" charset="0"/>
              </a:rPr>
              <a:t>1839) </a:t>
            </a:r>
          </a:p>
          <a:p>
            <a:pPr indent="-341313">
              <a:lnSpc>
                <a:spcPct val="102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dirty="0">
                <a:latin typeface="Calibri" panose="020F0502020204030204" pitchFamily="34" charset="0"/>
                <a:cs typeface="Calibri" panose="020F0502020204030204" pitchFamily="34" charset="0"/>
              </a:rPr>
              <a:t>- pikareskní román</a:t>
            </a:r>
          </a:p>
          <a:p>
            <a:pPr indent="-341313">
              <a:lnSpc>
                <a:spcPct val="127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sz="1600" dirty="0">
              <a:latin typeface="Calibri" panose="020F0502020204030204" pitchFamily="34" charset="0"/>
              <a:cs typeface="Calibri" panose="020F0502020204030204" pitchFamily="34" charset="0"/>
            </a:endParaRPr>
          </a:p>
          <a:p>
            <a:pPr indent="-341313">
              <a:lnSpc>
                <a:spcPct val="127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1600" u="sng" dirty="0">
                <a:latin typeface="Calibri" panose="020F0502020204030204" pitchFamily="34" charset="0"/>
                <a:cs typeface="Calibri" panose="020F0502020204030204" pitchFamily="34" charset="0"/>
              </a:rPr>
              <a:t>Pikareskní román: </a:t>
            </a:r>
            <a:r>
              <a:rPr lang="cs-CZ" altLang="cs-CZ" sz="1600" dirty="0">
                <a:latin typeface="Calibri" panose="020F0502020204030204" pitchFamily="34" charset="0"/>
                <a:cs typeface="Calibri" panose="020F0502020204030204" pitchFamily="34" charset="0"/>
              </a:rPr>
              <a:t>vznik ve Španělsku v 16. a 17. st., hl. hrdina </a:t>
            </a:r>
            <a:r>
              <a:rPr lang="cs-CZ" altLang="cs-CZ" sz="1600" i="1" dirty="0" err="1">
                <a:latin typeface="Calibri" panose="020F0502020204030204" pitchFamily="34" charset="0"/>
                <a:cs typeface="Calibri" panose="020F0502020204030204" pitchFamily="34" charset="0"/>
              </a:rPr>
              <a:t>pícaro</a:t>
            </a:r>
            <a:r>
              <a:rPr lang="cs-CZ" altLang="cs-CZ" sz="1600" dirty="0">
                <a:latin typeface="Calibri" panose="020F0502020204030204" pitchFamily="34" charset="0"/>
                <a:cs typeface="Calibri" panose="020F0502020204030204" pitchFamily="34" charset="0"/>
              </a:rPr>
              <a:t> (šibal, šejdíř), sluha, který prožívá různá dobrodružství. Pikareskní román je obvykle satirou na vyšší společenské kruhy.</a:t>
            </a:r>
          </a:p>
        </p:txBody>
      </p:sp>
    </p:spTree>
    <p:extLst>
      <p:ext uri="{BB962C8B-B14F-4D97-AF65-F5344CB8AC3E}">
        <p14:creationId xmlns:p14="http://schemas.microsoft.com/office/powerpoint/2010/main" val="40484518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1"/>
          <p:cNvSpPr>
            <a:spLocks noGrp="1" noChangeArrowheads="1"/>
          </p:cNvSpPr>
          <p:nvPr>
            <p:ph type="title"/>
          </p:nvPr>
        </p:nvSpPr>
        <p:spPr>
          <a:xfrm>
            <a:off x="1981200" y="128588"/>
            <a:ext cx="8224838" cy="996156"/>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3600" b="1" dirty="0">
                <a:solidFill>
                  <a:schemeClr val="accent6">
                    <a:lumMod val="75000"/>
                  </a:schemeClr>
                </a:solidFill>
              </a:rPr>
              <a:t>Historický román</a:t>
            </a:r>
          </a:p>
        </p:txBody>
      </p:sp>
      <p:sp>
        <p:nvSpPr>
          <p:cNvPr id="165890" name="Rectangle 2"/>
          <p:cNvSpPr>
            <a:spLocks noGrp="1" noChangeArrowheads="1"/>
          </p:cNvSpPr>
          <p:nvPr>
            <p:ph type="body" idx="1"/>
          </p:nvPr>
        </p:nvSpPr>
        <p:spPr>
          <a:xfrm>
            <a:off x="1981200" y="1124744"/>
            <a:ext cx="8224838" cy="5472906"/>
          </a:xfrm>
          <a:ln/>
        </p:spPr>
        <p:txBody>
          <a:bodyPr vert="horz" lIns="91440" tIns="67968" rIns="91440" bIns="45720" rtlCol="0">
            <a:normAutofit lnSpcReduction="10000"/>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b="1" dirty="0"/>
              <a:t>A. Ρ. Ρα</a:t>
            </a:r>
            <a:r>
              <a:rPr lang="cs-CZ" altLang="cs-CZ" sz="2400" b="1" dirty="0" err="1"/>
              <a:t>γκ</a:t>
            </a:r>
            <a:r>
              <a:rPr lang="cs-CZ" altLang="cs-CZ" sz="2400" b="1" dirty="0"/>
              <a:t>αβής: </a:t>
            </a:r>
            <a:r>
              <a:rPr lang="cs-CZ" altLang="cs-CZ" sz="2400" b="1" i="1" dirty="0"/>
              <a:t>Ο Αυθέντης του Μορέως </a:t>
            </a:r>
            <a:r>
              <a:rPr lang="cs-CZ" altLang="cs-CZ" sz="2400" b="1" dirty="0"/>
              <a:t>(1850</a:t>
            </a:r>
            <a:r>
              <a:rPr lang="cs-CZ" altLang="cs-CZ" sz="2400" b="1" i="1" dirty="0"/>
              <a:t>)</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b="1" i="1" dirty="0"/>
              <a:t>– </a:t>
            </a:r>
            <a:r>
              <a:rPr lang="cs-CZ" altLang="cs-CZ" sz="2400" dirty="0"/>
              <a:t>čerpá z veršované kroniky v lid. jazyce ze 14.st. </a:t>
            </a:r>
            <a:r>
              <a:rPr lang="cs-CZ" altLang="cs-CZ" sz="2400" i="1" dirty="0" err="1"/>
              <a:t>Χρονικόν</a:t>
            </a:r>
            <a:r>
              <a:rPr lang="cs-CZ" altLang="cs-CZ" sz="2400" i="1" dirty="0"/>
              <a:t> </a:t>
            </a:r>
            <a:r>
              <a:rPr lang="cs-CZ" altLang="cs-CZ" sz="2400" i="1" dirty="0" err="1"/>
              <a:t>του</a:t>
            </a:r>
            <a:r>
              <a:rPr lang="cs-CZ" altLang="cs-CZ" sz="2400" i="1" dirty="0"/>
              <a:t> </a:t>
            </a:r>
            <a:r>
              <a:rPr lang="cs-CZ" altLang="cs-CZ" sz="2400" i="1" dirty="0" err="1"/>
              <a:t>Μορέως</a:t>
            </a:r>
            <a:endParaRPr lang="cs-CZ" altLang="cs-CZ" sz="2400" i="1" dirty="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1100" dirty="0"/>
              <a:t>i</a:t>
            </a:r>
            <a:r>
              <a:rPr lang="cs-CZ" altLang="cs-CZ" sz="2200" dirty="0"/>
              <a:t>– vzorem Dickens, </a:t>
            </a:r>
            <a:r>
              <a:rPr lang="cs-CZ" altLang="cs-CZ" sz="2200" u="sng" dirty="0"/>
              <a:t>W. </a:t>
            </a:r>
            <a:r>
              <a:rPr lang="cs-CZ" altLang="cs-CZ" sz="2200" u="sng" dirty="0" err="1"/>
              <a:t>Scott</a:t>
            </a:r>
            <a:r>
              <a:rPr lang="cs-CZ" altLang="cs-CZ" sz="2200" u="sng" dirty="0"/>
              <a:t> </a:t>
            </a:r>
            <a:r>
              <a:rPr lang="cs-CZ" altLang="cs-CZ" sz="2200" dirty="0"/>
              <a:t>aj.</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a:t>– střet západu a východu</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b="1" dirty="0">
                <a:solidFill>
                  <a:schemeClr val="accent6">
                    <a:lumMod val="75000"/>
                  </a:schemeClr>
                </a:solidFill>
              </a:rPr>
              <a:t>Ostatní:</a:t>
            </a:r>
            <a:endParaRPr lang="el-GR" altLang="cs-CZ" sz="2200" b="1" dirty="0">
              <a:solidFill>
                <a:schemeClr val="accent6">
                  <a:lumMod val="75000"/>
                </a:schemeClr>
              </a:solidFill>
            </a:endParaRP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a:t>– </a:t>
            </a:r>
            <a:r>
              <a:rPr lang="cs-CZ" altLang="cs-CZ" sz="2200" dirty="0" err="1"/>
              <a:t>katharevusa</a:t>
            </a:r>
            <a:r>
              <a:rPr lang="cs-CZ" altLang="cs-CZ" sz="2200" dirty="0"/>
              <a:t>, různá témata, různá úroveň</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200" dirty="0"/>
          </a:p>
          <a:p>
            <a:pPr indent="-341313">
              <a:lnSpc>
                <a:spcPct val="102000"/>
              </a:lnSpc>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b="1" dirty="0" err="1">
                <a:latin typeface="Calibri Greek" pitchFamily="32" charset="0"/>
              </a:rPr>
              <a:t>Κωνστ</a:t>
            </a:r>
            <a:r>
              <a:rPr lang="cs-CZ" altLang="cs-CZ" sz="2200" b="1" dirty="0">
                <a:latin typeface="Calibri Greek" pitchFamily="32" charset="0"/>
              </a:rPr>
              <a:t>αντίνος Παπαρρηγόπουλος</a:t>
            </a:r>
            <a:r>
              <a:rPr lang="cs-CZ" altLang="cs-CZ" sz="2200" dirty="0">
                <a:latin typeface="Calibri" panose="020F0502020204030204" pitchFamily="34" charset="0"/>
              </a:rPr>
              <a:t> (1815–1891)</a:t>
            </a:r>
          </a:p>
          <a:p>
            <a:pPr indent="-341313">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b="1" i="1" dirty="0"/>
              <a:t>– </a:t>
            </a:r>
            <a:r>
              <a:rPr lang="cs-CZ" altLang="cs-CZ" sz="2200" dirty="0"/>
              <a:t>«πα</a:t>
            </a:r>
            <a:r>
              <a:rPr lang="cs-CZ" altLang="cs-CZ" sz="2200" dirty="0" err="1"/>
              <a:t>τέρ</a:t>
            </a:r>
            <a:r>
              <a:rPr lang="cs-CZ" altLang="cs-CZ" sz="2200" dirty="0"/>
              <a:t>ας» της ελληνικής ιστοριογραφίας</a:t>
            </a:r>
          </a:p>
          <a:p>
            <a:pPr indent="-341313">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a:t>– α</a:t>
            </a:r>
            <a:r>
              <a:rPr lang="cs-CZ" altLang="cs-CZ" sz="2200" dirty="0" err="1"/>
              <a:t>ρχ</a:t>
            </a:r>
            <a:r>
              <a:rPr lang="cs-CZ" altLang="cs-CZ" sz="2200" dirty="0"/>
              <a:t>αία, μεσαιωνική και νέα φάση της ελληνικής ιστορίας</a:t>
            </a:r>
          </a:p>
          <a:p>
            <a:pPr indent="-341313">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a:t>– </a:t>
            </a:r>
            <a:r>
              <a:rPr lang="cs-CZ" altLang="cs-CZ" sz="2200" b="1" i="1" dirty="0" err="1"/>
              <a:t>Ιστορί</a:t>
            </a:r>
            <a:r>
              <a:rPr lang="cs-CZ" altLang="cs-CZ" sz="2200" b="1" i="1" dirty="0"/>
              <a:t>α του Ελληνικού Έθνους</a:t>
            </a:r>
            <a:r>
              <a:rPr lang="cs-CZ" altLang="cs-CZ" sz="2200" dirty="0"/>
              <a:t> (1860</a:t>
            </a:r>
            <a:r>
              <a:rPr lang="cs-CZ" altLang="cs-CZ" sz="2200" dirty="0">
                <a:latin typeface="Calibri" panose="020F0502020204030204" pitchFamily="34" charset="0"/>
              </a:rPr>
              <a:t>–</a:t>
            </a:r>
            <a:r>
              <a:rPr lang="cs-CZ" altLang="cs-CZ" sz="2200" dirty="0"/>
              <a:t>1976) </a:t>
            </a:r>
          </a:p>
          <a:p>
            <a:pPr indent="-341313">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a:t>– Jakob Philips </a:t>
            </a:r>
            <a:r>
              <a:rPr lang="cs-CZ" altLang="cs-CZ" sz="2200" dirty="0" err="1"/>
              <a:t>Fallmereyer</a:t>
            </a:r>
            <a:r>
              <a:rPr lang="cs-CZ" altLang="cs-CZ" sz="2200" dirty="0"/>
              <a:t> (1832), otázka původu novořeckého národa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3633" y="259182"/>
            <a:ext cx="6429979" cy="6598819"/>
          </a:xfrm>
          <a:prstGeom prst="rect">
            <a:avLst/>
          </a:prstGeom>
        </p:spPr>
      </p:pic>
    </p:spTree>
    <p:extLst>
      <p:ext uri="{BB962C8B-B14F-4D97-AF65-F5344CB8AC3E}">
        <p14:creationId xmlns:p14="http://schemas.microsoft.com/office/powerpoint/2010/main" val="1076777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81200" y="128588"/>
            <a:ext cx="8223250" cy="708124"/>
          </a:xfrm>
        </p:spPr>
        <p:txBody>
          <a:bodyPr/>
          <a:lstStyle/>
          <a:p>
            <a:r>
              <a:rPr lang="cs-CZ" sz="3600" dirty="0"/>
              <a:t>Dvě centra řeckého romantismu</a:t>
            </a:r>
          </a:p>
        </p:txBody>
      </p:sp>
      <p:sp>
        <p:nvSpPr>
          <p:cNvPr id="5" name="TextovéPole 4"/>
          <p:cNvSpPr txBox="1"/>
          <p:nvPr/>
        </p:nvSpPr>
        <p:spPr>
          <a:xfrm>
            <a:off x="1703513" y="980728"/>
            <a:ext cx="9409123" cy="369332"/>
          </a:xfrm>
          <a:prstGeom prst="rect">
            <a:avLst/>
          </a:prstGeom>
          <a:noFill/>
        </p:spPr>
        <p:txBody>
          <a:bodyPr wrap="square" rtlCol="0">
            <a:spAutoFit/>
          </a:bodyPr>
          <a:lstStyle/>
          <a:p>
            <a:r>
              <a:rPr lang="cs-CZ" b="1" dirty="0"/>
              <a:t>Atény </a:t>
            </a:r>
            <a:r>
              <a:rPr lang="cs-CZ" dirty="0"/>
              <a:t>hlavním městem 1934, fanarioté, Ota I. Řecký, výstavba neoklasicistních Atén</a:t>
            </a:r>
          </a:p>
        </p:txBody>
      </p:sp>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1571625"/>
            <a:ext cx="6096000" cy="3714750"/>
          </a:xfrm>
          <a:prstGeom prst="rect">
            <a:avLst/>
          </a:prstGeom>
        </p:spPr>
      </p:pic>
      <p:pic>
        <p:nvPicPr>
          <p:cNvPr id="9" name="Zástupný symbol pro obsah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31504" y="4718236"/>
            <a:ext cx="3182068" cy="2088232"/>
          </a:xfrm>
        </p:spPr>
      </p:pic>
      <p:pic>
        <p:nvPicPr>
          <p:cNvPr id="10" name="Obráze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138" y="3926410"/>
            <a:ext cx="2364863" cy="2931591"/>
          </a:xfrm>
          <a:prstGeom prst="rect">
            <a:avLst/>
          </a:prstGeom>
        </p:spPr>
      </p:pic>
    </p:spTree>
    <p:extLst>
      <p:ext uri="{BB962C8B-B14F-4D97-AF65-F5344CB8AC3E}">
        <p14:creationId xmlns:p14="http://schemas.microsoft.com/office/powerpoint/2010/main" val="18051484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endParaRPr lang="cs-CZ"/>
          </a:p>
        </p:txBody>
      </p:sp>
      <p:sp>
        <p:nvSpPr>
          <p:cNvPr id="166914" name="Rectangle 2"/>
          <p:cNvSpPr>
            <a:spLocks noGrp="1" noChangeArrowheads="1"/>
          </p:cNvSpPr>
          <p:nvPr>
            <p:ph type="body" idx="1"/>
          </p:nvPr>
        </p:nvSpPr>
        <p:spPr>
          <a:xfrm>
            <a:off x="1981200" y="900114"/>
            <a:ext cx="8224838" cy="6111875"/>
          </a:xfrm>
          <a:ln/>
        </p:spPr>
        <p:txBody>
          <a:bodyPr vert="horz" lIns="91440" tIns="64440" rIns="91440" bIns="45720" rtlCol="0">
            <a:normAutofit/>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000" b="1"/>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000" b="1"/>
              <a:t>Στέφανος Ξένος </a:t>
            </a:r>
            <a:r>
              <a:rPr lang="cs-CZ" altLang="cs-CZ" sz="2000"/>
              <a:t>/1821–1894/</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000"/>
              <a:t> </a:t>
            </a:r>
            <a:r>
              <a:rPr lang="cs-CZ" altLang="cs-CZ" sz="2000" b="1" i="1"/>
              <a:t>Η ηρωίς της Ελληνικής Επαναστάσεως</a:t>
            </a:r>
            <a:r>
              <a:rPr lang="cs-CZ" altLang="cs-CZ" sz="2000"/>
              <a:t> /1852/</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000"/>
              <a:t>velmi oblíbený, do konce století často vydáván</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000"/>
              <a:t>náměty čerpá z osvobozeneckých bojů</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000"/>
              <a:t>kathareusa</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00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000" b="1"/>
              <a:t>Κωνσταντίνος Ράμφος </a:t>
            </a:r>
            <a:r>
              <a:rPr lang="cs-CZ" altLang="cs-CZ" sz="2000"/>
              <a:t>/1776 – 1871/</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000"/>
              <a:t>velmi oblíbený</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000"/>
              <a:t>náměty čerpá z osvobozeneckých bojů</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000"/>
              <a:t>kathareusa,</a:t>
            </a:r>
            <a:r>
              <a:rPr lang="cs-CZ" altLang="cs-CZ" sz="2000" u="sng"/>
              <a:t> v dialozích se objevuje dimotiki.</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000" b="1" i="1"/>
              <a:t>Κατσαντώνης</a:t>
            </a:r>
            <a:r>
              <a:rPr lang="cs-CZ" altLang="cs-CZ" sz="2000" i="1"/>
              <a:t> /</a:t>
            </a:r>
            <a:r>
              <a:rPr lang="cs-CZ" altLang="cs-CZ" sz="2000"/>
              <a:t>1860/</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000" b="1" i="1"/>
              <a:t>Τελευταίαι ημέραι του Αλη πασά</a:t>
            </a:r>
            <a:r>
              <a:rPr lang="cs-CZ" altLang="cs-CZ" sz="2000"/>
              <a:t> /1862/</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000"/>
              <a:t>Tyto historické romány, přestože byly napsány</a:t>
            </a:r>
            <a:r>
              <a:rPr lang="cs-CZ" altLang="cs-CZ" sz="2000" i="1"/>
              <a:t> </a:t>
            </a:r>
            <a:r>
              <a:rPr lang="cs-CZ" altLang="cs-CZ" sz="2000" u="sng"/>
              <a:t>katharevusou</a:t>
            </a:r>
            <a:r>
              <a:rPr lang="cs-CZ" altLang="cs-CZ" sz="2000"/>
              <a:t> a často nedosahovaly zvláštní literární úrovně, byly velmi oblíbeny a rozšířeny.</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0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1"/>
          <p:cNvSpPr>
            <a:spLocks noGrp="1" noChangeArrowheads="1"/>
          </p:cNvSpPr>
          <p:nvPr>
            <p:ph type="title"/>
          </p:nvPr>
        </p:nvSpPr>
        <p:spPr>
          <a:xfrm>
            <a:off x="1981200" y="127001"/>
            <a:ext cx="8224838" cy="1438275"/>
          </a:xfrm>
          <a:ln/>
        </p:spPr>
        <p:txBody>
          <a:bodyPr vert="horz" lIns="91440" tIns="78552"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3600" b="1"/>
              <a:t>Παύλος Καλλιγάς </a:t>
            </a:r>
            <a:br>
              <a:rPr lang="cs-CZ" altLang="cs-CZ" sz="2200" b="1"/>
            </a:br>
            <a:r>
              <a:rPr lang="cs-CZ" altLang="cs-CZ" sz="2200" b="1"/>
              <a:t>(</a:t>
            </a:r>
            <a:r>
              <a:rPr lang="cs-CZ" altLang="cs-CZ" sz="2200"/>
              <a:t>1814–1896)</a:t>
            </a:r>
          </a:p>
        </p:txBody>
      </p:sp>
      <p:sp>
        <p:nvSpPr>
          <p:cNvPr id="168962" name="Rectangle 2"/>
          <p:cNvSpPr>
            <a:spLocks noGrp="1" noChangeArrowheads="1"/>
          </p:cNvSpPr>
          <p:nvPr>
            <p:ph type="body" idx="1"/>
          </p:nvPr>
        </p:nvSpPr>
        <p:spPr>
          <a:xfrm>
            <a:off x="1981200" y="1600201"/>
            <a:ext cx="8224838" cy="4525963"/>
          </a:xfrm>
          <a:ln/>
        </p:spPr>
        <p:txBody>
          <a:bodyPr vert="horz" lIns="91440" tIns="66204" rIns="91440" bIns="45720" rtlCol="0">
            <a:normAutofit/>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t>Mezi romanopisce patří i </a:t>
            </a:r>
            <a:r>
              <a:rPr lang="cs-CZ" altLang="cs-CZ" sz="2200" b="1"/>
              <a:t>Παύλος Καλλιγάς </a:t>
            </a:r>
            <a:r>
              <a:rPr lang="cs-CZ" altLang="cs-CZ" sz="2200"/>
              <a:t>/1814–1896/</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t>– prozaik, právník, významný politik - ministr zahraničních věcí a hospodářství, předseda parlamentu</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t>– právnické, politické a historické studie</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t>– román </a:t>
            </a:r>
            <a:r>
              <a:rPr lang="cs-CZ" altLang="cs-CZ" sz="2200" b="1" i="1"/>
              <a:t>Θάνος Βλέκας</a:t>
            </a:r>
            <a:r>
              <a:rPr lang="cs-CZ" altLang="cs-CZ" sz="2200" b="1"/>
              <a:t> </a:t>
            </a:r>
            <a:r>
              <a:rPr lang="cs-CZ" altLang="cs-CZ" sz="2200"/>
              <a:t>/1855/  – první řecký sociální román, námět z protitureckých bojů: </a:t>
            </a:r>
            <a:r>
              <a:rPr lang="cs-CZ" altLang="cs-CZ" sz="2200">
                <a:cs typeface="Arial Unicode MS" panose="020B0604020202020204" pitchFamily="34" charset="-128"/>
              </a:rPr>
              <a:t>čerpá z autorovy současnosti, vystupují zde již reálné postavy z doby bavorské otonské vlády v Řecku, i když se ještě proplétají s legendami</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t>– dimotiki v dialozích</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1"/>
          <p:cNvSpPr>
            <a:spLocks noGrp="1" noChangeArrowheads="1"/>
          </p:cNvSpPr>
          <p:nvPr>
            <p:ph type="title"/>
          </p:nvPr>
        </p:nvSpPr>
        <p:spPr>
          <a:xfrm>
            <a:off x="1981200" y="127001"/>
            <a:ext cx="8224838" cy="1133475"/>
          </a:xfrm>
          <a:ln/>
        </p:spPr>
        <p:txBody>
          <a:bodyPr vert="horz" lIns="91440" tIns="78552"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cs-CZ" sz="3600" b="1" dirty="0">
                <a:solidFill>
                  <a:srgbClr val="00B050"/>
                </a:solidFill>
                <a:cs typeface="Arial Unicode MS" panose="020B0604020202020204" pitchFamily="34" charset="-128"/>
              </a:rPr>
              <a:t>Εμμανουήλ</a:t>
            </a:r>
            <a:r>
              <a:rPr lang="cs-CZ" altLang="cs-CZ" sz="3600" b="1" dirty="0">
                <a:solidFill>
                  <a:srgbClr val="00B050"/>
                </a:solidFill>
                <a:cs typeface="Arial Unicode MS" panose="020B0604020202020204" pitchFamily="34" charset="-128"/>
              </a:rPr>
              <a:t> </a:t>
            </a:r>
            <a:r>
              <a:rPr lang="el-GR" altLang="cs-CZ" sz="3600" b="1" dirty="0">
                <a:solidFill>
                  <a:srgbClr val="00B050"/>
                </a:solidFill>
                <a:cs typeface="Arial Unicode MS" panose="020B0604020202020204" pitchFamily="34" charset="-128"/>
              </a:rPr>
              <a:t>Ροΐδης</a:t>
            </a:r>
            <a:br>
              <a:rPr lang="el-GR" altLang="cs-CZ" sz="3600" b="1" dirty="0">
                <a:solidFill>
                  <a:srgbClr val="00B050"/>
                </a:solidFill>
                <a:cs typeface="Arial Unicode MS" panose="020B0604020202020204" pitchFamily="34" charset="-128"/>
              </a:rPr>
            </a:br>
            <a:r>
              <a:rPr lang="el-GR" altLang="cs-CZ" sz="3600" dirty="0">
                <a:solidFill>
                  <a:srgbClr val="00B050"/>
                </a:solidFill>
                <a:cs typeface="Arial Unicode MS" panose="020B0604020202020204" pitchFamily="34" charset="-128"/>
              </a:rPr>
              <a:t>(</a:t>
            </a:r>
            <a:r>
              <a:rPr lang="cs-CZ" altLang="cs-CZ" sz="3600" dirty="0">
                <a:solidFill>
                  <a:srgbClr val="00B050"/>
                </a:solidFill>
                <a:cs typeface="Arial Unicode MS" panose="020B0604020202020204" pitchFamily="34" charset="-128"/>
              </a:rPr>
              <a:t>1836-1904)</a:t>
            </a:r>
          </a:p>
        </p:txBody>
      </p:sp>
      <p:sp>
        <p:nvSpPr>
          <p:cNvPr id="169986" name="Rectangle 2"/>
          <p:cNvSpPr>
            <a:spLocks noGrp="1" noChangeArrowheads="1"/>
          </p:cNvSpPr>
          <p:nvPr>
            <p:ph type="body" idx="1"/>
          </p:nvPr>
        </p:nvSpPr>
        <p:spPr>
          <a:xfrm>
            <a:off x="1981200" y="1079500"/>
            <a:ext cx="8224838" cy="6199188"/>
          </a:xfrm>
          <a:ln/>
        </p:spPr>
        <p:txBody>
          <a:bodyPr vert="horz" lIns="91440" tIns="66204" rIns="91440" bIns="45720" rtlCol="0">
            <a:normAutofit/>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200" dirty="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200" dirty="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a:t>– </a:t>
            </a:r>
            <a:r>
              <a:rPr lang="cs-CZ" altLang="cs-CZ" sz="2200" dirty="0" err="1"/>
              <a:t>Syros</a:t>
            </a:r>
            <a:r>
              <a:rPr lang="cs-CZ" altLang="cs-CZ" sz="2200" dirty="0"/>
              <a:t>, </a:t>
            </a:r>
            <a:r>
              <a:rPr lang="cs-CZ" altLang="cs-CZ" sz="2200" dirty="0" err="1"/>
              <a:t>Ermupoli</a:t>
            </a:r>
            <a:endParaRPr lang="cs-CZ" altLang="cs-CZ" sz="2200" dirty="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a:t>– v dětství žil v různých evropských centrech, v dospělosti se usadil v Aténách</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a:t>– intenzivně se zde účastní společenského a kulturního života, kterého se ale později vzdává (důvodem postupná ztráta sluchu)</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200" dirty="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a:t>– významný literární kritik (sarkasmus a ostrá kritika provinciálních Atén), podpořil nástup nové generace</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a:t>– </a:t>
            </a:r>
            <a:r>
              <a:rPr lang="cs-CZ" altLang="cs-CZ" sz="2200" dirty="0" err="1"/>
              <a:t>dimotikista</a:t>
            </a:r>
            <a:r>
              <a:rPr lang="cs-CZ" altLang="cs-CZ" sz="2200" dirty="0"/>
              <a:t> (povídka </a:t>
            </a:r>
            <a:r>
              <a:rPr lang="cs-CZ" altLang="cs-CZ" sz="2200" b="1" i="1" dirty="0" err="1"/>
              <a:t>Μηλιά</a:t>
            </a:r>
            <a:r>
              <a:rPr lang="cs-CZ" altLang="cs-CZ" sz="2200" b="1" i="1" dirty="0"/>
              <a:t>, </a:t>
            </a:r>
            <a:r>
              <a:rPr lang="el-GR" altLang="cs-CZ" sz="2200" b="1" i="1" dirty="0"/>
              <a:t>Τα</a:t>
            </a:r>
            <a:r>
              <a:rPr lang="it-IT" altLang="cs-CZ" sz="2200" b="1" i="1" dirty="0"/>
              <a:t> </a:t>
            </a:r>
            <a:r>
              <a:rPr lang="el-GR" altLang="cs-CZ" sz="2200" b="1" i="1" dirty="0"/>
              <a:t>είδωλα</a:t>
            </a:r>
            <a:r>
              <a:rPr lang="it-IT" altLang="cs-CZ" sz="2200" i="1" dirty="0"/>
              <a:t> /1893/ </a:t>
            </a:r>
            <a:r>
              <a:rPr lang="cs-CZ" altLang="cs-CZ" sz="2200" dirty="0"/>
              <a:t>)</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a:t>– autor „středověké studie“, satiry na historický román: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a:t>   </a:t>
            </a:r>
            <a:r>
              <a:rPr lang="cs-CZ" altLang="cs-CZ" sz="2200" b="1" i="1" dirty="0"/>
              <a:t>Η </a:t>
            </a:r>
            <a:r>
              <a:rPr lang="cs-CZ" altLang="cs-CZ" sz="2200" b="1" i="1" dirty="0" err="1"/>
              <a:t>Πά</a:t>
            </a:r>
            <a:r>
              <a:rPr lang="cs-CZ" altLang="cs-CZ" sz="2200" b="1" i="1" dirty="0"/>
              <a:t>πισσα Ιωάννα </a:t>
            </a:r>
            <a:r>
              <a:rPr lang="cs-CZ" altLang="cs-CZ" sz="2200" dirty="0"/>
              <a:t>(1866, čes. 1911 a 1967),</a:t>
            </a:r>
            <a:r>
              <a:rPr lang="cs-CZ" altLang="cs-CZ" sz="2200" b="1" i="1" dirty="0"/>
              <a:t> </a:t>
            </a:r>
            <a:r>
              <a:rPr lang="cs-CZ" altLang="cs-CZ" sz="2200" dirty="0"/>
              <a:t>konzervativní </a:t>
            </a:r>
            <a:r>
              <a:rPr lang="cs-CZ" altLang="cs-CZ" sz="2200" dirty="0" err="1"/>
              <a:t>katharevusa</a:t>
            </a:r>
            <a:endParaRPr lang="cs-CZ" altLang="cs-CZ" sz="2200" dirty="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a:t>– autor povídek (</a:t>
            </a:r>
            <a:r>
              <a:rPr lang="cs-CZ" altLang="cs-CZ" sz="2200" dirty="0" err="1"/>
              <a:t>katharevusa</a:t>
            </a:r>
            <a:r>
              <a:rPr lang="cs-CZ" altLang="cs-CZ" sz="2200" dirty="0"/>
              <a:t>)</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2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6120" y="1"/>
            <a:ext cx="2628730" cy="231254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1"/>
          <p:cNvSpPr>
            <a:spLocks noGrp="1" noChangeArrowheads="1"/>
          </p:cNvSpPr>
          <p:nvPr>
            <p:ph type="title"/>
          </p:nvPr>
        </p:nvSpPr>
        <p:spPr>
          <a:xfrm>
            <a:off x="1981200" y="127001"/>
            <a:ext cx="8224838" cy="952500"/>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3600" b="1" dirty="0">
                <a:solidFill>
                  <a:srgbClr val="002060"/>
                </a:solidFill>
              </a:rPr>
              <a:t>Začátky realistické prózy</a:t>
            </a:r>
          </a:p>
        </p:txBody>
      </p:sp>
      <p:sp>
        <p:nvSpPr>
          <p:cNvPr id="172034" name="Rectangle 2"/>
          <p:cNvSpPr>
            <a:spLocks noGrp="1" noChangeArrowheads="1"/>
          </p:cNvSpPr>
          <p:nvPr>
            <p:ph type="body" idx="1"/>
          </p:nvPr>
        </p:nvSpPr>
        <p:spPr>
          <a:xfrm>
            <a:off x="1938339" y="836712"/>
            <a:ext cx="8224837" cy="6137176"/>
          </a:xfrm>
          <a:ln/>
        </p:spPr>
        <p:txBody>
          <a:bodyPr vert="horz" lIns="91440" tIns="66204" rIns="91440" bIns="45720" rtlCol="0">
            <a:normAutofit/>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el-GR" altLang="cs-CZ" sz="2200" dirty="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l-GR" altLang="cs-CZ" sz="2200" b="1" dirty="0" err="1"/>
              <a:t>Dimitrios</a:t>
            </a:r>
            <a:r>
              <a:rPr lang="el-GR" altLang="cs-CZ" sz="2200" b="1" dirty="0"/>
              <a:t> </a:t>
            </a:r>
            <a:r>
              <a:rPr lang="el-GR" altLang="cs-CZ" sz="2200" b="1" dirty="0" err="1"/>
              <a:t>Vikelas</a:t>
            </a:r>
            <a:r>
              <a:rPr lang="el-GR" altLang="cs-CZ" sz="2200" dirty="0"/>
              <a:t>: </a:t>
            </a:r>
            <a:r>
              <a:rPr lang="el-GR" altLang="cs-CZ" sz="2200" b="1" i="1" dirty="0" err="1"/>
              <a:t>Λουκής</a:t>
            </a:r>
            <a:r>
              <a:rPr lang="el-GR" altLang="cs-CZ" sz="2200" b="1" i="1" dirty="0"/>
              <a:t> </a:t>
            </a:r>
            <a:r>
              <a:rPr lang="el-GR" altLang="cs-CZ" sz="2200" b="1" i="1" dirty="0" err="1"/>
              <a:t>Λάρας</a:t>
            </a:r>
            <a:r>
              <a:rPr lang="el-GR" altLang="cs-CZ" sz="2200" dirty="0"/>
              <a:t> (1879)</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l-GR" altLang="cs-CZ" sz="2200" dirty="0"/>
              <a:t>– </a:t>
            </a:r>
            <a:r>
              <a:rPr lang="el-GR" altLang="cs-CZ" sz="2200" dirty="0" err="1"/>
              <a:t>námět</a:t>
            </a:r>
            <a:r>
              <a:rPr lang="el-GR" altLang="cs-CZ" sz="2200" dirty="0"/>
              <a:t> </a:t>
            </a:r>
            <a:r>
              <a:rPr lang="el-GR" altLang="cs-CZ" sz="2200" dirty="0" err="1"/>
              <a:t>podle</a:t>
            </a:r>
            <a:r>
              <a:rPr lang="el-GR" altLang="cs-CZ" sz="2200" dirty="0"/>
              <a:t> </a:t>
            </a:r>
            <a:r>
              <a:rPr lang="el-GR" altLang="cs-CZ" sz="2200" dirty="0" err="1"/>
              <a:t>skutečné</a:t>
            </a:r>
            <a:r>
              <a:rPr lang="el-GR" altLang="cs-CZ" sz="2200" dirty="0"/>
              <a:t> </a:t>
            </a:r>
            <a:r>
              <a:rPr lang="el-GR" altLang="cs-CZ" sz="2200" dirty="0" err="1"/>
              <a:t>události</a:t>
            </a:r>
            <a:r>
              <a:rPr lang="el-GR" altLang="cs-CZ" sz="2200" dirty="0"/>
              <a:t>: </a:t>
            </a:r>
            <a:r>
              <a:rPr lang="el-GR" altLang="cs-CZ" sz="2200" dirty="0" err="1"/>
              <a:t>masakr</a:t>
            </a:r>
            <a:r>
              <a:rPr lang="el-GR" altLang="cs-CZ" sz="2200" dirty="0"/>
              <a:t> </a:t>
            </a:r>
            <a:r>
              <a:rPr lang="el-GR" altLang="cs-CZ" sz="2200" dirty="0" err="1"/>
              <a:t>způsobený</a:t>
            </a:r>
            <a:r>
              <a:rPr lang="el-GR" altLang="cs-CZ" sz="2200" dirty="0"/>
              <a:t> </a:t>
            </a:r>
            <a:r>
              <a:rPr lang="el-GR" altLang="cs-CZ" sz="2200" dirty="0" err="1"/>
              <a:t>Turky</a:t>
            </a:r>
            <a:r>
              <a:rPr lang="el-GR" altLang="cs-CZ" sz="2200" dirty="0"/>
              <a:t> </a:t>
            </a:r>
            <a:r>
              <a:rPr lang="el-GR" altLang="cs-CZ" sz="2200" dirty="0" err="1"/>
              <a:t>na</a:t>
            </a:r>
            <a:r>
              <a:rPr lang="el-GR" altLang="cs-CZ" sz="2200" dirty="0"/>
              <a:t> </a:t>
            </a:r>
            <a:r>
              <a:rPr lang="el-GR" altLang="cs-CZ" sz="2200" dirty="0" err="1"/>
              <a:t>Chiu</a:t>
            </a:r>
            <a:endParaRPr lang="el-GR" altLang="cs-CZ" sz="2200" dirty="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l-GR" altLang="cs-CZ" sz="2200" dirty="0"/>
              <a:t>– </a:t>
            </a:r>
            <a:r>
              <a:rPr lang="cs-CZ" altLang="cs-CZ" sz="2200" dirty="0">
                <a:cs typeface="Arial Unicode MS" panose="020B0604020202020204" pitchFamily="34" charset="-128"/>
              </a:rPr>
              <a:t>umírněná </a:t>
            </a:r>
            <a:r>
              <a:rPr lang="de-DE" altLang="cs-CZ" sz="2200" u="sng" dirty="0" err="1">
                <a:cs typeface="Arial Unicode MS" panose="020B0604020202020204" pitchFamily="34" charset="-128"/>
              </a:rPr>
              <a:t>kathareusa</a:t>
            </a:r>
            <a:endParaRPr lang="el-GR" altLang="cs-CZ" sz="2200" u="sng" dirty="0">
              <a:cs typeface="Arial Unicode MS" panose="020B0604020202020204" pitchFamily="34" charset="-128"/>
            </a:endParaRP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cs-CZ" sz="2200" dirty="0"/>
              <a:t>– </a:t>
            </a:r>
            <a:r>
              <a:rPr lang="de-DE" altLang="cs-CZ" sz="2200" dirty="0" err="1"/>
              <a:t>stylem</a:t>
            </a:r>
            <a:r>
              <a:rPr lang="el-GR" altLang="cs-CZ" sz="2200" dirty="0"/>
              <a:t>, ž</a:t>
            </a:r>
            <a:r>
              <a:rPr lang="de-DE" altLang="cs-CZ" sz="2200" dirty="0"/>
              <a:t>iv</a:t>
            </a:r>
            <a:r>
              <a:rPr lang="el-GR" altLang="cs-CZ" sz="2200" dirty="0"/>
              <a:t>ý</a:t>
            </a:r>
            <a:r>
              <a:rPr lang="de-DE" altLang="cs-CZ" sz="2200" dirty="0"/>
              <a:t>mi</a:t>
            </a:r>
            <a:r>
              <a:rPr lang="el-GR" altLang="cs-CZ" sz="2200" dirty="0"/>
              <a:t> </a:t>
            </a:r>
            <a:r>
              <a:rPr lang="de-DE" altLang="cs-CZ" sz="2200" u="sng" dirty="0" err="1"/>
              <a:t>realistick</a:t>
            </a:r>
            <a:r>
              <a:rPr lang="el-GR" altLang="cs-CZ" sz="2200" u="sng" dirty="0"/>
              <a:t>ý</a:t>
            </a:r>
            <a:r>
              <a:rPr lang="de-DE" altLang="cs-CZ" sz="2200" u="sng" dirty="0"/>
              <a:t>mi</a:t>
            </a:r>
            <a:r>
              <a:rPr lang="el-GR" altLang="cs-CZ" sz="2200" u="sng" dirty="0"/>
              <a:t> </a:t>
            </a:r>
            <a:r>
              <a:rPr lang="de-DE" altLang="cs-CZ" sz="2200" u="sng" dirty="0" err="1"/>
              <a:t>popisy</a:t>
            </a:r>
            <a:r>
              <a:rPr lang="el-GR" altLang="cs-CZ" sz="2200" u="sng" dirty="0"/>
              <a:t> </a:t>
            </a:r>
            <a:r>
              <a:rPr lang="de-DE" altLang="cs-CZ" sz="2200" u="sng" dirty="0" err="1"/>
              <a:t>osob</a:t>
            </a:r>
            <a:r>
              <a:rPr lang="el-GR" altLang="cs-CZ" sz="2200" u="sng" dirty="0"/>
              <a:t> </a:t>
            </a:r>
            <a:endParaRPr lang="cs-CZ" altLang="cs-CZ" sz="2200" u="sng" dirty="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cs-CZ" sz="2200" u="sng" dirty="0"/>
              <a:t>a</a:t>
            </a:r>
            <a:r>
              <a:rPr lang="el-GR" altLang="cs-CZ" sz="2200" u="sng" dirty="0"/>
              <a:t> </a:t>
            </a:r>
            <a:r>
              <a:rPr lang="de-DE" altLang="cs-CZ" sz="2200" u="sng" dirty="0" err="1"/>
              <a:t>zvyklost</a:t>
            </a:r>
            <a:r>
              <a:rPr lang="el-GR" altLang="cs-CZ" sz="2200" u="sng" dirty="0"/>
              <a:t>í </a:t>
            </a:r>
            <a:r>
              <a:rPr lang="de-DE" altLang="cs-CZ" sz="2200" dirty="0"/>
              <a:t>p</a:t>
            </a:r>
            <a:r>
              <a:rPr lang="el-GR" altLang="cs-CZ" sz="2200" dirty="0"/>
              <a:t>ř</a:t>
            </a:r>
            <a:r>
              <a:rPr lang="de-DE" altLang="cs-CZ" sz="2200" dirty="0" err="1"/>
              <a:t>edznamen</a:t>
            </a:r>
            <a:r>
              <a:rPr lang="el-GR" altLang="cs-CZ" sz="2200" dirty="0"/>
              <a:t>á</a:t>
            </a:r>
            <a:r>
              <a:rPr lang="de-DE" altLang="cs-CZ" sz="2200" dirty="0" err="1"/>
              <a:t>vá</a:t>
            </a:r>
            <a:r>
              <a:rPr lang="el-GR" altLang="cs-CZ" sz="2200" dirty="0"/>
              <a:t> </a:t>
            </a:r>
            <a:r>
              <a:rPr lang="de-DE" altLang="cs-CZ" sz="2200" dirty="0" err="1"/>
              <a:t>dal</a:t>
            </a:r>
            <a:r>
              <a:rPr lang="el-GR" altLang="cs-CZ" sz="2200" dirty="0" err="1"/>
              <a:t>ší</a:t>
            </a:r>
            <a:r>
              <a:rPr lang="el-GR" altLang="cs-CZ" sz="2200" dirty="0"/>
              <a:t> </a:t>
            </a:r>
            <a:r>
              <a:rPr lang="de-DE" altLang="cs-CZ" sz="2200" dirty="0"/>
              <a:t>v</a:t>
            </a:r>
            <a:r>
              <a:rPr lang="el-GR" altLang="cs-CZ" sz="2200" dirty="0"/>
              <a:t>ý</a:t>
            </a:r>
            <a:r>
              <a:rPr lang="de-DE" altLang="cs-CZ" sz="2200" dirty="0" err="1"/>
              <a:t>voj</a:t>
            </a:r>
            <a:r>
              <a:rPr lang="el-GR" altLang="cs-CZ" sz="2200" dirty="0"/>
              <a:t>, </a:t>
            </a:r>
            <a:endParaRPr lang="cs-CZ" altLang="cs-CZ" sz="2200" dirty="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cs-CZ" sz="2200" dirty="0" err="1"/>
              <a:t>kter</a:t>
            </a:r>
            <a:r>
              <a:rPr lang="el-GR" altLang="cs-CZ" sz="2200" dirty="0"/>
              <a:t>ý </a:t>
            </a:r>
            <a:r>
              <a:rPr lang="de-DE" altLang="cs-CZ" sz="2200" dirty="0" err="1"/>
              <a:t>vede</a:t>
            </a:r>
            <a:r>
              <a:rPr lang="el-GR" altLang="cs-CZ" sz="2200" dirty="0"/>
              <a:t> </a:t>
            </a:r>
            <a:r>
              <a:rPr lang="de-DE" altLang="cs-CZ" sz="2200" u="sng" dirty="0"/>
              <a:t>k</a:t>
            </a:r>
            <a:r>
              <a:rPr lang="el-GR" altLang="cs-CZ" sz="2200" u="sng" dirty="0"/>
              <a:t> </a:t>
            </a:r>
            <a:r>
              <a:rPr lang="de-DE" altLang="cs-CZ" sz="2200" u="sng" dirty="0" err="1"/>
              <a:t>realismu</a:t>
            </a:r>
            <a:r>
              <a:rPr lang="el-GR" altLang="cs-CZ" sz="2200" u="sng" dirty="0"/>
              <a:t> </a:t>
            </a:r>
            <a:r>
              <a:rPr lang="de-DE" altLang="cs-CZ" sz="2200" u="sng" dirty="0"/>
              <a:t>a</a:t>
            </a:r>
            <a:r>
              <a:rPr lang="el-GR" altLang="cs-CZ" sz="2200" u="sng" dirty="0"/>
              <a:t> </a:t>
            </a:r>
            <a:r>
              <a:rPr lang="de-DE" altLang="cs-CZ" sz="2200" u="sng" dirty="0"/>
              <a:t>k</a:t>
            </a:r>
            <a:r>
              <a:rPr lang="el-GR" altLang="cs-CZ" sz="2200" u="sng" dirty="0"/>
              <a:t> </a:t>
            </a:r>
            <a:r>
              <a:rPr lang="el-GR" altLang="cs-CZ" sz="2200" u="sng" dirty="0" err="1"/>
              <a:t>žá</a:t>
            </a:r>
            <a:r>
              <a:rPr lang="de-DE" altLang="cs-CZ" sz="2200" u="sng" dirty="0" err="1"/>
              <a:t>nrov</a:t>
            </a:r>
            <a:r>
              <a:rPr lang="el-GR" altLang="cs-CZ" sz="2200" u="sng" dirty="0"/>
              <a:t>é </a:t>
            </a:r>
            <a:r>
              <a:rPr lang="de-DE" altLang="cs-CZ" sz="2200" u="sng" dirty="0" err="1"/>
              <a:t>pov</a:t>
            </a:r>
            <a:r>
              <a:rPr lang="el-GR" altLang="cs-CZ" sz="2200" u="sng" dirty="0"/>
              <a:t>í</a:t>
            </a:r>
            <a:r>
              <a:rPr lang="de-DE" altLang="cs-CZ" sz="2200" u="sng" dirty="0" err="1"/>
              <a:t>dce</a:t>
            </a:r>
            <a:r>
              <a:rPr lang="el-GR" altLang="cs-CZ" sz="2200" u="sng" dirty="0"/>
              <a:t>.</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200" dirty="0"/>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4193" y="2348880"/>
            <a:ext cx="2583097" cy="3733028"/>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1"/>
          <p:cNvSpPr>
            <a:spLocks noGrp="1" noChangeArrowheads="1"/>
          </p:cNvSpPr>
          <p:nvPr>
            <p:ph type="body"/>
          </p:nvPr>
        </p:nvSpPr>
        <p:spPr>
          <a:xfrm>
            <a:off x="1981200" y="360363"/>
            <a:ext cx="8224838" cy="5765800"/>
          </a:xfrm>
          <a:ln/>
        </p:spPr>
        <p:txBody>
          <a:bodyPr vert="horz" lIns="91440" tIns="85608" rIns="91440" bIns="45720" rtlCol="0" anchor="t">
            <a:normAutofit/>
          </a:bodyPr>
          <a:lstStyle/>
          <a:p>
            <a:pPr>
              <a:spcBef>
                <a:spcPts val="800"/>
              </a:spcBef>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b="1"/>
              <a:t>Divadlo:</a:t>
            </a:r>
          </a:p>
          <a:p>
            <a:pPr>
              <a:spcBef>
                <a:spcPts val="800"/>
              </a:spcBef>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t>– nepříznivý vliv katharevusy</a:t>
            </a:r>
          </a:p>
          <a:p>
            <a:pPr>
              <a:spcBef>
                <a:spcPts val="800"/>
              </a:spcBef>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t>– </a:t>
            </a:r>
            <a:r>
              <a:rPr lang="cs-CZ" altLang="cs-CZ" sz="2200" b="1"/>
              <a:t>Παναγιώτης Σούτσος: </a:t>
            </a:r>
            <a:r>
              <a:rPr lang="cs-CZ" altLang="cs-CZ" sz="2200" b="1" i="1"/>
              <a:t>Ο Οδοιπόρος</a:t>
            </a:r>
          </a:p>
          <a:p>
            <a:pPr>
              <a:spcBef>
                <a:spcPts val="800"/>
              </a:spcBef>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t>– </a:t>
            </a:r>
            <a:r>
              <a:rPr lang="el-GR" altLang="cs-CZ" sz="2200" b="1">
                <a:cs typeface="Arial Unicode MS" panose="020B0604020202020204" pitchFamily="34" charset="-128"/>
              </a:rPr>
              <a:t>Δημήτριος Βυζάντιος</a:t>
            </a:r>
            <a:r>
              <a:rPr lang="el-GR" altLang="cs-CZ" sz="2200">
                <a:cs typeface="Arial Unicode MS" panose="020B0604020202020204" pitchFamily="34" charset="-128"/>
              </a:rPr>
              <a:t>:</a:t>
            </a:r>
            <a:r>
              <a:rPr lang="cs-CZ" altLang="cs-CZ" sz="2200"/>
              <a:t> </a:t>
            </a:r>
            <a:r>
              <a:rPr lang="cs-CZ" altLang="cs-CZ" sz="2200" b="1" i="1"/>
              <a:t>Βαβυλωνία</a:t>
            </a:r>
            <a:r>
              <a:rPr lang="cs-CZ" altLang="cs-CZ" sz="2200"/>
              <a:t> (1836) </a:t>
            </a:r>
          </a:p>
          <a:p>
            <a:pPr>
              <a:spcBef>
                <a:spcPts val="800"/>
              </a:spcBef>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t>        – jediná skutečně úspěšná komedie</a:t>
            </a:r>
          </a:p>
          <a:p>
            <a:pPr>
              <a:spcBef>
                <a:spcPts val="800"/>
              </a:spcBef>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t>        </a:t>
            </a:r>
            <a:r>
              <a:rPr lang="cs-CZ" altLang="cs-CZ" sz="2200">
                <a:cs typeface="Arial Unicode MS" panose="020B0604020202020204" pitchFamily="34" charset="-128"/>
              </a:rPr>
              <a:t>Děj se odehrává v Nafpliu roku 1827, kde se setkávají lidé    z různých částí Řecka a oslavují vítězství u Navarina, každý mluví svým dialektem a vzniká tak řada nedorozumění. Dílo mělo velký </a:t>
            </a:r>
            <a:r>
              <a:rPr lang="cs-CZ" altLang="cs-CZ" sz="2200" u="sng">
                <a:cs typeface="Arial Unicode MS" panose="020B0604020202020204" pitchFamily="34" charset="-128"/>
              </a:rPr>
              <a:t>úspěch</a:t>
            </a:r>
            <a:r>
              <a:rPr lang="cs-CZ" altLang="cs-CZ" sz="2200">
                <a:cs typeface="Arial Unicode MS" panose="020B0604020202020204" pitchFamily="34" charset="-128"/>
              </a:rPr>
              <a:t> a hrálo se i mnohem později.</a:t>
            </a:r>
          </a:p>
          <a:p>
            <a:pPr>
              <a:spcBef>
                <a:spcPts val="800"/>
              </a:spcBef>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200">
              <a:cs typeface="Arial Unicode MS" panose="020B0604020202020204" pitchFamily="34" charset="-128"/>
            </a:endParaRPr>
          </a:p>
          <a:p>
            <a:pPr>
              <a:spcBef>
                <a:spcPts val="800"/>
              </a:spcBef>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l-GR" altLang="cs-CZ" sz="2200" b="1">
                <a:cs typeface="Arial Unicode MS" panose="020B0604020202020204" pitchFamily="34" charset="-128"/>
              </a:rPr>
              <a:t>– Δημήτριος</a:t>
            </a:r>
            <a:r>
              <a:rPr lang="cs-CZ" altLang="cs-CZ" sz="2200" b="1">
                <a:cs typeface="Arial Unicode MS" panose="020B0604020202020204" pitchFamily="34" charset="-128"/>
              </a:rPr>
              <a:t> </a:t>
            </a:r>
            <a:r>
              <a:rPr lang="el-GR" altLang="cs-CZ" sz="2200" b="1">
                <a:cs typeface="Arial Unicode MS" panose="020B0604020202020204" pitchFamily="34" charset="-128"/>
              </a:rPr>
              <a:t>Βερναδάκης</a:t>
            </a:r>
            <a:r>
              <a:rPr lang="cs-CZ" altLang="cs-CZ" sz="2200" b="1">
                <a:cs typeface="Arial Unicode MS" panose="020B0604020202020204" pitchFamily="34" charset="-128"/>
              </a:rPr>
              <a:t> </a:t>
            </a:r>
            <a:r>
              <a:rPr lang="cs-CZ" altLang="cs-CZ" sz="2200">
                <a:cs typeface="Arial Unicode MS" panose="020B0604020202020204" pitchFamily="34" charset="-128"/>
              </a:rPr>
              <a:t>(1834-1907), profesor klasické filologie na aténské univerzitě:</a:t>
            </a:r>
          </a:p>
          <a:p>
            <a:pPr>
              <a:spcBef>
                <a:spcPts val="800"/>
              </a:spcBef>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l-GR" altLang="cs-CZ" sz="2200" b="1" i="1">
                <a:cs typeface="Arial Unicode MS" panose="020B0604020202020204" pitchFamily="34" charset="-128"/>
              </a:rPr>
              <a:t>– </a:t>
            </a:r>
            <a:r>
              <a:rPr lang="el-GR" altLang="cs-CZ" sz="2200">
                <a:cs typeface="Arial Unicode MS" panose="020B0604020202020204" pitchFamily="34" charset="-128"/>
              </a:rPr>
              <a:t>drama</a:t>
            </a:r>
            <a:r>
              <a:rPr lang="el-GR" altLang="cs-CZ" sz="2200" b="1" i="1">
                <a:cs typeface="Arial Unicode MS" panose="020B0604020202020204" pitchFamily="34" charset="-128"/>
              </a:rPr>
              <a:t> Μαρία</a:t>
            </a:r>
            <a:r>
              <a:rPr lang="cs-CZ" altLang="cs-CZ" sz="2200" b="1" i="1">
                <a:cs typeface="Arial Unicode MS" panose="020B0604020202020204" pitchFamily="34" charset="-128"/>
              </a:rPr>
              <a:t> </a:t>
            </a:r>
            <a:r>
              <a:rPr lang="el-GR" altLang="cs-CZ" sz="2200" b="1" i="1">
                <a:cs typeface="Arial Unicode MS" panose="020B0604020202020204" pitchFamily="34" charset="-128"/>
              </a:rPr>
              <a:t>Δοξαπατρή</a:t>
            </a:r>
            <a:r>
              <a:rPr lang="cs-CZ" altLang="cs-CZ" sz="2200" b="1" i="1">
                <a:cs typeface="Arial Unicode MS" panose="020B0604020202020204" pitchFamily="34" charset="-128"/>
              </a:rPr>
              <a:t> </a:t>
            </a:r>
            <a:r>
              <a:rPr lang="cs-CZ" altLang="cs-CZ" sz="2200">
                <a:cs typeface="Arial Unicode MS" panose="020B0604020202020204" pitchFamily="34" charset="-128"/>
              </a:rPr>
              <a:t>(1857)</a:t>
            </a:r>
          </a:p>
          <a:p>
            <a:pPr>
              <a:spcBef>
                <a:spcPts val="800"/>
              </a:spcBef>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cs typeface="Arial Unicode MS" panose="020B0604020202020204" pitchFamily="34" charset="-128"/>
              </a:rPr>
              <a:t>    – námět z období nadvlády křižáků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Literární kritika a soutěže</a:t>
            </a:r>
          </a:p>
        </p:txBody>
      </p:sp>
      <p:sp>
        <p:nvSpPr>
          <p:cNvPr id="174082" name="Rectangle 2"/>
          <p:cNvSpPr>
            <a:spLocks noGrp="1" noChangeArrowheads="1"/>
          </p:cNvSpPr>
          <p:nvPr>
            <p:ph type="body" idx="1"/>
          </p:nvPr>
        </p:nvSpPr>
        <p:spPr>
          <a:xfrm>
            <a:off x="1981200" y="1600200"/>
            <a:ext cx="8224838" cy="5278438"/>
          </a:xfrm>
          <a:ln/>
        </p:spPr>
        <p:txBody>
          <a:bodyPr vert="horz" lIns="91440" tIns="66204" rIns="91440" bIns="45720" rtlCol="0">
            <a:normAutofit/>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cs-CZ" sz="2200"/>
              <a:t>Literární soutěže mají zásadní význam pro rozvoj literatury, od r. 1962 </a:t>
            </a:r>
            <a:r>
              <a:rPr lang="it-IT" altLang="cs-CZ" sz="2200">
                <a:cs typeface="Arial Unicode MS" panose="020B0604020202020204" pitchFamily="34" charset="-128"/>
              </a:rPr>
              <a:t>přestává být kathareusa podmínkou účasti v soutěži, </a:t>
            </a:r>
            <a:r>
              <a:rPr lang="it-IT" altLang="cs-CZ" sz="2200"/>
              <a:t>postupně </a:t>
            </a:r>
            <a:r>
              <a:rPr lang="it-IT" altLang="cs-CZ" sz="2200" u="sng"/>
              <a:t>oceňována díla v dimotiki</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cs-CZ" sz="2200"/>
              <a:t>Jedním z nejvýznamějších kritiků této doby je </a:t>
            </a:r>
            <a:r>
              <a:rPr lang="it-IT" altLang="cs-CZ" sz="2200" b="1"/>
              <a:t>Roidis</a:t>
            </a:r>
            <a:r>
              <a:rPr lang="it-IT" altLang="cs-CZ" sz="2200"/>
              <a:t> - zastánce dimotikismu</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cs-CZ" sz="2200"/>
              <a:t>Dalším významným kritikem </a:t>
            </a:r>
            <a:r>
              <a:rPr lang="el-GR" altLang="cs-CZ" sz="2200" b="1">
                <a:cs typeface="Arial Unicode MS" panose="020B0604020202020204" pitchFamily="34" charset="-128"/>
              </a:rPr>
              <a:t>Κωνσταντίνος</a:t>
            </a:r>
            <a:r>
              <a:rPr lang="it-IT" altLang="cs-CZ" sz="2200" b="1">
                <a:cs typeface="Arial Unicode MS" panose="020B0604020202020204" pitchFamily="34" charset="-128"/>
              </a:rPr>
              <a:t> </a:t>
            </a:r>
            <a:r>
              <a:rPr lang="el-GR" altLang="cs-CZ" sz="2200" b="1">
                <a:cs typeface="Arial Unicode MS" panose="020B0604020202020204" pitchFamily="34" charset="-128"/>
              </a:rPr>
              <a:t>Ασώπιος</a:t>
            </a:r>
            <a:r>
              <a:rPr lang="cs-CZ" altLang="cs-CZ" sz="2200">
                <a:cs typeface="Arial Unicode MS" panose="020B0604020202020204" pitchFamily="34" charset="-128"/>
              </a:rPr>
              <a:t> (1785-1872)</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l-GR" altLang="cs-CZ" sz="2200" i="1"/>
              <a:t>         - Σούτσεια</a:t>
            </a:r>
            <a:r>
              <a:rPr lang="cs-CZ" altLang="cs-CZ" sz="2200" i="1"/>
              <a:t> –</a:t>
            </a:r>
            <a:r>
              <a:rPr lang="cs-CZ" altLang="cs-CZ" sz="2200"/>
              <a:t> systematická kritika díla Panajotise Sutsose</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t>         - zabývá se nejen estetickou stránkou, ale podrobně i     otázkou jazyka:</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cs-CZ" sz="2200"/>
              <a:t>         - podpora dimotikismu,</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cs-CZ" sz="2200"/>
              <a:t>         - oceňuje Christopulose, Vilarase, Solomose i Erotokrita</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cs-CZ" sz="2200"/>
              <a:t>významně tak ovlivňuje rozvoj novořecké kritiky</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it-IT" altLang="cs-CZ" sz="22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b="1" dirty="0">
                <a:solidFill>
                  <a:srgbClr val="002060"/>
                </a:solidFill>
              </a:rPr>
              <a:t>Neoklasicismus a neorenesance</a:t>
            </a:r>
            <a:br>
              <a:rPr lang="cs-CZ" sz="3600" dirty="0">
                <a:solidFill>
                  <a:srgbClr val="0070C0"/>
                </a:solidFill>
              </a:rPr>
            </a:br>
            <a:r>
              <a:rPr lang="cs-CZ" sz="2800" b="1" dirty="0" err="1">
                <a:solidFill>
                  <a:srgbClr val="00B050"/>
                </a:solidFill>
              </a:rPr>
              <a:t>Theophil</a:t>
            </a:r>
            <a:r>
              <a:rPr lang="cs-CZ" sz="2800" b="1" dirty="0">
                <a:solidFill>
                  <a:srgbClr val="00B050"/>
                </a:solidFill>
              </a:rPr>
              <a:t> von </a:t>
            </a:r>
            <a:r>
              <a:rPr lang="cs-CZ" sz="2800" b="1" dirty="0" err="1">
                <a:solidFill>
                  <a:srgbClr val="00B050"/>
                </a:solidFill>
              </a:rPr>
              <a:t>Hansen</a:t>
            </a:r>
            <a:r>
              <a:rPr lang="cs-CZ" sz="2800" b="1" dirty="0">
                <a:solidFill>
                  <a:srgbClr val="00B050"/>
                </a:solidFill>
              </a:rPr>
              <a:t> (1813 Kodaň – 1891 Vídeň)</a:t>
            </a:r>
          </a:p>
        </p:txBody>
      </p:sp>
      <p:sp>
        <p:nvSpPr>
          <p:cNvPr id="3" name="Zástupný symbol pro obsah 2"/>
          <p:cNvSpPr>
            <a:spLocks noGrp="1"/>
          </p:cNvSpPr>
          <p:nvPr>
            <p:ph idx="1"/>
          </p:nvPr>
        </p:nvSpPr>
        <p:spPr/>
        <p:txBody>
          <a:bodyPr/>
          <a:lstStyle/>
          <a:p>
            <a:pPr marL="457200" indent="-457200">
              <a:buFont typeface="Wingdings" panose="05000000000000000000" pitchFamily="2" charset="2"/>
              <a:buChar char="Ø"/>
            </a:pPr>
            <a:r>
              <a:rPr lang="cs-CZ" dirty="0"/>
              <a:t>pocházel z Kodaně, studia architektury v Berlíně a Vídni</a:t>
            </a:r>
          </a:p>
          <a:p>
            <a:pPr marL="457200" indent="-457200">
              <a:buFont typeface="Wingdings" panose="05000000000000000000" pitchFamily="2" charset="2"/>
              <a:buChar char="Ø"/>
            </a:pPr>
            <a:r>
              <a:rPr lang="cs-CZ" dirty="0"/>
              <a:t>studia </a:t>
            </a:r>
            <a:r>
              <a:rPr lang="cs-CZ" dirty="0" err="1"/>
              <a:t>byz.a</a:t>
            </a:r>
            <a:r>
              <a:rPr lang="cs-CZ" dirty="0"/>
              <a:t> klas. architektury v Aténách, práce pro G. </a:t>
            </a:r>
            <a:r>
              <a:rPr lang="cs-CZ" dirty="0" err="1"/>
              <a:t>Sinase</a:t>
            </a:r>
            <a:r>
              <a:rPr lang="cs-CZ" dirty="0"/>
              <a:t> </a:t>
            </a:r>
          </a:p>
          <a:p>
            <a:pPr marL="457200" indent="-457200">
              <a:buFont typeface="Wingdings" panose="05000000000000000000" pitchFamily="2" charset="2"/>
              <a:buChar char="Ø"/>
            </a:pPr>
            <a:r>
              <a:rPr lang="cs-CZ" dirty="0"/>
              <a:t>„aténská trilogie“</a:t>
            </a:r>
          </a:p>
          <a:p>
            <a:pPr marL="457200" indent="-457200">
              <a:buFont typeface="Wingdings" panose="05000000000000000000" pitchFamily="2" charset="2"/>
              <a:buChar char="Ø"/>
            </a:pPr>
            <a:r>
              <a:rPr lang="cs-CZ" dirty="0"/>
              <a:t>vídeňské a brněnské neorenesanční budovy</a:t>
            </a:r>
          </a:p>
        </p:txBody>
      </p:sp>
    </p:spTree>
    <p:extLst>
      <p:ext uri="{BB962C8B-B14F-4D97-AF65-F5344CB8AC3E}">
        <p14:creationId xmlns:p14="http://schemas.microsoft.com/office/powerpoint/2010/main" val="18047130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81200" y="128588"/>
            <a:ext cx="8223250" cy="708124"/>
          </a:xfrm>
        </p:spPr>
        <p:txBody>
          <a:bodyPr/>
          <a:lstStyle/>
          <a:p>
            <a:r>
              <a:rPr lang="el-GR" sz="3600" b="1" dirty="0">
                <a:solidFill>
                  <a:schemeClr val="accent6">
                    <a:lumMod val="75000"/>
                  </a:schemeClr>
                </a:solidFill>
              </a:rPr>
              <a:t>Αθηναϊκή τριλογία</a:t>
            </a:r>
            <a:endParaRPr lang="cs-CZ" sz="3600" b="1" dirty="0">
              <a:solidFill>
                <a:schemeClr val="accent6">
                  <a:lumMod val="75000"/>
                </a:schemeClr>
              </a:solidFill>
            </a:endParaRPr>
          </a:p>
        </p:txBody>
      </p:sp>
      <p:sp>
        <p:nvSpPr>
          <p:cNvPr id="3" name="Zástupný symbol pro obsah 2"/>
          <p:cNvSpPr>
            <a:spLocks noGrp="1"/>
          </p:cNvSpPr>
          <p:nvPr>
            <p:ph idx="1"/>
          </p:nvPr>
        </p:nvSpPr>
        <p:spPr>
          <a:xfrm>
            <a:off x="1981200" y="836713"/>
            <a:ext cx="8223250" cy="5283101"/>
          </a:xfrm>
        </p:spPr>
        <p:txBody>
          <a:bodyPr/>
          <a:lstStyle/>
          <a:p>
            <a:r>
              <a:rPr lang="cs-CZ" b="1" dirty="0" err="1"/>
              <a:t>Theophil</a:t>
            </a:r>
            <a:r>
              <a:rPr lang="cs-CZ" b="1" dirty="0"/>
              <a:t> von </a:t>
            </a:r>
            <a:r>
              <a:rPr lang="cs-CZ" b="1" dirty="0" err="1"/>
              <a:t>Hansen</a:t>
            </a:r>
            <a:endParaRPr lang="cs-CZ" b="1" dirty="0"/>
          </a:p>
          <a:p>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340768"/>
            <a:ext cx="9131300" cy="2463800"/>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6608" y="4058655"/>
            <a:ext cx="3461393" cy="2596044"/>
          </a:xfrm>
          <a:prstGeom prst="rect">
            <a:avLst/>
          </a:prstGeom>
        </p:spPr>
      </p:pic>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50" y="4494951"/>
            <a:ext cx="3563888" cy="2377113"/>
          </a:xfrm>
          <a:prstGeom prst="rect">
            <a:avLst/>
          </a:prstGeom>
        </p:spPr>
      </p:pic>
      <p:pic>
        <p:nvPicPr>
          <p:cNvPr id="8" name="Obráze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5760" y="3645024"/>
            <a:ext cx="3929592" cy="2209568"/>
          </a:xfrm>
          <a:prstGeom prst="rect">
            <a:avLst/>
          </a:prstGeom>
        </p:spPr>
      </p:pic>
    </p:spTree>
    <p:extLst>
      <p:ext uri="{BB962C8B-B14F-4D97-AF65-F5344CB8AC3E}">
        <p14:creationId xmlns:p14="http://schemas.microsoft.com/office/powerpoint/2010/main" val="36276487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81200" y="128588"/>
            <a:ext cx="8223250" cy="924148"/>
          </a:xfrm>
        </p:spPr>
        <p:txBody>
          <a:bodyPr/>
          <a:lstStyle/>
          <a:p>
            <a:r>
              <a:rPr lang="cs-CZ" sz="3600" b="1" dirty="0">
                <a:solidFill>
                  <a:schemeClr val="accent6">
                    <a:lumMod val="75000"/>
                  </a:schemeClr>
                </a:solidFill>
              </a:rPr>
              <a:t>Brno </a:t>
            </a: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5500" y="908720"/>
            <a:ext cx="4762500" cy="3175000"/>
          </a:xfrm>
          <a:prstGeom prst="rect">
            <a:avLst/>
          </a:prstGeom>
        </p:spPr>
      </p:pic>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520" y="3140969"/>
            <a:ext cx="5013161" cy="3529265"/>
          </a:xfrm>
          <a:prstGeom prst="rect">
            <a:avLst/>
          </a:prstGeom>
        </p:spPr>
      </p:pic>
      <p:sp>
        <p:nvSpPr>
          <p:cNvPr id="11" name="Zástupný symbol pro obsah 10"/>
          <p:cNvSpPr>
            <a:spLocks noGrp="1"/>
          </p:cNvSpPr>
          <p:nvPr>
            <p:ph idx="1"/>
          </p:nvPr>
        </p:nvSpPr>
        <p:spPr/>
        <p:txBody>
          <a:bodyPr/>
          <a:lstStyle/>
          <a:p>
            <a:endParaRPr lang="cs-CZ" dirty="0"/>
          </a:p>
        </p:txBody>
      </p:sp>
    </p:spTree>
    <p:extLst>
      <p:ext uri="{BB962C8B-B14F-4D97-AF65-F5344CB8AC3E}">
        <p14:creationId xmlns:p14="http://schemas.microsoft.com/office/powerpoint/2010/main" val="18343154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81200" y="128588"/>
            <a:ext cx="8223250" cy="924148"/>
          </a:xfrm>
        </p:spPr>
        <p:txBody>
          <a:bodyPr/>
          <a:lstStyle/>
          <a:p>
            <a:r>
              <a:rPr lang="cs-CZ" sz="3600" b="1" dirty="0">
                <a:solidFill>
                  <a:schemeClr val="accent6">
                    <a:lumMod val="75000"/>
                  </a:schemeClr>
                </a:solidFill>
              </a:rPr>
              <a:t>                       Brno a Vídeň</a:t>
            </a:r>
          </a:p>
        </p:txBody>
      </p:sp>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4986" y="2636912"/>
            <a:ext cx="5953015" cy="4325858"/>
          </a:xfrm>
          <a:prstGeom prst="rect">
            <a:avLst/>
          </a:prstGeom>
        </p:spPr>
      </p:pic>
      <p:pic>
        <p:nvPicPr>
          <p:cNvPr id="10" name="Zástupný symbol pro obsah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15481" y="836712"/>
            <a:ext cx="4881525" cy="2742952"/>
          </a:xfrm>
        </p:spPr>
      </p:pic>
    </p:spTree>
    <p:extLst>
      <p:ext uri="{BB962C8B-B14F-4D97-AF65-F5344CB8AC3E}">
        <p14:creationId xmlns:p14="http://schemas.microsoft.com/office/powerpoint/2010/main" val="3244171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Ανδρέας Κάλβος</a:t>
            </a:r>
            <a:br>
              <a:rPr lang="cs-CZ" altLang="cs-CZ"/>
            </a:br>
            <a:r>
              <a:rPr lang="cs-CZ" altLang="cs-CZ" sz="2800"/>
              <a:t>(</a:t>
            </a:r>
            <a:r>
              <a:rPr lang="cs-CZ" altLang="cs-CZ" sz="2800">
                <a:cs typeface="Arial Unicode MS" panose="020B0604020202020204" pitchFamily="34" charset="-128"/>
              </a:rPr>
              <a:t>1792 Zakynthos – 1869 Londýn)</a:t>
            </a:r>
          </a:p>
        </p:txBody>
      </p:sp>
      <p:sp>
        <p:nvSpPr>
          <p:cNvPr id="103426" name="Rectangle 2"/>
          <p:cNvSpPr>
            <a:spLocks noGrp="1" noChangeArrowheads="1"/>
          </p:cNvSpPr>
          <p:nvPr>
            <p:ph type="body" idx="1"/>
          </p:nvPr>
        </p:nvSpPr>
        <p:spPr>
          <a:xfrm>
            <a:off x="1981200" y="1600201"/>
            <a:ext cx="8224838" cy="4525963"/>
          </a:xfrm>
          <a:ln/>
        </p:spPr>
        <p:txBody>
          <a:bodyPr/>
          <a:lstStyle/>
          <a:p>
            <a:endParaRPr lang="cs-CZ"/>
          </a:p>
        </p:txBody>
      </p:sp>
      <p:pic>
        <p:nvPicPr>
          <p:cNvPr id="1034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4089" y="1800225"/>
            <a:ext cx="3240087" cy="4859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94644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endParaRPr lang="cs-CZ"/>
          </a:p>
        </p:txBody>
      </p:sp>
      <p:sp>
        <p:nvSpPr>
          <p:cNvPr id="175106" name="Rectangle 2"/>
          <p:cNvSpPr>
            <a:spLocks noGrp="1" noChangeArrowheads="1"/>
          </p:cNvSpPr>
          <p:nvPr>
            <p:ph type="body" idx="1"/>
          </p:nvPr>
        </p:nvSpPr>
        <p:spPr>
          <a:xfrm>
            <a:off x="1981200" y="1600201"/>
            <a:ext cx="8224838" cy="4525963"/>
          </a:xfrm>
          <a:ln/>
        </p:spPr>
        <p:txBody>
          <a:bodyPr vert="horz" lIns="91440" tIns="66204" rIns="91440" bIns="45720" rtlCol="0">
            <a:normAutofit/>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cs-CZ" sz="2200"/>
              <a:t>Literární soutěže také objevují </a:t>
            </a:r>
            <a:r>
              <a:rPr lang="it-IT" altLang="cs-CZ" sz="2200" u="sng"/>
              <a:t>nové talenty.</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cs-CZ" sz="2200"/>
              <a:t>Mnozí později uznávaní autoři se poprvé objevují právě při této příležitosti (</a:t>
            </a:r>
            <a:r>
              <a:rPr lang="el-GR" altLang="cs-CZ" sz="2200"/>
              <a:t>Βιζυηνός</a:t>
            </a:r>
            <a:r>
              <a:rPr lang="it-IT" altLang="cs-CZ" sz="2200"/>
              <a:t>, </a:t>
            </a:r>
            <a:r>
              <a:rPr lang="el-GR" altLang="cs-CZ" sz="2200"/>
              <a:t>Παλαμάς</a:t>
            </a:r>
            <a:r>
              <a:rPr lang="it-IT" altLang="cs-CZ" sz="2200"/>
              <a:t>).</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it-IT" altLang="cs-CZ" sz="220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t> </a:t>
            </a:r>
            <a:r>
              <a:rPr lang="it-IT" altLang="cs-CZ" sz="2200"/>
              <a:t>Literární kritika tak svým dílem přispěla k </a:t>
            </a:r>
            <a:r>
              <a:rPr lang="it-IT" altLang="cs-CZ" sz="2200" b="1"/>
              <a:t>nástupu nové literární generace, generace osmdesátých let, která spojila sedmiostrovní a athénskou básnickou tradici.</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3600" b="1" dirty="0">
                <a:solidFill>
                  <a:srgbClr val="002060"/>
                </a:solidFill>
              </a:rPr>
              <a:t>Jazyková otázka </a:t>
            </a:r>
            <a:br>
              <a:rPr lang="el-GR" altLang="cs-CZ" sz="3600" b="1" dirty="0">
                <a:solidFill>
                  <a:srgbClr val="002060"/>
                </a:solidFill>
              </a:rPr>
            </a:br>
            <a:r>
              <a:rPr lang="cs-CZ" altLang="cs-CZ" sz="3600" b="1" dirty="0">
                <a:solidFill>
                  <a:srgbClr val="002060"/>
                </a:solidFill>
              </a:rPr>
              <a:t> 2. polovina 19.st</a:t>
            </a:r>
            <a:r>
              <a:rPr lang="cs-CZ" altLang="cs-CZ" dirty="0">
                <a:solidFill>
                  <a:srgbClr val="002060"/>
                </a:solidFill>
              </a:rPr>
              <a:t>.</a:t>
            </a:r>
          </a:p>
        </p:txBody>
      </p:sp>
      <p:sp>
        <p:nvSpPr>
          <p:cNvPr id="176130" name="Rectangle 2"/>
          <p:cNvSpPr>
            <a:spLocks noGrp="1" noChangeArrowheads="1"/>
          </p:cNvSpPr>
          <p:nvPr>
            <p:ph type="body" idx="1"/>
          </p:nvPr>
        </p:nvSpPr>
        <p:spPr>
          <a:xfrm>
            <a:off x="1981200" y="1844825"/>
            <a:ext cx="8224838" cy="4281339"/>
          </a:xfrm>
          <a:ln/>
        </p:spPr>
        <p:txBody>
          <a:bodyPr vert="horz" lIns="91440" tIns="56502" rIns="91440" bIns="45720" rtlCol="0">
            <a:normAutofit/>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en-US" altLang="cs-CZ" sz="1100" dirty="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n-US" altLang="cs-CZ" sz="2400" dirty="0"/>
              <a:t>- </a:t>
            </a:r>
            <a:r>
              <a:rPr lang="en-US" altLang="cs-CZ" sz="2400" dirty="0" err="1"/>
              <a:t>odlišný</a:t>
            </a:r>
            <a:r>
              <a:rPr lang="en-US" altLang="cs-CZ" sz="2400" dirty="0"/>
              <a:t> </a:t>
            </a:r>
            <a:r>
              <a:rPr lang="en-US" altLang="cs-CZ" sz="2400" dirty="0" err="1"/>
              <a:t>přístup</a:t>
            </a:r>
            <a:r>
              <a:rPr lang="en-US" altLang="cs-CZ" sz="2400" dirty="0"/>
              <a:t> </a:t>
            </a:r>
            <a:r>
              <a:rPr lang="en-US" altLang="cs-CZ" sz="2400" b="1" dirty="0" err="1"/>
              <a:t>jónské</a:t>
            </a:r>
            <a:r>
              <a:rPr lang="en-US" altLang="cs-CZ" sz="2400" b="1" dirty="0"/>
              <a:t> a </a:t>
            </a:r>
            <a:r>
              <a:rPr lang="en-US" altLang="cs-CZ" sz="2400" b="1" dirty="0" err="1"/>
              <a:t>aténské</a:t>
            </a:r>
            <a:r>
              <a:rPr lang="en-US" altLang="cs-CZ" sz="2400" b="1" dirty="0"/>
              <a:t> </a:t>
            </a:r>
            <a:r>
              <a:rPr lang="cs-CZ" altLang="cs-CZ" sz="2400" b="1" dirty="0"/>
              <a:t>romantické </a:t>
            </a:r>
            <a:r>
              <a:rPr lang="en-US" altLang="cs-CZ" sz="2400" b="1" dirty="0" err="1"/>
              <a:t>školy</a:t>
            </a:r>
            <a:r>
              <a:rPr lang="cs-CZ" altLang="cs-CZ" sz="2400" b="1" dirty="0"/>
              <a:t> (stará aténská škola)</a:t>
            </a:r>
            <a:endParaRPr lang="en-US" altLang="cs-CZ" sz="2400" b="1" dirty="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n-US" altLang="cs-CZ" sz="2400" dirty="0"/>
              <a:t>- </a:t>
            </a:r>
            <a:r>
              <a:rPr lang="en-US" altLang="cs-CZ" sz="2400" dirty="0" err="1"/>
              <a:t>aténská</a:t>
            </a:r>
            <a:r>
              <a:rPr lang="en-US" altLang="cs-CZ" sz="2400" dirty="0"/>
              <a:t> </a:t>
            </a:r>
            <a:r>
              <a:rPr lang="en-US" altLang="cs-CZ" sz="2400" dirty="0" err="1"/>
              <a:t>škola</a:t>
            </a:r>
            <a:r>
              <a:rPr lang="en-US" altLang="cs-CZ" sz="2400" dirty="0"/>
              <a:t> – </a:t>
            </a:r>
            <a:r>
              <a:rPr lang="en-US" altLang="cs-CZ" sz="2400" dirty="0" err="1"/>
              <a:t>směřování</a:t>
            </a:r>
            <a:r>
              <a:rPr lang="en-US" altLang="cs-CZ" sz="2400" dirty="0"/>
              <a:t> k </a:t>
            </a:r>
            <a:r>
              <a:rPr lang="en-US" altLang="cs-CZ" sz="2400" dirty="0" err="1"/>
              <a:t>stále</a:t>
            </a:r>
            <a:r>
              <a:rPr lang="en-US" altLang="cs-CZ" sz="2400" dirty="0"/>
              <a:t> </a:t>
            </a:r>
            <a:r>
              <a:rPr lang="en-US" altLang="cs-CZ" sz="2400" dirty="0" err="1"/>
              <a:t>intenzivnějšímu</a:t>
            </a:r>
            <a:r>
              <a:rPr lang="en-US" altLang="cs-CZ" sz="2400" dirty="0"/>
              <a:t> </a:t>
            </a:r>
            <a:r>
              <a:rPr lang="en-US" altLang="cs-CZ" sz="2400" dirty="0" err="1"/>
              <a:t>archaismu</a:t>
            </a:r>
            <a:endParaRPr lang="en-US" altLang="cs-CZ" sz="2400" dirty="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n-US" altLang="cs-CZ" sz="2400" dirty="0"/>
              <a:t>- </a:t>
            </a:r>
            <a:r>
              <a:rPr lang="en-US" altLang="cs-CZ" sz="2400" dirty="0" err="1"/>
              <a:t>vliv</a:t>
            </a:r>
            <a:r>
              <a:rPr lang="en-US" altLang="cs-CZ" sz="2400" dirty="0"/>
              <a:t> </a:t>
            </a:r>
            <a:r>
              <a:rPr lang="en-US" altLang="cs-CZ" sz="2400" dirty="0" err="1"/>
              <a:t>literárních</a:t>
            </a:r>
            <a:r>
              <a:rPr lang="en-US" altLang="cs-CZ" sz="2400" dirty="0"/>
              <a:t> </a:t>
            </a:r>
            <a:r>
              <a:rPr lang="en-US" altLang="cs-CZ" sz="2400" dirty="0" err="1"/>
              <a:t>soutěží</a:t>
            </a:r>
            <a:endParaRPr lang="en-US" altLang="cs-CZ" sz="2400" dirty="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n-US" altLang="cs-CZ" sz="2400" dirty="0"/>
              <a:t>- </a:t>
            </a:r>
            <a:r>
              <a:rPr lang="en-US" altLang="cs-CZ" sz="2400" dirty="0" err="1"/>
              <a:t>postupně</a:t>
            </a:r>
            <a:r>
              <a:rPr lang="en-US" altLang="cs-CZ" sz="2400" dirty="0"/>
              <a:t> </a:t>
            </a:r>
            <a:r>
              <a:rPr lang="en-US" altLang="cs-CZ" sz="2400" dirty="0" err="1"/>
              <a:t>hledání</a:t>
            </a:r>
            <a:r>
              <a:rPr lang="en-US" altLang="cs-CZ" sz="2400" dirty="0"/>
              <a:t> </a:t>
            </a:r>
            <a:r>
              <a:rPr lang="en-US" altLang="cs-CZ" sz="2400" dirty="0" err="1"/>
              <a:t>argumentů</a:t>
            </a:r>
            <a:r>
              <a:rPr lang="en-US" altLang="cs-CZ" sz="2400" dirty="0"/>
              <a:t> </a:t>
            </a:r>
            <a:r>
              <a:rPr lang="en-US" altLang="cs-CZ" sz="2400" b="1" dirty="0" err="1"/>
              <a:t>na</a:t>
            </a:r>
            <a:r>
              <a:rPr lang="en-US" altLang="cs-CZ" sz="2400" b="1" dirty="0"/>
              <a:t> </a:t>
            </a:r>
            <a:r>
              <a:rPr lang="en-US" altLang="cs-CZ" sz="2400" b="1" dirty="0" err="1"/>
              <a:t>podporu</a:t>
            </a:r>
            <a:r>
              <a:rPr lang="en-US" altLang="cs-CZ" sz="2400" b="1" dirty="0"/>
              <a:t> </a:t>
            </a:r>
            <a:r>
              <a:rPr lang="en-US" altLang="cs-CZ" sz="2400" b="1" dirty="0" err="1"/>
              <a:t>dimotiki</a:t>
            </a:r>
            <a:r>
              <a:rPr lang="en-US" altLang="cs-CZ" sz="2400" b="1" dirty="0"/>
              <a:t> </a:t>
            </a:r>
            <a:r>
              <a:rPr lang="en-US" altLang="cs-CZ" sz="2400" dirty="0"/>
              <a:t>(</a:t>
            </a:r>
            <a:r>
              <a:rPr lang="en-US" altLang="cs-CZ" sz="2400" dirty="0" err="1"/>
              <a:t>živý</a:t>
            </a:r>
            <a:r>
              <a:rPr lang="en-US" altLang="cs-CZ" sz="2400" dirty="0"/>
              <a:t> jazyk)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1"/>
          <p:cNvSpPr>
            <a:spLocks noGrp="1" noChangeArrowheads="1"/>
          </p:cNvSpPr>
          <p:nvPr>
            <p:ph type="title"/>
          </p:nvPr>
        </p:nvSpPr>
        <p:spPr>
          <a:xfrm>
            <a:off x="1981200" y="127001"/>
            <a:ext cx="8224838" cy="781720"/>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3600" b="1" dirty="0" err="1">
                <a:solidFill>
                  <a:srgbClr val="002060"/>
                </a:solidFill>
              </a:rPr>
              <a:t>Dimotikismus</a:t>
            </a:r>
            <a:endParaRPr lang="cs-CZ" altLang="cs-CZ" sz="3600" b="1" dirty="0">
              <a:solidFill>
                <a:srgbClr val="002060"/>
              </a:solidFill>
            </a:endParaRPr>
          </a:p>
        </p:txBody>
      </p:sp>
      <p:sp>
        <p:nvSpPr>
          <p:cNvPr id="177154" name="Rectangle 2"/>
          <p:cNvSpPr>
            <a:spLocks noGrp="1" noChangeArrowheads="1"/>
          </p:cNvSpPr>
          <p:nvPr>
            <p:ph type="body" idx="1"/>
          </p:nvPr>
        </p:nvSpPr>
        <p:spPr>
          <a:xfrm>
            <a:off x="1703512" y="1052737"/>
            <a:ext cx="8712968" cy="5648325"/>
          </a:xfrm>
          <a:ln/>
        </p:spPr>
        <p:txBody>
          <a:bodyPr vert="horz" lIns="91440" tIns="66204" rIns="91440" bIns="45720" rtlCol="0">
            <a:normAutofit/>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b="1" dirty="0">
                <a:solidFill>
                  <a:srgbClr val="00B050"/>
                </a:solidFill>
              </a:rPr>
              <a:t>mezníkem r. 1888</a:t>
            </a:r>
            <a:r>
              <a:rPr lang="el-GR" altLang="cs-CZ" sz="2200" b="1" dirty="0">
                <a:solidFill>
                  <a:srgbClr val="00B050"/>
                </a:solidFill>
              </a:rPr>
              <a:t>: </a:t>
            </a:r>
            <a:r>
              <a:rPr lang="el-GR" altLang="cs-CZ" sz="2200" b="1" i="1" dirty="0">
                <a:solidFill>
                  <a:srgbClr val="00B050"/>
                </a:solidFill>
              </a:rPr>
              <a:t>Τ</a:t>
            </a:r>
            <a:r>
              <a:rPr lang="cs-CZ" altLang="cs-CZ" sz="2200" b="1" i="1" dirty="0">
                <a:solidFill>
                  <a:srgbClr val="00B050"/>
                </a:solidFill>
              </a:rPr>
              <a:t>ο τα</a:t>
            </a:r>
            <a:r>
              <a:rPr lang="cs-CZ" altLang="cs-CZ" sz="2200" b="1" i="1" dirty="0" err="1">
                <a:solidFill>
                  <a:srgbClr val="00B050"/>
                </a:solidFill>
              </a:rPr>
              <a:t>ξίδι</a:t>
            </a:r>
            <a:r>
              <a:rPr lang="cs-CZ" altLang="cs-CZ" sz="2200" b="1" i="1" dirty="0">
                <a:solidFill>
                  <a:srgbClr val="00B050"/>
                </a:solidFill>
              </a:rPr>
              <a:t> </a:t>
            </a:r>
            <a:r>
              <a:rPr lang="cs-CZ" altLang="cs-CZ" sz="2200" b="1" i="1" dirty="0" err="1">
                <a:solidFill>
                  <a:srgbClr val="00B050"/>
                </a:solidFill>
              </a:rPr>
              <a:t>μου</a:t>
            </a:r>
            <a:r>
              <a:rPr lang="el-GR" altLang="cs-CZ" sz="2200" b="1" i="1" dirty="0">
                <a:solidFill>
                  <a:srgbClr val="00B050"/>
                </a:solidFill>
              </a:rPr>
              <a:t> </a:t>
            </a:r>
            <a:r>
              <a:rPr lang="cs-CZ" altLang="cs-CZ" sz="2200" b="1" i="1" dirty="0">
                <a:solidFill>
                  <a:srgbClr val="00B050"/>
                </a:solidFill>
              </a:rPr>
              <a:t>J. </a:t>
            </a:r>
            <a:r>
              <a:rPr lang="cs-CZ" altLang="cs-CZ" sz="2200" b="1" i="1" dirty="0" err="1">
                <a:solidFill>
                  <a:srgbClr val="00B050"/>
                </a:solidFill>
              </a:rPr>
              <a:t>Psycharise</a:t>
            </a:r>
            <a:endParaRPr lang="cs-CZ" altLang="cs-CZ" sz="2200" b="1" i="1" dirty="0">
              <a:solidFill>
                <a:srgbClr val="00B050"/>
              </a:solidFill>
            </a:endParaRP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el-GR" altLang="cs-CZ" b="1" dirty="0"/>
          </a:p>
          <a:p>
            <a:pPr marL="0" indent="0">
              <a:spcBef>
                <a:spcPts val="600"/>
              </a:spcBef>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b="1" dirty="0" err="1"/>
              <a:t>Γιάννης</a:t>
            </a:r>
            <a:r>
              <a:rPr lang="cs-CZ" altLang="cs-CZ" b="1" dirty="0"/>
              <a:t> </a:t>
            </a:r>
            <a:r>
              <a:rPr lang="cs-CZ" altLang="cs-CZ" b="1" dirty="0" err="1"/>
              <a:t>Ψυχάρης</a:t>
            </a:r>
            <a:r>
              <a:rPr lang="cs-CZ" altLang="cs-CZ" b="1" dirty="0"/>
              <a:t> </a:t>
            </a:r>
            <a:r>
              <a:rPr lang="cs-CZ" altLang="cs-CZ" sz="2000" dirty="0"/>
              <a:t>(</a:t>
            </a:r>
            <a:r>
              <a:rPr lang="el-GR" altLang="cs-CZ" sz="2000" dirty="0"/>
              <a:t>1854‒1929</a:t>
            </a:r>
            <a:r>
              <a:rPr lang="cs-CZ" altLang="cs-CZ" sz="2000" dirty="0"/>
              <a:t>)</a:t>
            </a:r>
          </a:p>
          <a:p>
            <a:pPr marL="0" indent="0">
              <a:spcBef>
                <a:spcPts val="600"/>
              </a:spcBef>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000" dirty="0"/>
          </a:p>
          <a:p>
            <a:pPr>
              <a:lnSpc>
                <a:spcPct val="100000"/>
              </a:lnSpc>
              <a:spcBef>
                <a:spcPts val="600"/>
              </a:spcBef>
              <a:buFont typeface="Wingdings" panose="05000000000000000000" pitchFamily="2" charset="2"/>
              <a:buChar char="Ø"/>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a:t>většinu</a:t>
            </a:r>
            <a:r>
              <a:rPr lang="cs-CZ" altLang="cs-CZ" sz="2000" dirty="0"/>
              <a:t> života strávil v </a:t>
            </a:r>
            <a:r>
              <a:rPr lang="cs-CZ" altLang="cs-CZ" sz="2000" b="1" dirty="0"/>
              <a:t>zahraničí</a:t>
            </a:r>
            <a:r>
              <a:rPr lang="cs-CZ" altLang="cs-CZ" sz="2000" dirty="0"/>
              <a:t> (Paříž)</a:t>
            </a:r>
          </a:p>
          <a:p>
            <a:pPr>
              <a:lnSpc>
                <a:spcPct val="100000"/>
              </a:lnSpc>
              <a:buFont typeface="Wingdings" panose="05000000000000000000" pitchFamily="2" charset="2"/>
              <a:buChar char="Ø"/>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a:t>profesorem </a:t>
            </a:r>
            <a:r>
              <a:rPr lang="cs-CZ" altLang="cs-CZ" sz="2200" b="1" dirty="0" err="1"/>
              <a:t>byz</a:t>
            </a:r>
            <a:r>
              <a:rPr lang="cs-CZ" altLang="cs-CZ" sz="2200" b="1" dirty="0"/>
              <a:t>. a moderní řečtiny </a:t>
            </a:r>
            <a:r>
              <a:rPr lang="cs-CZ" altLang="cs-CZ" sz="2200" dirty="0"/>
              <a:t>v Paříži</a:t>
            </a:r>
          </a:p>
          <a:p>
            <a:pPr>
              <a:lnSpc>
                <a:spcPct val="100000"/>
              </a:lnSpc>
              <a:buFont typeface="Wingdings" panose="05000000000000000000" pitchFamily="2" charset="2"/>
              <a:buChar char="Ø"/>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a:t>zájem o otázku mluvené podoby jazyka – </a:t>
            </a:r>
            <a:r>
              <a:rPr lang="cs-CZ" altLang="cs-CZ" sz="2200" b="1" i="1" dirty="0" err="1"/>
              <a:t>dimotiki</a:t>
            </a:r>
            <a:endParaRPr lang="cs-CZ" altLang="cs-CZ" sz="2200" b="1" i="1" dirty="0"/>
          </a:p>
          <a:p>
            <a:pPr>
              <a:lnSpc>
                <a:spcPct val="100000"/>
              </a:lnSpc>
              <a:buFont typeface="Wingdings" panose="05000000000000000000" pitchFamily="2" charset="2"/>
              <a:buChar char="Ø"/>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a:t>zasazuje se o užití </a:t>
            </a:r>
            <a:r>
              <a:rPr lang="cs-CZ" altLang="cs-CZ" sz="2200" i="1" dirty="0" err="1"/>
              <a:t>dimotiki</a:t>
            </a:r>
            <a:r>
              <a:rPr lang="cs-CZ" altLang="cs-CZ" sz="2200" dirty="0"/>
              <a:t> v </a:t>
            </a:r>
            <a:r>
              <a:rPr lang="cs-CZ" altLang="cs-CZ" sz="2200" b="1" dirty="0"/>
              <a:t>próze</a:t>
            </a:r>
          </a:p>
          <a:p>
            <a:pPr marL="0" indent="0">
              <a:lnSpc>
                <a:spcPct val="100000"/>
              </a:lnSpc>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l-GR" altLang="cs-CZ" sz="2200" dirty="0"/>
              <a:t>                          </a:t>
            </a:r>
            <a:r>
              <a:rPr lang="cs-CZ" altLang="cs-CZ" sz="2200" dirty="0"/>
              <a:t>Své názory uplatňuje v díle </a:t>
            </a:r>
            <a:r>
              <a:rPr lang="cs-CZ" altLang="cs-CZ" sz="2200" b="1" i="1" dirty="0"/>
              <a:t>Moje cesta.</a:t>
            </a:r>
            <a:r>
              <a:rPr lang="cs-CZ" altLang="cs-CZ" sz="2200" dirty="0"/>
              <a:t> </a:t>
            </a:r>
            <a:endParaRPr lang="el-GR" altLang="cs-CZ" sz="2200" dirty="0"/>
          </a:p>
          <a:p>
            <a:pPr marL="0" indent="0">
              <a:lnSpc>
                <a:spcPct val="100000"/>
              </a:lnSpc>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l-GR" altLang="cs-CZ" sz="2200" dirty="0"/>
              <a:t>                          </a:t>
            </a:r>
            <a:r>
              <a:rPr lang="cs-CZ" altLang="cs-CZ" sz="2200" dirty="0"/>
              <a:t>Vydání znamenalo zásadní obrat ve vývoji prózy</a:t>
            </a:r>
            <a:endParaRPr lang="el-GR" altLang="cs-CZ" sz="2200" dirty="0"/>
          </a:p>
          <a:p>
            <a:pPr marL="0" indent="0">
              <a:lnSpc>
                <a:spcPct val="100000"/>
              </a:lnSpc>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a:t>                          a začátek</a:t>
            </a:r>
            <a:r>
              <a:rPr lang="cs-CZ" altLang="cs-CZ" sz="2200" b="1" dirty="0"/>
              <a:t> </a:t>
            </a:r>
            <a:r>
              <a:rPr lang="cs-CZ" altLang="cs-CZ" sz="2200" b="1" dirty="0" err="1"/>
              <a:t>dimotikistického</a:t>
            </a:r>
            <a:r>
              <a:rPr lang="cs-CZ" altLang="cs-CZ" sz="2200" b="1" dirty="0"/>
              <a:t> hnutí </a:t>
            </a:r>
            <a:r>
              <a:rPr lang="cs-CZ" altLang="cs-CZ" sz="2200" dirty="0"/>
              <a:t>(vědecká úroveň)</a:t>
            </a:r>
          </a:p>
          <a:p>
            <a:pPr marL="0" indent="0">
              <a:lnSpc>
                <a:spcPct val="100000"/>
              </a:lnSpc>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2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2584" y="0"/>
            <a:ext cx="2448965" cy="305879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Obráze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4553744"/>
            <a:ext cx="1497766" cy="2304256"/>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1"/>
          <p:cNvSpPr>
            <a:spLocks noGrp="1" noChangeArrowheads="1"/>
          </p:cNvSpPr>
          <p:nvPr>
            <p:ph type="title"/>
          </p:nvPr>
        </p:nvSpPr>
        <p:spPr>
          <a:xfrm>
            <a:off x="1981200" y="127001"/>
            <a:ext cx="8224838" cy="853728"/>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3600" b="1" dirty="0" err="1">
                <a:solidFill>
                  <a:srgbClr val="002060"/>
                </a:solidFill>
              </a:rPr>
              <a:t>Psycharis</a:t>
            </a:r>
            <a:r>
              <a:rPr lang="cs-CZ" altLang="cs-CZ" sz="3600" b="1" dirty="0">
                <a:solidFill>
                  <a:srgbClr val="002060"/>
                </a:solidFill>
              </a:rPr>
              <a:t> a jazyková otázka</a:t>
            </a:r>
          </a:p>
        </p:txBody>
      </p:sp>
      <p:sp>
        <p:nvSpPr>
          <p:cNvPr id="179202" name="Rectangle 2"/>
          <p:cNvSpPr>
            <a:spLocks noGrp="1" noChangeArrowheads="1"/>
          </p:cNvSpPr>
          <p:nvPr>
            <p:ph type="body" idx="1"/>
          </p:nvPr>
        </p:nvSpPr>
        <p:spPr>
          <a:xfrm>
            <a:off x="1981200" y="1251752"/>
            <a:ext cx="8224838" cy="5312562"/>
          </a:xfrm>
          <a:ln/>
        </p:spPr>
        <p:txBody>
          <a:bodyPr vert="horz" lIns="91440" tIns="66204" rIns="91440" bIns="45720" rtlCol="0">
            <a:normAutofit/>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b="1" dirty="0"/>
              <a:t>Vychází z názorů tzv. mladogramatické školy:</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a:t>- jazyk je přirozený jev, který je možno vědecky zkoumat</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a:t>- charakter jazyka je dán historickými změnami (vývoj jazyka tedy není náhodný, ale má své zákonitosti)</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u="sng" dirty="0"/>
              <a:t>- změny jazyka jsou přirozené a týkají se všech živých jazyků</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a:t>- hlavní příčinou změn jsou především </a:t>
            </a:r>
            <a:r>
              <a:rPr lang="cs-CZ" altLang="cs-CZ" sz="2200" u="sng" dirty="0"/>
              <a:t>fonetické zákony</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a:t>- vědecká analýza se uskutečňuje pomocí srovnávací metody a to ze synchronního (mezi současnými dialekty) i diachronního hlediska (mezi jednotlivými historickými obdobími)</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b="1" dirty="0" err="1"/>
              <a:t>Psycharis</a:t>
            </a:r>
            <a:r>
              <a:rPr lang="cs-CZ" altLang="cs-CZ" sz="2200" b="1" dirty="0"/>
              <a:t>:</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a:t>- spisovný jazyk je nutné budovat na živém jazyce (</a:t>
            </a:r>
            <a:r>
              <a:rPr lang="cs-CZ" altLang="cs-CZ" sz="2200" dirty="0" err="1"/>
              <a:t>katharevusa</a:t>
            </a:r>
            <a:r>
              <a:rPr lang="cs-CZ" altLang="cs-CZ" sz="2200" dirty="0"/>
              <a:t> je jazyk umělý)</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2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1"/>
          <p:cNvSpPr>
            <a:spLocks noGrp="1" noChangeArrowheads="1"/>
          </p:cNvSpPr>
          <p:nvPr>
            <p:ph type="title"/>
          </p:nvPr>
        </p:nvSpPr>
        <p:spPr>
          <a:xfrm>
            <a:off x="1938338" y="116632"/>
            <a:ext cx="8224838" cy="432048"/>
          </a:xfrm>
          <a:ln/>
        </p:spPr>
        <p:txBody>
          <a:bodyPr vert="horz" lIns="91440" tIns="85608" rIns="91440" bIns="45720" rtlCol="0" anchor="ctr">
            <a:normAutofit fontScale="90000"/>
          </a:bodyPr>
          <a:lstStyle/>
          <a:p>
            <a:r>
              <a:rPr lang="cs-CZ" sz="3600" b="1" dirty="0" err="1">
                <a:solidFill>
                  <a:srgbClr val="002060"/>
                </a:solidFill>
              </a:rPr>
              <a:t>Psycharis</a:t>
            </a:r>
            <a:r>
              <a:rPr lang="cs-CZ" sz="3600" b="1" dirty="0">
                <a:solidFill>
                  <a:srgbClr val="002060"/>
                </a:solidFill>
              </a:rPr>
              <a:t> a jazyková otázka</a:t>
            </a:r>
          </a:p>
        </p:txBody>
      </p:sp>
      <p:sp>
        <p:nvSpPr>
          <p:cNvPr id="180226" name="Rectangle 2"/>
          <p:cNvSpPr>
            <a:spLocks noGrp="1" noChangeArrowheads="1"/>
          </p:cNvSpPr>
          <p:nvPr>
            <p:ph type="body" idx="1"/>
          </p:nvPr>
        </p:nvSpPr>
        <p:spPr>
          <a:xfrm>
            <a:off x="1938339" y="752749"/>
            <a:ext cx="8224837" cy="5367065"/>
          </a:xfrm>
          <a:ln/>
        </p:spPr>
        <p:txBody>
          <a:bodyPr vert="horz" lIns="91440" tIns="67968" rIns="91440" bIns="45720" rtlCol="0">
            <a:normAutofit lnSpcReduction="10000"/>
          </a:bodyPr>
          <a:lstStyle/>
          <a:p>
            <a:pPr marL="344487">
              <a:buFont typeface="Wingdings" panose="05000000000000000000" pitchFamily="2" charset="2"/>
              <a:buChar char="Ø"/>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dirty="0"/>
              <a:t>Slovní zásobu </a:t>
            </a:r>
            <a:r>
              <a:rPr lang="cs-CZ" altLang="cs-CZ" sz="2400" dirty="0" err="1"/>
              <a:t>katharevusy</a:t>
            </a:r>
            <a:r>
              <a:rPr lang="cs-CZ" altLang="cs-CZ" sz="2400" dirty="0"/>
              <a:t> </a:t>
            </a:r>
            <a:r>
              <a:rPr lang="cs-CZ" altLang="cs-CZ" sz="2400" dirty="0" err="1"/>
              <a:t>Psycharis</a:t>
            </a:r>
            <a:r>
              <a:rPr lang="cs-CZ" altLang="cs-CZ" sz="2400" dirty="0"/>
              <a:t> přizpůsobuje novořeckému fonetickému a morfologickému systému:</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dirty="0"/>
              <a:t>- </a:t>
            </a:r>
            <a:r>
              <a:rPr lang="cs-CZ" altLang="cs-CZ" sz="2400" i="1" dirty="0" err="1"/>
              <a:t>εφκολί</a:t>
            </a:r>
            <a:r>
              <a:rPr lang="cs-CZ" altLang="cs-CZ" sz="2400" i="1" dirty="0"/>
              <a:t>α, αρφάβητο (αδερφός), συφέρο</a:t>
            </a:r>
          </a:p>
          <a:p>
            <a:r>
              <a:rPr lang="cs-CZ" sz="2400" dirty="0"/>
              <a:t>- </a:t>
            </a:r>
            <a:r>
              <a:rPr lang="el-GR" sz="2400" i="1" dirty="0" err="1"/>
              <a:t>κλασικότης</a:t>
            </a:r>
            <a:r>
              <a:rPr lang="cs-CZ" sz="2400" i="1" dirty="0"/>
              <a:t>, </a:t>
            </a:r>
            <a:r>
              <a:rPr lang="el-GR" sz="2400" i="1" dirty="0"/>
              <a:t>κλασικισμός</a:t>
            </a:r>
            <a:r>
              <a:rPr lang="cs-CZ" sz="2400" i="1" dirty="0"/>
              <a:t> – </a:t>
            </a:r>
            <a:r>
              <a:rPr lang="el-GR" sz="2400" i="1" dirty="0" err="1"/>
              <a:t>κλασικάδα</a:t>
            </a:r>
            <a:endParaRPr lang="cs-CZ" sz="2400" i="1" dirty="0"/>
          </a:p>
          <a:p>
            <a:pPr marL="344487">
              <a:buFont typeface="Wingdings" panose="05000000000000000000" pitchFamily="2" charset="2"/>
              <a:buChar char="Ø"/>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dirty="0"/>
              <a:t>Neologismy: </a:t>
            </a:r>
          </a:p>
          <a:p>
            <a:pPr marL="344487">
              <a:buFontTx/>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sz="2400" dirty="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b="1" dirty="0">
                <a:solidFill>
                  <a:srgbClr val="00B050"/>
                </a:solidFill>
              </a:rPr>
              <a:t>fiktivní cestopis </a:t>
            </a:r>
            <a:r>
              <a:rPr lang="el-GR" altLang="cs-CZ" sz="2400" b="1" i="1" dirty="0">
                <a:solidFill>
                  <a:srgbClr val="00B050"/>
                </a:solidFill>
              </a:rPr>
              <a:t>Το ταξίδι μου </a:t>
            </a:r>
            <a:r>
              <a:rPr lang="el-GR" altLang="cs-CZ" sz="2400" b="1" dirty="0">
                <a:solidFill>
                  <a:srgbClr val="00B050"/>
                </a:solidFill>
              </a:rPr>
              <a:t>(1888)</a:t>
            </a:r>
            <a:endParaRPr lang="cs-CZ" altLang="cs-CZ" sz="2400" b="1" dirty="0">
              <a:solidFill>
                <a:srgbClr val="00B050"/>
              </a:solidFill>
            </a:endParaRP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dirty="0"/>
              <a:t>- návštěva zajímavých míst a památek i řeckého venkova</a:t>
            </a:r>
          </a:p>
          <a:p>
            <a:pPr>
              <a:buFontTx/>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dirty="0"/>
              <a:t>cílem pomocí poutavého vyprávění prosadit vlastní názory na otázku jazyka </a:t>
            </a:r>
          </a:p>
          <a:p>
            <a:pPr>
              <a:buFontTx/>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dirty="0"/>
              <a:t>jazyk: aténská a konstantinopolská mluva, všem dobře srozumitelná</a:t>
            </a:r>
          </a:p>
          <a:p>
            <a:pPr>
              <a:buFontTx/>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dirty="0" err="1"/>
              <a:t>dimotiki</a:t>
            </a:r>
            <a:r>
              <a:rPr lang="cs-CZ" altLang="cs-CZ" sz="2400" dirty="0"/>
              <a:t> je potřeba prosadiv v literatuře, správě státu i školství</a:t>
            </a:r>
          </a:p>
          <a:p>
            <a:pPr marL="344487">
              <a:buFontTx/>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sz="2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1"/>
          <p:cNvSpPr>
            <a:spLocks noGrp="1" noChangeArrowheads="1"/>
          </p:cNvSpPr>
          <p:nvPr>
            <p:ph type="title"/>
          </p:nvPr>
        </p:nvSpPr>
        <p:spPr>
          <a:xfrm>
            <a:off x="1981200" y="127001"/>
            <a:ext cx="8224838" cy="781720"/>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3600" b="1" dirty="0" err="1">
                <a:solidFill>
                  <a:srgbClr val="002060"/>
                </a:solidFill>
              </a:rPr>
              <a:t>Μεγάλη</a:t>
            </a:r>
            <a:r>
              <a:rPr lang="cs-CZ" altLang="cs-CZ" sz="3600" b="1" dirty="0">
                <a:solidFill>
                  <a:srgbClr val="002060"/>
                </a:solidFill>
              </a:rPr>
              <a:t> </a:t>
            </a:r>
            <a:r>
              <a:rPr lang="el-GR" altLang="cs-CZ" sz="3600" b="1" dirty="0">
                <a:solidFill>
                  <a:srgbClr val="002060"/>
                </a:solidFill>
              </a:rPr>
              <a:t>ι</a:t>
            </a:r>
            <a:r>
              <a:rPr lang="cs-CZ" altLang="cs-CZ" sz="3600" b="1" dirty="0" err="1">
                <a:solidFill>
                  <a:srgbClr val="002060"/>
                </a:solidFill>
              </a:rPr>
              <a:t>δέ</a:t>
            </a:r>
            <a:r>
              <a:rPr lang="cs-CZ" altLang="cs-CZ" sz="3600" b="1" dirty="0">
                <a:solidFill>
                  <a:srgbClr val="002060"/>
                </a:solidFill>
              </a:rPr>
              <a:t>α του δημοτικισμού</a:t>
            </a:r>
          </a:p>
        </p:txBody>
      </p:sp>
      <p:sp>
        <p:nvSpPr>
          <p:cNvPr id="181250" name="Rectangle 2"/>
          <p:cNvSpPr>
            <a:spLocks noGrp="1" noChangeArrowheads="1"/>
          </p:cNvSpPr>
          <p:nvPr>
            <p:ph type="body" idx="1"/>
          </p:nvPr>
        </p:nvSpPr>
        <p:spPr>
          <a:xfrm>
            <a:off x="1981200" y="1340769"/>
            <a:ext cx="8224838" cy="4785395"/>
          </a:xfrm>
          <a:ln/>
        </p:spPr>
        <p:txBody>
          <a:bodyPr/>
          <a:lstStyle/>
          <a:p>
            <a:pPr marL="457200" indent="-457200">
              <a:buFont typeface="Wingdings" panose="05000000000000000000" pitchFamily="2" charset="2"/>
              <a:buChar char="Ø"/>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dirty="0"/>
              <a:t>spojení Velké myšlenky s </a:t>
            </a:r>
            <a:r>
              <a:rPr lang="cs-CZ" altLang="cs-CZ" dirty="0" err="1"/>
              <a:t>dimotikismem</a:t>
            </a:r>
            <a:r>
              <a:rPr lang="cs-CZ" altLang="cs-CZ" dirty="0"/>
              <a:t>:</a:t>
            </a:r>
          </a:p>
          <a:p>
            <a:pPr marL="457200" indent="-457200">
              <a:buFont typeface="Wingdings" panose="05000000000000000000" pitchFamily="2" charset="2"/>
              <a:buChar char="Ø"/>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dirty="0"/>
              <a:t>stát spojující všechny oblasti, kde žijí Řekové, a jehož jazykem (literárním, oficiálním, vzdělávacím) bude </a:t>
            </a:r>
            <a:r>
              <a:rPr lang="cs-CZ" dirty="0" err="1"/>
              <a:t>dimotiki</a:t>
            </a:r>
            <a:r>
              <a:rPr lang="cs-CZ" dirty="0"/>
              <a:t> – přirozená živá moderní novořečtina. </a:t>
            </a:r>
            <a:endParaRPr lang="cs-CZ" altLang="cs-CZ" i="1" dirty="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b="1" i="1" dirty="0">
                <a:solidFill>
                  <a:srgbClr val="00B050"/>
                </a:solidFill>
              </a:rPr>
              <a:t>Moje cesta:</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i="1" dirty="0"/>
              <a:t>Jazyk a vlast jsou totéž... aby se národ stal národem, je třeba dvou věcí: rozšíření hranic a vytvoření vlastní literatury.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81200" y="128588"/>
            <a:ext cx="8223250" cy="708124"/>
          </a:xfrm>
        </p:spPr>
        <p:txBody>
          <a:bodyPr/>
          <a:lstStyle/>
          <a:p>
            <a:r>
              <a:rPr lang="el-GR" sz="3600" b="1" dirty="0">
                <a:solidFill>
                  <a:srgbClr val="002060"/>
                </a:solidFill>
              </a:rPr>
              <a:t>Ν</a:t>
            </a:r>
            <a:r>
              <a:rPr lang="cs-CZ" sz="3600" b="1" dirty="0" err="1">
                <a:solidFill>
                  <a:srgbClr val="002060"/>
                </a:solidFill>
              </a:rPr>
              <a:t>ejostřejší</a:t>
            </a:r>
            <a:r>
              <a:rPr lang="cs-CZ" sz="3600" b="1" dirty="0">
                <a:solidFill>
                  <a:srgbClr val="002060"/>
                </a:solidFill>
              </a:rPr>
              <a:t> fáze jazykové otázky</a:t>
            </a:r>
          </a:p>
        </p:txBody>
      </p:sp>
      <p:sp>
        <p:nvSpPr>
          <p:cNvPr id="3" name="Zástupný symbol pro obsah 2"/>
          <p:cNvSpPr>
            <a:spLocks noGrp="1"/>
          </p:cNvSpPr>
          <p:nvPr>
            <p:ph idx="1"/>
          </p:nvPr>
        </p:nvSpPr>
        <p:spPr>
          <a:xfrm>
            <a:off x="1981200" y="1268761"/>
            <a:ext cx="8223250" cy="4851053"/>
          </a:xfrm>
        </p:spPr>
        <p:txBody>
          <a:bodyPr/>
          <a:lstStyle/>
          <a:p>
            <a:pPr marL="457200" indent="-457200">
              <a:buFontTx/>
              <a:buChar char="-"/>
            </a:pPr>
            <a:r>
              <a:rPr lang="cs-CZ" dirty="0" err="1"/>
              <a:t>dimotikisté</a:t>
            </a:r>
            <a:r>
              <a:rPr lang="cs-CZ" dirty="0"/>
              <a:t> x </a:t>
            </a:r>
            <a:r>
              <a:rPr lang="cs-CZ" dirty="0" err="1"/>
              <a:t>archaisté</a:t>
            </a:r>
            <a:r>
              <a:rPr lang="cs-CZ" dirty="0"/>
              <a:t> (zastánci </a:t>
            </a:r>
            <a:r>
              <a:rPr lang="cs-CZ" dirty="0" err="1"/>
              <a:t>katharevusy</a:t>
            </a:r>
            <a:r>
              <a:rPr lang="cs-CZ" dirty="0"/>
              <a:t>)</a:t>
            </a:r>
          </a:p>
          <a:p>
            <a:pPr marL="457200" indent="-457200">
              <a:buFontTx/>
              <a:buChar char="-"/>
            </a:pPr>
            <a:r>
              <a:rPr lang="cs-CZ" dirty="0"/>
              <a:t>krajní křídlo </a:t>
            </a:r>
            <a:r>
              <a:rPr lang="cs-CZ" dirty="0" err="1"/>
              <a:t>dimotikistů</a:t>
            </a:r>
            <a:endParaRPr lang="cs-CZ" dirty="0"/>
          </a:p>
          <a:p>
            <a:pPr marL="457200" indent="-457200">
              <a:buFontTx/>
              <a:buChar char="-"/>
            </a:pPr>
            <a:r>
              <a:rPr lang="cs-CZ" dirty="0"/>
              <a:t>neúspěch</a:t>
            </a:r>
          </a:p>
          <a:p>
            <a:pPr marL="457200" indent="-457200">
              <a:buFontTx/>
              <a:buChar char="-"/>
            </a:pPr>
            <a:r>
              <a:rPr lang="cs-CZ" dirty="0"/>
              <a:t>další generace racionálnější</a:t>
            </a:r>
            <a:r>
              <a:rPr lang="el-GR" dirty="0"/>
              <a:t> (</a:t>
            </a:r>
            <a:r>
              <a:rPr lang="cs-CZ" i="1" dirty="0"/>
              <a:t>Vzdělávací spolek E</a:t>
            </a:r>
            <a:r>
              <a:rPr lang="el-GR" i="1" dirty="0" err="1"/>
              <a:t>κπαιδευτικός</a:t>
            </a:r>
            <a:r>
              <a:rPr lang="el-GR" i="1" dirty="0"/>
              <a:t> όμιλος</a:t>
            </a:r>
            <a:r>
              <a:rPr lang="el-GR" dirty="0"/>
              <a:t>)</a:t>
            </a:r>
            <a:endParaRPr lang="cs-CZ" dirty="0"/>
          </a:p>
          <a:p>
            <a:pPr marL="457200" indent="-457200">
              <a:buFontTx/>
              <a:buChar char="-"/>
            </a:pPr>
            <a:r>
              <a:rPr lang="cs-CZ" dirty="0"/>
              <a:t>„obrozenecké“ snahy (překlady antických děl, významných děl evropské lit., </a:t>
            </a:r>
            <a:r>
              <a:rPr lang="cs-CZ" i="1" dirty="0"/>
              <a:t>Nového zákona</a:t>
            </a:r>
            <a:r>
              <a:rPr lang="cs-CZ" dirty="0"/>
              <a:t>)</a:t>
            </a:r>
          </a:p>
          <a:p>
            <a:pPr marL="457200" indent="-457200">
              <a:buFontTx/>
              <a:buChar char="-"/>
            </a:pPr>
            <a:r>
              <a:rPr lang="el-GR" dirty="0">
                <a:solidFill>
                  <a:srgbClr val="00B050"/>
                </a:solidFill>
              </a:rPr>
              <a:t>Ευαγγελικά (1901), </a:t>
            </a:r>
            <a:r>
              <a:rPr lang="el-GR" dirty="0" err="1">
                <a:solidFill>
                  <a:srgbClr val="00B050"/>
                </a:solidFill>
              </a:rPr>
              <a:t>Ορεστειακά</a:t>
            </a:r>
            <a:r>
              <a:rPr lang="el-GR" dirty="0">
                <a:solidFill>
                  <a:srgbClr val="00B050"/>
                </a:solidFill>
              </a:rPr>
              <a:t> (1903)</a:t>
            </a:r>
            <a:endParaRPr lang="cs-CZ" dirty="0">
              <a:solidFill>
                <a:srgbClr val="00B050"/>
              </a:solidFill>
            </a:endParaRPr>
          </a:p>
        </p:txBody>
      </p:sp>
    </p:spTree>
    <p:extLst>
      <p:ext uri="{BB962C8B-B14F-4D97-AF65-F5344CB8AC3E}">
        <p14:creationId xmlns:p14="http://schemas.microsoft.com/office/powerpoint/2010/main" val="9948387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8390" y="3645024"/>
            <a:ext cx="6300192" cy="3146010"/>
          </a:xfrm>
          <a:prstGeom prst="rect">
            <a:avLst/>
          </a:prstGeom>
        </p:spPr>
      </p:pic>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3421"/>
            <a:ext cx="5393360" cy="3960267"/>
          </a:xfrm>
          <a:prstGeom prst="rect">
            <a:avLst/>
          </a:prstGeom>
        </p:spPr>
      </p:pic>
      <p:sp>
        <p:nvSpPr>
          <p:cNvPr id="5" name="TextovéPole 4"/>
          <p:cNvSpPr txBox="1"/>
          <p:nvPr/>
        </p:nvSpPr>
        <p:spPr>
          <a:xfrm>
            <a:off x="7176121" y="908721"/>
            <a:ext cx="2705303" cy="954107"/>
          </a:xfrm>
          <a:prstGeom prst="rect">
            <a:avLst/>
          </a:prstGeom>
          <a:noFill/>
        </p:spPr>
        <p:txBody>
          <a:bodyPr wrap="square" rtlCol="0">
            <a:spAutoFit/>
          </a:bodyPr>
          <a:lstStyle/>
          <a:p>
            <a:r>
              <a:rPr lang="el-GR" sz="2800" dirty="0">
                <a:solidFill>
                  <a:srgbClr val="00B050"/>
                </a:solidFill>
              </a:rPr>
              <a:t>Ευαγγελικά 1901, Αθήνα</a:t>
            </a:r>
            <a:endParaRPr lang="cs-CZ" sz="2800" dirty="0">
              <a:solidFill>
                <a:srgbClr val="00B050"/>
              </a:solidFill>
            </a:endParaRPr>
          </a:p>
        </p:txBody>
      </p:sp>
    </p:spTree>
    <p:extLst>
      <p:ext uri="{BB962C8B-B14F-4D97-AF65-F5344CB8AC3E}">
        <p14:creationId xmlns:p14="http://schemas.microsoft.com/office/powerpoint/2010/main" val="22437455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2144" y="0"/>
            <a:ext cx="2952750" cy="6858000"/>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9536" y="188641"/>
            <a:ext cx="5141540" cy="3711031"/>
          </a:xfrm>
          <a:prstGeom prst="rect">
            <a:avLst/>
          </a:prstGeom>
        </p:spPr>
      </p:pic>
      <p:sp>
        <p:nvSpPr>
          <p:cNvPr id="4" name="TextovéPole 3"/>
          <p:cNvSpPr txBox="1"/>
          <p:nvPr/>
        </p:nvSpPr>
        <p:spPr>
          <a:xfrm>
            <a:off x="3431704" y="4005065"/>
            <a:ext cx="2335774" cy="830997"/>
          </a:xfrm>
          <a:prstGeom prst="rect">
            <a:avLst/>
          </a:prstGeom>
          <a:noFill/>
        </p:spPr>
        <p:txBody>
          <a:bodyPr wrap="square" rtlCol="0">
            <a:spAutoFit/>
          </a:bodyPr>
          <a:lstStyle/>
          <a:p>
            <a:r>
              <a:rPr lang="el-GR" sz="2400" dirty="0" err="1">
                <a:solidFill>
                  <a:srgbClr val="00B050"/>
                </a:solidFill>
              </a:rPr>
              <a:t>Ορεστειακά</a:t>
            </a:r>
            <a:endParaRPr lang="el-GR" sz="2400" dirty="0">
              <a:solidFill>
                <a:srgbClr val="00B050"/>
              </a:solidFill>
            </a:endParaRPr>
          </a:p>
          <a:p>
            <a:r>
              <a:rPr lang="el-GR" sz="2400" dirty="0">
                <a:solidFill>
                  <a:srgbClr val="00B050"/>
                </a:solidFill>
              </a:rPr>
              <a:t>1903, Αθήνα</a:t>
            </a:r>
            <a:endParaRPr lang="cs-CZ" sz="2400" dirty="0">
              <a:solidFill>
                <a:srgbClr val="00B050"/>
              </a:solidFill>
            </a:endParaRPr>
          </a:p>
        </p:txBody>
      </p:sp>
      <p:sp>
        <p:nvSpPr>
          <p:cNvPr id="5" name="TextovéPole 4"/>
          <p:cNvSpPr txBox="1"/>
          <p:nvPr/>
        </p:nvSpPr>
        <p:spPr>
          <a:xfrm>
            <a:off x="4178403" y="5589240"/>
            <a:ext cx="2843214" cy="923330"/>
          </a:xfrm>
          <a:prstGeom prst="rect">
            <a:avLst/>
          </a:prstGeom>
          <a:noFill/>
        </p:spPr>
        <p:txBody>
          <a:bodyPr wrap="none" rtlCol="0">
            <a:spAutoFit/>
          </a:bodyPr>
          <a:lstStyle/>
          <a:p>
            <a:r>
              <a:rPr lang="el-GR" i="1" dirty="0"/>
              <a:t>Βασιλικό θέατρο</a:t>
            </a:r>
          </a:p>
          <a:p>
            <a:r>
              <a:rPr lang="el-GR" i="1" dirty="0"/>
              <a:t>Μαρίκα </a:t>
            </a:r>
            <a:r>
              <a:rPr lang="el-GR" i="1" dirty="0" err="1"/>
              <a:t>Κοτοπούλη</a:t>
            </a:r>
            <a:r>
              <a:rPr lang="el-GR" i="1" dirty="0"/>
              <a:t> – Αθηνά</a:t>
            </a:r>
          </a:p>
          <a:p>
            <a:r>
              <a:rPr lang="el-GR" i="1" dirty="0"/>
              <a:t>ποίημα του Παλαμά</a:t>
            </a:r>
            <a:endParaRPr lang="cs-CZ" i="1" dirty="0"/>
          </a:p>
        </p:txBody>
      </p:sp>
    </p:spTree>
    <p:extLst>
      <p:ext uri="{BB962C8B-B14F-4D97-AF65-F5344CB8AC3E}">
        <p14:creationId xmlns:p14="http://schemas.microsoft.com/office/powerpoint/2010/main" val="41880521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1"/>
          <p:cNvSpPr>
            <a:spLocks noGrp="1" noChangeArrowheads="1"/>
          </p:cNvSpPr>
          <p:nvPr>
            <p:ph type="title"/>
          </p:nvPr>
        </p:nvSpPr>
        <p:spPr>
          <a:xfrm>
            <a:off x="1847528" y="127001"/>
            <a:ext cx="8640960" cy="773112"/>
          </a:xfrm>
          <a:ln/>
        </p:spPr>
        <p:txBody>
          <a:bodyPr vert="horz" lIns="91440" tIns="85608" rIns="91440" bIns="45720" rtlCol="0" anchor="ctr">
            <a:normAutofit/>
          </a:bodyPr>
          <a:lstStyle/>
          <a:p>
            <a:r>
              <a:rPr lang="cs-CZ" sz="3600" b="1" dirty="0">
                <a:solidFill>
                  <a:srgbClr val="002060"/>
                </a:solidFill>
              </a:rPr>
              <a:t>Generace r. 1880 (nová aténská škola)</a:t>
            </a:r>
          </a:p>
        </p:txBody>
      </p:sp>
      <p:sp>
        <p:nvSpPr>
          <p:cNvPr id="182274" name="Rectangle 2"/>
          <p:cNvSpPr>
            <a:spLocks noGrp="1" noChangeArrowheads="1"/>
          </p:cNvSpPr>
          <p:nvPr>
            <p:ph type="body" idx="1"/>
          </p:nvPr>
        </p:nvSpPr>
        <p:spPr>
          <a:xfrm>
            <a:off x="1981200" y="900114"/>
            <a:ext cx="8224838" cy="5284787"/>
          </a:xfrm>
          <a:ln/>
        </p:spPr>
        <p:txBody>
          <a:bodyPr vert="horz" lIns="91440" tIns="66204" rIns="91440" bIns="45720" rtlCol="0">
            <a:normAutofit/>
          </a:bodyPr>
          <a:lstStyle/>
          <a:p>
            <a:pPr marL="0" indent="0">
              <a:lnSpc>
                <a:spcPct val="100000"/>
              </a:lnSpc>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a:t>Reakce na </a:t>
            </a:r>
            <a:r>
              <a:rPr lang="cs-CZ" altLang="cs-CZ" sz="2200" b="1" dirty="0"/>
              <a:t>upadající romantismus </a:t>
            </a:r>
            <a:r>
              <a:rPr lang="cs-CZ" altLang="cs-CZ" sz="2200" dirty="0"/>
              <a:t>(rétoričnost, odtažitá témata, přehnaný patriotismus, </a:t>
            </a:r>
            <a:r>
              <a:rPr lang="cs-CZ" altLang="cs-CZ" sz="2200" dirty="0" err="1"/>
              <a:t>katharevusa</a:t>
            </a:r>
            <a:r>
              <a:rPr lang="cs-CZ" altLang="cs-CZ" sz="2200" dirty="0"/>
              <a:t>)</a:t>
            </a:r>
          </a:p>
          <a:p>
            <a:pPr marL="0" indent="0">
              <a:lnSpc>
                <a:spcPct val="100000"/>
              </a:lnSpc>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b="1" u="sng" dirty="0"/>
              <a:t>Dva </a:t>
            </a:r>
            <a:r>
              <a:rPr lang="de-DE" altLang="cs-CZ" sz="2200" b="1" u="sng" dirty="0" err="1"/>
              <a:t>směry</a:t>
            </a:r>
            <a:r>
              <a:rPr lang="de-DE" altLang="cs-CZ" sz="2200" b="1" u="sng" dirty="0"/>
              <a:t>,</a:t>
            </a:r>
            <a:r>
              <a:rPr lang="de-DE" altLang="cs-CZ" sz="2200" dirty="0"/>
              <a:t> </a:t>
            </a:r>
            <a:r>
              <a:rPr lang="de-DE" altLang="cs-CZ" sz="2200" dirty="0" err="1"/>
              <a:t>které</a:t>
            </a:r>
            <a:r>
              <a:rPr lang="de-DE" altLang="cs-CZ" sz="2200" dirty="0"/>
              <a:t> </a:t>
            </a:r>
            <a:r>
              <a:rPr lang="de-DE" altLang="cs-CZ" sz="2200" dirty="0" err="1"/>
              <a:t>jsou</a:t>
            </a:r>
            <a:r>
              <a:rPr lang="de-DE" altLang="cs-CZ" sz="2200" dirty="0"/>
              <a:t> na </a:t>
            </a:r>
            <a:r>
              <a:rPr lang="de-DE" altLang="cs-CZ" sz="2200" dirty="0" err="1"/>
              <a:t>první</a:t>
            </a:r>
            <a:r>
              <a:rPr lang="de-DE" altLang="cs-CZ" sz="2200" dirty="0"/>
              <a:t> </a:t>
            </a:r>
            <a:r>
              <a:rPr lang="de-DE" altLang="cs-CZ" sz="2200" dirty="0" err="1"/>
              <a:t>pohled</a:t>
            </a:r>
            <a:r>
              <a:rPr lang="de-DE" altLang="cs-CZ" sz="2200" dirty="0"/>
              <a:t> </a:t>
            </a:r>
            <a:r>
              <a:rPr lang="de-DE" altLang="cs-CZ" sz="2200" u="sng" dirty="0" err="1"/>
              <a:t>protikladné</a:t>
            </a:r>
            <a:r>
              <a:rPr lang="de-DE" altLang="cs-CZ" sz="2200" dirty="0"/>
              <a:t>:</a:t>
            </a:r>
          </a:p>
          <a:p>
            <a:pPr marL="0" indent="0">
              <a:lnSpc>
                <a:spcPct val="100000"/>
              </a:lnSpc>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cs-CZ" sz="2200" dirty="0"/>
              <a:t>1) </a:t>
            </a:r>
            <a:r>
              <a:rPr lang="de-DE" altLang="cs-CZ" sz="2200" b="1" dirty="0" err="1"/>
              <a:t>orientace</a:t>
            </a:r>
            <a:r>
              <a:rPr lang="de-DE" altLang="cs-CZ" sz="2200" b="1" dirty="0"/>
              <a:t> na </a:t>
            </a:r>
            <a:r>
              <a:rPr lang="de-DE" altLang="cs-CZ" sz="2200" b="1" dirty="0" err="1"/>
              <a:t>zahraniční</a:t>
            </a:r>
            <a:r>
              <a:rPr lang="de-DE" altLang="cs-CZ" sz="2200" dirty="0"/>
              <a:t>, </a:t>
            </a:r>
            <a:r>
              <a:rPr lang="de-DE" altLang="cs-CZ" sz="2200" dirty="0" err="1"/>
              <a:t>především</a:t>
            </a:r>
            <a:r>
              <a:rPr lang="de-DE" altLang="cs-CZ" sz="2200" dirty="0"/>
              <a:t> na </a:t>
            </a:r>
            <a:r>
              <a:rPr lang="de-DE" altLang="cs-CZ" sz="2200" b="1" dirty="0" err="1"/>
              <a:t>francouzskou</a:t>
            </a:r>
            <a:r>
              <a:rPr lang="de-DE" altLang="cs-CZ" sz="2200" b="1" dirty="0"/>
              <a:t> </a:t>
            </a:r>
            <a:r>
              <a:rPr lang="de-DE" altLang="cs-CZ" sz="2200" b="1" dirty="0" err="1"/>
              <a:t>literaturu</a:t>
            </a:r>
            <a:r>
              <a:rPr lang="de-DE" altLang="cs-CZ" sz="2200" b="1" dirty="0"/>
              <a:t> </a:t>
            </a:r>
            <a:r>
              <a:rPr lang="de-DE" altLang="cs-CZ" sz="2200" dirty="0"/>
              <a:t>(</a:t>
            </a:r>
            <a:r>
              <a:rPr lang="de-DE" altLang="cs-CZ" sz="2200" dirty="0" err="1"/>
              <a:t>francouzský</a:t>
            </a:r>
            <a:r>
              <a:rPr lang="de-DE" altLang="cs-CZ" sz="2200" dirty="0"/>
              <a:t> </a:t>
            </a:r>
            <a:r>
              <a:rPr lang="de-DE" altLang="cs-CZ" sz="2200" dirty="0" err="1"/>
              <a:t>parnasismus</a:t>
            </a:r>
            <a:r>
              <a:rPr lang="de-DE" altLang="cs-CZ" sz="2200" dirty="0"/>
              <a:t>,</a:t>
            </a:r>
            <a:r>
              <a:rPr lang="de-DE" altLang="cs-CZ" sz="2200" b="1" dirty="0"/>
              <a:t> </a:t>
            </a:r>
            <a:r>
              <a:rPr lang="de-DE" altLang="cs-CZ" sz="2200" dirty="0" err="1"/>
              <a:t>reakce</a:t>
            </a:r>
            <a:r>
              <a:rPr lang="de-DE" altLang="cs-CZ" sz="2200" dirty="0"/>
              <a:t> na </a:t>
            </a:r>
            <a:r>
              <a:rPr lang="de-DE" altLang="cs-CZ" sz="2200" dirty="0" err="1"/>
              <a:t>romantismus</a:t>
            </a:r>
            <a:r>
              <a:rPr lang="cs-CZ" altLang="cs-CZ" sz="2200" dirty="0"/>
              <a:t>, symbolismus</a:t>
            </a:r>
            <a:r>
              <a:rPr lang="de-DE" altLang="cs-CZ" sz="2200" dirty="0"/>
              <a:t>)</a:t>
            </a:r>
          </a:p>
          <a:p>
            <a:pPr marL="0" indent="0" algn="just">
              <a:lnSpc>
                <a:spcPct val="100000"/>
              </a:lnSpc>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l-GR" altLang="cs-CZ" sz="2200" dirty="0">
                <a:solidFill>
                  <a:srgbClr val="00B050"/>
                </a:solidFill>
              </a:rPr>
              <a:t>Νίκος</a:t>
            </a:r>
            <a:r>
              <a:rPr lang="de-DE" altLang="cs-CZ" sz="2200" dirty="0">
                <a:solidFill>
                  <a:srgbClr val="00B050"/>
                </a:solidFill>
              </a:rPr>
              <a:t> </a:t>
            </a:r>
            <a:r>
              <a:rPr lang="el-GR" altLang="cs-CZ" sz="2200" dirty="0" err="1">
                <a:solidFill>
                  <a:srgbClr val="00B050"/>
                </a:solidFill>
              </a:rPr>
              <a:t>Καμπάς</a:t>
            </a:r>
            <a:r>
              <a:rPr lang="de-DE" altLang="cs-CZ" sz="2200" dirty="0">
                <a:solidFill>
                  <a:srgbClr val="00B050"/>
                </a:solidFill>
              </a:rPr>
              <a:t> </a:t>
            </a:r>
            <a:r>
              <a:rPr lang="de-DE" altLang="cs-CZ" sz="2200" dirty="0"/>
              <a:t>(</a:t>
            </a:r>
            <a:r>
              <a:rPr lang="de-DE" altLang="cs-CZ" sz="2200" dirty="0" err="1"/>
              <a:t>uvedl</a:t>
            </a:r>
            <a:r>
              <a:rPr lang="de-DE" altLang="cs-CZ" sz="2200" dirty="0"/>
              <a:t> </a:t>
            </a:r>
            <a:r>
              <a:rPr lang="de-DE" altLang="cs-CZ" sz="2200" b="1" dirty="0" err="1"/>
              <a:t>parnasismu</a:t>
            </a:r>
            <a:r>
              <a:rPr lang="de-DE" altLang="cs-CZ" sz="2200" dirty="0" err="1"/>
              <a:t>s</a:t>
            </a:r>
            <a:r>
              <a:rPr lang="de-DE" altLang="cs-CZ" sz="2200" dirty="0"/>
              <a:t> do </a:t>
            </a:r>
            <a:r>
              <a:rPr lang="de-DE" altLang="cs-CZ" sz="2200" dirty="0" err="1"/>
              <a:t>řecké</a:t>
            </a:r>
            <a:r>
              <a:rPr lang="de-DE" altLang="cs-CZ" sz="2200" dirty="0"/>
              <a:t> </a:t>
            </a:r>
            <a:r>
              <a:rPr lang="de-DE" altLang="cs-CZ" sz="2200" dirty="0" err="1"/>
              <a:t>literatury</a:t>
            </a:r>
            <a:r>
              <a:rPr lang="de-DE" altLang="cs-CZ" sz="2200" dirty="0"/>
              <a:t>)</a:t>
            </a:r>
          </a:p>
          <a:p>
            <a:pPr marL="0" indent="0" algn="just">
              <a:lnSpc>
                <a:spcPct val="100000"/>
              </a:lnSpc>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l-GR" altLang="cs-CZ" sz="2200" dirty="0">
                <a:solidFill>
                  <a:srgbClr val="00B050"/>
                </a:solidFill>
              </a:rPr>
              <a:t>Γεώργιος</a:t>
            </a:r>
            <a:r>
              <a:rPr lang="de-DE" altLang="cs-CZ" sz="2200" dirty="0">
                <a:solidFill>
                  <a:srgbClr val="00B050"/>
                </a:solidFill>
              </a:rPr>
              <a:t> </a:t>
            </a:r>
            <a:r>
              <a:rPr lang="el-GR" altLang="cs-CZ" sz="2200" dirty="0">
                <a:solidFill>
                  <a:srgbClr val="00B050"/>
                </a:solidFill>
              </a:rPr>
              <a:t>Δροσίνης</a:t>
            </a:r>
            <a:r>
              <a:rPr lang="de-DE" altLang="cs-CZ" sz="2200" dirty="0"/>
              <a:t>, </a:t>
            </a:r>
            <a:r>
              <a:rPr lang="el-GR" altLang="cs-CZ" sz="2200" dirty="0">
                <a:solidFill>
                  <a:srgbClr val="00B050"/>
                </a:solidFill>
              </a:rPr>
              <a:t>Κωστής</a:t>
            </a:r>
            <a:r>
              <a:rPr lang="de-DE" altLang="cs-CZ" sz="2200" dirty="0">
                <a:solidFill>
                  <a:srgbClr val="00B050"/>
                </a:solidFill>
              </a:rPr>
              <a:t> </a:t>
            </a:r>
            <a:r>
              <a:rPr lang="el-GR" altLang="cs-CZ" sz="2200" dirty="0">
                <a:solidFill>
                  <a:srgbClr val="00B050"/>
                </a:solidFill>
              </a:rPr>
              <a:t>Παλαμάς</a:t>
            </a:r>
          </a:p>
          <a:p>
            <a:pPr marL="0" indent="0" algn="just">
              <a:lnSpc>
                <a:spcPct val="100000"/>
              </a:lnSpc>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l-GR" altLang="cs-CZ" sz="2200" dirty="0"/>
              <a:t>2) </a:t>
            </a:r>
            <a:r>
              <a:rPr lang="de-DE" altLang="cs-CZ" sz="2200" dirty="0" err="1"/>
              <a:t>zájem</a:t>
            </a:r>
            <a:r>
              <a:rPr lang="de-DE" altLang="cs-CZ" sz="2200" dirty="0"/>
              <a:t> </a:t>
            </a:r>
            <a:r>
              <a:rPr lang="de-DE" altLang="cs-CZ" sz="2200" dirty="0" err="1"/>
              <a:t>spisovatelů</a:t>
            </a:r>
            <a:r>
              <a:rPr lang="de-DE" altLang="cs-CZ" sz="2200" dirty="0"/>
              <a:t> se </a:t>
            </a:r>
            <a:r>
              <a:rPr lang="de-DE" altLang="cs-CZ" sz="2200" dirty="0" err="1"/>
              <a:t>obrací</a:t>
            </a:r>
            <a:r>
              <a:rPr lang="de-DE" altLang="cs-CZ" sz="2200" dirty="0"/>
              <a:t> k </a:t>
            </a:r>
            <a:r>
              <a:rPr lang="de-DE" altLang="cs-CZ" sz="2200" dirty="0" err="1"/>
              <a:t>prvkům</a:t>
            </a:r>
            <a:r>
              <a:rPr lang="de-DE" altLang="cs-CZ" sz="2200" dirty="0"/>
              <a:t> </a:t>
            </a:r>
            <a:r>
              <a:rPr lang="de-DE" altLang="cs-CZ" sz="2200" dirty="0" err="1"/>
              <a:t>řeckého</a:t>
            </a:r>
            <a:r>
              <a:rPr lang="de-DE" altLang="cs-CZ" sz="2200" dirty="0"/>
              <a:t> </a:t>
            </a:r>
            <a:r>
              <a:rPr lang="de-DE" altLang="cs-CZ" sz="2200" dirty="0" err="1"/>
              <a:t>života</a:t>
            </a:r>
            <a:r>
              <a:rPr lang="de-DE" altLang="cs-CZ" sz="2200" dirty="0"/>
              <a:t>, </a:t>
            </a:r>
            <a:r>
              <a:rPr lang="de-DE" altLang="cs-CZ" sz="2200" dirty="0" err="1"/>
              <a:t>které</a:t>
            </a:r>
            <a:r>
              <a:rPr lang="de-DE" altLang="cs-CZ" sz="2200" dirty="0"/>
              <a:t> </a:t>
            </a:r>
            <a:r>
              <a:rPr lang="de-DE" altLang="cs-CZ" sz="2200" dirty="0" err="1"/>
              <a:t>zůstaly</a:t>
            </a:r>
            <a:r>
              <a:rPr lang="de-DE" altLang="cs-CZ" sz="2200" dirty="0"/>
              <a:t> </a:t>
            </a:r>
            <a:r>
              <a:rPr lang="de-DE" altLang="cs-CZ" sz="2200" dirty="0" err="1"/>
              <a:t>mimo</a:t>
            </a:r>
            <a:r>
              <a:rPr lang="de-DE" altLang="cs-CZ" sz="2200" dirty="0"/>
              <a:t> </a:t>
            </a:r>
            <a:r>
              <a:rPr lang="de-DE" altLang="cs-CZ" sz="2200" dirty="0" err="1"/>
              <a:t>evropský</a:t>
            </a:r>
            <a:r>
              <a:rPr lang="de-DE" altLang="cs-CZ" sz="2200" dirty="0"/>
              <a:t> </a:t>
            </a:r>
            <a:r>
              <a:rPr lang="de-DE" altLang="cs-CZ" sz="2200" dirty="0" err="1"/>
              <a:t>vliv</a:t>
            </a:r>
            <a:r>
              <a:rPr lang="de-DE" altLang="cs-CZ" sz="2200" dirty="0"/>
              <a:t>, </a:t>
            </a:r>
            <a:r>
              <a:rPr lang="de-DE" altLang="cs-CZ" sz="2200" dirty="0" err="1"/>
              <a:t>tedy</a:t>
            </a:r>
            <a:r>
              <a:rPr lang="de-DE" altLang="cs-CZ" sz="2200" dirty="0"/>
              <a:t> </a:t>
            </a:r>
            <a:r>
              <a:rPr lang="de-DE" altLang="cs-CZ" sz="2200" b="1" dirty="0"/>
              <a:t>k </a:t>
            </a:r>
            <a:r>
              <a:rPr lang="de-DE" altLang="cs-CZ" sz="2200" b="1" dirty="0" err="1"/>
              <a:t>tradičnímu</a:t>
            </a:r>
            <a:r>
              <a:rPr lang="de-DE" altLang="cs-CZ" sz="2200" b="1" dirty="0"/>
              <a:t> </a:t>
            </a:r>
            <a:r>
              <a:rPr lang="de-DE" altLang="cs-CZ" sz="2200" b="1" dirty="0" err="1"/>
              <a:t>životu</a:t>
            </a:r>
            <a:r>
              <a:rPr lang="de-DE" altLang="cs-CZ" sz="2200" b="1" dirty="0"/>
              <a:t> </a:t>
            </a:r>
            <a:r>
              <a:rPr lang="de-DE" altLang="cs-CZ" sz="2200" b="1" dirty="0" err="1"/>
              <a:t>řeckého</a:t>
            </a:r>
            <a:r>
              <a:rPr lang="de-DE" altLang="cs-CZ" sz="2200" b="1" dirty="0"/>
              <a:t> </a:t>
            </a:r>
            <a:r>
              <a:rPr lang="de-DE" altLang="cs-CZ" sz="2200" b="1" dirty="0" err="1"/>
              <a:t>venkova</a:t>
            </a:r>
            <a:r>
              <a:rPr lang="de-DE" altLang="cs-CZ" sz="2200" dirty="0"/>
              <a:t>, </a:t>
            </a:r>
            <a:r>
              <a:rPr lang="de-DE" altLang="cs-CZ" sz="2200" b="1" dirty="0"/>
              <a:t>k </a:t>
            </a:r>
            <a:r>
              <a:rPr lang="de-DE" altLang="cs-CZ" sz="2200" b="1" dirty="0" err="1"/>
              <a:t>lidové</a:t>
            </a:r>
            <a:r>
              <a:rPr lang="de-DE" altLang="cs-CZ" sz="2200" b="1" dirty="0"/>
              <a:t> </a:t>
            </a:r>
            <a:r>
              <a:rPr lang="de-DE" altLang="cs-CZ" sz="2200" b="1" dirty="0" err="1"/>
              <a:t>písni</a:t>
            </a:r>
            <a:endParaRPr lang="de-DE" altLang="cs-CZ" sz="2200" b="1" dirty="0"/>
          </a:p>
          <a:p>
            <a:pPr marL="0" indent="0">
              <a:lnSpc>
                <a:spcPct val="100000"/>
              </a:lnSpc>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cs-CZ" sz="2200" dirty="0">
                <a:solidFill>
                  <a:srgbClr val="00B050"/>
                </a:solidFill>
              </a:rPr>
              <a:t>Γ. </a:t>
            </a:r>
            <a:r>
              <a:rPr lang="de-DE" altLang="cs-CZ" sz="2200" dirty="0" err="1">
                <a:solidFill>
                  <a:srgbClr val="00B050"/>
                </a:solidFill>
              </a:rPr>
              <a:t>Δροσίνης</a:t>
            </a:r>
            <a:r>
              <a:rPr lang="de-DE" altLang="cs-CZ" sz="2200" dirty="0">
                <a:solidFill>
                  <a:srgbClr val="00B050"/>
                </a:solidFill>
              </a:rPr>
              <a:t>, Κ. Παλα</a:t>
            </a:r>
            <a:r>
              <a:rPr lang="de-DE" altLang="cs-CZ" sz="2200" dirty="0" err="1">
                <a:solidFill>
                  <a:srgbClr val="00B050"/>
                </a:solidFill>
              </a:rPr>
              <a:t>μάς</a:t>
            </a:r>
            <a:r>
              <a:rPr lang="de-DE" altLang="cs-CZ" sz="2200" dirty="0">
                <a:solidFill>
                  <a:srgbClr val="00B050"/>
                </a:solidFill>
              </a:rPr>
              <a:t>, Κ. </a:t>
            </a:r>
            <a:r>
              <a:rPr lang="de-DE" altLang="cs-CZ" sz="2200" dirty="0" err="1">
                <a:solidFill>
                  <a:srgbClr val="00B050"/>
                </a:solidFill>
              </a:rPr>
              <a:t>Κρυστάλλης</a:t>
            </a:r>
            <a:r>
              <a:rPr lang="de-DE" altLang="cs-CZ" sz="2200" dirty="0">
                <a:solidFill>
                  <a:srgbClr val="00B050"/>
                </a:solidFill>
              </a:rPr>
              <a:t> </a:t>
            </a:r>
            <a:r>
              <a:rPr lang="de-DE" altLang="cs-CZ" sz="2200" dirty="0"/>
              <a:t>(</a:t>
            </a:r>
            <a:r>
              <a:rPr lang="de-DE" altLang="cs-CZ" sz="2200" dirty="0" err="1"/>
              <a:t>nápodoba</a:t>
            </a:r>
            <a:r>
              <a:rPr lang="de-DE" altLang="cs-CZ" sz="2200" dirty="0"/>
              <a:t> </a:t>
            </a:r>
            <a:r>
              <a:rPr lang="de-DE" altLang="cs-CZ" sz="2200" dirty="0" err="1"/>
              <a:t>lid</a:t>
            </a:r>
            <a:r>
              <a:rPr lang="cs-CZ" altLang="cs-CZ" sz="2200" dirty="0"/>
              <a:t>.</a:t>
            </a:r>
            <a:r>
              <a:rPr lang="de-DE" altLang="cs-CZ" sz="2200" dirty="0"/>
              <a:t> </a:t>
            </a:r>
            <a:r>
              <a:rPr lang="de-DE" altLang="cs-CZ" sz="2200" dirty="0" err="1"/>
              <a:t>písně</a:t>
            </a:r>
            <a:r>
              <a:rPr lang="de-DE" altLang="cs-CZ" sz="2200" dirty="0"/>
              <a:t>) </a:t>
            </a:r>
          </a:p>
          <a:p>
            <a:pPr marL="0" indent="0">
              <a:lnSpc>
                <a:spcPct val="100000"/>
              </a:lnSpc>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cs-CZ" sz="2200" b="1" dirty="0" err="1"/>
              <a:t>Nejvýznamnější</a:t>
            </a:r>
            <a:r>
              <a:rPr lang="de-DE" altLang="cs-CZ" sz="2200" b="1" dirty="0"/>
              <a:t> </a:t>
            </a:r>
            <a:r>
              <a:rPr lang="de-DE" altLang="cs-CZ" sz="2200" b="1" dirty="0" err="1"/>
              <a:t>spisovatelé</a:t>
            </a:r>
            <a:r>
              <a:rPr lang="de-DE" altLang="cs-CZ" sz="2200" b="1" dirty="0"/>
              <a:t> </a:t>
            </a:r>
            <a:r>
              <a:rPr lang="de-DE" altLang="cs-CZ" sz="2200" b="1" dirty="0" err="1"/>
              <a:t>tyto</a:t>
            </a:r>
            <a:r>
              <a:rPr lang="de-DE" altLang="cs-CZ" sz="2200" b="1" dirty="0"/>
              <a:t> </a:t>
            </a:r>
            <a:r>
              <a:rPr lang="de-DE" altLang="cs-CZ" sz="2200" b="1" dirty="0" err="1"/>
              <a:t>dva</a:t>
            </a:r>
            <a:r>
              <a:rPr lang="de-DE" altLang="cs-CZ" sz="2200" b="1" dirty="0"/>
              <a:t> </a:t>
            </a:r>
            <a:r>
              <a:rPr lang="de-DE" altLang="cs-CZ" sz="2200" b="1" dirty="0" err="1"/>
              <a:t>proudy</a:t>
            </a:r>
            <a:r>
              <a:rPr lang="de-DE" altLang="cs-CZ" sz="2200" b="1" dirty="0"/>
              <a:t> </a:t>
            </a:r>
            <a:r>
              <a:rPr lang="de-DE" altLang="cs-CZ" sz="2200" b="1" dirty="0" err="1"/>
              <a:t>spojují</a:t>
            </a:r>
            <a:r>
              <a:rPr lang="de-DE" altLang="cs-CZ" sz="2200" dirty="0"/>
              <a:t>.</a:t>
            </a:r>
          </a:p>
        </p:txBody>
      </p:sp>
    </p:spTree>
    <p:extLst>
      <p:ext uri="{BB962C8B-B14F-4D97-AF65-F5344CB8AC3E}">
        <p14:creationId xmlns:p14="http://schemas.microsoft.com/office/powerpoint/2010/main" val="33961600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Ανδρέας Κάλβος</a:t>
            </a:r>
          </a:p>
        </p:txBody>
      </p:sp>
      <p:sp>
        <p:nvSpPr>
          <p:cNvPr id="104450" name="Rectangle 2"/>
          <p:cNvSpPr>
            <a:spLocks noGrp="1" noChangeArrowheads="1"/>
          </p:cNvSpPr>
          <p:nvPr>
            <p:ph type="body" idx="1"/>
          </p:nvPr>
        </p:nvSpPr>
        <p:spPr>
          <a:xfrm>
            <a:off x="1981200" y="1600200"/>
            <a:ext cx="8224838" cy="4649788"/>
          </a:xfrm>
          <a:ln/>
        </p:spPr>
        <p:txBody>
          <a:bodyPr vert="horz" lIns="91440" tIns="66204" rIns="91440" bIns="45720" rtlCol="0">
            <a:normAutofit/>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cs typeface="Arial" panose="020B0604020202020204" pitchFamily="34" charset="0"/>
              </a:rPr>
              <a:t>–</a:t>
            </a:r>
            <a:r>
              <a:rPr lang="cs-CZ" altLang="cs-CZ" sz="2200"/>
              <a:t> pochází z Jónských ostrovů</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cs typeface="Arial" panose="020B0604020202020204" pitchFamily="34" charset="0"/>
              </a:rPr>
              <a:t>–</a:t>
            </a:r>
            <a:r>
              <a:rPr lang="cs-CZ" altLang="cs-CZ" sz="2200"/>
              <a:t> studia v Itálii</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cs typeface="Arial" panose="020B0604020202020204" pitchFamily="34" charset="0"/>
              </a:rPr>
              <a:t>–</a:t>
            </a:r>
            <a:r>
              <a:rPr lang="cs-CZ" altLang="cs-CZ" sz="2200"/>
              <a:t> spolupracovníkem italského preromantika U. Foscola</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cs typeface="Arial" panose="020B0604020202020204" pitchFamily="34" charset="0"/>
              </a:rPr>
              <a:t>–</a:t>
            </a:r>
            <a:r>
              <a:rPr lang="cs-CZ" altLang="cs-CZ" sz="2200"/>
              <a:t> členem karbonářského hnutí (Florencie) a filhelénského hnutí (Ženeva)</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cs typeface="Arial" panose="020B0604020202020204" pitchFamily="34" charset="0"/>
              </a:rPr>
              <a:t>–</a:t>
            </a:r>
            <a:r>
              <a:rPr lang="cs-CZ" altLang="cs-CZ" sz="2200"/>
              <a:t> 20 ód na oslavu svobody a boje proti turecké nadvládě: </a:t>
            </a:r>
            <a:r>
              <a:rPr lang="cs-CZ" altLang="cs-CZ" sz="2200" b="1" i="1"/>
              <a:t>Λύρα </a:t>
            </a:r>
            <a:r>
              <a:rPr lang="cs-CZ" altLang="cs-CZ" sz="2200"/>
              <a:t>(</a:t>
            </a:r>
            <a:r>
              <a:rPr lang="cs-CZ" altLang="cs-CZ" sz="2200">
                <a:cs typeface="Arial Unicode MS" panose="020B0604020202020204" pitchFamily="34" charset="-128"/>
              </a:rPr>
              <a:t>1824, Ženeva)</a:t>
            </a:r>
            <a:r>
              <a:rPr lang="cs-CZ" altLang="cs-CZ" sz="2200" b="1" i="1">
                <a:cs typeface="Arial Unicode MS" panose="020B0604020202020204" pitchFamily="34" charset="-128"/>
              </a:rPr>
              <a:t> </a:t>
            </a:r>
            <a:r>
              <a:rPr lang="cs-CZ" altLang="cs-CZ" sz="2200"/>
              <a:t>a </a:t>
            </a:r>
            <a:r>
              <a:rPr lang="cs-CZ" altLang="cs-CZ" sz="2200" b="1" i="1"/>
              <a:t>Λυρικά </a:t>
            </a:r>
            <a:r>
              <a:rPr lang="cs-CZ" altLang="cs-CZ" sz="2200"/>
              <a:t>(</a:t>
            </a:r>
            <a:r>
              <a:rPr lang="cs-CZ" altLang="cs-CZ" sz="2200">
                <a:cs typeface="Arial Unicode MS" panose="020B0604020202020204" pitchFamily="34" charset="-128"/>
              </a:rPr>
              <a:t>1826, Paříž</a:t>
            </a:r>
            <a:r>
              <a:rPr lang="cs-CZ" altLang="cs-CZ" sz="2200"/>
              <a:t>)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t>          – oslava protitureckých bojovníků podle klasických vzorů</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cs typeface="Arial Unicode MS" panose="020B0604020202020204" pitchFamily="34" charset="-128"/>
              </a:rPr>
              <a:t>          – specifický přístup k jazykové otázce</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cs typeface="Arial Unicode MS" panose="020B0604020202020204" pitchFamily="34" charset="-128"/>
              </a:rPr>
              <a:t>– odchod do Nafplia, rozpory s Kapodistriasem, zklamání, nepřijetí</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cs typeface="Arial Unicode MS" panose="020B0604020202020204" pitchFamily="34" charset="-128"/>
              </a:rPr>
              <a:t>– na Kerkyře pak učí na Jónské akademii, umírá v Londýně</a:t>
            </a:r>
          </a:p>
        </p:txBody>
      </p:sp>
    </p:spTree>
    <p:extLst>
      <p:ext uri="{BB962C8B-B14F-4D97-AF65-F5344CB8AC3E}">
        <p14:creationId xmlns:p14="http://schemas.microsoft.com/office/powerpoint/2010/main" val="30751716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3600" b="1" dirty="0">
                <a:solidFill>
                  <a:srgbClr val="002060"/>
                </a:solidFill>
              </a:rPr>
              <a:t>Rozvoj folkloristiky</a:t>
            </a:r>
          </a:p>
        </p:txBody>
      </p:sp>
      <p:sp>
        <p:nvSpPr>
          <p:cNvPr id="183298" name="Rectangle 2"/>
          <p:cNvSpPr>
            <a:spLocks noGrp="1" noChangeArrowheads="1"/>
          </p:cNvSpPr>
          <p:nvPr>
            <p:ph type="body" idx="1"/>
          </p:nvPr>
        </p:nvSpPr>
        <p:spPr>
          <a:xfrm>
            <a:off x="1981200" y="1600201"/>
            <a:ext cx="8224838" cy="4525963"/>
          </a:xfrm>
          <a:ln/>
        </p:spPr>
        <p:txBody>
          <a:bodyPr vert="horz" lIns="91440" tIns="66204" rIns="91440" bIns="45720" rtlCol="0">
            <a:normAutofit/>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cs-CZ" sz="2200" dirty="0" err="1"/>
              <a:t>Zájem</a:t>
            </a:r>
            <a:r>
              <a:rPr lang="de-DE" altLang="cs-CZ" sz="2200" dirty="0"/>
              <a:t> o </a:t>
            </a:r>
            <a:r>
              <a:rPr lang="de-DE" altLang="cs-CZ" sz="2200" dirty="0" err="1"/>
              <a:t>lidovou</a:t>
            </a:r>
            <a:r>
              <a:rPr lang="de-DE" altLang="cs-CZ" sz="2200" dirty="0"/>
              <a:t> </a:t>
            </a:r>
            <a:r>
              <a:rPr lang="de-DE" altLang="cs-CZ" sz="2200" dirty="0" err="1"/>
              <a:t>slovesnost</a:t>
            </a:r>
            <a:r>
              <a:rPr lang="de-DE" altLang="cs-CZ" sz="2200" dirty="0"/>
              <a:t> </a:t>
            </a:r>
            <a:r>
              <a:rPr lang="de-DE" altLang="cs-CZ" sz="2200" dirty="0" err="1"/>
              <a:t>vychází</a:t>
            </a:r>
            <a:r>
              <a:rPr lang="de-DE" altLang="cs-CZ" sz="2200" dirty="0"/>
              <a:t> </a:t>
            </a:r>
            <a:r>
              <a:rPr lang="de-DE" altLang="cs-CZ" sz="2200" dirty="0" err="1"/>
              <a:t>ze</a:t>
            </a:r>
            <a:r>
              <a:rPr lang="de-DE" altLang="cs-CZ" sz="2200" dirty="0"/>
              <a:t> </a:t>
            </a:r>
            <a:r>
              <a:rPr lang="de-DE" altLang="cs-CZ" sz="2200" dirty="0" err="1"/>
              <a:t>snahy</a:t>
            </a:r>
            <a:r>
              <a:rPr lang="de-DE" altLang="cs-CZ" sz="2200" dirty="0"/>
              <a:t> </a:t>
            </a:r>
            <a:r>
              <a:rPr lang="de-DE" altLang="cs-CZ" sz="2200" dirty="0" err="1"/>
              <a:t>poznat</a:t>
            </a:r>
            <a:r>
              <a:rPr lang="de-DE" altLang="cs-CZ" sz="2200" dirty="0"/>
              <a:t> </a:t>
            </a:r>
            <a:r>
              <a:rPr lang="de-DE" altLang="cs-CZ" sz="2200" b="1" dirty="0" err="1"/>
              <a:t>kořeny</a:t>
            </a:r>
            <a:r>
              <a:rPr lang="de-DE" altLang="cs-CZ" sz="2200" b="1" dirty="0"/>
              <a:t> </a:t>
            </a:r>
            <a:r>
              <a:rPr lang="de-DE" altLang="cs-CZ" sz="2200" b="1" dirty="0" err="1"/>
              <a:t>vlastní</a:t>
            </a:r>
            <a:r>
              <a:rPr lang="de-DE" altLang="cs-CZ" sz="2200" b="1" dirty="0"/>
              <a:t> </a:t>
            </a:r>
            <a:r>
              <a:rPr lang="de-DE" altLang="cs-CZ" sz="2200" b="1" dirty="0" err="1"/>
              <a:t>minulosti</a:t>
            </a:r>
            <a:r>
              <a:rPr lang="de-DE" altLang="cs-CZ" sz="2200" dirty="0"/>
              <a:t>, </a:t>
            </a:r>
            <a:r>
              <a:rPr lang="de-DE" altLang="cs-CZ" sz="2200" dirty="0" err="1"/>
              <a:t>které</a:t>
            </a:r>
            <a:r>
              <a:rPr lang="de-DE" altLang="cs-CZ" sz="2200" dirty="0"/>
              <a:t> </a:t>
            </a:r>
            <a:r>
              <a:rPr lang="de-DE" altLang="cs-CZ" sz="2200" b="1" dirty="0" err="1"/>
              <a:t>nejsou</a:t>
            </a:r>
            <a:r>
              <a:rPr lang="de-DE" altLang="cs-CZ" sz="2200" b="1" dirty="0"/>
              <a:t> </a:t>
            </a:r>
            <a:r>
              <a:rPr lang="de-DE" altLang="cs-CZ" sz="2200" b="1" dirty="0" err="1"/>
              <a:t>hledány</a:t>
            </a:r>
            <a:r>
              <a:rPr lang="de-DE" altLang="cs-CZ" sz="2200" b="1" dirty="0"/>
              <a:t> </a:t>
            </a:r>
            <a:r>
              <a:rPr lang="de-DE" altLang="cs-CZ" sz="2200" b="1" dirty="0" err="1"/>
              <a:t>jako</a:t>
            </a:r>
            <a:r>
              <a:rPr lang="de-DE" altLang="cs-CZ" sz="2200" b="1" dirty="0"/>
              <a:t> </a:t>
            </a:r>
            <a:r>
              <a:rPr lang="de-DE" altLang="cs-CZ" sz="2200" b="1" dirty="0" err="1"/>
              <a:t>dřív</a:t>
            </a:r>
            <a:r>
              <a:rPr lang="de-DE" altLang="cs-CZ" sz="2200" b="1" dirty="0"/>
              <a:t> </a:t>
            </a:r>
            <a:r>
              <a:rPr lang="de-DE" altLang="cs-CZ" sz="2200" b="1" dirty="0" err="1"/>
              <a:t>jen</a:t>
            </a:r>
            <a:r>
              <a:rPr lang="de-DE" altLang="cs-CZ" sz="2200" b="1" dirty="0"/>
              <a:t> </a:t>
            </a:r>
            <a:r>
              <a:rPr lang="de-DE" altLang="cs-CZ" sz="2200" b="1" dirty="0" err="1"/>
              <a:t>ve</a:t>
            </a:r>
            <a:r>
              <a:rPr lang="de-DE" altLang="cs-CZ" sz="2200" b="1" dirty="0"/>
              <a:t> </a:t>
            </a:r>
            <a:r>
              <a:rPr lang="de-DE" altLang="cs-CZ" sz="2200" b="1" dirty="0" err="1"/>
              <a:t>starověku</a:t>
            </a:r>
            <a:r>
              <a:rPr lang="de-DE" altLang="cs-CZ" sz="2200" b="1" dirty="0"/>
              <a:t> a v </a:t>
            </a:r>
            <a:r>
              <a:rPr lang="de-DE" altLang="cs-CZ" sz="2200" b="1" dirty="0" err="1"/>
              <a:t>byzantském</a:t>
            </a:r>
            <a:r>
              <a:rPr lang="de-DE" altLang="cs-CZ" sz="2200" b="1" dirty="0"/>
              <a:t> </a:t>
            </a:r>
            <a:r>
              <a:rPr lang="de-DE" altLang="cs-CZ" sz="2200" b="1" dirty="0" err="1"/>
              <a:t>období</a:t>
            </a:r>
            <a:r>
              <a:rPr lang="de-DE" altLang="cs-CZ" sz="2200" b="1" dirty="0"/>
              <a:t>. </a:t>
            </a:r>
            <a:r>
              <a:rPr lang="de-DE" altLang="cs-CZ" sz="2200" dirty="0" err="1"/>
              <a:t>Důležitým</a:t>
            </a:r>
            <a:r>
              <a:rPr lang="de-DE" altLang="cs-CZ" sz="2200" dirty="0"/>
              <a:t> </a:t>
            </a:r>
            <a:r>
              <a:rPr lang="de-DE" altLang="cs-CZ" sz="2200" dirty="0" err="1"/>
              <a:t>pramenem</a:t>
            </a:r>
            <a:r>
              <a:rPr lang="de-DE" altLang="cs-CZ" sz="2200" dirty="0"/>
              <a:t> se </a:t>
            </a:r>
            <a:r>
              <a:rPr lang="de-DE" altLang="cs-CZ" sz="2200" dirty="0" err="1"/>
              <a:t>stávají</a:t>
            </a:r>
            <a:r>
              <a:rPr lang="de-DE" altLang="cs-CZ" sz="2200" dirty="0"/>
              <a:t> </a:t>
            </a:r>
            <a:r>
              <a:rPr lang="de-DE" altLang="cs-CZ" sz="2200" dirty="0" err="1"/>
              <a:t>l</a:t>
            </a:r>
            <a:r>
              <a:rPr lang="de-DE" altLang="cs-CZ" sz="2200" b="1" dirty="0" err="1"/>
              <a:t>idové</a:t>
            </a:r>
            <a:r>
              <a:rPr lang="de-DE" altLang="cs-CZ" sz="2200" b="1" dirty="0"/>
              <a:t> </a:t>
            </a:r>
            <a:r>
              <a:rPr lang="de-DE" altLang="cs-CZ" sz="2200" b="1" dirty="0" err="1"/>
              <a:t>písně</a:t>
            </a:r>
            <a:r>
              <a:rPr lang="de-DE" altLang="cs-CZ" sz="2200" b="1" dirty="0"/>
              <a:t>, </a:t>
            </a:r>
            <a:r>
              <a:rPr lang="de-DE" altLang="cs-CZ" sz="2200" b="1" dirty="0" err="1"/>
              <a:t>pohádky</a:t>
            </a:r>
            <a:r>
              <a:rPr lang="de-DE" altLang="cs-CZ" sz="2200" b="1" dirty="0"/>
              <a:t> a </a:t>
            </a:r>
            <a:r>
              <a:rPr lang="de-DE" altLang="cs-CZ" sz="2200" b="1" dirty="0" err="1"/>
              <a:t>legendy</a:t>
            </a:r>
            <a:r>
              <a:rPr lang="de-DE" altLang="cs-CZ" sz="2200" dirty="0"/>
              <a:t>.</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de-DE" altLang="cs-CZ" sz="2200" dirty="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cs-CZ" sz="2200" b="1" dirty="0"/>
              <a:t>Nikolaos </a:t>
            </a:r>
            <a:r>
              <a:rPr lang="de-DE" altLang="cs-CZ" sz="2200" b="1" dirty="0" err="1"/>
              <a:t>Politis</a:t>
            </a:r>
            <a:r>
              <a:rPr lang="de-DE" altLang="cs-CZ" sz="2200" dirty="0"/>
              <a:t> (1852 – 1921) - </a:t>
            </a:r>
            <a:r>
              <a:rPr lang="de-DE" altLang="cs-CZ" sz="2200" dirty="0" err="1"/>
              <a:t>zakladatel</a:t>
            </a:r>
            <a:r>
              <a:rPr lang="de-DE" altLang="cs-CZ" sz="2200" dirty="0"/>
              <a:t> </a:t>
            </a:r>
            <a:r>
              <a:rPr lang="de-DE" altLang="cs-CZ" sz="2200" dirty="0" err="1"/>
              <a:t>novořecké</a:t>
            </a:r>
            <a:r>
              <a:rPr lang="de-DE" altLang="cs-CZ" sz="2200" dirty="0"/>
              <a:t> </a:t>
            </a:r>
            <a:r>
              <a:rPr lang="de-DE" altLang="cs-CZ" sz="2200" dirty="0" err="1"/>
              <a:t>folkloristiky</a:t>
            </a:r>
            <a:endParaRPr lang="de-DE" altLang="cs-CZ" sz="2200" dirty="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de-DE" altLang="cs-CZ" sz="2200" dirty="0"/>
              <a:t>- </a:t>
            </a:r>
            <a:r>
              <a:rPr lang="de-DE" altLang="cs-CZ" sz="2200" dirty="0" err="1"/>
              <a:t>podpora</a:t>
            </a:r>
            <a:r>
              <a:rPr lang="de-DE" altLang="cs-CZ" sz="2200" dirty="0"/>
              <a:t> </a:t>
            </a:r>
            <a:r>
              <a:rPr lang="cs-CZ" altLang="cs-CZ" sz="2200" dirty="0" err="1"/>
              <a:t>dimotikismu</a:t>
            </a:r>
            <a:r>
              <a:rPr lang="cs-CZ" altLang="cs-CZ" sz="2200" dirty="0"/>
              <a:t> i </a:t>
            </a:r>
            <a:r>
              <a:rPr lang="de-DE" altLang="cs-CZ" sz="2200" dirty="0" err="1"/>
              <a:t>realistické</a:t>
            </a:r>
            <a:r>
              <a:rPr lang="de-DE" altLang="cs-CZ" sz="2200" dirty="0"/>
              <a:t> </a:t>
            </a:r>
            <a:r>
              <a:rPr lang="de-DE" altLang="cs-CZ" sz="2200" dirty="0" err="1"/>
              <a:t>prózy</a:t>
            </a:r>
            <a:endParaRPr lang="de-DE" altLang="cs-CZ" sz="22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1"/>
          <p:cNvSpPr>
            <a:spLocks noGrp="1" noChangeArrowheads="1"/>
          </p:cNvSpPr>
          <p:nvPr>
            <p:ph type="title"/>
          </p:nvPr>
        </p:nvSpPr>
        <p:spPr>
          <a:xfrm>
            <a:off x="1981200" y="127001"/>
            <a:ext cx="8224838" cy="925736"/>
          </a:xfrm>
          <a:ln/>
        </p:spPr>
        <p:txBody>
          <a:bodyPr vert="horz" lIns="91440" tIns="85608" rIns="91440" bIns="45720" rtlCol="0" anchor="ctr">
            <a:normAutofit fontScale="90000"/>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3200" b="1" dirty="0">
                <a:solidFill>
                  <a:srgbClr val="002060"/>
                </a:solidFill>
              </a:rPr>
              <a:t>Charakteristika generace</a:t>
            </a:r>
            <a:br>
              <a:rPr lang="cs-CZ" altLang="cs-CZ" sz="3200" b="1" dirty="0">
                <a:solidFill>
                  <a:srgbClr val="002060"/>
                </a:solidFill>
              </a:rPr>
            </a:br>
            <a:r>
              <a:rPr lang="cs-CZ" altLang="cs-CZ" sz="3200" b="1" dirty="0">
                <a:solidFill>
                  <a:srgbClr val="002060"/>
                </a:solidFill>
              </a:rPr>
              <a:t>POEZIE</a:t>
            </a:r>
          </a:p>
        </p:txBody>
      </p:sp>
      <p:sp>
        <p:nvSpPr>
          <p:cNvPr id="184322" name="Rectangle 2"/>
          <p:cNvSpPr>
            <a:spLocks noGrp="1" noChangeArrowheads="1"/>
          </p:cNvSpPr>
          <p:nvPr>
            <p:ph type="body" idx="1"/>
          </p:nvPr>
        </p:nvSpPr>
        <p:spPr>
          <a:xfrm>
            <a:off x="1981200" y="1600200"/>
            <a:ext cx="8224838" cy="5854700"/>
          </a:xfrm>
          <a:ln/>
        </p:spPr>
        <p:txBody>
          <a:bodyPr vert="horz" lIns="91440" tIns="64440" rIns="91440" bIns="45720" rtlCol="0">
            <a:normAutofit/>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n-US" altLang="cs-CZ" sz="2000" dirty="0" err="1">
                <a:solidFill>
                  <a:srgbClr val="00B050"/>
                </a:solidFill>
              </a:rPr>
              <a:t>Znaky</a:t>
            </a:r>
            <a:r>
              <a:rPr lang="en-US" altLang="cs-CZ" sz="2000" dirty="0">
                <a:solidFill>
                  <a:srgbClr val="00B050"/>
                </a:solidFill>
              </a:rPr>
              <a:t>:</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n-US" altLang="cs-CZ" sz="2000" dirty="0"/>
              <a:t>– </a:t>
            </a:r>
            <a:r>
              <a:rPr lang="en-US" altLang="cs-CZ" sz="2000" dirty="0" err="1">
                <a:solidFill>
                  <a:srgbClr val="00B050"/>
                </a:solidFill>
              </a:rPr>
              <a:t>protiromantický</a:t>
            </a:r>
            <a:r>
              <a:rPr lang="en-US" altLang="cs-CZ" sz="2000" dirty="0">
                <a:solidFill>
                  <a:srgbClr val="00B050"/>
                </a:solidFill>
              </a:rPr>
              <a:t> </a:t>
            </a:r>
            <a:r>
              <a:rPr lang="en-US" altLang="cs-CZ" sz="2000" dirty="0" err="1">
                <a:solidFill>
                  <a:srgbClr val="00B050"/>
                </a:solidFill>
              </a:rPr>
              <a:t>postoj</a:t>
            </a:r>
            <a:r>
              <a:rPr lang="en-US" altLang="cs-CZ" sz="2000" dirty="0"/>
              <a:t>: </a:t>
            </a:r>
            <a:r>
              <a:rPr lang="en-US" altLang="cs-CZ" sz="2000" dirty="0" err="1"/>
              <a:t>odsouzení</a:t>
            </a:r>
            <a:r>
              <a:rPr lang="en-US" altLang="cs-CZ" sz="2000" dirty="0"/>
              <a:t> </a:t>
            </a:r>
            <a:r>
              <a:rPr lang="en-US" altLang="cs-CZ" sz="2000" dirty="0" err="1"/>
              <a:t>rétoričnosti</a:t>
            </a:r>
            <a:r>
              <a:rPr lang="en-US" altLang="cs-CZ" sz="2000" dirty="0"/>
              <a:t>, </a:t>
            </a:r>
            <a:r>
              <a:rPr lang="en-US" altLang="cs-CZ" sz="2000" dirty="0" err="1"/>
              <a:t>frázovitosti</a:t>
            </a:r>
            <a:r>
              <a:rPr lang="en-US" altLang="cs-CZ" sz="2000" dirty="0"/>
              <a:t>, </a:t>
            </a:r>
            <a:r>
              <a:rPr lang="en-US" altLang="cs-CZ" sz="2000" dirty="0" err="1"/>
              <a:t>nabubřelosti</a:t>
            </a:r>
            <a:r>
              <a:rPr lang="en-US" altLang="cs-CZ" sz="2000" dirty="0"/>
              <a:t> </a:t>
            </a:r>
            <a:r>
              <a:rPr lang="en-US" altLang="cs-CZ" sz="2000" dirty="0" err="1"/>
              <a:t>aténských</a:t>
            </a:r>
            <a:r>
              <a:rPr lang="en-US" altLang="cs-CZ" sz="2000" dirty="0"/>
              <a:t> </a:t>
            </a:r>
            <a:r>
              <a:rPr lang="en-US" altLang="cs-CZ" sz="2000" dirty="0" err="1"/>
              <a:t>romantiků</a:t>
            </a:r>
            <a:endParaRPr lang="en-US" altLang="cs-CZ" sz="2000" dirty="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n-US" altLang="cs-CZ" sz="2000" dirty="0"/>
              <a:t>– </a:t>
            </a:r>
            <a:r>
              <a:rPr lang="en-US" altLang="cs-CZ" sz="2000" dirty="0" err="1"/>
              <a:t>snaha</a:t>
            </a:r>
            <a:r>
              <a:rPr lang="en-US" altLang="cs-CZ" sz="2000" dirty="0"/>
              <a:t> o </a:t>
            </a:r>
            <a:r>
              <a:rPr lang="en-US" altLang="cs-CZ" sz="2000" dirty="0" err="1">
                <a:solidFill>
                  <a:srgbClr val="00B050"/>
                </a:solidFill>
              </a:rPr>
              <a:t>prostý</a:t>
            </a:r>
            <a:r>
              <a:rPr lang="en-US" altLang="cs-CZ" sz="2000" dirty="0">
                <a:solidFill>
                  <a:srgbClr val="00B050"/>
                </a:solidFill>
              </a:rPr>
              <a:t> </a:t>
            </a:r>
            <a:r>
              <a:rPr lang="en-US" altLang="cs-CZ" sz="2000" dirty="0" err="1">
                <a:solidFill>
                  <a:srgbClr val="00B050"/>
                </a:solidFill>
              </a:rPr>
              <a:t>jednoduchý</a:t>
            </a:r>
            <a:r>
              <a:rPr lang="en-US" altLang="cs-CZ" sz="2000" dirty="0">
                <a:solidFill>
                  <a:srgbClr val="00B050"/>
                </a:solidFill>
              </a:rPr>
              <a:t> </a:t>
            </a:r>
            <a:r>
              <a:rPr lang="en-US" altLang="cs-CZ" sz="2000" dirty="0" err="1">
                <a:solidFill>
                  <a:srgbClr val="00B050"/>
                </a:solidFill>
              </a:rPr>
              <a:t>způsob</a:t>
            </a:r>
            <a:r>
              <a:rPr lang="en-US" altLang="cs-CZ" sz="2000" dirty="0">
                <a:solidFill>
                  <a:srgbClr val="00B050"/>
                </a:solidFill>
              </a:rPr>
              <a:t> </a:t>
            </a:r>
            <a:r>
              <a:rPr lang="en-US" altLang="cs-CZ" sz="2000" dirty="0" err="1">
                <a:solidFill>
                  <a:srgbClr val="00B050"/>
                </a:solidFill>
              </a:rPr>
              <a:t>vyjádření</a:t>
            </a:r>
            <a:r>
              <a:rPr lang="en-US" altLang="cs-CZ" sz="2000" dirty="0">
                <a:solidFill>
                  <a:srgbClr val="00B050"/>
                </a:solidFill>
              </a:rPr>
              <a:t> </a:t>
            </a:r>
            <a:r>
              <a:rPr lang="en-US" altLang="cs-CZ" sz="2000" dirty="0"/>
              <a:t>(</a:t>
            </a:r>
            <a:r>
              <a:rPr lang="en-US" altLang="cs-CZ" sz="2000" dirty="0" err="1"/>
              <a:t>jednoduchá</a:t>
            </a:r>
            <a:r>
              <a:rPr lang="en-US" altLang="cs-CZ" sz="2000" dirty="0"/>
              <a:t>, </a:t>
            </a:r>
            <a:r>
              <a:rPr lang="en-US" altLang="cs-CZ" sz="2000" dirty="0" err="1"/>
              <a:t>často</a:t>
            </a:r>
            <a:r>
              <a:rPr lang="en-US" altLang="cs-CZ" sz="2000" dirty="0"/>
              <a:t> </a:t>
            </a:r>
            <a:r>
              <a:rPr lang="en-US" altLang="cs-CZ" sz="2000" dirty="0" err="1"/>
              <a:t>satirická</a:t>
            </a:r>
            <a:r>
              <a:rPr lang="en-US" altLang="cs-CZ" sz="2000" dirty="0"/>
              <a:t> </a:t>
            </a:r>
            <a:r>
              <a:rPr lang="en-US" altLang="cs-CZ" sz="2000" dirty="0" err="1"/>
              <a:t>poezie</a:t>
            </a:r>
            <a:r>
              <a:rPr lang="en-US" altLang="cs-CZ" sz="2000" dirty="0"/>
              <a:t>)</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n-US" altLang="cs-CZ" sz="2000" dirty="0"/>
              <a:t>– </a:t>
            </a:r>
            <a:r>
              <a:rPr lang="en-US" altLang="cs-CZ" sz="2000" dirty="0" err="1"/>
              <a:t>současně</a:t>
            </a:r>
            <a:r>
              <a:rPr lang="en-US" altLang="cs-CZ" sz="2000" dirty="0"/>
              <a:t> </a:t>
            </a:r>
            <a:r>
              <a:rPr lang="en-US" altLang="cs-CZ" sz="2000" dirty="0" err="1"/>
              <a:t>zájem</a:t>
            </a:r>
            <a:r>
              <a:rPr lang="en-US" altLang="cs-CZ" sz="2000" dirty="0"/>
              <a:t> o </a:t>
            </a:r>
            <a:r>
              <a:rPr lang="en-US" altLang="cs-CZ" sz="2000" dirty="0" err="1">
                <a:solidFill>
                  <a:srgbClr val="00B050"/>
                </a:solidFill>
              </a:rPr>
              <a:t>kultivovanost</a:t>
            </a:r>
            <a:r>
              <a:rPr lang="en-US" altLang="cs-CZ" sz="2000" dirty="0">
                <a:solidFill>
                  <a:srgbClr val="00B050"/>
                </a:solidFill>
              </a:rPr>
              <a:t> </a:t>
            </a:r>
            <a:r>
              <a:rPr lang="en-US" altLang="cs-CZ" sz="2000" dirty="0" err="1">
                <a:solidFill>
                  <a:srgbClr val="00B050"/>
                </a:solidFill>
              </a:rPr>
              <a:t>básnické</a:t>
            </a:r>
            <a:r>
              <a:rPr lang="en-US" altLang="cs-CZ" sz="2000" dirty="0">
                <a:solidFill>
                  <a:srgbClr val="00B050"/>
                </a:solidFill>
              </a:rPr>
              <a:t> </a:t>
            </a:r>
            <a:r>
              <a:rPr lang="en-US" altLang="cs-CZ" sz="2000" dirty="0" err="1">
                <a:solidFill>
                  <a:srgbClr val="00B050"/>
                </a:solidFill>
              </a:rPr>
              <a:t>formy</a:t>
            </a:r>
            <a:r>
              <a:rPr lang="en-US" altLang="cs-CZ" sz="2000" dirty="0">
                <a:solidFill>
                  <a:srgbClr val="00B050"/>
                </a:solidFill>
              </a:rPr>
              <a:t> </a:t>
            </a:r>
            <a:r>
              <a:rPr lang="en-US" altLang="cs-CZ" sz="2000" dirty="0"/>
              <a:t>(</a:t>
            </a:r>
            <a:r>
              <a:rPr lang="en-US" altLang="cs-CZ" sz="2000" dirty="0" err="1"/>
              <a:t>vzorem</a:t>
            </a:r>
            <a:r>
              <a:rPr lang="en-US" altLang="cs-CZ" sz="2000" dirty="0"/>
              <a:t> </a:t>
            </a:r>
            <a:r>
              <a:rPr lang="en-US" altLang="cs-CZ" sz="2000" dirty="0" err="1"/>
              <a:t>francouzští</a:t>
            </a:r>
            <a:r>
              <a:rPr lang="en-US" altLang="cs-CZ" sz="2000" dirty="0"/>
              <a:t> </a:t>
            </a:r>
            <a:r>
              <a:rPr lang="en-US" altLang="cs-CZ" sz="2000" dirty="0" err="1"/>
              <a:t>parnasisté</a:t>
            </a:r>
            <a:r>
              <a:rPr lang="en-US" altLang="cs-CZ" sz="2000" dirty="0"/>
              <a:t>)</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n-US" altLang="cs-CZ" sz="2000" dirty="0"/>
              <a:t>– </a:t>
            </a:r>
            <a:r>
              <a:rPr lang="en-US" altLang="cs-CZ" sz="2000" dirty="0" err="1"/>
              <a:t>příklon</a:t>
            </a:r>
            <a:r>
              <a:rPr lang="en-US" altLang="cs-CZ" sz="2000" dirty="0"/>
              <a:t> </a:t>
            </a:r>
            <a:r>
              <a:rPr lang="en-US" altLang="cs-CZ" sz="2000" dirty="0" err="1"/>
              <a:t>ke</a:t>
            </a:r>
            <a:r>
              <a:rPr lang="en-US" altLang="cs-CZ" sz="2000" dirty="0"/>
              <a:t> </a:t>
            </a:r>
            <a:r>
              <a:rPr lang="en-US" altLang="cs-CZ" sz="2000" dirty="0" err="1">
                <a:solidFill>
                  <a:srgbClr val="00B050"/>
                </a:solidFill>
              </a:rPr>
              <a:t>každodenním</a:t>
            </a:r>
            <a:r>
              <a:rPr lang="en-US" altLang="cs-CZ" sz="2000" dirty="0">
                <a:solidFill>
                  <a:srgbClr val="00B050"/>
                </a:solidFill>
              </a:rPr>
              <a:t> </a:t>
            </a:r>
            <a:r>
              <a:rPr lang="en-US" altLang="cs-CZ" sz="2000" dirty="0" err="1">
                <a:solidFill>
                  <a:srgbClr val="00B050"/>
                </a:solidFill>
              </a:rPr>
              <a:t>tématům</a:t>
            </a:r>
            <a:r>
              <a:rPr lang="en-US" altLang="cs-CZ" sz="2000" dirty="0">
                <a:solidFill>
                  <a:srgbClr val="00B050"/>
                </a:solidFill>
              </a:rPr>
              <a:t>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n-US" altLang="cs-CZ" sz="2000" dirty="0"/>
              <a:t>– </a:t>
            </a:r>
            <a:r>
              <a:rPr lang="en-US" altLang="cs-CZ" sz="2000" dirty="0" err="1">
                <a:solidFill>
                  <a:srgbClr val="00B050"/>
                </a:solidFill>
              </a:rPr>
              <a:t>zavržení</a:t>
            </a:r>
            <a:r>
              <a:rPr lang="en-US" altLang="cs-CZ" sz="2000" dirty="0">
                <a:solidFill>
                  <a:srgbClr val="00B050"/>
                </a:solidFill>
              </a:rPr>
              <a:t> </a:t>
            </a:r>
            <a:r>
              <a:rPr lang="en-US" altLang="cs-CZ" sz="2000" dirty="0" err="1">
                <a:solidFill>
                  <a:srgbClr val="00B050"/>
                </a:solidFill>
              </a:rPr>
              <a:t>katharevusy</a:t>
            </a:r>
            <a:r>
              <a:rPr lang="en-US" altLang="cs-CZ" sz="2000" dirty="0"/>
              <a:t>: s </a:t>
            </a:r>
            <a:r>
              <a:rPr lang="en-US" altLang="cs-CZ" sz="2000" dirty="0" err="1"/>
              <a:t>motivy</a:t>
            </a:r>
            <a:r>
              <a:rPr lang="en-US" altLang="cs-CZ" sz="2000" dirty="0"/>
              <a:t> z </a:t>
            </a:r>
            <a:r>
              <a:rPr lang="en-US" altLang="cs-CZ" sz="2000" dirty="0" err="1"/>
              <a:t>každodenního</a:t>
            </a:r>
            <a:r>
              <a:rPr lang="en-US" altLang="cs-CZ" sz="2000" dirty="0"/>
              <a:t> </a:t>
            </a:r>
            <a:r>
              <a:rPr lang="en-US" altLang="cs-CZ" sz="2000" dirty="0" err="1"/>
              <a:t>života</a:t>
            </a:r>
            <a:r>
              <a:rPr lang="en-US" altLang="cs-CZ" sz="2000" dirty="0"/>
              <a:t> </a:t>
            </a:r>
            <a:r>
              <a:rPr lang="en-US" altLang="cs-CZ" sz="2000" dirty="0" err="1"/>
              <a:t>byla</a:t>
            </a:r>
            <a:r>
              <a:rPr lang="en-US" altLang="cs-CZ" sz="2000" dirty="0"/>
              <a:t> </a:t>
            </a:r>
            <a:r>
              <a:rPr lang="en-US" altLang="cs-CZ" sz="2000" dirty="0" err="1"/>
              <a:t>katharevusa</a:t>
            </a:r>
            <a:r>
              <a:rPr lang="en-US" altLang="cs-CZ" sz="2000" dirty="0"/>
              <a:t> </a:t>
            </a:r>
            <a:r>
              <a:rPr lang="en-US" altLang="cs-CZ" sz="2000" dirty="0" err="1"/>
              <a:t>neslučitelná</a:t>
            </a:r>
            <a:endParaRPr lang="en-US" altLang="cs-CZ" sz="2000" dirty="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n-US" altLang="cs-CZ" sz="2000" dirty="0" err="1"/>
              <a:t>První</a:t>
            </a:r>
            <a:r>
              <a:rPr lang="en-US" altLang="cs-CZ" sz="2000" dirty="0"/>
              <a:t> </a:t>
            </a:r>
            <a:r>
              <a:rPr lang="en-US" altLang="cs-CZ" sz="2000" dirty="0" err="1"/>
              <a:t>projevy</a:t>
            </a:r>
            <a:r>
              <a:rPr lang="en-US" altLang="cs-CZ" sz="2000" dirty="0"/>
              <a:t> </a:t>
            </a:r>
            <a:r>
              <a:rPr lang="en-US" altLang="cs-CZ" sz="2000" dirty="0" err="1"/>
              <a:t>této</a:t>
            </a:r>
            <a:r>
              <a:rPr lang="en-US" altLang="cs-CZ" sz="2000" dirty="0"/>
              <a:t> </a:t>
            </a:r>
            <a:r>
              <a:rPr lang="en-US" altLang="cs-CZ" sz="2000" dirty="0" err="1"/>
              <a:t>generace</a:t>
            </a:r>
            <a:r>
              <a:rPr lang="en-US" altLang="cs-CZ" sz="2000" dirty="0"/>
              <a:t> </a:t>
            </a:r>
            <a:r>
              <a:rPr lang="en-US" altLang="cs-CZ" sz="2000" dirty="0" err="1"/>
              <a:t>nedosahovaly</a:t>
            </a:r>
            <a:r>
              <a:rPr lang="en-US" altLang="cs-CZ" sz="2000" dirty="0"/>
              <a:t> </a:t>
            </a:r>
            <a:r>
              <a:rPr lang="en-US" altLang="cs-CZ" sz="2000" dirty="0" err="1"/>
              <a:t>vysoké</a:t>
            </a:r>
            <a:r>
              <a:rPr lang="en-US" altLang="cs-CZ" sz="2000" dirty="0"/>
              <a:t> </a:t>
            </a:r>
            <a:r>
              <a:rPr lang="en-US" altLang="cs-CZ" sz="2000" dirty="0" err="1"/>
              <a:t>úrovně</a:t>
            </a:r>
            <a:r>
              <a:rPr lang="en-US" altLang="cs-CZ" sz="2000" dirty="0"/>
              <a:t>. Pro </a:t>
            </a:r>
            <a:r>
              <a:rPr lang="en-US" altLang="cs-CZ" sz="2000" dirty="0" err="1"/>
              <a:t>začátky</a:t>
            </a:r>
            <a:r>
              <a:rPr lang="en-US" altLang="cs-CZ" sz="2000" dirty="0"/>
              <a:t> </a:t>
            </a:r>
            <a:r>
              <a:rPr lang="en-US" altLang="cs-CZ" sz="2000" dirty="0" err="1"/>
              <a:t>byly</a:t>
            </a:r>
            <a:r>
              <a:rPr lang="en-US" altLang="cs-CZ" sz="2000" dirty="0"/>
              <a:t> </a:t>
            </a:r>
            <a:r>
              <a:rPr lang="en-US" altLang="cs-CZ" sz="2000" dirty="0" err="1"/>
              <a:t>typické</a:t>
            </a:r>
            <a:r>
              <a:rPr lang="en-US" altLang="cs-CZ" sz="2000" dirty="0"/>
              <a:t> </a:t>
            </a:r>
            <a:r>
              <a:rPr lang="en-US" altLang="cs-CZ" sz="2000" dirty="0" err="1"/>
              <a:t>nedostatky</a:t>
            </a:r>
            <a:r>
              <a:rPr lang="en-US" altLang="cs-CZ" sz="2000" dirty="0"/>
              <a:t> </a:t>
            </a:r>
            <a:r>
              <a:rPr lang="en-US" altLang="cs-CZ" sz="2000" dirty="0" err="1"/>
              <a:t>formální</a:t>
            </a:r>
            <a:r>
              <a:rPr lang="en-US" altLang="cs-CZ" sz="2000" dirty="0"/>
              <a:t> </a:t>
            </a:r>
            <a:r>
              <a:rPr lang="en-US" altLang="cs-CZ" sz="2000" dirty="0" err="1"/>
              <a:t>i</a:t>
            </a:r>
            <a:r>
              <a:rPr lang="en-US" altLang="cs-CZ" sz="2000" dirty="0"/>
              <a:t> </a:t>
            </a:r>
            <a:r>
              <a:rPr lang="en-US" altLang="cs-CZ" sz="2000" dirty="0" err="1"/>
              <a:t>obsahové</a:t>
            </a:r>
            <a:r>
              <a:rPr lang="en-US" altLang="cs-CZ" sz="2000" dirty="0"/>
              <a:t>, </a:t>
            </a:r>
            <a:r>
              <a:rPr lang="en-US" altLang="cs-CZ" sz="2000" dirty="0" err="1"/>
              <a:t>jednoduché</a:t>
            </a:r>
            <a:r>
              <a:rPr lang="en-US" altLang="cs-CZ" sz="2000" dirty="0"/>
              <a:t> </a:t>
            </a:r>
            <a:r>
              <a:rPr lang="en-US" altLang="cs-CZ" sz="2000" dirty="0" err="1"/>
              <a:t>rýmy</a:t>
            </a:r>
            <a:r>
              <a:rPr lang="en-US" altLang="cs-CZ" sz="2000" dirty="0"/>
              <a:t>, </a:t>
            </a:r>
            <a:r>
              <a:rPr lang="en-US" altLang="cs-CZ" sz="2000" dirty="0" err="1"/>
              <a:t>až</a:t>
            </a:r>
            <a:r>
              <a:rPr lang="en-US" altLang="cs-CZ" sz="2000" dirty="0"/>
              <a:t> </a:t>
            </a:r>
            <a:r>
              <a:rPr lang="en-US" altLang="cs-CZ" sz="2000" dirty="0" err="1"/>
              <a:t>přehnaná</a:t>
            </a:r>
            <a:r>
              <a:rPr lang="en-US" altLang="cs-CZ" sz="2000" dirty="0"/>
              <a:t> </a:t>
            </a:r>
            <a:r>
              <a:rPr lang="en-US" altLang="cs-CZ" sz="2000" dirty="0" err="1"/>
              <a:t>snaha</a:t>
            </a:r>
            <a:r>
              <a:rPr lang="en-US" altLang="cs-CZ" sz="2000" dirty="0"/>
              <a:t> </a:t>
            </a:r>
            <a:r>
              <a:rPr lang="en-US" altLang="cs-CZ" sz="2000" dirty="0" err="1"/>
              <a:t>soustředit</a:t>
            </a:r>
            <a:r>
              <a:rPr lang="en-US" altLang="cs-CZ" sz="2000" dirty="0"/>
              <a:t> se </a:t>
            </a:r>
            <a:r>
              <a:rPr lang="en-US" altLang="cs-CZ" sz="2000" dirty="0" err="1"/>
              <a:t>na</a:t>
            </a:r>
            <a:r>
              <a:rPr lang="en-US" altLang="cs-CZ" sz="2000" dirty="0"/>
              <a:t> </a:t>
            </a:r>
            <a:r>
              <a:rPr lang="en-US" altLang="cs-CZ" sz="2000" dirty="0" err="1"/>
              <a:t>motivy</a:t>
            </a:r>
            <a:r>
              <a:rPr lang="en-US" altLang="cs-CZ" sz="2000" dirty="0"/>
              <a:t> z </a:t>
            </a:r>
            <a:r>
              <a:rPr lang="en-US" altLang="cs-CZ" sz="2000" dirty="0" err="1"/>
              <a:t>každodenního</a:t>
            </a:r>
            <a:r>
              <a:rPr lang="en-US" altLang="cs-CZ" sz="2000" dirty="0"/>
              <a:t> </a:t>
            </a:r>
            <a:r>
              <a:rPr lang="en-US" altLang="cs-CZ" sz="2000" dirty="0" err="1"/>
              <a:t>života</a:t>
            </a:r>
            <a:r>
              <a:rPr lang="en-US" altLang="cs-CZ" sz="2000" dirty="0"/>
              <a:t> a </a:t>
            </a:r>
            <a:r>
              <a:rPr lang="en-US" altLang="cs-CZ" sz="2000" dirty="0" err="1"/>
              <a:t>na</a:t>
            </a:r>
            <a:r>
              <a:rPr lang="en-US" altLang="cs-CZ" sz="2000" dirty="0"/>
              <a:t> </a:t>
            </a:r>
            <a:r>
              <a:rPr lang="en-US" altLang="cs-CZ" sz="2000" dirty="0" err="1"/>
              <a:t>prostý</a:t>
            </a:r>
            <a:r>
              <a:rPr lang="en-US" altLang="cs-CZ" sz="2000" dirty="0"/>
              <a:t> </a:t>
            </a:r>
            <a:r>
              <a:rPr lang="en-US" altLang="cs-CZ" sz="2000" dirty="0" err="1"/>
              <a:t>mluvený</a:t>
            </a:r>
            <a:r>
              <a:rPr lang="en-US" altLang="cs-CZ" sz="2000" dirty="0"/>
              <a:t> jazyk.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cs-CZ" sz="2000" dirty="0"/>
              <a:t>Talentovanější básníci překonali toto období.</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en-US" altLang="cs-CZ" sz="2000" dirty="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it-IT" altLang="cs-CZ" sz="20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1"/>
          <p:cNvSpPr>
            <a:spLocks noGrp="1" noChangeArrowheads="1"/>
          </p:cNvSpPr>
          <p:nvPr>
            <p:ph type="title"/>
          </p:nvPr>
        </p:nvSpPr>
        <p:spPr>
          <a:xfrm flipV="1">
            <a:off x="1981200" y="81283"/>
            <a:ext cx="8224838" cy="45719"/>
          </a:xfrm>
          <a:ln/>
        </p:spPr>
        <p:txBody>
          <a:bodyPr vert="horz" lIns="91440" tIns="85608" rIns="91440" bIns="45720" rtlCol="0" anchor="ctr">
            <a:normAutofit fontScale="90000"/>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cs-CZ" sz="3200" dirty="0">
              <a:solidFill>
                <a:srgbClr val="00B050"/>
              </a:solidFill>
            </a:endParaRPr>
          </a:p>
        </p:txBody>
      </p:sp>
      <p:sp>
        <p:nvSpPr>
          <p:cNvPr id="186370" name="Rectangle 2"/>
          <p:cNvSpPr>
            <a:spLocks noGrp="1" noChangeArrowheads="1"/>
          </p:cNvSpPr>
          <p:nvPr>
            <p:ph type="body" idx="1"/>
          </p:nvPr>
        </p:nvSpPr>
        <p:spPr>
          <a:xfrm>
            <a:off x="1981200" y="332657"/>
            <a:ext cx="8224838" cy="5793507"/>
          </a:xfrm>
          <a:ln/>
        </p:spPr>
        <p:txBody>
          <a:bodyPr vert="horz" lIns="91440" tIns="66204" rIns="91440" bIns="45720" rtlCol="0">
            <a:normAutofit/>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l-GR" altLang="cs-CZ" b="1" dirty="0">
                <a:solidFill>
                  <a:srgbClr val="00B050"/>
                </a:solidFill>
              </a:rPr>
              <a:t>Γεώργιος</a:t>
            </a:r>
            <a:r>
              <a:rPr lang="it-IT" altLang="cs-CZ" b="1" dirty="0">
                <a:solidFill>
                  <a:srgbClr val="00B050"/>
                </a:solidFill>
              </a:rPr>
              <a:t> </a:t>
            </a:r>
            <a:r>
              <a:rPr lang="el-GR" altLang="cs-CZ" b="1" dirty="0">
                <a:solidFill>
                  <a:srgbClr val="00B050"/>
                </a:solidFill>
              </a:rPr>
              <a:t>Δροσίνης</a:t>
            </a:r>
            <a:r>
              <a:rPr lang="cs-CZ" altLang="cs-CZ" b="1" dirty="0">
                <a:solidFill>
                  <a:srgbClr val="00B050"/>
                </a:solidFill>
              </a:rPr>
              <a:t> </a:t>
            </a:r>
            <a:r>
              <a:rPr lang="it-IT" altLang="cs-CZ" dirty="0">
                <a:solidFill>
                  <a:srgbClr val="00B050"/>
                </a:solidFill>
              </a:rPr>
              <a:t>(1859 -1951)</a:t>
            </a:r>
            <a:endParaRPr lang="cs-CZ" altLang="cs-CZ" dirty="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a:t>- </a:t>
            </a:r>
            <a:r>
              <a:rPr lang="it-IT" altLang="cs-CZ" sz="2200" dirty="0"/>
              <a:t>vydavatelem časopisu </a:t>
            </a:r>
            <a:r>
              <a:rPr lang="it-IT" altLang="cs-CZ" sz="2200" i="1" dirty="0"/>
              <a:t>Estia</a:t>
            </a:r>
            <a:r>
              <a:rPr lang="it-IT" altLang="cs-CZ" sz="2200" dirty="0"/>
              <a:t>, ve kterém podporoval řecké parnasisty</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cs-CZ" sz="2200" dirty="0"/>
              <a:t>- r. 1880 - sb. </a:t>
            </a:r>
            <a:r>
              <a:rPr lang="el-GR" altLang="cs-CZ" sz="2200" b="1" i="1" dirty="0"/>
              <a:t>Ιστοί</a:t>
            </a:r>
            <a:r>
              <a:rPr lang="it-IT" altLang="cs-CZ" sz="2200" b="1" i="1" dirty="0"/>
              <a:t> </a:t>
            </a:r>
            <a:r>
              <a:rPr lang="el-GR" altLang="cs-CZ" sz="2200" b="1" i="1" dirty="0"/>
              <a:t>της</a:t>
            </a:r>
            <a:r>
              <a:rPr lang="it-IT" altLang="cs-CZ" sz="2200" b="1" i="1" dirty="0"/>
              <a:t> </a:t>
            </a:r>
            <a:r>
              <a:rPr lang="el-GR" altLang="cs-CZ" sz="2200" b="1" i="1" dirty="0"/>
              <a:t>αράχνης</a:t>
            </a:r>
            <a:r>
              <a:rPr lang="it-IT" altLang="cs-CZ" sz="2200" i="1" dirty="0"/>
              <a:t> (</a:t>
            </a:r>
            <a:r>
              <a:rPr lang="it-IT" altLang="cs-CZ" sz="2200" dirty="0"/>
              <a:t>Pavučiny)</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cs-CZ" sz="2200" dirty="0"/>
              <a:t>- krátké milostné básně</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cs-CZ" sz="2200" dirty="0"/>
              <a:t>- vliv parnasismu</a:t>
            </a:r>
            <a:r>
              <a:rPr lang="cs-CZ" altLang="cs-CZ" sz="2200" dirty="0"/>
              <a:t> x </a:t>
            </a:r>
            <a:r>
              <a:rPr lang="it-IT" altLang="cs-CZ" sz="2200" dirty="0"/>
              <a:t> jednoduchým jazykem</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cs-CZ" sz="2200" dirty="0"/>
              <a:t>- </a:t>
            </a:r>
            <a:r>
              <a:rPr lang="it-IT" altLang="cs-CZ" sz="2200" b="1" dirty="0"/>
              <a:t>motivy z každodenního života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cs-CZ" sz="2200" dirty="0"/>
              <a:t>- </a:t>
            </a:r>
            <a:r>
              <a:rPr lang="el-GR" altLang="cs-CZ" sz="2200" b="1" i="1" dirty="0"/>
              <a:t>Ειδύλλια</a:t>
            </a:r>
            <a:r>
              <a:rPr lang="el-GR" altLang="cs-CZ" sz="2200" dirty="0"/>
              <a:t> (1888)</a:t>
            </a:r>
            <a:r>
              <a:rPr lang="it-IT" altLang="cs-CZ" sz="2200" dirty="0"/>
              <a:t> (zcela mizí katharevusa)</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cs-CZ" sz="2200" dirty="0"/>
              <a:t>Drosinis byl také prozaik.</a:t>
            </a:r>
            <a:endParaRPr lang="cs-CZ" altLang="cs-CZ" sz="2200" dirty="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200" dirty="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l-GR" altLang="cs-CZ" b="1" dirty="0">
                <a:solidFill>
                  <a:srgbClr val="00B050"/>
                </a:solidFill>
              </a:rPr>
              <a:t>Κώστας</a:t>
            </a:r>
            <a:r>
              <a:rPr lang="it-IT" altLang="cs-CZ" b="1" dirty="0">
                <a:solidFill>
                  <a:srgbClr val="00B050"/>
                </a:solidFill>
              </a:rPr>
              <a:t> </a:t>
            </a:r>
            <a:r>
              <a:rPr lang="el-GR" altLang="cs-CZ" b="1" dirty="0" err="1">
                <a:solidFill>
                  <a:srgbClr val="00B050"/>
                </a:solidFill>
              </a:rPr>
              <a:t>Κρυστάλλης</a:t>
            </a:r>
            <a:r>
              <a:rPr lang="el-GR" altLang="cs-CZ" b="1" dirty="0">
                <a:solidFill>
                  <a:srgbClr val="00B050"/>
                </a:solidFill>
              </a:rPr>
              <a:t> </a:t>
            </a:r>
            <a:r>
              <a:rPr lang="it-IT" altLang="cs-CZ" dirty="0">
                <a:solidFill>
                  <a:srgbClr val="00B050"/>
                </a:solidFill>
              </a:rPr>
              <a:t>(1868 -1894)</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cs-CZ" sz="2200" dirty="0"/>
              <a:t>- vliv rozvíjející se folkloristiky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cs-CZ" sz="2200" dirty="0"/>
              <a:t>- nápodoba lidové písně (A. Valaoritis)</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it-IT" altLang="cs-CZ" sz="22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1"/>
          <p:cNvSpPr>
            <a:spLocks noGrp="1" noChangeArrowheads="1"/>
          </p:cNvSpPr>
          <p:nvPr>
            <p:ph type="title"/>
          </p:nvPr>
        </p:nvSpPr>
        <p:spPr>
          <a:xfrm>
            <a:off x="1981200" y="127001"/>
            <a:ext cx="634704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3600" b="1" dirty="0" err="1">
                <a:solidFill>
                  <a:srgbClr val="00B050"/>
                </a:solidFill>
              </a:rPr>
              <a:t>Κωστής</a:t>
            </a:r>
            <a:r>
              <a:rPr lang="cs-CZ" altLang="cs-CZ" sz="3600" b="1" dirty="0">
                <a:solidFill>
                  <a:srgbClr val="00B050"/>
                </a:solidFill>
              </a:rPr>
              <a:t> Παλα</a:t>
            </a:r>
            <a:r>
              <a:rPr lang="cs-CZ" altLang="cs-CZ" sz="3600" b="1" dirty="0" err="1">
                <a:solidFill>
                  <a:srgbClr val="00B050"/>
                </a:solidFill>
              </a:rPr>
              <a:t>μάς</a:t>
            </a:r>
            <a:br>
              <a:rPr lang="cs-CZ" altLang="cs-CZ" sz="3600" dirty="0">
                <a:solidFill>
                  <a:srgbClr val="00B050"/>
                </a:solidFill>
              </a:rPr>
            </a:br>
            <a:r>
              <a:rPr lang="cs-CZ" altLang="cs-CZ" sz="3600" dirty="0">
                <a:solidFill>
                  <a:srgbClr val="00B050"/>
                </a:solidFill>
              </a:rPr>
              <a:t>(1859 - 1943)</a:t>
            </a:r>
          </a:p>
        </p:txBody>
      </p:sp>
      <p:sp>
        <p:nvSpPr>
          <p:cNvPr id="187394" name="Rectangle 2"/>
          <p:cNvSpPr>
            <a:spLocks noGrp="1" noChangeArrowheads="1"/>
          </p:cNvSpPr>
          <p:nvPr>
            <p:ph type="body" idx="1"/>
          </p:nvPr>
        </p:nvSpPr>
        <p:spPr>
          <a:xfrm>
            <a:off x="1981200" y="1600201"/>
            <a:ext cx="8224838" cy="4525963"/>
          </a:xfrm>
          <a:ln/>
        </p:spPr>
        <p:txBody>
          <a:bodyPr vert="horz" lIns="91440" tIns="66204" rIns="91440" bIns="45720" rtlCol="0">
            <a:normAutofit/>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el-GR" altLang="cs-CZ" sz="2200" dirty="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el-GR" altLang="cs-CZ" sz="2200" dirty="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cs-CZ" sz="2200" dirty="0"/>
              <a:t>- nejvýznamnějším básník generace</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cs-CZ" sz="2200" dirty="0"/>
              <a:t>- soustředí kolem sebe v Aténách mladé básníky</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cs-CZ" sz="2200" dirty="0"/>
              <a:t>- ovlivněn parnasismem i lidovou písní</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cs-CZ" sz="2200" dirty="0"/>
              <a:t>- </a:t>
            </a:r>
            <a:r>
              <a:rPr lang="el-GR" altLang="cs-CZ" sz="2200" b="1" i="1" dirty="0"/>
              <a:t>Τραγούδια</a:t>
            </a:r>
            <a:r>
              <a:rPr lang="it-IT" altLang="cs-CZ" sz="2200" b="1" i="1" dirty="0"/>
              <a:t> </a:t>
            </a:r>
            <a:r>
              <a:rPr lang="el-GR" altLang="cs-CZ" sz="2200" b="1" i="1" dirty="0"/>
              <a:t>της</a:t>
            </a:r>
            <a:r>
              <a:rPr lang="it-IT" altLang="cs-CZ" sz="2200" b="1" i="1" dirty="0"/>
              <a:t> </a:t>
            </a:r>
            <a:r>
              <a:rPr lang="el-GR" altLang="cs-CZ" sz="2200" b="1" i="1" dirty="0" err="1"/>
              <a:t>πατρίδος</a:t>
            </a:r>
            <a:r>
              <a:rPr lang="it-IT" altLang="cs-CZ" sz="2200" b="1" i="1" dirty="0"/>
              <a:t> </a:t>
            </a:r>
            <a:r>
              <a:rPr lang="el-GR" altLang="cs-CZ" sz="2200" b="1" i="1" dirty="0"/>
              <a:t>μου</a:t>
            </a:r>
            <a:r>
              <a:rPr lang="it-IT" altLang="cs-CZ" sz="2200" dirty="0"/>
              <a:t> (Písně mé vlasti)</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cs-CZ" sz="2200" dirty="0"/>
              <a:t>- vlastenecké básně ovlivněné lidovou písní a novořeckou tradicí</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cs-CZ" sz="2200" dirty="0"/>
              <a:t>- jazyk: </a:t>
            </a:r>
            <a:r>
              <a:rPr lang="it-IT" altLang="cs-CZ" sz="2200" u="sng" dirty="0"/>
              <a:t>výhradně dimotiki</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it-IT" altLang="cs-CZ" sz="2200" u="sng" dirty="0"/>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2224" y="1"/>
            <a:ext cx="2272266" cy="2889895"/>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1"/>
          <p:cNvSpPr>
            <a:spLocks noGrp="1" noChangeArrowheads="1"/>
          </p:cNvSpPr>
          <p:nvPr>
            <p:ph type="title"/>
          </p:nvPr>
        </p:nvSpPr>
        <p:spPr>
          <a:xfrm>
            <a:off x="1981200" y="-373063"/>
            <a:ext cx="8224838" cy="719138"/>
          </a:xfrm>
          <a:ln/>
        </p:spPr>
        <p:txBody>
          <a:bodyPr vert="horz" lIns="91440" tIns="85608" rIns="91440" bIns="45720" rtlCol="0" anchor="ctr">
            <a:normAutofit fontScale="90000"/>
          </a:bodyPr>
          <a:lstStyle/>
          <a:p>
            <a:endParaRPr lang="cs-CZ"/>
          </a:p>
        </p:txBody>
      </p:sp>
      <p:sp>
        <p:nvSpPr>
          <p:cNvPr id="189442" name="Rectangle 2"/>
          <p:cNvSpPr>
            <a:spLocks noGrp="1" noChangeArrowheads="1"/>
          </p:cNvSpPr>
          <p:nvPr>
            <p:ph type="body" idx="1"/>
          </p:nvPr>
        </p:nvSpPr>
        <p:spPr>
          <a:xfrm>
            <a:off x="1981200" y="44625"/>
            <a:ext cx="8224838" cy="7589664"/>
          </a:xfrm>
          <a:ln/>
        </p:spPr>
        <p:txBody>
          <a:bodyPr vert="horz" lIns="91440" tIns="82080" rIns="91440" bIns="45720" rtlCol="0">
            <a:normAutofit/>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l-GR" altLang="cs-CZ" sz="3600" b="1" dirty="0">
                <a:solidFill>
                  <a:srgbClr val="00B050"/>
                </a:solidFill>
              </a:rPr>
              <a:t>Αλέξανδρος</a:t>
            </a:r>
            <a:r>
              <a:rPr lang="it-IT" altLang="cs-CZ" sz="3600" b="1" dirty="0">
                <a:solidFill>
                  <a:srgbClr val="00B050"/>
                </a:solidFill>
              </a:rPr>
              <a:t> </a:t>
            </a:r>
            <a:r>
              <a:rPr lang="el-GR" altLang="cs-CZ" sz="3600" b="1" dirty="0">
                <a:solidFill>
                  <a:srgbClr val="00B050"/>
                </a:solidFill>
              </a:rPr>
              <a:t>Πάλλης </a:t>
            </a:r>
            <a:r>
              <a:rPr lang="el-GR" altLang="cs-CZ" dirty="0"/>
              <a:t>(1851 - 1935)</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cs-CZ" sz="2200" dirty="0"/>
              <a:t>- obchodník, většinu života strávil v západní Evropě</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cs-CZ" sz="2200" dirty="0"/>
              <a:t>- průkopníkem nových západních </a:t>
            </a:r>
            <a:r>
              <a:rPr lang="it-IT" altLang="cs-CZ" sz="2200" dirty="0">
                <a:solidFill>
                  <a:srgbClr val="002060"/>
                </a:solidFill>
              </a:rPr>
              <a:t>pedagogických metod </a:t>
            </a:r>
            <a:r>
              <a:rPr lang="it-IT" altLang="cs-CZ" sz="2200" dirty="0"/>
              <a:t>v Řecku (individualita dítěte)</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cs-CZ" sz="2200" dirty="0"/>
              <a:t>- sbírka poezie pro děti </a:t>
            </a:r>
            <a:r>
              <a:rPr lang="el-GR" altLang="cs-CZ" sz="2200" b="1" i="1" dirty="0">
                <a:solidFill>
                  <a:srgbClr val="002060"/>
                </a:solidFill>
              </a:rPr>
              <a:t>Τραγουδάκια</a:t>
            </a:r>
            <a:r>
              <a:rPr lang="it-IT" altLang="cs-CZ" sz="2200" b="1" i="1" dirty="0">
                <a:solidFill>
                  <a:srgbClr val="002060"/>
                </a:solidFill>
              </a:rPr>
              <a:t> </a:t>
            </a:r>
            <a:r>
              <a:rPr lang="el-GR" altLang="cs-CZ" sz="2200" b="1" i="1" dirty="0">
                <a:solidFill>
                  <a:srgbClr val="002060"/>
                </a:solidFill>
              </a:rPr>
              <a:t>για</a:t>
            </a:r>
            <a:r>
              <a:rPr lang="it-IT" altLang="cs-CZ" sz="2200" b="1" i="1" dirty="0">
                <a:solidFill>
                  <a:srgbClr val="002060"/>
                </a:solidFill>
              </a:rPr>
              <a:t> </a:t>
            </a:r>
            <a:r>
              <a:rPr lang="el-GR" altLang="cs-CZ" sz="2200" b="1" i="1" dirty="0">
                <a:solidFill>
                  <a:srgbClr val="002060"/>
                </a:solidFill>
              </a:rPr>
              <a:t>παιδιά</a:t>
            </a:r>
            <a:r>
              <a:rPr lang="it-IT" altLang="cs-CZ" sz="2200" dirty="0">
                <a:solidFill>
                  <a:srgbClr val="002060"/>
                </a:solidFill>
              </a:rPr>
              <a:t> </a:t>
            </a:r>
            <a:r>
              <a:rPr lang="it-IT" altLang="cs-CZ" sz="2200" dirty="0"/>
              <a:t>(1889)</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cs-CZ" sz="2200" dirty="0"/>
              <a:t>- významný filolog:</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cs-CZ" sz="2200" dirty="0"/>
              <a:t>- zájem o </a:t>
            </a:r>
            <a:r>
              <a:rPr lang="it-IT" altLang="cs-CZ" sz="2200" dirty="0">
                <a:solidFill>
                  <a:srgbClr val="002060"/>
                </a:solidFill>
              </a:rPr>
              <a:t>klasickou literaturu</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cs-CZ" sz="2200" dirty="0"/>
              <a:t>- významně přispěl k prosazení dimotikismu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cs-CZ" sz="2200" dirty="0"/>
              <a:t>- </a:t>
            </a:r>
            <a:r>
              <a:rPr lang="it-IT" altLang="cs-CZ" sz="2200" dirty="0">
                <a:solidFill>
                  <a:srgbClr val="002060"/>
                </a:solidFill>
              </a:rPr>
              <a:t>překlad antických děl </a:t>
            </a:r>
            <a:r>
              <a:rPr lang="it-IT" altLang="cs-CZ" sz="2200" dirty="0"/>
              <a:t>do dimotiki (Homér, ant. tragédie)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cs-CZ" sz="2200" dirty="0"/>
              <a:t>- zpřístupnění starořeckých děl širším vrstvám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cs-CZ" sz="2200" dirty="0"/>
              <a:t>- životním dílem byl překlad </a:t>
            </a:r>
            <a:r>
              <a:rPr lang="it-IT" altLang="cs-CZ" sz="2200" b="1" i="1" dirty="0">
                <a:solidFill>
                  <a:srgbClr val="002060"/>
                </a:solidFill>
              </a:rPr>
              <a:t>Iliady</a:t>
            </a:r>
            <a:r>
              <a:rPr lang="it-IT" altLang="cs-CZ" sz="2200" dirty="0"/>
              <a:t>, kterou překládá podle vzoru lidové poezie (co se týče jazyka i verše)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cs-CZ" sz="2200" dirty="0"/>
              <a:t>- nejvýznamější dílo prvních dimotikistů, které přispělo k vítězstí dimotiki v oblasti literatury.</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cs-CZ" sz="2200" dirty="0"/>
              <a:t>- překlad </a:t>
            </a:r>
            <a:r>
              <a:rPr lang="el-GR" altLang="cs-CZ" sz="2200" dirty="0"/>
              <a:t>Ν</a:t>
            </a:r>
            <a:r>
              <a:rPr lang="cs-CZ" altLang="cs-CZ" sz="2200" dirty="0" err="1"/>
              <a:t>ového</a:t>
            </a:r>
            <a:r>
              <a:rPr lang="it-IT" altLang="cs-CZ" sz="2200" dirty="0"/>
              <a:t> do dimotiki vyvolal v r. 190</a:t>
            </a:r>
            <a:r>
              <a:rPr lang="el-GR" altLang="cs-CZ" sz="2200" dirty="0"/>
              <a:t>1</a:t>
            </a:r>
            <a:r>
              <a:rPr lang="it-IT" altLang="cs-CZ" sz="2200" dirty="0"/>
              <a:t> v Aténách krvavé srážky mezi zastánci katharevusy a dimotikisty</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it-IT" altLang="cs-CZ" sz="2200" dirty="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it-IT" altLang="cs-CZ" sz="22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1"/>
          <p:cNvSpPr>
            <a:spLocks noGrp="1" noChangeArrowheads="1"/>
          </p:cNvSpPr>
          <p:nvPr>
            <p:ph type="title"/>
          </p:nvPr>
        </p:nvSpPr>
        <p:spPr>
          <a:xfrm>
            <a:off x="1981200" y="-115888"/>
            <a:ext cx="8224838" cy="719138"/>
          </a:xfrm>
          <a:ln/>
        </p:spPr>
        <p:txBody>
          <a:bodyPr vert="horz" lIns="91440" tIns="85608" rIns="91440" bIns="45720" rtlCol="0" anchor="ctr">
            <a:normAutofit fontScale="90000"/>
          </a:bodyPr>
          <a:lstStyle/>
          <a:p>
            <a:endParaRPr lang="cs-CZ"/>
          </a:p>
        </p:txBody>
      </p:sp>
      <p:sp>
        <p:nvSpPr>
          <p:cNvPr id="190466" name="Rectangle 2"/>
          <p:cNvSpPr>
            <a:spLocks noGrp="1" noChangeArrowheads="1"/>
          </p:cNvSpPr>
          <p:nvPr>
            <p:ph type="body" idx="1"/>
          </p:nvPr>
        </p:nvSpPr>
        <p:spPr>
          <a:xfrm>
            <a:off x="1981200" y="539751"/>
            <a:ext cx="8224838" cy="5584825"/>
          </a:xfrm>
          <a:ln/>
        </p:spPr>
        <p:txBody>
          <a:bodyPr vert="horz" lIns="91440" tIns="66204" rIns="91440" bIns="45720" rtlCol="0">
            <a:normAutofit/>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cs-CZ" sz="2200" dirty="0"/>
              <a:t>Dalším dimotikistou byl přítel Alexandra Pallise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l-GR" altLang="cs-CZ" sz="3600" b="1" dirty="0">
                <a:solidFill>
                  <a:srgbClr val="002060"/>
                </a:solidFill>
              </a:rPr>
              <a:t>Αργύρης</a:t>
            </a:r>
            <a:r>
              <a:rPr lang="it-IT" altLang="cs-CZ" sz="3600" b="1" dirty="0">
                <a:solidFill>
                  <a:srgbClr val="002060"/>
                </a:solidFill>
              </a:rPr>
              <a:t> </a:t>
            </a:r>
            <a:r>
              <a:rPr lang="el-GR" altLang="cs-CZ" sz="3600" b="1" dirty="0">
                <a:solidFill>
                  <a:srgbClr val="002060"/>
                </a:solidFill>
              </a:rPr>
              <a:t>Εφταλιώτης</a:t>
            </a:r>
            <a:endParaRPr lang="cs-CZ" altLang="cs-CZ" sz="3600" b="1" dirty="0">
              <a:solidFill>
                <a:srgbClr val="002060"/>
              </a:solidFill>
            </a:endParaRP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el-GR" altLang="cs-CZ" sz="3600" b="1" dirty="0">
              <a:solidFill>
                <a:srgbClr val="002060"/>
              </a:solidFill>
            </a:endParaRP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l-GR" altLang="cs-CZ" sz="2200" dirty="0"/>
              <a:t>- </a:t>
            </a:r>
            <a:r>
              <a:rPr lang="it-IT" altLang="cs-CZ" sz="2200" dirty="0"/>
              <a:t>podobný osud jako Pallis, také většinu života strávil v zahraničí a věnoval se obchodu.</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cs-CZ" sz="2200" dirty="0"/>
              <a:t>- ze začátku psal kathareusovu, ale pod vlivem Psycharise se obrátil k dimotiki</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cs-CZ" sz="2200" dirty="0"/>
              <a:t>- poezie ovlivněná parnasismem a Shakespearem – sonety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1"/>
          <p:cNvSpPr>
            <a:spLocks noGrp="1" noChangeArrowheads="1"/>
          </p:cNvSpPr>
          <p:nvPr>
            <p:ph type="title"/>
          </p:nvPr>
        </p:nvSpPr>
        <p:spPr>
          <a:xfrm>
            <a:off x="1981200" y="127001"/>
            <a:ext cx="8224838" cy="1133475"/>
          </a:xfrm>
          <a:ln/>
        </p:spPr>
        <p:txBody>
          <a:bodyPr vert="horz" lIns="91440" tIns="78552"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3600" b="1" dirty="0" err="1">
                <a:solidFill>
                  <a:srgbClr val="00B050"/>
                </a:solidFill>
              </a:rPr>
              <a:t>Κωστής</a:t>
            </a:r>
            <a:r>
              <a:rPr lang="cs-CZ" altLang="cs-CZ" sz="3600" b="1" dirty="0">
                <a:solidFill>
                  <a:srgbClr val="00B050"/>
                </a:solidFill>
              </a:rPr>
              <a:t> Παλα</a:t>
            </a:r>
            <a:r>
              <a:rPr lang="cs-CZ" altLang="cs-CZ" sz="3600" b="1" dirty="0" err="1">
                <a:solidFill>
                  <a:srgbClr val="00B050"/>
                </a:solidFill>
              </a:rPr>
              <a:t>μάς</a:t>
            </a:r>
            <a:r>
              <a:rPr lang="cs-CZ" altLang="cs-CZ" sz="3600" dirty="0">
                <a:solidFill>
                  <a:srgbClr val="00B050"/>
                </a:solidFill>
              </a:rPr>
              <a:t> (</a:t>
            </a:r>
            <a:r>
              <a:rPr lang="en-US" altLang="cs-CZ" sz="3600" dirty="0">
                <a:solidFill>
                  <a:srgbClr val="00B050"/>
                </a:solidFill>
                <a:latin typeface="Calibri" panose="020F0502020204030204" pitchFamily="34" charset="0"/>
                <a:ea typeface="Palatino Linotype" panose="02040502050505030304" pitchFamily="18" charset="0"/>
                <a:cs typeface="Palatino Linotype" panose="02040502050505030304" pitchFamily="18" charset="0"/>
              </a:rPr>
              <a:t>1859-1943</a:t>
            </a:r>
            <a:r>
              <a:rPr lang="cs-CZ" altLang="cs-CZ" sz="3600" dirty="0">
                <a:solidFill>
                  <a:srgbClr val="00B050"/>
                </a:solidFill>
              </a:rPr>
              <a:t>)</a:t>
            </a:r>
          </a:p>
        </p:txBody>
      </p:sp>
      <p:sp>
        <p:nvSpPr>
          <p:cNvPr id="195586" name="Rectangle 2"/>
          <p:cNvSpPr>
            <a:spLocks noGrp="1" noChangeArrowheads="1"/>
          </p:cNvSpPr>
          <p:nvPr>
            <p:ph type="body" idx="1"/>
          </p:nvPr>
        </p:nvSpPr>
        <p:spPr>
          <a:xfrm>
            <a:off x="1981200" y="1260475"/>
            <a:ext cx="8224838" cy="4865688"/>
          </a:xfrm>
          <a:ln/>
        </p:spPr>
        <p:txBody>
          <a:bodyPr/>
          <a:lstStyle/>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dirty="0"/>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dirty="0"/>
              <a:t>básník, prozaik, dramatik</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dirty="0"/>
              <a:t>literární kritik a historik</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dirty="0"/>
              <a:t>hlavní představitel generace r. 1880</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dirty="0"/>
              <a:t>(</a:t>
            </a:r>
            <a:r>
              <a:rPr lang="en-US" altLang="cs-CZ" sz="2200" b="1" dirty="0" err="1">
                <a:latin typeface="Calibri" panose="020F0502020204030204" pitchFamily="34" charset="0"/>
                <a:ea typeface="Palatino Linotype" panose="02040502050505030304" pitchFamily="18" charset="0"/>
                <a:cs typeface="Palatino Linotype" panose="02040502050505030304" pitchFamily="18" charset="0"/>
              </a:rPr>
              <a:t>Νέ</a:t>
            </a:r>
            <a:r>
              <a:rPr lang="en-US" altLang="cs-CZ" sz="2200" b="1" dirty="0">
                <a:latin typeface="Calibri" panose="020F0502020204030204" pitchFamily="34" charset="0"/>
                <a:ea typeface="Palatino Linotype" panose="02040502050505030304" pitchFamily="18" charset="0"/>
                <a:cs typeface="Palatino Linotype" panose="02040502050505030304" pitchFamily="18" charset="0"/>
              </a:rPr>
              <a:t>α Αθηναϊκή </a:t>
            </a:r>
            <a:r>
              <a:rPr lang="en-US" altLang="cs-CZ" sz="2200" dirty="0">
                <a:latin typeface="Calibri" panose="020F0502020204030204" pitchFamily="34" charset="0"/>
                <a:ea typeface="Palatino Linotype" panose="02040502050505030304" pitchFamily="18" charset="0"/>
                <a:cs typeface="Palatino Linotype" panose="02040502050505030304" pitchFamily="18" charset="0"/>
              </a:rPr>
              <a:t>ή</a:t>
            </a:r>
            <a:r>
              <a:rPr lang="en-US" altLang="cs-CZ" sz="2200" b="1" dirty="0">
                <a:latin typeface="Calibri" panose="020F0502020204030204" pitchFamily="34" charset="0"/>
                <a:ea typeface="Palatino Linotype" panose="02040502050505030304" pitchFamily="18" charset="0"/>
                <a:cs typeface="Palatino Linotype" panose="02040502050505030304" pitchFamily="18" charset="0"/>
              </a:rPr>
              <a:t> Παλαμική σχολή</a:t>
            </a:r>
            <a:r>
              <a:rPr lang="cs-CZ" altLang="cs-CZ" sz="2200" dirty="0"/>
              <a:t>)</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sz="2200" dirty="0"/>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dirty="0"/>
              <a:t>Κ. </a:t>
            </a:r>
            <a:r>
              <a:rPr lang="cs-CZ" altLang="cs-CZ" sz="2200" dirty="0" err="1"/>
              <a:t>Δημ</a:t>
            </a:r>
            <a:r>
              <a:rPr lang="cs-CZ" altLang="cs-CZ" sz="2200" dirty="0"/>
              <a:t>αράς: </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200" i="1" dirty="0"/>
              <a:t>...</a:t>
            </a:r>
            <a:r>
              <a:rPr lang="cs-CZ" altLang="cs-CZ" sz="2200" i="1" dirty="0" err="1"/>
              <a:t>στη</a:t>
            </a:r>
            <a:r>
              <a:rPr lang="cs-CZ" altLang="cs-CZ" sz="2200" i="1" dirty="0"/>
              <a:t> βα</a:t>
            </a:r>
            <a:r>
              <a:rPr lang="cs-CZ" altLang="cs-CZ" sz="2200" i="1" dirty="0" err="1"/>
              <a:t>ριά</a:t>
            </a:r>
            <a:r>
              <a:rPr lang="cs-CZ" altLang="cs-CZ" sz="2200" i="1" dirty="0"/>
              <a:t> </a:t>
            </a:r>
            <a:r>
              <a:rPr lang="cs-CZ" altLang="cs-CZ" sz="2200" i="1" dirty="0" err="1"/>
              <a:t>σκιά</a:t>
            </a:r>
            <a:r>
              <a:rPr lang="cs-CZ" altLang="cs-CZ" sz="2200" i="1" dirty="0"/>
              <a:t> </a:t>
            </a:r>
            <a:r>
              <a:rPr lang="cs-CZ" altLang="cs-CZ" sz="2200" i="1" dirty="0" err="1"/>
              <a:t>του</a:t>
            </a:r>
            <a:r>
              <a:rPr lang="cs-CZ" altLang="cs-CZ" sz="2200" i="1" dirty="0"/>
              <a:t> Παλα</a:t>
            </a:r>
            <a:r>
              <a:rPr lang="cs-CZ" altLang="cs-CZ" sz="2200" i="1" dirty="0" err="1"/>
              <a:t>μά</a:t>
            </a:r>
            <a:endParaRPr lang="cs-CZ" altLang="cs-CZ" sz="2200" i="1" dirty="0"/>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sz="2200" dirty="0"/>
          </a:p>
        </p:txBody>
      </p:sp>
      <p:pic>
        <p:nvPicPr>
          <p:cNvPr id="1955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701" y="1511300"/>
            <a:ext cx="3738563" cy="4787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1"/>
          <p:cNvSpPr>
            <a:spLocks noGrp="1" noChangeArrowheads="1"/>
          </p:cNvSpPr>
          <p:nvPr>
            <p:ph type="title"/>
          </p:nvPr>
        </p:nvSpPr>
        <p:spPr>
          <a:xfrm>
            <a:off x="1981200" y="128589"/>
            <a:ext cx="8224838" cy="1131887"/>
          </a:xfrm>
          <a:ln/>
        </p:spPr>
        <p:txBody>
          <a:bodyPr vert="horz" lIns="91440" tIns="69732"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cs-CZ" sz="2600"/>
              <a:t>Δ. Βικέλας, Η ελληνική δημοσιογραφία κατά το 1883,</a:t>
            </a:r>
            <a:r>
              <a:rPr lang="el-GR" altLang="cs-CZ" sz="2600" i="1"/>
              <a:t> Εστία</a:t>
            </a:r>
            <a:r>
              <a:rPr lang="el-GR" altLang="cs-CZ" sz="2600"/>
              <a:t>, τ. 17 (1884), 87.</a:t>
            </a:r>
          </a:p>
        </p:txBody>
      </p:sp>
      <p:sp>
        <p:nvSpPr>
          <p:cNvPr id="196610" name="Rectangle 2"/>
          <p:cNvSpPr>
            <a:spLocks noGrp="1" noChangeArrowheads="1"/>
          </p:cNvSpPr>
          <p:nvPr>
            <p:ph type="body" idx="1"/>
          </p:nvPr>
        </p:nvSpPr>
        <p:spPr>
          <a:xfrm>
            <a:off x="1981200" y="1260475"/>
            <a:ext cx="8224838" cy="6446838"/>
          </a:xfrm>
          <a:ln/>
        </p:spPr>
        <p:txBody>
          <a:bodyPr vert="horz" lIns="91440" tIns="46800" rIns="91440" bIns="45720" rtlCol="0">
            <a:normAutofit/>
          </a:bodyPr>
          <a:lstStyle/>
          <a:p>
            <a:pPr indent="-341313">
              <a:lnSpc>
                <a:spcPct val="102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l-GR" altLang="cs-CZ" sz="2400" dirty="0">
              <a:latin typeface="Calibri" panose="020F0502020204030204" pitchFamily="34" charset="0"/>
              <a:ea typeface="Palatino Linotype" panose="02040502050505030304" pitchFamily="18" charset="0"/>
              <a:cs typeface="Palatino Linotype" panose="02040502050505030304" pitchFamily="18" charset="0"/>
            </a:endParaRPr>
          </a:p>
          <a:p>
            <a:pPr indent="-341313">
              <a:lnSpc>
                <a:spcPct val="132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cs-CZ" sz="2400" dirty="0">
                <a:latin typeface="Calibri" panose="020F0502020204030204" pitchFamily="34" charset="0"/>
                <a:ea typeface="Palatino Linotype" panose="02040502050505030304" pitchFamily="18" charset="0"/>
                <a:cs typeface="Palatino Linotype" panose="02040502050505030304" pitchFamily="18" charset="0"/>
              </a:rPr>
              <a:t>«</a:t>
            </a:r>
            <a:r>
              <a:rPr lang="en-US" altLang="cs-CZ" sz="2400" dirty="0">
                <a:latin typeface="Calibri" panose="020F0502020204030204" pitchFamily="34" charset="0"/>
                <a:ea typeface="Palatino Linotype" panose="02040502050505030304" pitchFamily="18" charset="0"/>
                <a:cs typeface="Palatino Linotype" panose="02040502050505030304" pitchFamily="18" charset="0"/>
              </a:rPr>
              <a:t>H E</a:t>
            </a:r>
            <a:r>
              <a:rPr lang="el-GR" altLang="cs-CZ" sz="2400" dirty="0" err="1">
                <a:latin typeface="Calibri" panose="020F0502020204030204" pitchFamily="34" charset="0"/>
                <a:ea typeface="Palatino Linotype" panose="02040502050505030304" pitchFamily="18" charset="0"/>
                <a:cs typeface="Palatino Linotype" panose="02040502050505030304" pitchFamily="18" charset="0"/>
              </a:rPr>
              <a:t>λλάς</a:t>
            </a:r>
            <a:r>
              <a:rPr lang="el-GR" altLang="cs-CZ" sz="2400" dirty="0">
                <a:latin typeface="Calibri" panose="020F0502020204030204" pitchFamily="34" charset="0"/>
                <a:ea typeface="Palatino Linotype" panose="02040502050505030304" pitchFamily="18" charset="0"/>
                <a:cs typeface="Palatino Linotype" panose="02040502050505030304" pitchFamily="18" charset="0"/>
              </a:rPr>
              <a:t> από το 1871 δεν </a:t>
            </a:r>
            <a:r>
              <a:rPr lang="el-GR" altLang="cs-CZ" sz="2400" dirty="0" err="1">
                <a:latin typeface="Calibri" panose="020F0502020204030204" pitchFamily="34" charset="0"/>
                <a:ea typeface="Palatino Linotype" panose="02040502050505030304" pitchFamily="18" charset="0"/>
                <a:cs typeface="Palatino Linotype" panose="02040502050505030304" pitchFamily="18" charset="0"/>
              </a:rPr>
              <a:t>έμεινεν</a:t>
            </a:r>
            <a:r>
              <a:rPr lang="el-GR" altLang="cs-CZ" sz="2400" dirty="0">
                <a:latin typeface="Calibri" panose="020F0502020204030204" pitchFamily="34" charset="0"/>
                <a:ea typeface="Palatino Linotype" panose="02040502050505030304" pitchFamily="18" charset="0"/>
                <a:cs typeface="Palatino Linotype" panose="02040502050505030304" pitchFamily="18" charset="0"/>
              </a:rPr>
              <a:t> στάσιμος. Τα </a:t>
            </a:r>
            <a:r>
              <a:rPr lang="el-GR" altLang="cs-CZ" sz="2400" b="1" dirty="0">
                <a:latin typeface="Calibri" panose="020F0502020204030204" pitchFamily="34" charset="0"/>
                <a:ea typeface="Palatino Linotype" panose="02040502050505030304" pitchFamily="18" charset="0"/>
                <a:cs typeface="Palatino Linotype" panose="02040502050505030304" pitchFamily="18" charset="0"/>
              </a:rPr>
              <a:t>σύνορά</a:t>
            </a:r>
            <a:r>
              <a:rPr lang="el-GR" altLang="cs-CZ" sz="2400" dirty="0">
                <a:latin typeface="Calibri" panose="020F0502020204030204" pitchFamily="34" charset="0"/>
                <a:ea typeface="Palatino Linotype" panose="02040502050505030304" pitchFamily="18" charset="0"/>
                <a:cs typeface="Palatino Linotype" panose="02040502050505030304" pitchFamily="18" charset="0"/>
              </a:rPr>
              <a:t> της </a:t>
            </a:r>
            <a:r>
              <a:rPr lang="el-GR" altLang="cs-CZ" sz="2400" dirty="0" err="1">
                <a:latin typeface="Calibri" panose="020F0502020204030204" pitchFamily="34" charset="0"/>
                <a:ea typeface="Palatino Linotype" panose="02040502050505030304" pitchFamily="18" charset="0"/>
                <a:cs typeface="Palatino Linotype" panose="02040502050505030304" pitchFamily="18" charset="0"/>
              </a:rPr>
              <a:t>ηυρύνθησαν</a:t>
            </a:r>
            <a:r>
              <a:rPr lang="el-GR" altLang="cs-CZ" sz="2400" dirty="0">
                <a:latin typeface="Calibri" panose="020F0502020204030204" pitchFamily="34" charset="0"/>
                <a:cs typeface="Calibri" panose="020F0502020204030204" pitchFamily="34" charset="0"/>
              </a:rPr>
              <a:t>˙ </a:t>
            </a:r>
            <a:r>
              <a:rPr lang="el-GR" altLang="cs-CZ" sz="2400" b="1" dirty="0">
                <a:latin typeface="Calibri" panose="020F0502020204030204" pitchFamily="34" charset="0"/>
                <a:cs typeface="Calibri" panose="020F0502020204030204" pitchFamily="34" charset="0"/>
              </a:rPr>
              <a:t>ο πληθυσμός </a:t>
            </a:r>
            <a:r>
              <a:rPr lang="el-GR" altLang="cs-CZ" sz="2400" dirty="0" err="1">
                <a:latin typeface="Calibri" panose="020F0502020204030204" pitchFamily="34" charset="0"/>
                <a:cs typeface="Calibri" panose="020F0502020204030204" pitchFamily="34" charset="0"/>
              </a:rPr>
              <a:t>ηύξησεν</a:t>
            </a:r>
            <a:r>
              <a:rPr lang="el-GR" altLang="cs-CZ" sz="2400" dirty="0">
                <a:latin typeface="Calibri" panose="020F0502020204030204" pitchFamily="34" charset="0"/>
                <a:cs typeface="Calibri" panose="020F0502020204030204" pitchFamily="34" charset="0"/>
              </a:rPr>
              <a:t>˙ αι </a:t>
            </a:r>
            <a:r>
              <a:rPr lang="el-GR" altLang="cs-CZ" sz="2400" b="1" dirty="0">
                <a:latin typeface="Calibri" panose="020F0502020204030204" pitchFamily="34" charset="0"/>
                <a:cs typeface="Calibri" panose="020F0502020204030204" pitchFamily="34" charset="0"/>
              </a:rPr>
              <a:t>πόλεις</a:t>
            </a:r>
            <a:r>
              <a:rPr lang="el-GR" altLang="cs-CZ" sz="2400" dirty="0">
                <a:latin typeface="Calibri" panose="020F0502020204030204" pitchFamily="34" charset="0"/>
                <a:cs typeface="Calibri" panose="020F0502020204030204" pitchFamily="34" charset="0"/>
              </a:rPr>
              <a:t> εμεγάλωσαν˙ η </a:t>
            </a:r>
            <a:r>
              <a:rPr lang="el-GR" altLang="cs-CZ" sz="2400" b="1" dirty="0">
                <a:latin typeface="Calibri" panose="020F0502020204030204" pitchFamily="34" charset="0"/>
                <a:cs typeface="Calibri" panose="020F0502020204030204" pitchFamily="34" charset="0"/>
              </a:rPr>
              <a:t>βιομηχανία</a:t>
            </a:r>
            <a:r>
              <a:rPr lang="el-GR" altLang="cs-CZ" sz="2400" dirty="0">
                <a:latin typeface="Calibri" panose="020F0502020204030204" pitchFamily="34" charset="0"/>
                <a:cs typeface="Calibri" panose="020F0502020204030204" pitchFamily="34" charset="0"/>
              </a:rPr>
              <a:t> και το </a:t>
            </a:r>
            <a:r>
              <a:rPr lang="el-GR" altLang="cs-CZ" sz="2400" b="1" dirty="0" err="1">
                <a:latin typeface="Calibri" panose="020F0502020204030204" pitchFamily="34" charset="0"/>
                <a:cs typeface="Calibri" panose="020F0502020204030204" pitchFamily="34" charset="0"/>
              </a:rPr>
              <a:t>εμπόριον</a:t>
            </a:r>
            <a:r>
              <a:rPr lang="el-GR" altLang="cs-CZ" sz="2400" dirty="0">
                <a:latin typeface="Calibri" panose="020F0502020204030204" pitchFamily="34" charset="0"/>
                <a:cs typeface="Calibri" panose="020F0502020204030204" pitchFamily="34" charset="0"/>
              </a:rPr>
              <a:t> </a:t>
            </a:r>
            <a:r>
              <a:rPr lang="el-GR" altLang="cs-CZ" sz="2400" dirty="0" err="1">
                <a:latin typeface="Calibri" panose="020F0502020204030204" pitchFamily="34" charset="0"/>
                <a:cs typeface="Calibri" panose="020F0502020204030204" pitchFamily="34" charset="0"/>
              </a:rPr>
              <a:t>έλαβον</a:t>
            </a:r>
            <a:r>
              <a:rPr lang="el-GR" altLang="cs-CZ" sz="2400" dirty="0">
                <a:latin typeface="Calibri" panose="020F0502020204030204" pitchFamily="34" charset="0"/>
                <a:cs typeface="Calibri" panose="020F0502020204030204" pitchFamily="34" charset="0"/>
              </a:rPr>
              <a:t> </a:t>
            </a:r>
            <a:r>
              <a:rPr lang="el-GR" altLang="cs-CZ" sz="2400" dirty="0" err="1">
                <a:latin typeface="Calibri" panose="020F0502020204030204" pitchFamily="34" charset="0"/>
                <a:cs typeface="Calibri" panose="020F0502020204030204" pitchFamily="34" charset="0"/>
              </a:rPr>
              <a:t>νέαν</a:t>
            </a:r>
            <a:r>
              <a:rPr lang="el-GR" altLang="cs-CZ" sz="2400" dirty="0">
                <a:latin typeface="Calibri" panose="020F0502020204030204" pitchFamily="34" charset="0"/>
                <a:cs typeface="Calibri" panose="020F0502020204030204" pitchFamily="34" charset="0"/>
              </a:rPr>
              <a:t> </a:t>
            </a:r>
            <a:r>
              <a:rPr lang="el-GR" altLang="cs-CZ" sz="2400" dirty="0" err="1">
                <a:latin typeface="Calibri" panose="020F0502020204030204" pitchFamily="34" charset="0"/>
                <a:cs typeface="Calibri" panose="020F0502020204030204" pitchFamily="34" charset="0"/>
              </a:rPr>
              <a:t>ανάπτυξην</a:t>
            </a:r>
            <a:r>
              <a:rPr lang="el-GR" altLang="cs-CZ" sz="2400" dirty="0">
                <a:latin typeface="Calibri" panose="020F0502020204030204" pitchFamily="34" charset="0"/>
                <a:cs typeface="Calibri" panose="020F0502020204030204" pitchFamily="34" charset="0"/>
              </a:rPr>
              <a:t>˙ </a:t>
            </a:r>
            <a:r>
              <a:rPr lang="el-GR" altLang="cs-CZ" sz="2400" b="1" dirty="0">
                <a:latin typeface="Calibri" panose="020F0502020204030204" pitchFamily="34" charset="0"/>
                <a:cs typeface="Calibri" panose="020F0502020204030204" pitchFamily="34" charset="0"/>
              </a:rPr>
              <a:t>σιδηρόδρομοι</a:t>
            </a:r>
            <a:r>
              <a:rPr lang="el-GR" altLang="cs-CZ" sz="2400" dirty="0">
                <a:latin typeface="Calibri" panose="020F0502020204030204" pitchFamily="34" charset="0"/>
                <a:cs typeface="Calibri" panose="020F0502020204030204" pitchFamily="34" charset="0"/>
              </a:rPr>
              <a:t> κατασκευάζονται, ήδη δ᾽ </a:t>
            </a:r>
            <a:r>
              <a:rPr lang="el-GR" altLang="cs-CZ" sz="2400" dirty="0" err="1">
                <a:latin typeface="Calibri" panose="020F0502020204030204" pitchFamily="34" charset="0"/>
                <a:cs typeface="Calibri" panose="020F0502020204030204" pitchFamily="34" charset="0"/>
              </a:rPr>
              <a:t>αγγέλεται</a:t>
            </a:r>
            <a:r>
              <a:rPr lang="el-GR" altLang="cs-CZ" sz="2400" dirty="0">
                <a:latin typeface="Calibri" panose="020F0502020204030204" pitchFamily="34" charset="0"/>
                <a:cs typeface="Calibri" panose="020F0502020204030204" pitchFamily="34" charset="0"/>
              </a:rPr>
              <a:t> η προσεχής </a:t>
            </a:r>
            <a:r>
              <a:rPr lang="el-GR" altLang="cs-CZ" sz="2400" dirty="0" err="1">
                <a:latin typeface="Calibri" panose="020F0502020204030204" pitchFamily="34" charset="0"/>
                <a:cs typeface="Calibri" panose="020F0502020204030204" pitchFamily="34" charset="0"/>
              </a:rPr>
              <a:t>εγκαινίασις</a:t>
            </a:r>
            <a:r>
              <a:rPr lang="el-GR" altLang="cs-CZ" sz="2400" dirty="0">
                <a:latin typeface="Calibri" panose="020F0502020204030204" pitchFamily="34" charset="0"/>
                <a:cs typeface="Calibri" panose="020F0502020204030204" pitchFamily="34" charset="0"/>
              </a:rPr>
              <a:t> της </a:t>
            </a:r>
            <a:r>
              <a:rPr lang="el-GR" altLang="cs-CZ" sz="2400" dirty="0" err="1">
                <a:latin typeface="Calibri" panose="020F0502020204030204" pitchFamily="34" charset="0"/>
                <a:cs typeface="Calibri" panose="020F0502020204030204" pitchFamily="34" charset="0"/>
              </a:rPr>
              <a:t>απ</a:t>
            </a:r>
            <a:r>
              <a:rPr lang="el-GR" altLang="cs-CZ" sz="2400" dirty="0">
                <a:latin typeface="Calibri" panose="020F0502020204030204" pitchFamily="34" charset="0"/>
                <a:cs typeface="Calibri" panose="020F0502020204030204" pitchFamily="34" charset="0"/>
              </a:rPr>
              <a:t>᾽ Αθηνών εις Μέγαρα γραμμής και της από Βώλου εις </a:t>
            </a:r>
            <a:r>
              <a:rPr lang="el-GR" altLang="cs-CZ" sz="2400" dirty="0" err="1">
                <a:latin typeface="Calibri" panose="020F0502020204030204" pitchFamily="34" charset="0"/>
                <a:cs typeface="Calibri" panose="020F0502020204030204" pitchFamily="34" charset="0"/>
              </a:rPr>
              <a:t>Λάρισσαν</a:t>
            </a:r>
            <a:r>
              <a:rPr lang="el-GR" altLang="cs-CZ" sz="2400" dirty="0">
                <a:latin typeface="Calibri" panose="020F0502020204030204" pitchFamily="34" charset="0"/>
                <a:cs typeface="Calibri" panose="020F0502020204030204" pitchFamily="34" charset="0"/>
              </a:rPr>
              <a:t>˙ </a:t>
            </a:r>
            <a:r>
              <a:rPr lang="el-GR" altLang="cs-CZ" sz="2400" b="1" dirty="0">
                <a:latin typeface="Calibri" panose="020F0502020204030204" pitchFamily="34" charset="0"/>
                <a:cs typeface="Calibri" panose="020F0502020204030204" pitchFamily="34" charset="0"/>
              </a:rPr>
              <a:t>εν </a:t>
            </a:r>
            <a:r>
              <a:rPr lang="el-GR" altLang="cs-CZ" sz="2400" b="1" dirty="0" err="1">
                <a:latin typeface="Calibri" panose="020F0502020204030204" pitchFamily="34" charset="0"/>
                <a:cs typeface="Calibri" panose="020F0502020204030204" pitchFamily="34" charset="0"/>
              </a:rPr>
              <a:t>Κορίνθω</a:t>
            </a:r>
            <a:r>
              <a:rPr lang="el-GR" altLang="cs-CZ" sz="2400" b="1" dirty="0">
                <a:latin typeface="Calibri" panose="020F0502020204030204" pitchFamily="34" charset="0"/>
                <a:cs typeface="Calibri" panose="020F0502020204030204" pitchFamily="34" charset="0"/>
              </a:rPr>
              <a:t> </a:t>
            </a:r>
            <a:r>
              <a:rPr lang="el-GR" altLang="cs-CZ" sz="2400" dirty="0">
                <a:latin typeface="Calibri" panose="020F0502020204030204" pitchFamily="34" charset="0"/>
                <a:cs typeface="Calibri" panose="020F0502020204030204" pitchFamily="34" charset="0"/>
              </a:rPr>
              <a:t>ενασχολούνται όπως </a:t>
            </a:r>
            <a:r>
              <a:rPr lang="el-GR" altLang="cs-CZ" sz="2400" dirty="0" err="1">
                <a:latin typeface="Calibri" panose="020F0502020204030204" pitchFamily="34" charset="0"/>
                <a:cs typeface="Calibri" panose="020F0502020204030204" pitchFamily="34" charset="0"/>
              </a:rPr>
              <a:t>μεταβάλωσι</a:t>
            </a:r>
            <a:r>
              <a:rPr lang="el-GR" altLang="cs-CZ" sz="2400" dirty="0">
                <a:latin typeface="Calibri" panose="020F0502020204030204" pitchFamily="34" charset="0"/>
                <a:cs typeface="Calibri" panose="020F0502020204030204" pitchFamily="34" charset="0"/>
              </a:rPr>
              <a:t> την </a:t>
            </a:r>
            <a:r>
              <a:rPr lang="el-GR" altLang="cs-CZ" sz="2400" dirty="0" err="1">
                <a:latin typeface="Calibri" panose="020F0502020204030204" pitchFamily="34" charset="0"/>
                <a:cs typeface="Calibri" panose="020F0502020204030204" pitchFamily="34" charset="0"/>
              </a:rPr>
              <a:t>Πελοπόννησον</a:t>
            </a:r>
            <a:r>
              <a:rPr lang="el-GR" altLang="cs-CZ" sz="2400" dirty="0">
                <a:latin typeface="Calibri" panose="020F0502020204030204" pitchFamily="34" charset="0"/>
                <a:cs typeface="Calibri" panose="020F0502020204030204" pitchFamily="34" charset="0"/>
              </a:rPr>
              <a:t> εις </a:t>
            </a:r>
            <a:r>
              <a:rPr lang="el-GR" altLang="cs-CZ" sz="2400" dirty="0" err="1">
                <a:latin typeface="Calibri" panose="020F0502020204030204" pitchFamily="34" charset="0"/>
                <a:cs typeface="Calibri" panose="020F0502020204030204" pitchFamily="34" charset="0"/>
              </a:rPr>
              <a:t>νήσον</a:t>
            </a:r>
            <a:r>
              <a:rPr lang="el-GR" altLang="cs-CZ" sz="2400" dirty="0">
                <a:latin typeface="Calibri" panose="020F0502020204030204" pitchFamily="34" charset="0"/>
                <a:cs typeface="Calibri" panose="020F0502020204030204" pitchFamily="34" charset="0"/>
              </a:rPr>
              <a:t>˙ </a:t>
            </a:r>
            <a:r>
              <a:rPr lang="el-GR" altLang="cs-CZ" sz="2400" dirty="0" err="1">
                <a:latin typeface="Calibri" panose="020F0502020204030204" pitchFamily="34" charset="0"/>
                <a:cs typeface="Calibri" panose="020F0502020204030204" pitchFamily="34" charset="0"/>
              </a:rPr>
              <a:t>εκμεταλλεύοντ</a:t>
            </a:r>
            <a:r>
              <a:rPr lang="el-GR" altLang="cs-CZ" sz="2400" dirty="0">
                <a:latin typeface="Calibri" panose="020F0502020204030204" pitchFamily="34" charset="0"/>
                <a:cs typeface="Calibri" panose="020F0502020204030204" pitchFamily="34" charset="0"/>
              </a:rPr>
              <a:t>᾽ εκ νέου τους θησαυρούς της γης˙ […] Η </a:t>
            </a:r>
            <a:r>
              <a:rPr lang="el-GR" altLang="cs-CZ" sz="2400" b="1" dirty="0">
                <a:latin typeface="Calibri" panose="020F0502020204030204" pitchFamily="34" charset="0"/>
                <a:cs typeface="Calibri" panose="020F0502020204030204" pitchFamily="34" charset="0"/>
              </a:rPr>
              <a:t>εν </a:t>
            </a:r>
            <a:r>
              <a:rPr lang="el-GR" altLang="cs-CZ" sz="2400" b="1" dirty="0" err="1">
                <a:latin typeface="Calibri" panose="020F0502020204030204" pitchFamily="34" charset="0"/>
                <a:cs typeface="Calibri" panose="020F0502020204030204" pitchFamily="34" charset="0"/>
              </a:rPr>
              <a:t>Λαυρίω</a:t>
            </a:r>
            <a:r>
              <a:rPr lang="el-GR" altLang="cs-CZ" sz="2400" b="1" dirty="0">
                <a:latin typeface="Calibri" panose="020F0502020204030204" pitchFamily="34" charset="0"/>
                <a:cs typeface="Calibri" panose="020F0502020204030204" pitchFamily="34" charset="0"/>
              </a:rPr>
              <a:t> </a:t>
            </a:r>
            <a:r>
              <a:rPr lang="el-GR" altLang="cs-CZ" sz="2400" dirty="0">
                <a:latin typeface="Calibri" panose="020F0502020204030204" pitchFamily="34" charset="0"/>
                <a:cs typeface="Calibri" panose="020F0502020204030204" pitchFamily="34" charset="0"/>
              </a:rPr>
              <a:t>βιομηχανική αυτή </a:t>
            </a:r>
            <a:r>
              <a:rPr lang="el-GR" altLang="cs-CZ" sz="2400" dirty="0" err="1">
                <a:latin typeface="Calibri" panose="020F0502020204030204" pitchFamily="34" charset="0"/>
                <a:cs typeface="Calibri" panose="020F0502020204030204" pitchFamily="34" charset="0"/>
              </a:rPr>
              <a:t>εξέγερσις</a:t>
            </a:r>
            <a:r>
              <a:rPr lang="el-GR" altLang="cs-CZ" sz="2400" dirty="0">
                <a:latin typeface="Calibri" panose="020F0502020204030204" pitchFamily="34" charset="0"/>
                <a:cs typeface="Calibri" panose="020F0502020204030204" pitchFamily="34" charset="0"/>
              </a:rPr>
              <a:t> και διηνεκής </a:t>
            </a:r>
            <a:r>
              <a:rPr lang="en-US" altLang="cs-CZ" sz="2400" dirty="0">
                <a:latin typeface="Calibri" panose="020F0502020204030204" pitchFamily="34" charset="0"/>
                <a:cs typeface="Calibri" panose="020F0502020204030204" pitchFamily="34" charset="0"/>
              </a:rPr>
              <a:t>(</a:t>
            </a:r>
            <a:r>
              <a:rPr lang="en-US" altLang="cs-CZ" sz="2400" dirty="0" err="1">
                <a:latin typeface="Calibri" panose="020F0502020204030204" pitchFamily="34" charset="0"/>
                <a:cs typeface="Calibri" panose="020F0502020204030204" pitchFamily="34" charset="0"/>
              </a:rPr>
              <a:t>neustálý</a:t>
            </a:r>
            <a:r>
              <a:rPr lang="en-US" altLang="cs-CZ" sz="2400" dirty="0">
                <a:latin typeface="Calibri" panose="020F0502020204030204" pitchFamily="34" charset="0"/>
                <a:cs typeface="Calibri" panose="020F0502020204030204" pitchFamily="34" charset="0"/>
              </a:rPr>
              <a:t>) </a:t>
            </a:r>
            <a:r>
              <a:rPr lang="el-GR" altLang="cs-CZ" sz="2400" dirty="0">
                <a:latin typeface="Calibri" panose="020F0502020204030204" pitchFamily="34" charset="0"/>
                <a:cs typeface="Calibri" panose="020F0502020204030204" pitchFamily="34" charset="0"/>
              </a:rPr>
              <a:t> του δημοσίου πλούτου </a:t>
            </a:r>
            <a:r>
              <a:rPr lang="el-GR" altLang="cs-CZ" sz="2400" dirty="0" err="1">
                <a:latin typeface="Calibri" panose="020F0502020204030204" pitchFamily="34" charset="0"/>
                <a:cs typeface="Calibri" panose="020F0502020204030204" pitchFamily="34" charset="0"/>
              </a:rPr>
              <a:t>αύξησις</a:t>
            </a:r>
            <a:r>
              <a:rPr lang="el-GR" altLang="cs-CZ" sz="2400" dirty="0">
                <a:latin typeface="Calibri" panose="020F0502020204030204" pitchFamily="34" charset="0"/>
                <a:cs typeface="Calibri" panose="020F0502020204030204" pitchFamily="34" charset="0"/>
              </a:rPr>
              <a:t> […]».</a:t>
            </a:r>
          </a:p>
          <a:p>
            <a:pPr indent="-341313">
              <a:lnSpc>
                <a:spcPct val="132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l-GR" altLang="cs-CZ" sz="2200" dirty="0">
              <a:latin typeface="Calibri" panose="020F0502020204030204" pitchFamily="34" charset="0"/>
              <a:cs typeface="Calibri" panose="020F0502020204030204" pitchFamily="34" charset="0"/>
            </a:endParaRPr>
          </a:p>
          <a:p>
            <a:pPr indent="-341313">
              <a:lnSpc>
                <a:spcPct val="121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sz="22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1"/>
          <p:cNvSpPr>
            <a:spLocks noGrp="1" noChangeArrowheads="1"/>
          </p:cNvSpPr>
          <p:nvPr>
            <p:ph type="title"/>
          </p:nvPr>
        </p:nvSpPr>
        <p:spPr>
          <a:xfrm>
            <a:off x="1981200" y="128588"/>
            <a:ext cx="8224838" cy="952500"/>
          </a:xfrm>
          <a:ln/>
        </p:spPr>
        <p:txBody>
          <a:bodyPr vert="horz" lIns="91440" tIns="78552"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3600"/>
              <a:t>První fáze tvorby</a:t>
            </a:r>
          </a:p>
        </p:txBody>
      </p:sp>
      <p:sp>
        <p:nvSpPr>
          <p:cNvPr id="197634" name="Rectangle 2"/>
          <p:cNvSpPr>
            <a:spLocks noGrp="1" noChangeArrowheads="1"/>
          </p:cNvSpPr>
          <p:nvPr>
            <p:ph type="body" idx="1"/>
          </p:nvPr>
        </p:nvSpPr>
        <p:spPr>
          <a:xfrm>
            <a:off x="1981200" y="1260476"/>
            <a:ext cx="8224838" cy="5006975"/>
          </a:xfrm>
          <a:ln/>
        </p:spPr>
        <p:txBody>
          <a:bodyPr vert="horz" lIns="91440" tIns="46800" rIns="91440" bIns="45720" rtlCol="0">
            <a:normAutofit lnSpcReduction="10000"/>
          </a:bodyPr>
          <a:lstStyle/>
          <a:p>
            <a:pPr indent="-341313">
              <a:lnSpc>
                <a:spcPct val="102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cs-CZ" sz="2400">
                <a:latin typeface="Calibri" panose="020F0502020204030204" pitchFamily="34" charset="0"/>
                <a:ea typeface="Palatino Linotype" panose="02040502050505030304" pitchFamily="18" charset="0"/>
                <a:cs typeface="Palatino Linotype" panose="02040502050505030304" pitchFamily="18" charset="0"/>
              </a:rPr>
              <a:t>Vliv fr. parnasistů: velký význam je přikládán </a:t>
            </a:r>
            <a:r>
              <a:rPr lang="en-US" altLang="cs-CZ" sz="2400">
                <a:latin typeface="Calibri" panose="020F0502020204030204" pitchFamily="34" charset="0"/>
                <a:ea typeface="Palatino Linotype" panose="02040502050505030304" pitchFamily="18" charset="0"/>
                <a:cs typeface="Palatino Linotype" panose="02040502050505030304" pitchFamily="18" charset="0"/>
              </a:rPr>
              <a:t>básnické formě:</a:t>
            </a:r>
          </a:p>
          <a:p>
            <a:pPr indent="-341313">
              <a:lnSpc>
                <a:spcPct val="102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cs-CZ" sz="2400" b="1" i="1">
                <a:latin typeface="Calibri" panose="020F0502020204030204" pitchFamily="34" charset="0"/>
                <a:ea typeface="Palatino Linotype" panose="02040502050505030304" pitchFamily="18" charset="0"/>
                <a:cs typeface="Palatino Linotype" panose="02040502050505030304" pitchFamily="18" charset="0"/>
              </a:rPr>
              <a:t>Πατρίδες</a:t>
            </a:r>
            <a:r>
              <a:rPr lang="el-GR" altLang="cs-CZ" sz="2400">
                <a:latin typeface="Calibri" panose="020F0502020204030204" pitchFamily="34" charset="0"/>
                <a:ea typeface="Palatino Linotype" panose="02040502050505030304" pitchFamily="18" charset="0"/>
                <a:cs typeface="Palatino Linotype" panose="02040502050505030304" pitchFamily="18" charset="0"/>
              </a:rPr>
              <a:t> (1895) </a:t>
            </a:r>
          </a:p>
          <a:p>
            <a:pPr indent="-341313">
              <a:lnSpc>
                <a:spcPct val="102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cs-CZ" sz="2400">
                <a:latin typeface="Calibri" panose="020F0502020204030204" pitchFamily="34" charset="0"/>
                <a:ea typeface="Palatino Linotype" panose="02040502050505030304" pitchFamily="18" charset="0"/>
                <a:cs typeface="Palatino Linotype" panose="02040502050505030304" pitchFamily="18" charset="0"/>
              </a:rPr>
              <a:t>sonety, později zařazeny do sbírky </a:t>
            </a:r>
            <a:r>
              <a:rPr lang="el-GR" altLang="cs-CZ" sz="2400" b="1" i="1">
                <a:latin typeface="Calibri" panose="020F0502020204030204" pitchFamily="34" charset="0"/>
                <a:ea typeface="Palatino Linotype" panose="02040502050505030304" pitchFamily="18" charset="0"/>
                <a:cs typeface="Palatino Linotype" panose="02040502050505030304" pitchFamily="18" charset="0"/>
              </a:rPr>
              <a:t>Η</a:t>
            </a:r>
            <a:r>
              <a:rPr lang="en-US" altLang="cs-CZ" sz="2400" b="1" i="1">
                <a:latin typeface="Calibri" panose="020F0502020204030204" pitchFamily="34" charset="0"/>
                <a:ea typeface="Palatino Linotype" panose="02040502050505030304" pitchFamily="18" charset="0"/>
                <a:cs typeface="Palatino Linotype" panose="02040502050505030304" pitchFamily="18" charset="0"/>
              </a:rPr>
              <a:t> </a:t>
            </a:r>
            <a:r>
              <a:rPr lang="el-GR" altLang="cs-CZ" sz="2400" b="1" i="1">
                <a:latin typeface="Calibri" panose="020F0502020204030204" pitchFamily="34" charset="0"/>
                <a:ea typeface="Palatino Linotype" panose="02040502050505030304" pitchFamily="18" charset="0"/>
                <a:cs typeface="Palatino Linotype" panose="02040502050505030304" pitchFamily="18" charset="0"/>
              </a:rPr>
              <a:t>ασάλευτη</a:t>
            </a:r>
            <a:r>
              <a:rPr lang="en-US" altLang="cs-CZ" sz="2400" b="1" i="1">
                <a:latin typeface="Calibri" panose="020F0502020204030204" pitchFamily="34" charset="0"/>
                <a:ea typeface="Palatino Linotype" panose="02040502050505030304" pitchFamily="18" charset="0"/>
                <a:cs typeface="Palatino Linotype" panose="02040502050505030304" pitchFamily="18" charset="0"/>
              </a:rPr>
              <a:t> </a:t>
            </a:r>
            <a:r>
              <a:rPr lang="el-GR" altLang="cs-CZ" sz="2400" b="1" i="1">
                <a:latin typeface="Calibri" panose="020F0502020204030204" pitchFamily="34" charset="0"/>
                <a:ea typeface="Palatino Linotype" panose="02040502050505030304" pitchFamily="18" charset="0"/>
                <a:cs typeface="Palatino Linotype" panose="02040502050505030304" pitchFamily="18" charset="0"/>
              </a:rPr>
              <a:t>ζωή</a:t>
            </a:r>
            <a:r>
              <a:rPr lang="en-US" altLang="cs-CZ" sz="2400">
                <a:latin typeface="Calibri" panose="020F0502020204030204" pitchFamily="34" charset="0"/>
                <a:ea typeface="Palatino Linotype" panose="02040502050505030304" pitchFamily="18" charset="0"/>
                <a:cs typeface="Palatino Linotype" panose="02040502050505030304" pitchFamily="18" charset="0"/>
              </a:rPr>
              <a:t>)</a:t>
            </a:r>
          </a:p>
          <a:p>
            <a:pPr indent="-341313">
              <a:lnSpc>
                <a:spcPct val="102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cs-CZ" sz="2400" b="1" i="1">
                <a:latin typeface="Calibri" panose="020F0502020204030204" pitchFamily="34" charset="0"/>
                <a:ea typeface="Palatino Linotype" panose="02040502050505030304" pitchFamily="18" charset="0"/>
                <a:cs typeface="Palatino Linotype" panose="02040502050505030304" pitchFamily="18" charset="0"/>
              </a:rPr>
              <a:t>Ίαμβοι</a:t>
            </a:r>
            <a:r>
              <a:rPr lang="en-US" altLang="cs-CZ" sz="2400" b="1" i="1">
                <a:latin typeface="Calibri" panose="020F0502020204030204" pitchFamily="34" charset="0"/>
                <a:ea typeface="Palatino Linotype" panose="02040502050505030304" pitchFamily="18" charset="0"/>
                <a:cs typeface="Palatino Linotype" panose="02040502050505030304" pitchFamily="18" charset="0"/>
              </a:rPr>
              <a:t> </a:t>
            </a:r>
            <a:r>
              <a:rPr lang="el-GR" altLang="cs-CZ" sz="2400" b="1" i="1">
                <a:latin typeface="Calibri" panose="020F0502020204030204" pitchFamily="34" charset="0"/>
                <a:ea typeface="Palatino Linotype" panose="02040502050505030304" pitchFamily="18" charset="0"/>
                <a:cs typeface="Palatino Linotype" panose="02040502050505030304" pitchFamily="18" charset="0"/>
              </a:rPr>
              <a:t>και</a:t>
            </a:r>
            <a:r>
              <a:rPr lang="en-US" altLang="cs-CZ" sz="2400" b="1" i="1">
                <a:latin typeface="Calibri" panose="020F0502020204030204" pitchFamily="34" charset="0"/>
                <a:ea typeface="Palatino Linotype" panose="02040502050505030304" pitchFamily="18" charset="0"/>
                <a:cs typeface="Palatino Linotype" panose="02040502050505030304" pitchFamily="18" charset="0"/>
              </a:rPr>
              <a:t> </a:t>
            </a:r>
            <a:r>
              <a:rPr lang="el-GR" altLang="cs-CZ" sz="2400" b="1" i="1">
                <a:latin typeface="Calibri" panose="020F0502020204030204" pitchFamily="34" charset="0"/>
                <a:ea typeface="Palatino Linotype" panose="02040502050505030304" pitchFamily="18" charset="0"/>
                <a:cs typeface="Palatino Linotype" panose="02040502050505030304" pitchFamily="18" charset="0"/>
              </a:rPr>
              <a:t>Ανάπαιστοι</a:t>
            </a:r>
            <a:r>
              <a:rPr lang="en-US" altLang="cs-CZ" sz="2400">
                <a:latin typeface="Calibri" panose="020F0502020204030204" pitchFamily="34" charset="0"/>
                <a:ea typeface="Palatino Linotype" panose="02040502050505030304" pitchFamily="18" charset="0"/>
                <a:cs typeface="Palatino Linotype" panose="02040502050505030304" pitchFamily="18" charset="0"/>
              </a:rPr>
              <a:t> (1897)</a:t>
            </a:r>
          </a:p>
          <a:p>
            <a:pPr indent="-341313">
              <a:lnSpc>
                <a:spcPct val="102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cs-CZ" sz="2400">
                <a:latin typeface="Calibri" panose="020F0502020204030204" pitchFamily="34" charset="0"/>
                <a:ea typeface="Palatino Linotype" panose="02040502050505030304" pitchFamily="18" charset="0"/>
                <a:cs typeface="Palatino Linotype" panose="02040502050505030304" pitchFamily="18" charset="0"/>
              </a:rPr>
              <a:t>čtyřverší, střídání jambu s anapestem</a:t>
            </a:r>
          </a:p>
          <a:p>
            <a:pPr indent="-341313">
              <a:lnSpc>
                <a:spcPct val="102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cs-CZ" sz="2000" i="1">
                <a:latin typeface="Calibri" panose="020F0502020204030204" pitchFamily="34" charset="0"/>
                <a:ea typeface="Palatino Linotype" panose="02040502050505030304" pitchFamily="18" charset="0"/>
                <a:cs typeface="Palatino Linotype" panose="02040502050505030304" pitchFamily="18" charset="0"/>
              </a:rPr>
              <a:t>Πρωί</a:t>
            </a:r>
            <a:r>
              <a:rPr lang="en-US" altLang="cs-CZ" sz="2000" i="1">
                <a:latin typeface="Calibri" panose="020F0502020204030204" pitchFamily="34" charset="0"/>
                <a:cs typeface="Calibri" panose="020F0502020204030204" pitchFamily="34" charset="0"/>
              </a:rPr>
              <a:t>· μέσα στ᾽ ακύμαντα</a:t>
            </a:r>
          </a:p>
          <a:p>
            <a:pPr indent="-341313">
              <a:lnSpc>
                <a:spcPct val="102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cs-CZ" sz="2000" i="1">
                <a:latin typeface="Calibri" panose="020F0502020204030204" pitchFamily="34" charset="0"/>
                <a:cs typeface="Calibri" panose="020F0502020204030204" pitchFamily="34" charset="0"/>
              </a:rPr>
              <a:t>Νερά πρός τ᾽ ακρογιάλι</a:t>
            </a:r>
          </a:p>
          <a:p>
            <a:pPr indent="-341313">
              <a:lnSpc>
                <a:spcPct val="102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cs-CZ" sz="2000" i="1">
                <a:latin typeface="Calibri" panose="020F0502020204030204" pitchFamily="34" charset="0"/>
                <a:cs typeface="Calibri" panose="020F0502020204030204" pitchFamily="34" charset="0"/>
              </a:rPr>
              <a:t>Των σπιτιών βαθειά, ολόλευκη</a:t>
            </a:r>
          </a:p>
          <a:p>
            <a:pPr indent="-341313">
              <a:lnSpc>
                <a:spcPct val="102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cs-CZ" sz="2000" i="1">
                <a:latin typeface="Calibri" panose="020F0502020204030204" pitchFamily="34" charset="0"/>
                <a:cs typeface="Calibri" panose="020F0502020204030204" pitchFamily="34" charset="0"/>
              </a:rPr>
              <a:t>Η ζωγραφιά προβάλλει</a:t>
            </a:r>
          </a:p>
          <a:p>
            <a:pPr indent="-341313">
              <a:lnSpc>
                <a:spcPct val="102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cs-CZ" sz="2000" i="1">
              <a:latin typeface="Calibri" panose="020F0502020204030204" pitchFamily="34" charset="0"/>
              <a:cs typeface="Calibri" panose="020F0502020204030204" pitchFamily="34" charset="0"/>
            </a:endParaRPr>
          </a:p>
          <a:p>
            <a:pPr indent="-341313">
              <a:lnSpc>
                <a:spcPct val="132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cs-CZ" sz="2400" b="1" i="1">
                <a:latin typeface="Calibri" panose="020F0502020204030204" pitchFamily="34" charset="0"/>
                <a:ea typeface="Palatino Linotype" panose="02040502050505030304" pitchFamily="18" charset="0"/>
                <a:cs typeface="Palatino Linotype" panose="02040502050505030304" pitchFamily="18" charset="0"/>
              </a:rPr>
              <a:t>Ο</a:t>
            </a:r>
            <a:r>
              <a:rPr lang="en-US" altLang="cs-CZ" sz="2400" b="1" i="1">
                <a:latin typeface="Calibri" panose="020F0502020204030204" pitchFamily="34" charset="0"/>
                <a:ea typeface="Palatino Linotype" panose="02040502050505030304" pitchFamily="18" charset="0"/>
                <a:cs typeface="Palatino Linotype" panose="02040502050505030304" pitchFamily="18" charset="0"/>
              </a:rPr>
              <a:t> </a:t>
            </a:r>
            <a:r>
              <a:rPr lang="el-GR" altLang="cs-CZ" sz="2400" b="1" i="1">
                <a:latin typeface="Calibri" panose="020F0502020204030204" pitchFamily="34" charset="0"/>
                <a:ea typeface="Palatino Linotype" panose="02040502050505030304" pitchFamily="18" charset="0"/>
                <a:cs typeface="Palatino Linotype" panose="02040502050505030304" pitchFamily="18" charset="0"/>
              </a:rPr>
              <a:t>Τάφος</a:t>
            </a:r>
            <a:r>
              <a:rPr lang="en-US" altLang="cs-CZ" sz="2400">
                <a:latin typeface="Calibri" panose="020F0502020204030204" pitchFamily="34" charset="0"/>
                <a:ea typeface="Palatino Linotype" panose="02040502050505030304" pitchFamily="18" charset="0"/>
                <a:cs typeface="Palatino Linotype" panose="02040502050505030304" pitchFamily="18" charset="0"/>
              </a:rPr>
              <a:t> (1898)</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1"/>
          <p:cNvSpPr>
            <a:spLocks noGrp="1" noChangeArrowheads="1"/>
          </p:cNvSpPr>
          <p:nvPr>
            <p:ph type="title"/>
          </p:nvPr>
        </p:nvSpPr>
        <p:spPr>
          <a:xfrm>
            <a:off x="1981200" y="128588"/>
            <a:ext cx="8224838" cy="952500"/>
          </a:xfrm>
          <a:ln/>
        </p:spPr>
        <p:txBody>
          <a:bodyPr vert="horz" lIns="91440" tIns="78552"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3600"/>
              <a:t>První fáze tvorby</a:t>
            </a:r>
          </a:p>
        </p:txBody>
      </p:sp>
      <p:sp>
        <p:nvSpPr>
          <p:cNvPr id="198658" name="Rectangle 2"/>
          <p:cNvSpPr>
            <a:spLocks noGrp="1" noChangeArrowheads="1"/>
          </p:cNvSpPr>
          <p:nvPr>
            <p:ph type="body" idx="1"/>
          </p:nvPr>
        </p:nvSpPr>
        <p:spPr>
          <a:xfrm>
            <a:off x="1981200" y="1260476"/>
            <a:ext cx="8224838" cy="5006975"/>
          </a:xfrm>
          <a:ln/>
        </p:spPr>
        <p:txBody>
          <a:bodyPr vert="horz" lIns="91440" tIns="46800" rIns="91440" bIns="45720" rtlCol="0">
            <a:normAutofit lnSpcReduction="10000"/>
          </a:bodyPr>
          <a:lstStyle/>
          <a:p>
            <a:pPr indent="-341313">
              <a:lnSpc>
                <a:spcPct val="102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cs-CZ" sz="2400">
                <a:latin typeface="Calibri" panose="020F0502020204030204" pitchFamily="34" charset="0"/>
                <a:ea typeface="Palatino Linotype" panose="02040502050505030304" pitchFamily="18" charset="0"/>
                <a:cs typeface="Palatino Linotype" panose="02040502050505030304" pitchFamily="18" charset="0"/>
              </a:rPr>
              <a:t>Vliv fr. parnasistů: velký význam je přikládán </a:t>
            </a:r>
            <a:r>
              <a:rPr lang="en-US" altLang="cs-CZ" sz="2400">
                <a:latin typeface="Calibri" panose="020F0502020204030204" pitchFamily="34" charset="0"/>
                <a:ea typeface="Palatino Linotype" panose="02040502050505030304" pitchFamily="18" charset="0"/>
                <a:cs typeface="Palatino Linotype" panose="02040502050505030304" pitchFamily="18" charset="0"/>
              </a:rPr>
              <a:t>básnické formě:</a:t>
            </a:r>
          </a:p>
          <a:p>
            <a:pPr indent="-341313">
              <a:lnSpc>
                <a:spcPct val="102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cs-CZ" sz="2400" b="1" i="1">
                <a:latin typeface="Calibri" panose="020F0502020204030204" pitchFamily="34" charset="0"/>
                <a:ea typeface="Palatino Linotype" panose="02040502050505030304" pitchFamily="18" charset="0"/>
                <a:cs typeface="Palatino Linotype" panose="02040502050505030304" pitchFamily="18" charset="0"/>
              </a:rPr>
              <a:t>Πατρίδες</a:t>
            </a:r>
            <a:r>
              <a:rPr lang="el-GR" altLang="cs-CZ" sz="2400">
                <a:latin typeface="Calibri" panose="020F0502020204030204" pitchFamily="34" charset="0"/>
                <a:ea typeface="Palatino Linotype" panose="02040502050505030304" pitchFamily="18" charset="0"/>
                <a:cs typeface="Palatino Linotype" panose="02040502050505030304" pitchFamily="18" charset="0"/>
              </a:rPr>
              <a:t> (1895) </a:t>
            </a:r>
          </a:p>
          <a:p>
            <a:pPr indent="-341313">
              <a:lnSpc>
                <a:spcPct val="102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cs-CZ" sz="2400">
                <a:latin typeface="Calibri" panose="020F0502020204030204" pitchFamily="34" charset="0"/>
                <a:ea typeface="Palatino Linotype" panose="02040502050505030304" pitchFamily="18" charset="0"/>
                <a:cs typeface="Palatino Linotype" panose="02040502050505030304" pitchFamily="18" charset="0"/>
              </a:rPr>
              <a:t>sonety, později zařazeny do sbírky </a:t>
            </a:r>
            <a:r>
              <a:rPr lang="el-GR" altLang="cs-CZ" sz="2400" b="1" i="1">
                <a:latin typeface="Calibri" panose="020F0502020204030204" pitchFamily="34" charset="0"/>
                <a:ea typeface="Palatino Linotype" panose="02040502050505030304" pitchFamily="18" charset="0"/>
                <a:cs typeface="Palatino Linotype" panose="02040502050505030304" pitchFamily="18" charset="0"/>
              </a:rPr>
              <a:t>Η</a:t>
            </a:r>
            <a:r>
              <a:rPr lang="en-US" altLang="cs-CZ" sz="2400" b="1" i="1">
                <a:latin typeface="Calibri" panose="020F0502020204030204" pitchFamily="34" charset="0"/>
                <a:ea typeface="Palatino Linotype" panose="02040502050505030304" pitchFamily="18" charset="0"/>
                <a:cs typeface="Palatino Linotype" panose="02040502050505030304" pitchFamily="18" charset="0"/>
              </a:rPr>
              <a:t> </a:t>
            </a:r>
            <a:r>
              <a:rPr lang="el-GR" altLang="cs-CZ" sz="2400" b="1" i="1">
                <a:latin typeface="Calibri" panose="020F0502020204030204" pitchFamily="34" charset="0"/>
                <a:ea typeface="Palatino Linotype" panose="02040502050505030304" pitchFamily="18" charset="0"/>
                <a:cs typeface="Palatino Linotype" panose="02040502050505030304" pitchFamily="18" charset="0"/>
              </a:rPr>
              <a:t>ασάλευτη</a:t>
            </a:r>
            <a:r>
              <a:rPr lang="en-US" altLang="cs-CZ" sz="2400" b="1" i="1">
                <a:latin typeface="Calibri" panose="020F0502020204030204" pitchFamily="34" charset="0"/>
                <a:ea typeface="Palatino Linotype" panose="02040502050505030304" pitchFamily="18" charset="0"/>
                <a:cs typeface="Palatino Linotype" panose="02040502050505030304" pitchFamily="18" charset="0"/>
              </a:rPr>
              <a:t> </a:t>
            </a:r>
            <a:r>
              <a:rPr lang="el-GR" altLang="cs-CZ" sz="2400" b="1" i="1">
                <a:latin typeface="Calibri" panose="020F0502020204030204" pitchFamily="34" charset="0"/>
                <a:ea typeface="Palatino Linotype" panose="02040502050505030304" pitchFamily="18" charset="0"/>
                <a:cs typeface="Palatino Linotype" panose="02040502050505030304" pitchFamily="18" charset="0"/>
              </a:rPr>
              <a:t>ζωή</a:t>
            </a:r>
            <a:r>
              <a:rPr lang="en-US" altLang="cs-CZ" sz="2400">
                <a:latin typeface="Calibri" panose="020F0502020204030204" pitchFamily="34" charset="0"/>
                <a:ea typeface="Palatino Linotype" panose="02040502050505030304" pitchFamily="18" charset="0"/>
                <a:cs typeface="Palatino Linotype" panose="02040502050505030304" pitchFamily="18" charset="0"/>
              </a:rPr>
              <a:t>)</a:t>
            </a:r>
          </a:p>
          <a:p>
            <a:pPr indent="-341313">
              <a:lnSpc>
                <a:spcPct val="102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cs-CZ" sz="2400" b="1" i="1">
                <a:latin typeface="Calibri" panose="020F0502020204030204" pitchFamily="34" charset="0"/>
                <a:ea typeface="Palatino Linotype" panose="02040502050505030304" pitchFamily="18" charset="0"/>
                <a:cs typeface="Palatino Linotype" panose="02040502050505030304" pitchFamily="18" charset="0"/>
              </a:rPr>
              <a:t>Ίαμβοι</a:t>
            </a:r>
            <a:r>
              <a:rPr lang="en-US" altLang="cs-CZ" sz="2400" b="1" i="1">
                <a:latin typeface="Calibri" panose="020F0502020204030204" pitchFamily="34" charset="0"/>
                <a:ea typeface="Palatino Linotype" panose="02040502050505030304" pitchFamily="18" charset="0"/>
                <a:cs typeface="Palatino Linotype" panose="02040502050505030304" pitchFamily="18" charset="0"/>
              </a:rPr>
              <a:t> </a:t>
            </a:r>
            <a:r>
              <a:rPr lang="el-GR" altLang="cs-CZ" sz="2400" b="1" i="1">
                <a:latin typeface="Calibri" panose="020F0502020204030204" pitchFamily="34" charset="0"/>
                <a:ea typeface="Palatino Linotype" panose="02040502050505030304" pitchFamily="18" charset="0"/>
                <a:cs typeface="Palatino Linotype" panose="02040502050505030304" pitchFamily="18" charset="0"/>
              </a:rPr>
              <a:t>και</a:t>
            </a:r>
            <a:r>
              <a:rPr lang="en-US" altLang="cs-CZ" sz="2400" b="1" i="1">
                <a:latin typeface="Calibri" panose="020F0502020204030204" pitchFamily="34" charset="0"/>
                <a:ea typeface="Palatino Linotype" panose="02040502050505030304" pitchFamily="18" charset="0"/>
                <a:cs typeface="Palatino Linotype" panose="02040502050505030304" pitchFamily="18" charset="0"/>
              </a:rPr>
              <a:t> </a:t>
            </a:r>
            <a:r>
              <a:rPr lang="el-GR" altLang="cs-CZ" sz="2400" b="1" i="1">
                <a:latin typeface="Calibri" panose="020F0502020204030204" pitchFamily="34" charset="0"/>
                <a:ea typeface="Palatino Linotype" panose="02040502050505030304" pitchFamily="18" charset="0"/>
                <a:cs typeface="Palatino Linotype" panose="02040502050505030304" pitchFamily="18" charset="0"/>
              </a:rPr>
              <a:t>Ανάπαιστοι</a:t>
            </a:r>
            <a:r>
              <a:rPr lang="en-US" altLang="cs-CZ" sz="2400">
                <a:latin typeface="Calibri" panose="020F0502020204030204" pitchFamily="34" charset="0"/>
                <a:ea typeface="Palatino Linotype" panose="02040502050505030304" pitchFamily="18" charset="0"/>
                <a:cs typeface="Palatino Linotype" panose="02040502050505030304" pitchFamily="18" charset="0"/>
              </a:rPr>
              <a:t> (1897)</a:t>
            </a:r>
          </a:p>
          <a:p>
            <a:pPr indent="-341313">
              <a:lnSpc>
                <a:spcPct val="102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cs-CZ" sz="2400">
                <a:latin typeface="Calibri" panose="020F0502020204030204" pitchFamily="34" charset="0"/>
                <a:ea typeface="Palatino Linotype" panose="02040502050505030304" pitchFamily="18" charset="0"/>
                <a:cs typeface="Palatino Linotype" panose="02040502050505030304" pitchFamily="18" charset="0"/>
              </a:rPr>
              <a:t>čtyřverší, střídání jambu s anapestem</a:t>
            </a:r>
          </a:p>
          <a:p>
            <a:pPr indent="-341313">
              <a:lnSpc>
                <a:spcPct val="102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cs-CZ" sz="2000" i="1">
                <a:latin typeface="Calibri" panose="020F0502020204030204" pitchFamily="34" charset="0"/>
                <a:ea typeface="Palatino Linotype" panose="02040502050505030304" pitchFamily="18" charset="0"/>
                <a:cs typeface="Palatino Linotype" panose="02040502050505030304" pitchFamily="18" charset="0"/>
              </a:rPr>
              <a:t>Πρωί</a:t>
            </a:r>
            <a:r>
              <a:rPr lang="en-US" altLang="cs-CZ" sz="2000" i="1">
                <a:latin typeface="Calibri" panose="020F0502020204030204" pitchFamily="34" charset="0"/>
                <a:cs typeface="Calibri" panose="020F0502020204030204" pitchFamily="34" charset="0"/>
              </a:rPr>
              <a:t>· μέσα στ᾽ ακύμαντα</a:t>
            </a:r>
          </a:p>
          <a:p>
            <a:pPr indent="-341313">
              <a:lnSpc>
                <a:spcPct val="102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cs-CZ" sz="2000" i="1">
                <a:latin typeface="Calibri" panose="020F0502020204030204" pitchFamily="34" charset="0"/>
                <a:cs typeface="Calibri" panose="020F0502020204030204" pitchFamily="34" charset="0"/>
              </a:rPr>
              <a:t>Νερά πρός τ᾽ ακρογιάλι</a:t>
            </a:r>
          </a:p>
          <a:p>
            <a:pPr indent="-341313">
              <a:lnSpc>
                <a:spcPct val="102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cs-CZ" sz="2000" i="1">
                <a:latin typeface="Calibri" panose="020F0502020204030204" pitchFamily="34" charset="0"/>
                <a:cs typeface="Calibri" panose="020F0502020204030204" pitchFamily="34" charset="0"/>
              </a:rPr>
              <a:t>Των σπιτιών βαθειά, ολόλευκη</a:t>
            </a:r>
          </a:p>
          <a:p>
            <a:pPr indent="-341313">
              <a:lnSpc>
                <a:spcPct val="102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cs-CZ" sz="2000" i="1">
                <a:latin typeface="Calibri" panose="020F0502020204030204" pitchFamily="34" charset="0"/>
                <a:cs typeface="Calibri" panose="020F0502020204030204" pitchFamily="34" charset="0"/>
              </a:rPr>
              <a:t>Η ζωγραφιά προβάλλει</a:t>
            </a:r>
          </a:p>
          <a:p>
            <a:pPr indent="-341313">
              <a:lnSpc>
                <a:spcPct val="102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cs-CZ" sz="2000" i="1">
              <a:latin typeface="Calibri" panose="020F0502020204030204" pitchFamily="34" charset="0"/>
              <a:cs typeface="Calibri" panose="020F0502020204030204" pitchFamily="34" charset="0"/>
            </a:endParaRPr>
          </a:p>
          <a:p>
            <a:pPr indent="-341313">
              <a:lnSpc>
                <a:spcPct val="132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cs-CZ" sz="2400" b="1" i="1">
                <a:latin typeface="Calibri" panose="020F0502020204030204" pitchFamily="34" charset="0"/>
                <a:ea typeface="Palatino Linotype" panose="02040502050505030304" pitchFamily="18" charset="0"/>
                <a:cs typeface="Palatino Linotype" panose="02040502050505030304" pitchFamily="18" charset="0"/>
              </a:rPr>
              <a:t>Ο</a:t>
            </a:r>
            <a:r>
              <a:rPr lang="en-US" altLang="cs-CZ" sz="2400" b="1" i="1">
                <a:latin typeface="Calibri" panose="020F0502020204030204" pitchFamily="34" charset="0"/>
                <a:ea typeface="Palatino Linotype" panose="02040502050505030304" pitchFamily="18" charset="0"/>
                <a:cs typeface="Palatino Linotype" panose="02040502050505030304" pitchFamily="18" charset="0"/>
              </a:rPr>
              <a:t> </a:t>
            </a:r>
            <a:r>
              <a:rPr lang="el-GR" altLang="cs-CZ" sz="2400" b="1" i="1">
                <a:latin typeface="Calibri" panose="020F0502020204030204" pitchFamily="34" charset="0"/>
                <a:ea typeface="Palatino Linotype" panose="02040502050505030304" pitchFamily="18" charset="0"/>
                <a:cs typeface="Palatino Linotype" panose="02040502050505030304" pitchFamily="18" charset="0"/>
              </a:rPr>
              <a:t>Τάφος</a:t>
            </a:r>
            <a:r>
              <a:rPr lang="en-US" altLang="cs-CZ" sz="2400">
                <a:latin typeface="Calibri" panose="020F0502020204030204" pitchFamily="34" charset="0"/>
                <a:ea typeface="Palatino Linotype" panose="02040502050505030304" pitchFamily="18" charset="0"/>
                <a:cs typeface="Palatino Linotype" panose="02040502050505030304" pitchFamily="18" charset="0"/>
              </a:rPr>
              <a:t> (1898)</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7720</Words>
  <Application>Microsoft Office PowerPoint</Application>
  <PresentationFormat>Širokoúhlá obrazovka</PresentationFormat>
  <Paragraphs>916</Paragraphs>
  <Slides>127</Slides>
  <Notes>105</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127</vt:i4>
      </vt:variant>
    </vt:vector>
  </HeadingPairs>
  <TitlesOfParts>
    <vt:vector size="134" baseType="lpstr">
      <vt:lpstr>Arial</vt:lpstr>
      <vt:lpstr>Calibri</vt:lpstr>
      <vt:lpstr>Calibri Greek</vt:lpstr>
      <vt:lpstr>Calibri Light</vt:lpstr>
      <vt:lpstr>Times New Roman</vt:lpstr>
      <vt:lpstr>Wingdings</vt:lpstr>
      <vt:lpstr>Motiv Office</vt:lpstr>
      <vt:lpstr>Prezentace aplikace PowerPoint</vt:lpstr>
      <vt:lpstr>Literatura po r. 1821</vt:lpstr>
      <vt:lpstr>Prezentace aplikace PowerPoint</vt:lpstr>
      <vt:lpstr>Romantismus</vt:lpstr>
      <vt:lpstr>Znaky romantismu – Dimaras</vt:lpstr>
      <vt:lpstr>Řecký kontext</vt:lpstr>
      <vt:lpstr>Dvě centra řeckého romantismu</vt:lpstr>
      <vt:lpstr>Ανδρέας Κάλβος (1792 Zakynthos – 1869 Londýn)</vt:lpstr>
      <vt:lpstr>Ανδρέας Κάλβος</vt:lpstr>
      <vt:lpstr>Dílo</vt:lpstr>
      <vt:lpstr>Ωδή Δευτέρα. Eις Δόξαν</vt:lpstr>
      <vt:lpstr>Διονύσιος Σολωμός (1798 Zakynthos – 1857 Kerkyra)</vt:lpstr>
      <vt:lpstr>Διονύσιος Σολωμός</vt:lpstr>
      <vt:lpstr>Místní tradice a vnější vlivy</vt:lpstr>
      <vt:lpstr>Hlavní motivy</vt:lpstr>
      <vt:lpstr>Prezentace aplikace PowerPoint</vt:lpstr>
      <vt:lpstr>Periodizace Solomosova díla</vt:lpstr>
      <vt:lpstr>1. období (1818 – 1826)</vt:lpstr>
      <vt:lpstr>Jazyk</vt:lpstr>
      <vt:lpstr>Ύμνος εις την ελευθερίαν</vt:lpstr>
      <vt:lpstr>obsah</vt:lpstr>
      <vt:lpstr>Ύμνος εις την ελευθερίαν</vt:lpstr>
      <vt:lpstr>Prezentace aplikace PowerPoint</vt:lpstr>
      <vt:lpstr>Prezentace aplikace PowerPoint</vt:lpstr>
      <vt:lpstr>Jazyk a forma</vt:lpstr>
      <vt:lpstr>Eις το θάνατο του λορδ Μπάιρον</vt:lpstr>
      <vt:lpstr>Διάλογος</vt:lpstr>
      <vt:lpstr>Prezentace aplikace PowerPoint</vt:lpstr>
      <vt:lpstr>Prezentace aplikace PowerPoint</vt:lpstr>
      <vt:lpstr>Prezentace aplikace PowerPoint</vt:lpstr>
      <vt:lpstr>Η γυναίκα της Ζάκυνθος</vt:lpstr>
      <vt:lpstr>Λάμπρος (1824 – 1826)</vt:lpstr>
      <vt:lpstr>Jednotlivé části</vt:lpstr>
      <vt:lpstr>Κρητικός (1933 – 34)</vt:lpstr>
      <vt:lpstr>Prezentace aplikace PowerPoint</vt:lpstr>
      <vt:lpstr>Prezentace aplikace PowerPoint</vt:lpstr>
      <vt:lpstr>Prezentace aplikace PowerPoint</vt:lpstr>
      <vt:lpstr>Oι ελεύθεροι πολιορκημένοι </vt:lpstr>
      <vt:lpstr>Hlavní motivy díla – vývoj SVOBODA</vt:lpstr>
      <vt:lpstr>Hlavní motivy díla – vývoj PŘÍRODA</vt:lpstr>
      <vt:lpstr>Hlavní motivy díla – vývoj SMRT A VÍRA V BOHA</vt:lpstr>
      <vt:lpstr>Jónská (Sedmiostrovní) škola Εφτανησιακή σχολή</vt:lpstr>
      <vt:lpstr>Prezentace aplikace PowerPoint</vt:lpstr>
      <vt:lpstr>Splývání Solomosova dědictví s aténským romantismem</vt:lpstr>
      <vt:lpstr>Prezentace aplikace PowerPoint</vt:lpstr>
      <vt:lpstr>Prezentace aplikace PowerPoint</vt:lpstr>
      <vt:lpstr>Aπομνημονεύματα Μακρυγιάννη</vt:lpstr>
      <vt:lpstr>Prezentace aplikace PowerPoint</vt:lpstr>
      <vt:lpstr>Απομνημονεύματα Κολοκοτρώνη</vt:lpstr>
      <vt:lpstr>Γέρος του Μοριά</vt:lpstr>
      <vt:lpstr>Aténská romantická škola</vt:lpstr>
      <vt:lpstr> Π. Σούτσος, Η κιθάρα (1835)</vt:lpstr>
      <vt:lpstr>Παναγιώτης Σούτσος (1806, Konstantinopol – 1868, Atény)</vt:lpstr>
      <vt:lpstr>Prezentace aplikace PowerPoint</vt:lpstr>
      <vt:lpstr>Aλέξανδρος Σούτσος (1803–1863)</vt:lpstr>
      <vt:lpstr>Prezentace aplikace PowerPoint</vt:lpstr>
      <vt:lpstr>O επιστάτης των εθνικών οικοδομών επί I. Καποδίστρια </vt:lpstr>
      <vt:lpstr>Prezentace aplikace PowerPoint</vt:lpstr>
      <vt:lpstr>Prezentace aplikace PowerPoint</vt:lpstr>
      <vt:lpstr>Prezentace aplikace PowerPoint</vt:lpstr>
      <vt:lpstr>Αλέξανδρος Ρίζος Ραγκαβής  1809–1892</vt:lpstr>
      <vt:lpstr>Prezentace aplikace PowerPoint</vt:lpstr>
      <vt:lpstr>Román v době romantismu </vt:lpstr>
      <vt:lpstr>J. W. Goethe:  Utrpení mladého Werthera (1774)</vt:lpstr>
      <vt:lpstr>Λέανδρος: υπόθεση</vt:lpstr>
      <vt:lpstr>Λέανδρος: υπόθεση</vt:lpstr>
      <vt:lpstr>Další romány:</vt:lpstr>
      <vt:lpstr>Historický román</vt:lpstr>
      <vt:lpstr>Prezentace aplikace PowerPoint</vt:lpstr>
      <vt:lpstr>Prezentace aplikace PowerPoint</vt:lpstr>
      <vt:lpstr>Παύλος Καλλιγάς  (1814–1896)</vt:lpstr>
      <vt:lpstr>Εμμανουήλ Ροΐδης (1836-1904)</vt:lpstr>
      <vt:lpstr>Začátky realistické prózy</vt:lpstr>
      <vt:lpstr>Prezentace aplikace PowerPoint</vt:lpstr>
      <vt:lpstr>Literární kritika a soutěže</vt:lpstr>
      <vt:lpstr>Neoklasicismus a neorenesance Theophil von Hansen (1813 Kodaň – 1891 Vídeň)</vt:lpstr>
      <vt:lpstr>Αθηναϊκή τριλογία</vt:lpstr>
      <vt:lpstr>Brno </vt:lpstr>
      <vt:lpstr>                       Brno a Vídeň</vt:lpstr>
      <vt:lpstr>Prezentace aplikace PowerPoint</vt:lpstr>
      <vt:lpstr>Jazyková otázka   2. polovina 19.st.</vt:lpstr>
      <vt:lpstr>Dimotikismus</vt:lpstr>
      <vt:lpstr>Psycharis a jazyková otázka</vt:lpstr>
      <vt:lpstr>Psycharis a jazyková otázka</vt:lpstr>
      <vt:lpstr>Μεγάλη ιδέα του δημοτικισμού</vt:lpstr>
      <vt:lpstr>Νejostřejší fáze jazykové otázky</vt:lpstr>
      <vt:lpstr>Prezentace aplikace PowerPoint</vt:lpstr>
      <vt:lpstr>Prezentace aplikace PowerPoint</vt:lpstr>
      <vt:lpstr>Generace r. 1880 (nová aténská škola)</vt:lpstr>
      <vt:lpstr>Rozvoj folkloristiky</vt:lpstr>
      <vt:lpstr>Charakteristika generace POEZIE</vt:lpstr>
      <vt:lpstr>Prezentace aplikace PowerPoint</vt:lpstr>
      <vt:lpstr>Κωστής Παλαμάς (1859 - 1943)</vt:lpstr>
      <vt:lpstr>Prezentace aplikace PowerPoint</vt:lpstr>
      <vt:lpstr>Prezentace aplikace PowerPoint</vt:lpstr>
      <vt:lpstr>Κωστής Παλαμάς (1859-1943)</vt:lpstr>
      <vt:lpstr>Δ. Βικέλας, Η ελληνική δημοσιογραφία κατά το 1883, Εστία, τ. 17 (1884), 87.</vt:lpstr>
      <vt:lpstr>První fáze tvorby</vt:lpstr>
      <vt:lpstr>První fáze tvorby</vt:lpstr>
      <vt:lpstr>Oλυμπιακός ύμνος (1896)</vt:lpstr>
      <vt:lpstr>Η ασάλευτη ζωή (Nezviklaný život, 1904)</vt:lpstr>
      <vt:lpstr>O δωδεκάλογος του Γύφτου Λόγος Α΄, 44-53</vt:lpstr>
      <vt:lpstr>Bithýnie (Βιθυνία)</vt:lpstr>
      <vt:lpstr>Magnaura (Μαγναύρα)</vt:lpstr>
      <vt:lpstr>Υedikule (Εφταπύργιο)</vt:lpstr>
      <vt:lpstr>Υedikule (Εφταπύργιο)</vt:lpstr>
      <vt:lpstr>Λόγος Δ΄ ο θάνατος των θεών</vt:lpstr>
      <vt:lpstr>Prezentace aplikace PowerPoint</vt:lpstr>
      <vt:lpstr>Λόγος Ε΄ Ο θάνατος των Αρχαίων</vt:lpstr>
      <vt:lpstr>Prezentace aplikace PowerPoint</vt:lpstr>
      <vt:lpstr>Λόγος Γ΄, 434-436</vt:lpstr>
      <vt:lpstr>Prezentace aplikace PowerPoint</vt:lpstr>
      <vt:lpstr>Η ΦΛΟΓΕΡΑ ΤΟΥ ΒΑΣΙΛΙΑ (1910)</vt:lpstr>
      <vt:lpstr>Téma</vt:lpstr>
      <vt:lpstr>Prezentace aplikace PowerPoint</vt:lpstr>
      <vt:lpstr>Λόγος Πρώτος</vt:lpstr>
      <vt:lpstr>Prameny</vt:lpstr>
      <vt:lpstr>Struktura, jazyk a verš</vt:lpstr>
      <vt:lpstr>Struktura, jazyk a verš</vt:lpstr>
      <vt:lpstr>Další básnická díla</vt:lpstr>
      <vt:lpstr>Generace r. 1880 – próza ithografie</vt:lpstr>
      <vt:lpstr>Ithografie</vt:lpstr>
      <vt:lpstr>Γιώργος Βιζυηνός (1849-1896)</vt:lpstr>
      <vt:lpstr>Αλέξανδρος Παπαδιαμάντης (1851-1911)</vt:lpstr>
      <vt:lpstr>Prezentace aplikace PowerPoint</vt:lpstr>
      <vt:lpstr>Ανδρέας Καρκαβίτσας (1866-1922)</vt:lpstr>
      <vt:lpstr>Román na přelomu století  město a sociální tematika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Nicole Votavová Sumelidisová</dc:creator>
  <cp:lastModifiedBy>Nicole Votavová Sumelidisová</cp:lastModifiedBy>
  <cp:revision>1</cp:revision>
  <dcterms:created xsi:type="dcterms:W3CDTF">2024-01-08T23:53:17Z</dcterms:created>
  <dcterms:modified xsi:type="dcterms:W3CDTF">2024-01-08T23:55:04Z</dcterms:modified>
</cp:coreProperties>
</file>