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9" r:id="rId3"/>
    <p:sldId id="258" r:id="rId4"/>
    <p:sldId id="257" r:id="rId5"/>
    <p:sldId id="261" r:id="rId6"/>
    <p:sldId id="262" r:id="rId7"/>
    <p:sldId id="263" r:id="rId8"/>
    <p:sldId id="264" r:id="rId9"/>
    <p:sldId id="260" r:id="rId10"/>
    <p:sldId id="265" r:id="rId11"/>
    <p:sldId id="273" r:id="rId12"/>
    <p:sldId id="272" r:id="rId13"/>
    <p:sldId id="271" r:id="rId14"/>
    <p:sldId id="274" r:id="rId15"/>
    <p:sldId id="275" r:id="rId16"/>
    <p:sldId id="276" r:id="rId17"/>
    <p:sldId id="282" r:id="rId18"/>
    <p:sldId id="277" r:id="rId19"/>
    <p:sldId id="278" r:id="rId20"/>
    <p:sldId id="270" r:id="rId21"/>
    <p:sldId id="266" r:id="rId22"/>
    <p:sldId id="279" r:id="rId23"/>
    <p:sldId id="281" r:id="rId24"/>
    <p:sldId id="283" r:id="rId25"/>
    <p:sldId id="284" r:id="rId26"/>
    <p:sldId id="268" r:id="rId27"/>
    <p:sldId id="269" r:id="rId28"/>
    <p:sldId id="285" r:id="rId29"/>
    <p:sldId id="286" r:id="rId30"/>
    <p:sldId id="287" r:id="rId31"/>
    <p:sldId id="288" r:id="rId32"/>
    <p:sldId id="289" r:id="rId33"/>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0729" autoAdjust="0"/>
  </p:normalViewPr>
  <p:slideViewPr>
    <p:cSldViewPr snapToGrid="0">
      <p:cViewPr varScale="1">
        <p:scale>
          <a:sx n="60" d="100"/>
          <a:sy n="60" d="100"/>
        </p:scale>
        <p:origin x="145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Cigán" userId="f23bc825-c65f-4518-9c03-63ef504a4e0e" providerId="ADAL" clId="{B4A63516-BEFA-45D4-87B4-3849A7AFE1DE}"/>
    <pc:docChg chg="modSld">
      <pc:chgData name="Jakub Cigán" userId="f23bc825-c65f-4518-9c03-63ef504a4e0e" providerId="ADAL" clId="{B4A63516-BEFA-45D4-87B4-3849A7AFE1DE}" dt="2023-10-01T20:57:19.714" v="12" actId="6549"/>
      <pc:docMkLst>
        <pc:docMk/>
      </pc:docMkLst>
      <pc:sldChg chg="modNotesTx">
        <pc:chgData name="Jakub Cigán" userId="f23bc825-c65f-4518-9c03-63ef504a4e0e" providerId="ADAL" clId="{B4A63516-BEFA-45D4-87B4-3849A7AFE1DE}" dt="2023-10-01T20:56:05.103" v="2" actId="6549"/>
        <pc:sldMkLst>
          <pc:docMk/>
          <pc:sldMk cId="1339857894" sldId="257"/>
        </pc:sldMkLst>
      </pc:sldChg>
      <pc:sldChg chg="modNotesTx">
        <pc:chgData name="Jakub Cigán" userId="f23bc825-c65f-4518-9c03-63ef504a4e0e" providerId="ADAL" clId="{B4A63516-BEFA-45D4-87B4-3849A7AFE1DE}" dt="2023-10-01T20:55:55.248" v="1" actId="5793"/>
        <pc:sldMkLst>
          <pc:docMk/>
          <pc:sldMk cId="4053505093" sldId="258"/>
        </pc:sldMkLst>
      </pc:sldChg>
      <pc:sldChg chg="modNotesTx">
        <pc:chgData name="Jakub Cigán" userId="f23bc825-c65f-4518-9c03-63ef504a4e0e" providerId="ADAL" clId="{B4A63516-BEFA-45D4-87B4-3849A7AFE1DE}" dt="2023-10-01T20:56:56.953" v="5" actId="6549"/>
        <pc:sldMkLst>
          <pc:docMk/>
          <pc:sldMk cId="3798965589" sldId="268"/>
        </pc:sldMkLst>
      </pc:sldChg>
      <pc:sldChg chg="modNotesTx">
        <pc:chgData name="Jakub Cigán" userId="f23bc825-c65f-4518-9c03-63ef504a4e0e" providerId="ADAL" clId="{B4A63516-BEFA-45D4-87B4-3849A7AFE1DE}" dt="2023-10-01T20:57:00.438" v="6" actId="6549"/>
        <pc:sldMkLst>
          <pc:docMk/>
          <pc:sldMk cId="367293106" sldId="269"/>
        </pc:sldMkLst>
      </pc:sldChg>
      <pc:sldChg chg="modNotesTx">
        <pc:chgData name="Jakub Cigán" userId="f23bc825-c65f-4518-9c03-63ef504a4e0e" providerId="ADAL" clId="{B4A63516-BEFA-45D4-87B4-3849A7AFE1DE}" dt="2023-10-01T20:56:42.893" v="3" actId="6549"/>
        <pc:sldMkLst>
          <pc:docMk/>
          <pc:sldMk cId="1312745551" sldId="278"/>
        </pc:sldMkLst>
      </pc:sldChg>
      <pc:sldChg chg="modNotesTx">
        <pc:chgData name="Jakub Cigán" userId="f23bc825-c65f-4518-9c03-63ef504a4e0e" providerId="ADAL" clId="{B4A63516-BEFA-45D4-87B4-3849A7AFE1DE}" dt="2023-10-01T20:56:53.516" v="4" actId="6549"/>
        <pc:sldMkLst>
          <pc:docMk/>
          <pc:sldMk cId="2832837154" sldId="284"/>
        </pc:sldMkLst>
      </pc:sldChg>
      <pc:sldChg chg="modNotesTx">
        <pc:chgData name="Jakub Cigán" userId="f23bc825-c65f-4518-9c03-63ef504a4e0e" providerId="ADAL" clId="{B4A63516-BEFA-45D4-87B4-3849A7AFE1DE}" dt="2023-10-01T20:57:03.230" v="7" actId="6549"/>
        <pc:sldMkLst>
          <pc:docMk/>
          <pc:sldMk cId="418456514" sldId="285"/>
        </pc:sldMkLst>
      </pc:sldChg>
      <pc:sldChg chg="modNotesTx">
        <pc:chgData name="Jakub Cigán" userId="f23bc825-c65f-4518-9c03-63ef504a4e0e" providerId="ADAL" clId="{B4A63516-BEFA-45D4-87B4-3849A7AFE1DE}" dt="2023-10-01T20:57:10.075" v="9" actId="5793"/>
        <pc:sldMkLst>
          <pc:docMk/>
          <pc:sldMk cId="2931247143" sldId="286"/>
        </pc:sldMkLst>
      </pc:sldChg>
      <pc:sldChg chg="modNotesTx">
        <pc:chgData name="Jakub Cigán" userId="f23bc825-c65f-4518-9c03-63ef504a4e0e" providerId="ADAL" clId="{B4A63516-BEFA-45D4-87B4-3849A7AFE1DE}" dt="2023-10-01T20:57:13.579" v="10" actId="6549"/>
        <pc:sldMkLst>
          <pc:docMk/>
          <pc:sldMk cId="1223545757" sldId="287"/>
        </pc:sldMkLst>
      </pc:sldChg>
      <pc:sldChg chg="modNotesTx">
        <pc:chgData name="Jakub Cigán" userId="f23bc825-c65f-4518-9c03-63ef504a4e0e" providerId="ADAL" clId="{B4A63516-BEFA-45D4-87B4-3849A7AFE1DE}" dt="2023-10-01T20:57:17.050" v="11" actId="6549"/>
        <pc:sldMkLst>
          <pc:docMk/>
          <pc:sldMk cId="3101650242" sldId="288"/>
        </pc:sldMkLst>
      </pc:sldChg>
      <pc:sldChg chg="modNotesTx">
        <pc:chgData name="Jakub Cigán" userId="f23bc825-c65f-4518-9c03-63ef504a4e0e" providerId="ADAL" clId="{B4A63516-BEFA-45D4-87B4-3849A7AFE1DE}" dt="2023-10-01T20:57:19.714" v="12" actId="6549"/>
        <pc:sldMkLst>
          <pc:docMk/>
          <pc:sldMk cId="1731094904" sldId="2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F58AF-DAAB-4C4D-956E-9F2B8B30FEAD}" type="datetimeFigureOut">
              <a:rPr lang="sk-SK" smtClean="0"/>
              <a:t>1. 10. 2023</a:t>
            </a:fld>
            <a:endParaRPr lang="sk-S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2607F-E951-458A-80BE-586FDEB50C91}" type="slidenum">
              <a:rPr lang="sk-SK" smtClean="0"/>
              <a:t>‹#›</a:t>
            </a:fld>
            <a:endParaRPr lang="sk-SK"/>
          </a:p>
        </p:txBody>
      </p:sp>
    </p:spTree>
    <p:extLst>
      <p:ext uri="{BB962C8B-B14F-4D97-AF65-F5344CB8AC3E}">
        <p14:creationId xmlns:p14="http://schemas.microsoft.com/office/powerpoint/2010/main" val="185266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sk-SK" dirty="0"/>
          </a:p>
        </p:txBody>
      </p:sp>
      <p:sp>
        <p:nvSpPr>
          <p:cNvPr id="4" name="Slide Number Placeholder 3"/>
          <p:cNvSpPr>
            <a:spLocks noGrp="1"/>
          </p:cNvSpPr>
          <p:nvPr>
            <p:ph type="sldNum" sz="quarter" idx="5"/>
          </p:nvPr>
        </p:nvSpPr>
        <p:spPr/>
        <p:txBody>
          <a:bodyPr/>
          <a:lstStyle/>
          <a:p>
            <a:fld id="{6662607F-E951-458A-80BE-586FDEB50C91}" type="slidenum">
              <a:rPr lang="sk-SK" smtClean="0"/>
              <a:t>2</a:t>
            </a:fld>
            <a:endParaRPr lang="sk-SK"/>
          </a:p>
        </p:txBody>
      </p:sp>
    </p:spTree>
    <p:extLst>
      <p:ext uri="{BB962C8B-B14F-4D97-AF65-F5344CB8AC3E}">
        <p14:creationId xmlns:p14="http://schemas.microsoft.com/office/powerpoint/2010/main" val="3575983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sk-S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5EA4E-E27F-4C5B-A546-09AB3EE7D776}"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28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sk-S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5EA4E-E27F-4C5B-A546-09AB3EE7D776}"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25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sk-S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5EA4E-E27F-4C5B-A546-09AB3EE7D776}"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433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sk-S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5EA4E-E27F-4C5B-A546-09AB3EE7D776}"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727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k-S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5EA4E-E27F-4C5B-A546-09AB3EE7D776}"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822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5"/>
          </p:nvPr>
        </p:nvSpPr>
        <p:spPr/>
        <p:txBody>
          <a:bodyPr/>
          <a:lstStyle/>
          <a:p>
            <a:fld id="{6662607F-E951-458A-80BE-586FDEB50C91}" type="slidenum">
              <a:rPr lang="sk-SK" smtClean="0"/>
              <a:t>3</a:t>
            </a:fld>
            <a:endParaRPr lang="sk-SK"/>
          </a:p>
        </p:txBody>
      </p:sp>
    </p:spTree>
    <p:extLst>
      <p:ext uri="{BB962C8B-B14F-4D97-AF65-F5344CB8AC3E}">
        <p14:creationId xmlns:p14="http://schemas.microsoft.com/office/powerpoint/2010/main" val="1569329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5"/>
          </p:nvPr>
        </p:nvSpPr>
        <p:spPr/>
        <p:txBody>
          <a:bodyPr/>
          <a:lstStyle/>
          <a:p>
            <a:fld id="{6662607F-E951-458A-80BE-586FDEB50C91}" type="slidenum">
              <a:rPr lang="sk-SK" smtClean="0"/>
              <a:t>4</a:t>
            </a:fld>
            <a:endParaRPr lang="sk-SK"/>
          </a:p>
        </p:txBody>
      </p:sp>
    </p:spTree>
    <p:extLst>
      <p:ext uri="{BB962C8B-B14F-4D97-AF65-F5344CB8AC3E}">
        <p14:creationId xmlns:p14="http://schemas.microsoft.com/office/powerpoint/2010/main" val="1930296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5"/>
          </p:nvPr>
        </p:nvSpPr>
        <p:spPr/>
        <p:txBody>
          <a:bodyPr/>
          <a:lstStyle/>
          <a:p>
            <a:fld id="{6662607F-E951-458A-80BE-586FDEB50C91}" type="slidenum">
              <a:rPr lang="sk-SK" smtClean="0"/>
              <a:t>6</a:t>
            </a:fld>
            <a:endParaRPr lang="sk-SK"/>
          </a:p>
        </p:txBody>
      </p:sp>
    </p:spTree>
    <p:extLst>
      <p:ext uri="{BB962C8B-B14F-4D97-AF65-F5344CB8AC3E}">
        <p14:creationId xmlns:p14="http://schemas.microsoft.com/office/powerpoint/2010/main" val="153466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5"/>
          </p:nvPr>
        </p:nvSpPr>
        <p:spPr/>
        <p:txBody>
          <a:bodyPr/>
          <a:lstStyle/>
          <a:p>
            <a:fld id="{6662607F-E951-458A-80BE-586FDEB50C91}" type="slidenum">
              <a:rPr lang="sk-SK" smtClean="0"/>
              <a:t>7</a:t>
            </a:fld>
            <a:endParaRPr lang="sk-SK"/>
          </a:p>
        </p:txBody>
      </p:sp>
    </p:spTree>
    <p:extLst>
      <p:ext uri="{BB962C8B-B14F-4D97-AF65-F5344CB8AC3E}">
        <p14:creationId xmlns:p14="http://schemas.microsoft.com/office/powerpoint/2010/main" val="1828877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756EE2-AC3D-4E4D-A370-7479FF4ADC3D}"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181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sk-S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5EA4E-E27F-4C5B-A546-09AB3EE7D776}"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0846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sk-S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5EA4E-E27F-4C5B-A546-09AB3EE7D776}"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550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sk-S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D5EA4E-E27F-4C5B-A546-09AB3EE7D776}" type="slidenum">
              <a:rPr kumimoji="0" lang="sk-S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k-S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64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A754C-7D8F-E800-EFC3-C8C32F4903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k-SK"/>
          </a:p>
        </p:txBody>
      </p:sp>
      <p:sp>
        <p:nvSpPr>
          <p:cNvPr id="3" name="Subtitle 2">
            <a:extLst>
              <a:ext uri="{FF2B5EF4-FFF2-40B4-BE49-F238E27FC236}">
                <a16:creationId xmlns:a16="http://schemas.microsoft.com/office/drawing/2014/main" id="{4FF11126-45BD-2A7C-BA9C-54E428F6AF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k-SK"/>
          </a:p>
        </p:txBody>
      </p:sp>
      <p:sp>
        <p:nvSpPr>
          <p:cNvPr id="4" name="Date Placeholder 3">
            <a:extLst>
              <a:ext uri="{FF2B5EF4-FFF2-40B4-BE49-F238E27FC236}">
                <a16:creationId xmlns:a16="http://schemas.microsoft.com/office/drawing/2014/main" id="{D208CE4C-14AA-E02D-64DF-C9C15E5E34AA}"/>
              </a:ext>
            </a:extLst>
          </p:cNvPr>
          <p:cNvSpPr>
            <a:spLocks noGrp="1"/>
          </p:cNvSpPr>
          <p:nvPr>
            <p:ph type="dt" sz="half" idx="10"/>
          </p:nvPr>
        </p:nvSpPr>
        <p:spPr/>
        <p:txBody>
          <a:bodyPr/>
          <a:lstStyle/>
          <a:p>
            <a:fld id="{70A51786-451B-4DDE-93EA-83C92FE71D8B}" type="datetimeFigureOut">
              <a:rPr lang="sk-SK" smtClean="0"/>
              <a:t>1. 10. 2023</a:t>
            </a:fld>
            <a:endParaRPr lang="sk-SK"/>
          </a:p>
        </p:txBody>
      </p:sp>
      <p:sp>
        <p:nvSpPr>
          <p:cNvPr id="5" name="Footer Placeholder 4">
            <a:extLst>
              <a:ext uri="{FF2B5EF4-FFF2-40B4-BE49-F238E27FC236}">
                <a16:creationId xmlns:a16="http://schemas.microsoft.com/office/drawing/2014/main" id="{D72CC6E2-C4E3-6872-B177-72197FD150BA}"/>
              </a:ext>
            </a:extLst>
          </p:cNvPr>
          <p:cNvSpPr>
            <a:spLocks noGrp="1"/>
          </p:cNvSpPr>
          <p:nvPr>
            <p:ph type="ftr" sz="quarter" idx="11"/>
          </p:nvPr>
        </p:nvSpPr>
        <p:spPr/>
        <p:txBody>
          <a:bodyPr/>
          <a:lstStyle/>
          <a:p>
            <a:endParaRPr lang="sk-SK"/>
          </a:p>
        </p:txBody>
      </p:sp>
      <p:sp>
        <p:nvSpPr>
          <p:cNvPr id="6" name="Slide Number Placeholder 5">
            <a:extLst>
              <a:ext uri="{FF2B5EF4-FFF2-40B4-BE49-F238E27FC236}">
                <a16:creationId xmlns:a16="http://schemas.microsoft.com/office/drawing/2014/main" id="{B06FB71F-E8D4-0343-1F79-0F2E9A04E8F3}"/>
              </a:ext>
            </a:extLst>
          </p:cNvPr>
          <p:cNvSpPr>
            <a:spLocks noGrp="1"/>
          </p:cNvSpPr>
          <p:nvPr>
            <p:ph type="sldNum" sz="quarter" idx="12"/>
          </p:nvPr>
        </p:nvSpPr>
        <p:spPr/>
        <p:txBody>
          <a:bodyPr/>
          <a:lstStyle/>
          <a:p>
            <a:fld id="{C56B9773-9F4B-4D8A-A068-6BA1D4EE4204}" type="slidenum">
              <a:rPr lang="sk-SK" smtClean="0"/>
              <a:t>‹#›</a:t>
            </a:fld>
            <a:endParaRPr lang="sk-SK"/>
          </a:p>
        </p:txBody>
      </p:sp>
    </p:spTree>
    <p:extLst>
      <p:ext uri="{BB962C8B-B14F-4D97-AF65-F5344CB8AC3E}">
        <p14:creationId xmlns:p14="http://schemas.microsoft.com/office/powerpoint/2010/main" val="433170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0E2E9-048C-7B64-4F9F-E336D1334D34}"/>
              </a:ext>
            </a:extLst>
          </p:cNvPr>
          <p:cNvSpPr>
            <a:spLocks noGrp="1"/>
          </p:cNvSpPr>
          <p:nvPr>
            <p:ph type="title"/>
          </p:nvPr>
        </p:nvSpPr>
        <p:spPr/>
        <p:txBody>
          <a:bodyPr/>
          <a:lstStyle/>
          <a:p>
            <a:r>
              <a:rPr lang="en-US"/>
              <a:t>Click to edit Master title style</a:t>
            </a:r>
            <a:endParaRPr lang="sk-SK"/>
          </a:p>
        </p:txBody>
      </p:sp>
      <p:sp>
        <p:nvSpPr>
          <p:cNvPr id="3" name="Vertical Text Placeholder 2">
            <a:extLst>
              <a:ext uri="{FF2B5EF4-FFF2-40B4-BE49-F238E27FC236}">
                <a16:creationId xmlns:a16="http://schemas.microsoft.com/office/drawing/2014/main" id="{90D43AF0-86F8-1D4A-94A9-5691434461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a:extLst>
              <a:ext uri="{FF2B5EF4-FFF2-40B4-BE49-F238E27FC236}">
                <a16:creationId xmlns:a16="http://schemas.microsoft.com/office/drawing/2014/main" id="{F6AAD76B-AF91-9680-0068-7F2A4DD0E69E}"/>
              </a:ext>
            </a:extLst>
          </p:cNvPr>
          <p:cNvSpPr>
            <a:spLocks noGrp="1"/>
          </p:cNvSpPr>
          <p:nvPr>
            <p:ph type="dt" sz="half" idx="10"/>
          </p:nvPr>
        </p:nvSpPr>
        <p:spPr/>
        <p:txBody>
          <a:bodyPr/>
          <a:lstStyle/>
          <a:p>
            <a:fld id="{70A51786-451B-4DDE-93EA-83C92FE71D8B}" type="datetimeFigureOut">
              <a:rPr lang="sk-SK" smtClean="0"/>
              <a:t>1. 10. 2023</a:t>
            </a:fld>
            <a:endParaRPr lang="sk-SK"/>
          </a:p>
        </p:txBody>
      </p:sp>
      <p:sp>
        <p:nvSpPr>
          <p:cNvPr id="5" name="Footer Placeholder 4">
            <a:extLst>
              <a:ext uri="{FF2B5EF4-FFF2-40B4-BE49-F238E27FC236}">
                <a16:creationId xmlns:a16="http://schemas.microsoft.com/office/drawing/2014/main" id="{C07FD5A7-D382-DA02-9A1B-4A916B8C3396}"/>
              </a:ext>
            </a:extLst>
          </p:cNvPr>
          <p:cNvSpPr>
            <a:spLocks noGrp="1"/>
          </p:cNvSpPr>
          <p:nvPr>
            <p:ph type="ftr" sz="quarter" idx="11"/>
          </p:nvPr>
        </p:nvSpPr>
        <p:spPr/>
        <p:txBody>
          <a:bodyPr/>
          <a:lstStyle/>
          <a:p>
            <a:endParaRPr lang="sk-SK"/>
          </a:p>
        </p:txBody>
      </p:sp>
      <p:sp>
        <p:nvSpPr>
          <p:cNvPr id="6" name="Slide Number Placeholder 5">
            <a:extLst>
              <a:ext uri="{FF2B5EF4-FFF2-40B4-BE49-F238E27FC236}">
                <a16:creationId xmlns:a16="http://schemas.microsoft.com/office/drawing/2014/main" id="{FF52C4D1-D328-1186-4EC4-2260363DF410}"/>
              </a:ext>
            </a:extLst>
          </p:cNvPr>
          <p:cNvSpPr>
            <a:spLocks noGrp="1"/>
          </p:cNvSpPr>
          <p:nvPr>
            <p:ph type="sldNum" sz="quarter" idx="12"/>
          </p:nvPr>
        </p:nvSpPr>
        <p:spPr/>
        <p:txBody>
          <a:bodyPr/>
          <a:lstStyle/>
          <a:p>
            <a:fld id="{C56B9773-9F4B-4D8A-A068-6BA1D4EE4204}" type="slidenum">
              <a:rPr lang="sk-SK" smtClean="0"/>
              <a:t>‹#›</a:t>
            </a:fld>
            <a:endParaRPr lang="sk-SK"/>
          </a:p>
        </p:txBody>
      </p:sp>
    </p:spTree>
    <p:extLst>
      <p:ext uri="{BB962C8B-B14F-4D97-AF65-F5344CB8AC3E}">
        <p14:creationId xmlns:p14="http://schemas.microsoft.com/office/powerpoint/2010/main" val="2641345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F3D27-32F1-4C60-88D9-6A8C592C53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k-SK"/>
          </a:p>
        </p:txBody>
      </p:sp>
      <p:sp>
        <p:nvSpPr>
          <p:cNvPr id="3" name="Vertical Text Placeholder 2">
            <a:extLst>
              <a:ext uri="{FF2B5EF4-FFF2-40B4-BE49-F238E27FC236}">
                <a16:creationId xmlns:a16="http://schemas.microsoft.com/office/drawing/2014/main" id="{552D8C1F-9A11-5024-31F4-2918A48EA2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a:extLst>
              <a:ext uri="{FF2B5EF4-FFF2-40B4-BE49-F238E27FC236}">
                <a16:creationId xmlns:a16="http://schemas.microsoft.com/office/drawing/2014/main" id="{9282F98A-DC96-76E9-580E-EB14980EC53B}"/>
              </a:ext>
            </a:extLst>
          </p:cNvPr>
          <p:cNvSpPr>
            <a:spLocks noGrp="1"/>
          </p:cNvSpPr>
          <p:nvPr>
            <p:ph type="dt" sz="half" idx="10"/>
          </p:nvPr>
        </p:nvSpPr>
        <p:spPr/>
        <p:txBody>
          <a:bodyPr/>
          <a:lstStyle/>
          <a:p>
            <a:fld id="{70A51786-451B-4DDE-93EA-83C92FE71D8B}" type="datetimeFigureOut">
              <a:rPr lang="sk-SK" smtClean="0"/>
              <a:t>1. 10. 2023</a:t>
            </a:fld>
            <a:endParaRPr lang="sk-SK"/>
          </a:p>
        </p:txBody>
      </p:sp>
      <p:sp>
        <p:nvSpPr>
          <p:cNvPr id="5" name="Footer Placeholder 4">
            <a:extLst>
              <a:ext uri="{FF2B5EF4-FFF2-40B4-BE49-F238E27FC236}">
                <a16:creationId xmlns:a16="http://schemas.microsoft.com/office/drawing/2014/main" id="{5F1CC96E-F25B-00EB-D175-78F547668B11}"/>
              </a:ext>
            </a:extLst>
          </p:cNvPr>
          <p:cNvSpPr>
            <a:spLocks noGrp="1"/>
          </p:cNvSpPr>
          <p:nvPr>
            <p:ph type="ftr" sz="quarter" idx="11"/>
          </p:nvPr>
        </p:nvSpPr>
        <p:spPr/>
        <p:txBody>
          <a:bodyPr/>
          <a:lstStyle/>
          <a:p>
            <a:endParaRPr lang="sk-SK"/>
          </a:p>
        </p:txBody>
      </p:sp>
      <p:sp>
        <p:nvSpPr>
          <p:cNvPr id="6" name="Slide Number Placeholder 5">
            <a:extLst>
              <a:ext uri="{FF2B5EF4-FFF2-40B4-BE49-F238E27FC236}">
                <a16:creationId xmlns:a16="http://schemas.microsoft.com/office/drawing/2014/main" id="{0AD89FC4-538C-A890-5387-17462D3B9979}"/>
              </a:ext>
            </a:extLst>
          </p:cNvPr>
          <p:cNvSpPr>
            <a:spLocks noGrp="1"/>
          </p:cNvSpPr>
          <p:nvPr>
            <p:ph type="sldNum" sz="quarter" idx="12"/>
          </p:nvPr>
        </p:nvSpPr>
        <p:spPr/>
        <p:txBody>
          <a:bodyPr/>
          <a:lstStyle/>
          <a:p>
            <a:fld id="{C56B9773-9F4B-4D8A-A068-6BA1D4EE4204}" type="slidenum">
              <a:rPr lang="sk-SK" smtClean="0"/>
              <a:t>‹#›</a:t>
            </a:fld>
            <a:endParaRPr lang="sk-SK"/>
          </a:p>
        </p:txBody>
      </p:sp>
    </p:spTree>
    <p:extLst>
      <p:ext uri="{BB962C8B-B14F-4D97-AF65-F5344CB8AC3E}">
        <p14:creationId xmlns:p14="http://schemas.microsoft.com/office/powerpoint/2010/main" val="1684650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B8C78-552C-46BC-8E78-BFB1EFBDDE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D3F35A-D125-4A93-B0DE-B3703259F5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960D51-4BAD-4F8B-B215-D5EBF2A20A97}"/>
              </a:ext>
            </a:extLst>
          </p:cNvPr>
          <p:cNvSpPr>
            <a:spLocks noGrp="1"/>
          </p:cNvSpPr>
          <p:nvPr>
            <p:ph type="dt" sz="half" idx="10"/>
          </p:nvPr>
        </p:nvSpPr>
        <p:spPr/>
        <p:txBody>
          <a:bodyPr/>
          <a:lstStyle/>
          <a:p>
            <a:fld id="{AD3C15E7-3E75-4483-9435-98AB6E306598}" type="datetimeFigureOut">
              <a:rPr lang="en-US" smtClean="0"/>
              <a:t>01-Oct-23</a:t>
            </a:fld>
            <a:endParaRPr lang="en-US"/>
          </a:p>
        </p:txBody>
      </p:sp>
      <p:sp>
        <p:nvSpPr>
          <p:cNvPr id="5" name="Footer Placeholder 4">
            <a:extLst>
              <a:ext uri="{FF2B5EF4-FFF2-40B4-BE49-F238E27FC236}">
                <a16:creationId xmlns:a16="http://schemas.microsoft.com/office/drawing/2014/main" id="{67BC97F3-C268-4D4F-9522-483999052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F790E-86A1-4C4C-87C3-35482B9F81E6}"/>
              </a:ext>
            </a:extLst>
          </p:cNvPr>
          <p:cNvSpPr>
            <a:spLocks noGrp="1"/>
          </p:cNvSpPr>
          <p:nvPr>
            <p:ph type="sldNum" sz="quarter" idx="12"/>
          </p:nvPr>
        </p:nvSpPr>
        <p:spPr/>
        <p:txBody>
          <a:bodyPr/>
          <a:lstStyle/>
          <a:p>
            <a:fld id="{8FBEC8B5-9CA2-4D8F-8F96-82EF49B53A76}" type="slidenum">
              <a:rPr lang="en-US" smtClean="0"/>
              <a:t>‹#›</a:t>
            </a:fld>
            <a:endParaRPr lang="en-US"/>
          </a:p>
        </p:txBody>
      </p:sp>
    </p:spTree>
    <p:extLst>
      <p:ext uri="{BB962C8B-B14F-4D97-AF65-F5344CB8AC3E}">
        <p14:creationId xmlns:p14="http://schemas.microsoft.com/office/powerpoint/2010/main" val="3427767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BB710-B084-40E3-9C2E-2DD20B3CF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F34FE-1F0C-4D45-A23F-DE685C5B2A9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98D6AF-3BC0-42BE-8CBA-09B6B2691C1A}"/>
              </a:ext>
            </a:extLst>
          </p:cNvPr>
          <p:cNvSpPr>
            <a:spLocks noGrp="1"/>
          </p:cNvSpPr>
          <p:nvPr>
            <p:ph type="dt" sz="half" idx="10"/>
          </p:nvPr>
        </p:nvSpPr>
        <p:spPr/>
        <p:txBody>
          <a:bodyPr/>
          <a:lstStyle/>
          <a:p>
            <a:fld id="{AD3C15E7-3E75-4483-9435-98AB6E306598}" type="datetimeFigureOut">
              <a:rPr lang="en-US" smtClean="0"/>
              <a:t>01-Oct-23</a:t>
            </a:fld>
            <a:endParaRPr lang="en-US"/>
          </a:p>
        </p:txBody>
      </p:sp>
      <p:sp>
        <p:nvSpPr>
          <p:cNvPr id="5" name="Footer Placeholder 4">
            <a:extLst>
              <a:ext uri="{FF2B5EF4-FFF2-40B4-BE49-F238E27FC236}">
                <a16:creationId xmlns:a16="http://schemas.microsoft.com/office/drawing/2014/main" id="{8C727FA2-EC87-406D-9B9A-73EA52291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8D8AF-0C4C-47D2-87BA-374F1E9FEC4E}"/>
              </a:ext>
            </a:extLst>
          </p:cNvPr>
          <p:cNvSpPr>
            <a:spLocks noGrp="1"/>
          </p:cNvSpPr>
          <p:nvPr>
            <p:ph type="sldNum" sz="quarter" idx="12"/>
          </p:nvPr>
        </p:nvSpPr>
        <p:spPr/>
        <p:txBody>
          <a:bodyPr/>
          <a:lstStyle/>
          <a:p>
            <a:fld id="{8FBEC8B5-9CA2-4D8F-8F96-82EF49B53A76}" type="slidenum">
              <a:rPr lang="en-US" smtClean="0"/>
              <a:t>‹#›</a:t>
            </a:fld>
            <a:endParaRPr lang="en-US"/>
          </a:p>
        </p:txBody>
      </p:sp>
    </p:spTree>
    <p:extLst>
      <p:ext uri="{BB962C8B-B14F-4D97-AF65-F5344CB8AC3E}">
        <p14:creationId xmlns:p14="http://schemas.microsoft.com/office/powerpoint/2010/main" val="139963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4ADA9-9CBE-4F52-B573-253F941D0D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DC9D37-4EE9-4945-B335-9A496E8839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E70684-04C7-41A4-982F-5D3A6996CAB2}"/>
              </a:ext>
            </a:extLst>
          </p:cNvPr>
          <p:cNvSpPr>
            <a:spLocks noGrp="1"/>
          </p:cNvSpPr>
          <p:nvPr>
            <p:ph type="dt" sz="half" idx="10"/>
          </p:nvPr>
        </p:nvSpPr>
        <p:spPr/>
        <p:txBody>
          <a:bodyPr/>
          <a:lstStyle/>
          <a:p>
            <a:fld id="{AD3C15E7-3E75-4483-9435-98AB6E306598}" type="datetimeFigureOut">
              <a:rPr lang="en-US" smtClean="0"/>
              <a:t>01-Oct-23</a:t>
            </a:fld>
            <a:endParaRPr lang="en-US"/>
          </a:p>
        </p:txBody>
      </p:sp>
      <p:sp>
        <p:nvSpPr>
          <p:cNvPr id="5" name="Footer Placeholder 4">
            <a:extLst>
              <a:ext uri="{FF2B5EF4-FFF2-40B4-BE49-F238E27FC236}">
                <a16:creationId xmlns:a16="http://schemas.microsoft.com/office/drawing/2014/main" id="{B2B24C92-6A4E-4199-9DD8-FC68E8EC5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C2742-574C-465B-A3F5-19945976DB2A}"/>
              </a:ext>
            </a:extLst>
          </p:cNvPr>
          <p:cNvSpPr>
            <a:spLocks noGrp="1"/>
          </p:cNvSpPr>
          <p:nvPr>
            <p:ph type="sldNum" sz="quarter" idx="12"/>
          </p:nvPr>
        </p:nvSpPr>
        <p:spPr/>
        <p:txBody>
          <a:bodyPr/>
          <a:lstStyle/>
          <a:p>
            <a:fld id="{8FBEC8B5-9CA2-4D8F-8F96-82EF49B53A76}" type="slidenum">
              <a:rPr lang="en-US" smtClean="0"/>
              <a:t>‹#›</a:t>
            </a:fld>
            <a:endParaRPr lang="en-US"/>
          </a:p>
        </p:txBody>
      </p:sp>
    </p:spTree>
    <p:extLst>
      <p:ext uri="{BB962C8B-B14F-4D97-AF65-F5344CB8AC3E}">
        <p14:creationId xmlns:p14="http://schemas.microsoft.com/office/powerpoint/2010/main" val="1189090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791DA-65B6-4EFD-BF01-F28B2179B9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6EB8B4-F06A-4D73-8CF9-ECE3F4D5DB6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BAD07D-E2BA-4638-88F2-30EAF80187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591D6B-12CB-49D5-AEEA-05E4BFE465D0}"/>
              </a:ext>
            </a:extLst>
          </p:cNvPr>
          <p:cNvSpPr>
            <a:spLocks noGrp="1"/>
          </p:cNvSpPr>
          <p:nvPr>
            <p:ph type="dt" sz="half" idx="10"/>
          </p:nvPr>
        </p:nvSpPr>
        <p:spPr/>
        <p:txBody>
          <a:bodyPr/>
          <a:lstStyle/>
          <a:p>
            <a:fld id="{AD3C15E7-3E75-4483-9435-98AB6E306598}" type="datetimeFigureOut">
              <a:rPr lang="en-US" smtClean="0"/>
              <a:t>01-Oct-23</a:t>
            </a:fld>
            <a:endParaRPr lang="en-US"/>
          </a:p>
        </p:txBody>
      </p:sp>
      <p:sp>
        <p:nvSpPr>
          <p:cNvPr id="6" name="Footer Placeholder 5">
            <a:extLst>
              <a:ext uri="{FF2B5EF4-FFF2-40B4-BE49-F238E27FC236}">
                <a16:creationId xmlns:a16="http://schemas.microsoft.com/office/drawing/2014/main" id="{3F5D7430-1C6F-4C1B-846D-2B25FF0A0C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9F5FA4-06D7-4BC1-BCE3-87D79AC0ADC2}"/>
              </a:ext>
            </a:extLst>
          </p:cNvPr>
          <p:cNvSpPr>
            <a:spLocks noGrp="1"/>
          </p:cNvSpPr>
          <p:nvPr>
            <p:ph type="sldNum" sz="quarter" idx="12"/>
          </p:nvPr>
        </p:nvSpPr>
        <p:spPr/>
        <p:txBody>
          <a:bodyPr/>
          <a:lstStyle/>
          <a:p>
            <a:fld id="{8FBEC8B5-9CA2-4D8F-8F96-82EF49B53A76}" type="slidenum">
              <a:rPr lang="en-US" smtClean="0"/>
              <a:t>‹#›</a:t>
            </a:fld>
            <a:endParaRPr lang="en-US"/>
          </a:p>
        </p:txBody>
      </p:sp>
    </p:spTree>
    <p:extLst>
      <p:ext uri="{BB962C8B-B14F-4D97-AF65-F5344CB8AC3E}">
        <p14:creationId xmlns:p14="http://schemas.microsoft.com/office/powerpoint/2010/main" val="3687918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245F-E54E-46BA-A8B8-FAAF63914B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BCDCC1-30B0-4F01-AC40-A39A8F0FC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0A48F7A-A02A-494F-AEC2-81BECEF1E6C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1DA182-4F4B-4985-9C12-EB1B2C0753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F86654-A027-43CE-8023-D56C4F9999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1C051F-E80E-402F-AEEC-A4DBF9B51F29}"/>
              </a:ext>
            </a:extLst>
          </p:cNvPr>
          <p:cNvSpPr>
            <a:spLocks noGrp="1"/>
          </p:cNvSpPr>
          <p:nvPr>
            <p:ph type="dt" sz="half" idx="10"/>
          </p:nvPr>
        </p:nvSpPr>
        <p:spPr/>
        <p:txBody>
          <a:bodyPr/>
          <a:lstStyle/>
          <a:p>
            <a:fld id="{AD3C15E7-3E75-4483-9435-98AB6E306598}" type="datetimeFigureOut">
              <a:rPr lang="en-US" smtClean="0"/>
              <a:t>01-Oct-23</a:t>
            </a:fld>
            <a:endParaRPr lang="en-US"/>
          </a:p>
        </p:txBody>
      </p:sp>
      <p:sp>
        <p:nvSpPr>
          <p:cNvPr id="8" name="Footer Placeholder 7">
            <a:extLst>
              <a:ext uri="{FF2B5EF4-FFF2-40B4-BE49-F238E27FC236}">
                <a16:creationId xmlns:a16="http://schemas.microsoft.com/office/drawing/2014/main" id="{69B56D2F-04AA-4509-B669-5FF0EEBF97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368961-F3E1-438D-B1AA-8FB51A9AF84D}"/>
              </a:ext>
            </a:extLst>
          </p:cNvPr>
          <p:cNvSpPr>
            <a:spLocks noGrp="1"/>
          </p:cNvSpPr>
          <p:nvPr>
            <p:ph type="sldNum" sz="quarter" idx="12"/>
          </p:nvPr>
        </p:nvSpPr>
        <p:spPr/>
        <p:txBody>
          <a:bodyPr/>
          <a:lstStyle/>
          <a:p>
            <a:fld id="{8FBEC8B5-9CA2-4D8F-8F96-82EF49B53A76}" type="slidenum">
              <a:rPr lang="en-US" smtClean="0"/>
              <a:t>‹#›</a:t>
            </a:fld>
            <a:endParaRPr lang="en-US"/>
          </a:p>
        </p:txBody>
      </p:sp>
    </p:spTree>
    <p:extLst>
      <p:ext uri="{BB962C8B-B14F-4D97-AF65-F5344CB8AC3E}">
        <p14:creationId xmlns:p14="http://schemas.microsoft.com/office/powerpoint/2010/main" val="2105379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8174-0DD2-4757-A18F-1BBAF094F2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9D2C24-5727-4DC6-BBAE-2D366FCF6820}"/>
              </a:ext>
            </a:extLst>
          </p:cNvPr>
          <p:cNvSpPr>
            <a:spLocks noGrp="1"/>
          </p:cNvSpPr>
          <p:nvPr>
            <p:ph type="dt" sz="half" idx="10"/>
          </p:nvPr>
        </p:nvSpPr>
        <p:spPr/>
        <p:txBody>
          <a:bodyPr/>
          <a:lstStyle/>
          <a:p>
            <a:fld id="{AD3C15E7-3E75-4483-9435-98AB6E306598}" type="datetimeFigureOut">
              <a:rPr lang="en-US" smtClean="0"/>
              <a:t>01-Oct-23</a:t>
            </a:fld>
            <a:endParaRPr lang="en-US"/>
          </a:p>
        </p:txBody>
      </p:sp>
      <p:sp>
        <p:nvSpPr>
          <p:cNvPr id="4" name="Footer Placeholder 3">
            <a:extLst>
              <a:ext uri="{FF2B5EF4-FFF2-40B4-BE49-F238E27FC236}">
                <a16:creationId xmlns:a16="http://schemas.microsoft.com/office/drawing/2014/main" id="{A4CE60E0-0801-4865-969F-1B1C057B00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205502-C0A8-422E-8B06-8B3AF76DCDBE}"/>
              </a:ext>
            </a:extLst>
          </p:cNvPr>
          <p:cNvSpPr>
            <a:spLocks noGrp="1"/>
          </p:cNvSpPr>
          <p:nvPr>
            <p:ph type="sldNum" sz="quarter" idx="12"/>
          </p:nvPr>
        </p:nvSpPr>
        <p:spPr/>
        <p:txBody>
          <a:bodyPr/>
          <a:lstStyle/>
          <a:p>
            <a:fld id="{8FBEC8B5-9CA2-4D8F-8F96-82EF49B53A76}" type="slidenum">
              <a:rPr lang="en-US" smtClean="0"/>
              <a:t>‹#›</a:t>
            </a:fld>
            <a:endParaRPr lang="en-US"/>
          </a:p>
        </p:txBody>
      </p:sp>
    </p:spTree>
    <p:extLst>
      <p:ext uri="{BB962C8B-B14F-4D97-AF65-F5344CB8AC3E}">
        <p14:creationId xmlns:p14="http://schemas.microsoft.com/office/powerpoint/2010/main" val="3462736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7629A7-4E6B-4295-8B68-9E2AC040ECA7}"/>
              </a:ext>
            </a:extLst>
          </p:cNvPr>
          <p:cNvSpPr>
            <a:spLocks noGrp="1"/>
          </p:cNvSpPr>
          <p:nvPr>
            <p:ph type="dt" sz="half" idx="10"/>
          </p:nvPr>
        </p:nvSpPr>
        <p:spPr/>
        <p:txBody>
          <a:bodyPr/>
          <a:lstStyle/>
          <a:p>
            <a:fld id="{AD3C15E7-3E75-4483-9435-98AB6E306598}" type="datetimeFigureOut">
              <a:rPr lang="en-US" smtClean="0"/>
              <a:t>01-Oct-23</a:t>
            </a:fld>
            <a:endParaRPr lang="en-US"/>
          </a:p>
        </p:txBody>
      </p:sp>
      <p:sp>
        <p:nvSpPr>
          <p:cNvPr id="3" name="Footer Placeholder 2">
            <a:extLst>
              <a:ext uri="{FF2B5EF4-FFF2-40B4-BE49-F238E27FC236}">
                <a16:creationId xmlns:a16="http://schemas.microsoft.com/office/drawing/2014/main" id="{36F6F95A-3856-4E0C-937A-A89D6E101A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DD0B07-8913-4564-A34E-8DE0AF6DAB7A}"/>
              </a:ext>
            </a:extLst>
          </p:cNvPr>
          <p:cNvSpPr>
            <a:spLocks noGrp="1"/>
          </p:cNvSpPr>
          <p:nvPr>
            <p:ph type="sldNum" sz="quarter" idx="12"/>
          </p:nvPr>
        </p:nvSpPr>
        <p:spPr/>
        <p:txBody>
          <a:bodyPr/>
          <a:lstStyle/>
          <a:p>
            <a:fld id="{8FBEC8B5-9CA2-4D8F-8F96-82EF49B53A76}" type="slidenum">
              <a:rPr lang="en-US" smtClean="0"/>
              <a:t>‹#›</a:t>
            </a:fld>
            <a:endParaRPr lang="en-US"/>
          </a:p>
        </p:txBody>
      </p:sp>
    </p:spTree>
    <p:extLst>
      <p:ext uri="{BB962C8B-B14F-4D97-AF65-F5344CB8AC3E}">
        <p14:creationId xmlns:p14="http://schemas.microsoft.com/office/powerpoint/2010/main" val="2012178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D21B-6AB7-416E-BE2A-6921C108B1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985F0-AF44-488D-B3D8-5A47FBCDDA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94F876-5D1D-4276-B20D-EFCA72C229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3562DB-704C-4607-B18D-A693D677746D}"/>
              </a:ext>
            </a:extLst>
          </p:cNvPr>
          <p:cNvSpPr>
            <a:spLocks noGrp="1"/>
          </p:cNvSpPr>
          <p:nvPr>
            <p:ph type="dt" sz="half" idx="10"/>
          </p:nvPr>
        </p:nvSpPr>
        <p:spPr/>
        <p:txBody>
          <a:bodyPr/>
          <a:lstStyle/>
          <a:p>
            <a:fld id="{AD3C15E7-3E75-4483-9435-98AB6E306598}" type="datetimeFigureOut">
              <a:rPr lang="en-US" smtClean="0"/>
              <a:t>01-Oct-23</a:t>
            </a:fld>
            <a:endParaRPr lang="en-US"/>
          </a:p>
        </p:txBody>
      </p:sp>
      <p:sp>
        <p:nvSpPr>
          <p:cNvPr id="6" name="Footer Placeholder 5">
            <a:extLst>
              <a:ext uri="{FF2B5EF4-FFF2-40B4-BE49-F238E27FC236}">
                <a16:creationId xmlns:a16="http://schemas.microsoft.com/office/drawing/2014/main" id="{1D98036B-9031-44C0-8E08-369EFC0899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210B28-7168-4456-BE9D-C85AD73F223D}"/>
              </a:ext>
            </a:extLst>
          </p:cNvPr>
          <p:cNvSpPr>
            <a:spLocks noGrp="1"/>
          </p:cNvSpPr>
          <p:nvPr>
            <p:ph type="sldNum" sz="quarter" idx="12"/>
          </p:nvPr>
        </p:nvSpPr>
        <p:spPr/>
        <p:txBody>
          <a:bodyPr/>
          <a:lstStyle/>
          <a:p>
            <a:fld id="{8FBEC8B5-9CA2-4D8F-8F96-82EF49B53A76}" type="slidenum">
              <a:rPr lang="en-US" smtClean="0"/>
              <a:t>‹#›</a:t>
            </a:fld>
            <a:endParaRPr lang="en-US"/>
          </a:p>
        </p:txBody>
      </p:sp>
    </p:spTree>
    <p:extLst>
      <p:ext uri="{BB962C8B-B14F-4D97-AF65-F5344CB8AC3E}">
        <p14:creationId xmlns:p14="http://schemas.microsoft.com/office/powerpoint/2010/main" val="1402288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0BE4F-2A41-7EA5-C151-1866B188E190}"/>
              </a:ext>
            </a:extLst>
          </p:cNvPr>
          <p:cNvSpPr>
            <a:spLocks noGrp="1"/>
          </p:cNvSpPr>
          <p:nvPr>
            <p:ph type="title"/>
          </p:nvPr>
        </p:nvSpPr>
        <p:spPr/>
        <p:txBody>
          <a:bodyPr/>
          <a:lstStyle/>
          <a:p>
            <a:r>
              <a:rPr lang="en-US"/>
              <a:t>Click to edit Master title style</a:t>
            </a:r>
            <a:endParaRPr lang="sk-SK"/>
          </a:p>
        </p:txBody>
      </p:sp>
      <p:sp>
        <p:nvSpPr>
          <p:cNvPr id="3" name="Content Placeholder 2">
            <a:extLst>
              <a:ext uri="{FF2B5EF4-FFF2-40B4-BE49-F238E27FC236}">
                <a16:creationId xmlns:a16="http://schemas.microsoft.com/office/drawing/2014/main" id="{6C0B7C79-7805-2941-C88F-C01B7AA49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a:extLst>
              <a:ext uri="{FF2B5EF4-FFF2-40B4-BE49-F238E27FC236}">
                <a16:creationId xmlns:a16="http://schemas.microsoft.com/office/drawing/2014/main" id="{FBAEA779-9042-4F81-9190-C588C92D7D5C}"/>
              </a:ext>
            </a:extLst>
          </p:cNvPr>
          <p:cNvSpPr>
            <a:spLocks noGrp="1"/>
          </p:cNvSpPr>
          <p:nvPr>
            <p:ph type="dt" sz="half" idx="10"/>
          </p:nvPr>
        </p:nvSpPr>
        <p:spPr/>
        <p:txBody>
          <a:bodyPr/>
          <a:lstStyle/>
          <a:p>
            <a:fld id="{70A51786-451B-4DDE-93EA-83C92FE71D8B}" type="datetimeFigureOut">
              <a:rPr lang="sk-SK" smtClean="0"/>
              <a:t>1. 10. 2023</a:t>
            </a:fld>
            <a:endParaRPr lang="sk-SK"/>
          </a:p>
        </p:txBody>
      </p:sp>
      <p:sp>
        <p:nvSpPr>
          <p:cNvPr id="5" name="Footer Placeholder 4">
            <a:extLst>
              <a:ext uri="{FF2B5EF4-FFF2-40B4-BE49-F238E27FC236}">
                <a16:creationId xmlns:a16="http://schemas.microsoft.com/office/drawing/2014/main" id="{633962E5-005C-03D0-ACF4-293E75A413CA}"/>
              </a:ext>
            </a:extLst>
          </p:cNvPr>
          <p:cNvSpPr>
            <a:spLocks noGrp="1"/>
          </p:cNvSpPr>
          <p:nvPr>
            <p:ph type="ftr" sz="quarter" idx="11"/>
          </p:nvPr>
        </p:nvSpPr>
        <p:spPr/>
        <p:txBody>
          <a:bodyPr/>
          <a:lstStyle/>
          <a:p>
            <a:endParaRPr lang="sk-SK"/>
          </a:p>
        </p:txBody>
      </p:sp>
      <p:sp>
        <p:nvSpPr>
          <p:cNvPr id="6" name="Slide Number Placeholder 5">
            <a:extLst>
              <a:ext uri="{FF2B5EF4-FFF2-40B4-BE49-F238E27FC236}">
                <a16:creationId xmlns:a16="http://schemas.microsoft.com/office/drawing/2014/main" id="{37774379-50CC-4FC4-5C84-1B0DC84011F1}"/>
              </a:ext>
            </a:extLst>
          </p:cNvPr>
          <p:cNvSpPr>
            <a:spLocks noGrp="1"/>
          </p:cNvSpPr>
          <p:nvPr>
            <p:ph type="sldNum" sz="quarter" idx="12"/>
          </p:nvPr>
        </p:nvSpPr>
        <p:spPr/>
        <p:txBody>
          <a:bodyPr/>
          <a:lstStyle/>
          <a:p>
            <a:fld id="{C56B9773-9F4B-4D8A-A068-6BA1D4EE4204}" type="slidenum">
              <a:rPr lang="sk-SK" smtClean="0"/>
              <a:t>‹#›</a:t>
            </a:fld>
            <a:endParaRPr lang="sk-SK"/>
          </a:p>
        </p:txBody>
      </p:sp>
    </p:spTree>
    <p:extLst>
      <p:ext uri="{BB962C8B-B14F-4D97-AF65-F5344CB8AC3E}">
        <p14:creationId xmlns:p14="http://schemas.microsoft.com/office/powerpoint/2010/main" val="3169968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D23A8-C26C-4E0B-B930-A0E79EDC98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AA18FA-EEFA-432A-985F-F03EE76E50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358513-8F2D-439E-8AAC-B95E81714C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8C8C79-F5EB-4112-AA78-1AABBDAFC84A}"/>
              </a:ext>
            </a:extLst>
          </p:cNvPr>
          <p:cNvSpPr>
            <a:spLocks noGrp="1"/>
          </p:cNvSpPr>
          <p:nvPr>
            <p:ph type="dt" sz="half" idx="10"/>
          </p:nvPr>
        </p:nvSpPr>
        <p:spPr/>
        <p:txBody>
          <a:bodyPr/>
          <a:lstStyle/>
          <a:p>
            <a:fld id="{AD3C15E7-3E75-4483-9435-98AB6E306598}" type="datetimeFigureOut">
              <a:rPr lang="en-US" smtClean="0"/>
              <a:t>01-Oct-23</a:t>
            </a:fld>
            <a:endParaRPr lang="en-US"/>
          </a:p>
        </p:txBody>
      </p:sp>
      <p:sp>
        <p:nvSpPr>
          <p:cNvPr id="6" name="Footer Placeholder 5">
            <a:extLst>
              <a:ext uri="{FF2B5EF4-FFF2-40B4-BE49-F238E27FC236}">
                <a16:creationId xmlns:a16="http://schemas.microsoft.com/office/drawing/2014/main" id="{51EAEBE6-A308-442E-92AD-02E1E62561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2D009D-7C10-451F-B2A5-E10AC09492BE}"/>
              </a:ext>
            </a:extLst>
          </p:cNvPr>
          <p:cNvSpPr>
            <a:spLocks noGrp="1"/>
          </p:cNvSpPr>
          <p:nvPr>
            <p:ph type="sldNum" sz="quarter" idx="12"/>
          </p:nvPr>
        </p:nvSpPr>
        <p:spPr/>
        <p:txBody>
          <a:bodyPr/>
          <a:lstStyle/>
          <a:p>
            <a:fld id="{8FBEC8B5-9CA2-4D8F-8F96-82EF49B53A76}" type="slidenum">
              <a:rPr lang="en-US" smtClean="0"/>
              <a:t>‹#›</a:t>
            </a:fld>
            <a:endParaRPr lang="en-US"/>
          </a:p>
        </p:txBody>
      </p:sp>
    </p:spTree>
    <p:extLst>
      <p:ext uri="{BB962C8B-B14F-4D97-AF65-F5344CB8AC3E}">
        <p14:creationId xmlns:p14="http://schemas.microsoft.com/office/powerpoint/2010/main" val="984990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1F0C-4D03-4D3B-BAD4-8DA96CC966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FC0FFA-D250-4FAF-9ED2-07EB4513352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2EBF1D-332A-439A-9163-AC53CC47A4F6}"/>
              </a:ext>
            </a:extLst>
          </p:cNvPr>
          <p:cNvSpPr>
            <a:spLocks noGrp="1"/>
          </p:cNvSpPr>
          <p:nvPr>
            <p:ph type="dt" sz="half" idx="10"/>
          </p:nvPr>
        </p:nvSpPr>
        <p:spPr/>
        <p:txBody>
          <a:bodyPr/>
          <a:lstStyle/>
          <a:p>
            <a:fld id="{AD3C15E7-3E75-4483-9435-98AB6E306598}" type="datetimeFigureOut">
              <a:rPr lang="en-US" smtClean="0"/>
              <a:t>01-Oct-23</a:t>
            </a:fld>
            <a:endParaRPr lang="en-US"/>
          </a:p>
        </p:txBody>
      </p:sp>
      <p:sp>
        <p:nvSpPr>
          <p:cNvPr id="5" name="Footer Placeholder 4">
            <a:extLst>
              <a:ext uri="{FF2B5EF4-FFF2-40B4-BE49-F238E27FC236}">
                <a16:creationId xmlns:a16="http://schemas.microsoft.com/office/drawing/2014/main" id="{715CF1C3-5402-48B0-A468-DFF65CEDB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98615-C77F-47C1-8A76-30E9466530DA}"/>
              </a:ext>
            </a:extLst>
          </p:cNvPr>
          <p:cNvSpPr>
            <a:spLocks noGrp="1"/>
          </p:cNvSpPr>
          <p:nvPr>
            <p:ph type="sldNum" sz="quarter" idx="12"/>
          </p:nvPr>
        </p:nvSpPr>
        <p:spPr/>
        <p:txBody>
          <a:bodyPr/>
          <a:lstStyle/>
          <a:p>
            <a:fld id="{8FBEC8B5-9CA2-4D8F-8F96-82EF49B53A76}" type="slidenum">
              <a:rPr lang="en-US" smtClean="0"/>
              <a:t>‹#›</a:t>
            </a:fld>
            <a:endParaRPr lang="en-US"/>
          </a:p>
        </p:txBody>
      </p:sp>
    </p:spTree>
    <p:extLst>
      <p:ext uri="{BB962C8B-B14F-4D97-AF65-F5344CB8AC3E}">
        <p14:creationId xmlns:p14="http://schemas.microsoft.com/office/powerpoint/2010/main" val="1243036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4ADF54-9290-4A9F-B5E4-F99AB42C63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4BC5A9-3BA1-42CF-A7BB-6692372D85C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E8660-F7FB-488F-B8E6-C8D5C4026C58}"/>
              </a:ext>
            </a:extLst>
          </p:cNvPr>
          <p:cNvSpPr>
            <a:spLocks noGrp="1"/>
          </p:cNvSpPr>
          <p:nvPr>
            <p:ph type="dt" sz="half" idx="10"/>
          </p:nvPr>
        </p:nvSpPr>
        <p:spPr/>
        <p:txBody>
          <a:bodyPr/>
          <a:lstStyle/>
          <a:p>
            <a:fld id="{AD3C15E7-3E75-4483-9435-98AB6E306598}" type="datetimeFigureOut">
              <a:rPr lang="en-US" smtClean="0"/>
              <a:t>01-Oct-23</a:t>
            </a:fld>
            <a:endParaRPr lang="en-US"/>
          </a:p>
        </p:txBody>
      </p:sp>
      <p:sp>
        <p:nvSpPr>
          <p:cNvPr id="5" name="Footer Placeholder 4">
            <a:extLst>
              <a:ext uri="{FF2B5EF4-FFF2-40B4-BE49-F238E27FC236}">
                <a16:creationId xmlns:a16="http://schemas.microsoft.com/office/drawing/2014/main" id="{891298D8-B8FE-4FF5-A648-E147A7F12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86755-EBC7-464D-80FF-23A46DEE07F6}"/>
              </a:ext>
            </a:extLst>
          </p:cNvPr>
          <p:cNvSpPr>
            <a:spLocks noGrp="1"/>
          </p:cNvSpPr>
          <p:nvPr>
            <p:ph type="sldNum" sz="quarter" idx="12"/>
          </p:nvPr>
        </p:nvSpPr>
        <p:spPr/>
        <p:txBody>
          <a:bodyPr/>
          <a:lstStyle/>
          <a:p>
            <a:fld id="{8FBEC8B5-9CA2-4D8F-8F96-82EF49B53A76}" type="slidenum">
              <a:rPr lang="en-US" smtClean="0"/>
              <a:t>‹#›</a:t>
            </a:fld>
            <a:endParaRPr lang="en-US"/>
          </a:p>
        </p:txBody>
      </p:sp>
    </p:spTree>
    <p:extLst>
      <p:ext uri="{BB962C8B-B14F-4D97-AF65-F5344CB8AC3E}">
        <p14:creationId xmlns:p14="http://schemas.microsoft.com/office/powerpoint/2010/main" val="1557504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8929F-0C4A-B2D3-004C-8A664A7D2F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k-SK"/>
          </a:p>
        </p:txBody>
      </p:sp>
      <p:sp>
        <p:nvSpPr>
          <p:cNvPr id="3" name="Text Placeholder 2">
            <a:extLst>
              <a:ext uri="{FF2B5EF4-FFF2-40B4-BE49-F238E27FC236}">
                <a16:creationId xmlns:a16="http://schemas.microsoft.com/office/drawing/2014/main" id="{0265EFC7-36C4-3E9C-5EF8-F548BA9CC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553FA3-4D87-D4AC-5AF2-CD448BB99021}"/>
              </a:ext>
            </a:extLst>
          </p:cNvPr>
          <p:cNvSpPr>
            <a:spLocks noGrp="1"/>
          </p:cNvSpPr>
          <p:nvPr>
            <p:ph type="dt" sz="half" idx="10"/>
          </p:nvPr>
        </p:nvSpPr>
        <p:spPr/>
        <p:txBody>
          <a:bodyPr/>
          <a:lstStyle/>
          <a:p>
            <a:fld id="{70A51786-451B-4DDE-93EA-83C92FE71D8B}" type="datetimeFigureOut">
              <a:rPr lang="sk-SK" smtClean="0"/>
              <a:t>1. 10. 2023</a:t>
            </a:fld>
            <a:endParaRPr lang="sk-SK"/>
          </a:p>
        </p:txBody>
      </p:sp>
      <p:sp>
        <p:nvSpPr>
          <p:cNvPr id="5" name="Footer Placeholder 4">
            <a:extLst>
              <a:ext uri="{FF2B5EF4-FFF2-40B4-BE49-F238E27FC236}">
                <a16:creationId xmlns:a16="http://schemas.microsoft.com/office/drawing/2014/main" id="{CCD52150-CA49-F700-21D9-048171E355C4}"/>
              </a:ext>
            </a:extLst>
          </p:cNvPr>
          <p:cNvSpPr>
            <a:spLocks noGrp="1"/>
          </p:cNvSpPr>
          <p:nvPr>
            <p:ph type="ftr" sz="quarter" idx="11"/>
          </p:nvPr>
        </p:nvSpPr>
        <p:spPr/>
        <p:txBody>
          <a:bodyPr/>
          <a:lstStyle/>
          <a:p>
            <a:endParaRPr lang="sk-SK"/>
          </a:p>
        </p:txBody>
      </p:sp>
      <p:sp>
        <p:nvSpPr>
          <p:cNvPr id="6" name="Slide Number Placeholder 5">
            <a:extLst>
              <a:ext uri="{FF2B5EF4-FFF2-40B4-BE49-F238E27FC236}">
                <a16:creationId xmlns:a16="http://schemas.microsoft.com/office/drawing/2014/main" id="{4B13B718-95F0-F000-348D-5549266C2B34}"/>
              </a:ext>
            </a:extLst>
          </p:cNvPr>
          <p:cNvSpPr>
            <a:spLocks noGrp="1"/>
          </p:cNvSpPr>
          <p:nvPr>
            <p:ph type="sldNum" sz="quarter" idx="12"/>
          </p:nvPr>
        </p:nvSpPr>
        <p:spPr/>
        <p:txBody>
          <a:bodyPr/>
          <a:lstStyle/>
          <a:p>
            <a:fld id="{C56B9773-9F4B-4D8A-A068-6BA1D4EE4204}" type="slidenum">
              <a:rPr lang="sk-SK" smtClean="0"/>
              <a:t>‹#›</a:t>
            </a:fld>
            <a:endParaRPr lang="sk-SK"/>
          </a:p>
        </p:txBody>
      </p:sp>
    </p:spTree>
    <p:extLst>
      <p:ext uri="{BB962C8B-B14F-4D97-AF65-F5344CB8AC3E}">
        <p14:creationId xmlns:p14="http://schemas.microsoft.com/office/powerpoint/2010/main" val="1848667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252A-7F74-F41F-54EC-6AE515AD7050}"/>
              </a:ext>
            </a:extLst>
          </p:cNvPr>
          <p:cNvSpPr>
            <a:spLocks noGrp="1"/>
          </p:cNvSpPr>
          <p:nvPr>
            <p:ph type="title"/>
          </p:nvPr>
        </p:nvSpPr>
        <p:spPr/>
        <p:txBody>
          <a:bodyPr/>
          <a:lstStyle/>
          <a:p>
            <a:r>
              <a:rPr lang="en-US"/>
              <a:t>Click to edit Master title style</a:t>
            </a:r>
            <a:endParaRPr lang="sk-SK"/>
          </a:p>
        </p:txBody>
      </p:sp>
      <p:sp>
        <p:nvSpPr>
          <p:cNvPr id="3" name="Content Placeholder 2">
            <a:extLst>
              <a:ext uri="{FF2B5EF4-FFF2-40B4-BE49-F238E27FC236}">
                <a16:creationId xmlns:a16="http://schemas.microsoft.com/office/drawing/2014/main" id="{EF0CBBDB-9EAC-322F-567C-476FBF37B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Content Placeholder 3">
            <a:extLst>
              <a:ext uri="{FF2B5EF4-FFF2-40B4-BE49-F238E27FC236}">
                <a16:creationId xmlns:a16="http://schemas.microsoft.com/office/drawing/2014/main" id="{D12F2B2E-67EE-1A21-FF80-553EE80185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5" name="Date Placeholder 4">
            <a:extLst>
              <a:ext uri="{FF2B5EF4-FFF2-40B4-BE49-F238E27FC236}">
                <a16:creationId xmlns:a16="http://schemas.microsoft.com/office/drawing/2014/main" id="{18A9A607-AD94-8B0E-BE5D-C2BA7CB2930C}"/>
              </a:ext>
            </a:extLst>
          </p:cNvPr>
          <p:cNvSpPr>
            <a:spLocks noGrp="1"/>
          </p:cNvSpPr>
          <p:nvPr>
            <p:ph type="dt" sz="half" idx="10"/>
          </p:nvPr>
        </p:nvSpPr>
        <p:spPr/>
        <p:txBody>
          <a:bodyPr/>
          <a:lstStyle/>
          <a:p>
            <a:fld id="{70A51786-451B-4DDE-93EA-83C92FE71D8B}" type="datetimeFigureOut">
              <a:rPr lang="sk-SK" smtClean="0"/>
              <a:t>1. 10. 2023</a:t>
            </a:fld>
            <a:endParaRPr lang="sk-SK"/>
          </a:p>
        </p:txBody>
      </p:sp>
      <p:sp>
        <p:nvSpPr>
          <p:cNvPr id="6" name="Footer Placeholder 5">
            <a:extLst>
              <a:ext uri="{FF2B5EF4-FFF2-40B4-BE49-F238E27FC236}">
                <a16:creationId xmlns:a16="http://schemas.microsoft.com/office/drawing/2014/main" id="{77995A37-2225-142F-03DA-EC03AEED5759}"/>
              </a:ext>
            </a:extLst>
          </p:cNvPr>
          <p:cNvSpPr>
            <a:spLocks noGrp="1"/>
          </p:cNvSpPr>
          <p:nvPr>
            <p:ph type="ftr" sz="quarter" idx="11"/>
          </p:nvPr>
        </p:nvSpPr>
        <p:spPr/>
        <p:txBody>
          <a:bodyPr/>
          <a:lstStyle/>
          <a:p>
            <a:endParaRPr lang="sk-SK"/>
          </a:p>
        </p:txBody>
      </p:sp>
      <p:sp>
        <p:nvSpPr>
          <p:cNvPr id="7" name="Slide Number Placeholder 6">
            <a:extLst>
              <a:ext uri="{FF2B5EF4-FFF2-40B4-BE49-F238E27FC236}">
                <a16:creationId xmlns:a16="http://schemas.microsoft.com/office/drawing/2014/main" id="{6306805F-3C1A-550D-2944-BC2DB1A038DB}"/>
              </a:ext>
            </a:extLst>
          </p:cNvPr>
          <p:cNvSpPr>
            <a:spLocks noGrp="1"/>
          </p:cNvSpPr>
          <p:nvPr>
            <p:ph type="sldNum" sz="quarter" idx="12"/>
          </p:nvPr>
        </p:nvSpPr>
        <p:spPr/>
        <p:txBody>
          <a:bodyPr/>
          <a:lstStyle/>
          <a:p>
            <a:fld id="{C56B9773-9F4B-4D8A-A068-6BA1D4EE4204}" type="slidenum">
              <a:rPr lang="sk-SK" smtClean="0"/>
              <a:t>‹#›</a:t>
            </a:fld>
            <a:endParaRPr lang="sk-SK"/>
          </a:p>
        </p:txBody>
      </p:sp>
    </p:spTree>
    <p:extLst>
      <p:ext uri="{BB962C8B-B14F-4D97-AF65-F5344CB8AC3E}">
        <p14:creationId xmlns:p14="http://schemas.microsoft.com/office/powerpoint/2010/main" val="3549452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E2825-F6E5-9CB2-E131-34FD9DCEE4DD}"/>
              </a:ext>
            </a:extLst>
          </p:cNvPr>
          <p:cNvSpPr>
            <a:spLocks noGrp="1"/>
          </p:cNvSpPr>
          <p:nvPr>
            <p:ph type="title"/>
          </p:nvPr>
        </p:nvSpPr>
        <p:spPr>
          <a:xfrm>
            <a:off x="839788" y="365125"/>
            <a:ext cx="10515600" cy="1325563"/>
          </a:xfrm>
        </p:spPr>
        <p:txBody>
          <a:bodyPr/>
          <a:lstStyle/>
          <a:p>
            <a:r>
              <a:rPr lang="en-US"/>
              <a:t>Click to edit Master title style</a:t>
            </a:r>
            <a:endParaRPr lang="sk-SK"/>
          </a:p>
        </p:txBody>
      </p:sp>
      <p:sp>
        <p:nvSpPr>
          <p:cNvPr id="3" name="Text Placeholder 2">
            <a:extLst>
              <a:ext uri="{FF2B5EF4-FFF2-40B4-BE49-F238E27FC236}">
                <a16:creationId xmlns:a16="http://schemas.microsoft.com/office/drawing/2014/main" id="{318FF762-84C4-E33C-0199-D1529D9CF1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5DC764-E76E-D933-D2E5-67C951DD98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5" name="Text Placeholder 4">
            <a:extLst>
              <a:ext uri="{FF2B5EF4-FFF2-40B4-BE49-F238E27FC236}">
                <a16:creationId xmlns:a16="http://schemas.microsoft.com/office/drawing/2014/main" id="{5B7ABF23-BB7E-6109-DEAD-718CCE7656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F62C1A-B051-3639-48BF-85D87DEF62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7" name="Date Placeholder 6">
            <a:extLst>
              <a:ext uri="{FF2B5EF4-FFF2-40B4-BE49-F238E27FC236}">
                <a16:creationId xmlns:a16="http://schemas.microsoft.com/office/drawing/2014/main" id="{13F3F17A-CE0C-CF33-0CEE-D5F529576AFC}"/>
              </a:ext>
            </a:extLst>
          </p:cNvPr>
          <p:cNvSpPr>
            <a:spLocks noGrp="1"/>
          </p:cNvSpPr>
          <p:nvPr>
            <p:ph type="dt" sz="half" idx="10"/>
          </p:nvPr>
        </p:nvSpPr>
        <p:spPr/>
        <p:txBody>
          <a:bodyPr/>
          <a:lstStyle/>
          <a:p>
            <a:fld id="{70A51786-451B-4DDE-93EA-83C92FE71D8B}" type="datetimeFigureOut">
              <a:rPr lang="sk-SK" smtClean="0"/>
              <a:t>1. 10. 2023</a:t>
            </a:fld>
            <a:endParaRPr lang="sk-SK"/>
          </a:p>
        </p:txBody>
      </p:sp>
      <p:sp>
        <p:nvSpPr>
          <p:cNvPr id="8" name="Footer Placeholder 7">
            <a:extLst>
              <a:ext uri="{FF2B5EF4-FFF2-40B4-BE49-F238E27FC236}">
                <a16:creationId xmlns:a16="http://schemas.microsoft.com/office/drawing/2014/main" id="{B052E1D4-D1C8-83AD-8F69-6D276823D5E8}"/>
              </a:ext>
            </a:extLst>
          </p:cNvPr>
          <p:cNvSpPr>
            <a:spLocks noGrp="1"/>
          </p:cNvSpPr>
          <p:nvPr>
            <p:ph type="ftr" sz="quarter" idx="11"/>
          </p:nvPr>
        </p:nvSpPr>
        <p:spPr/>
        <p:txBody>
          <a:bodyPr/>
          <a:lstStyle/>
          <a:p>
            <a:endParaRPr lang="sk-SK"/>
          </a:p>
        </p:txBody>
      </p:sp>
      <p:sp>
        <p:nvSpPr>
          <p:cNvPr id="9" name="Slide Number Placeholder 8">
            <a:extLst>
              <a:ext uri="{FF2B5EF4-FFF2-40B4-BE49-F238E27FC236}">
                <a16:creationId xmlns:a16="http://schemas.microsoft.com/office/drawing/2014/main" id="{087E780C-AEF9-976F-5DBB-C1F6BFD50F75}"/>
              </a:ext>
            </a:extLst>
          </p:cNvPr>
          <p:cNvSpPr>
            <a:spLocks noGrp="1"/>
          </p:cNvSpPr>
          <p:nvPr>
            <p:ph type="sldNum" sz="quarter" idx="12"/>
          </p:nvPr>
        </p:nvSpPr>
        <p:spPr/>
        <p:txBody>
          <a:bodyPr/>
          <a:lstStyle/>
          <a:p>
            <a:fld id="{C56B9773-9F4B-4D8A-A068-6BA1D4EE4204}" type="slidenum">
              <a:rPr lang="sk-SK" smtClean="0"/>
              <a:t>‹#›</a:t>
            </a:fld>
            <a:endParaRPr lang="sk-SK"/>
          </a:p>
        </p:txBody>
      </p:sp>
    </p:spTree>
    <p:extLst>
      <p:ext uri="{BB962C8B-B14F-4D97-AF65-F5344CB8AC3E}">
        <p14:creationId xmlns:p14="http://schemas.microsoft.com/office/powerpoint/2010/main" val="381191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7FB87-04F3-53E6-085A-7EACD5751FCC}"/>
              </a:ext>
            </a:extLst>
          </p:cNvPr>
          <p:cNvSpPr>
            <a:spLocks noGrp="1"/>
          </p:cNvSpPr>
          <p:nvPr>
            <p:ph type="title"/>
          </p:nvPr>
        </p:nvSpPr>
        <p:spPr/>
        <p:txBody>
          <a:bodyPr/>
          <a:lstStyle/>
          <a:p>
            <a:r>
              <a:rPr lang="en-US"/>
              <a:t>Click to edit Master title style</a:t>
            </a:r>
            <a:endParaRPr lang="sk-SK"/>
          </a:p>
        </p:txBody>
      </p:sp>
      <p:sp>
        <p:nvSpPr>
          <p:cNvPr id="3" name="Date Placeholder 2">
            <a:extLst>
              <a:ext uri="{FF2B5EF4-FFF2-40B4-BE49-F238E27FC236}">
                <a16:creationId xmlns:a16="http://schemas.microsoft.com/office/drawing/2014/main" id="{C02F1262-D315-7295-5C5D-4ACCCCC5A7DE}"/>
              </a:ext>
            </a:extLst>
          </p:cNvPr>
          <p:cNvSpPr>
            <a:spLocks noGrp="1"/>
          </p:cNvSpPr>
          <p:nvPr>
            <p:ph type="dt" sz="half" idx="10"/>
          </p:nvPr>
        </p:nvSpPr>
        <p:spPr/>
        <p:txBody>
          <a:bodyPr/>
          <a:lstStyle/>
          <a:p>
            <a:fld id="{70A51786-451B-4DDE-93EA-83C92FE71D8B}" type="datetimeFigureOut">
              <a:rPr lang="sk-SK" smtClean="0"/>
              <a:t>1. 10. 2023</a:t>
            </a:fld>
            <a:endParaRPr lang="sk-SK"/>
          </a:p>
        </p:txBody>
      </p:sp>
      <p:sp>
        <p:nvSpPr>
          <p:cNvPr id="4" name="Footer Placeholder 3">
            <a:extLst>
              <a:ext uri="{FF2B5EF4-FFF2-40B4-BE49-F238E27FC236}">
                <a16:creationId xmlns:a16="http://schemas.microsoft.com/office/drawing/2014/main" id="{8A0A6C47-8E7F-23EE-E9EE-37BBEF572C5B}"/>
              </a:ext>
            </a:extLst>
          </p:cNvPr>
          <p:cNvSpPr>
            <a:spLocks noGrp="1"/>
          </p:cNvSpPr>
          <p:nvPr>
            <p:ph type="ftr" sz="quarter" idx="11"/>
          </p:nvPr>
        </p:nvSpPr>
        <p:spPr/>
        <p:txBody>
          <a:bodyPr/>
          <a:lstStyle/>
          <a:p>
            <a:endParaRPr lang="sk-SK"/>
          </a:p>
        </p:txBody>
      </p:sp>
      <p:sp>
        <p:nvSpPr>
          <p:cNvPr id="5" name="Slide Number Placeholder 4">
            <a:extLst>
              <a:ext uri="{FF2B5EF4-FFF2-40B4-BE49-F238E27FC236}">
                <a16:creationId xmlns:a16="http://schemas.microsoft.com/office/drawing/2014/main" id="{515767B8-9B5E-DEC1-AB58-9DED5AC4D21A}"/>
              </a:ext>
            </a:extLst>
          </p:cNvPr>
          <p:cNvSpPr>
            <a:spLocks noGrp="1"/>
          </p:cNvSpPr>
          <p:nvPr>
            <p:ph type="sldNum" sz="quarter" idx="12"/>
          </p:nvPr>
        </p:nvSpPr>
        <p:spPr/>
        <p:txBody>
          <a:bodyPr/>
          <a:lstStyle/>
          <a:p>
            <a:fld id="{C56B9773-9F4B-4D8A-A068-6BA1D4EE4204}" type="slidenum">
              <a:rPr lang="sk-SK" smtClean="0"/>
              <a:t>‹#›</a:t>
            </a:fld>
            <a:endParaRPr lang="sk-SK"/>
          </a:p>
        </p:txBody>
      </p:sp>
    </p:spTree>
    <p:extLst>
      <p:ext uri="{BB962C8B-B14F-4D97-AF65-F5344CB8AC3E}">
        <p14:creationId xmlns:p14="http://schemas.microsoft.com/office/powerpoint/2010/main" val="825853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108076-A85B-056F-8287-BFCEAE70E880}"/>
              </a:ext>
            </a:extLst>
          </p:cNvPr>
          <p:cNvSpPr>
            <a:spLocks noGrp="1"/>
          </p:cNvSpPr>
          <p:nvPr>
            <p:ph type="dt" sz="half" idx="10"/>
          </p:nvPr>
        </p:nvSpPr>
        <p:spPr/>
        <p:txBody>
          <a:bodyPr/>
          <a:lstStyle/>
          <a:p>
            <a:fld id="{70A51786-451B-4DDE-93EA-83C92FE71D8B}" type="datetimeFigureOut">
              <a:rPr lang="sk-SK" smtClean="0"/>
              <a:t>1. 10. 2023</a:t>
            </a:fld>
            <a:endParaRPr lang="sk-SK"/>
          </a:p>
        </p:txBody>
      </p:sp>
      <p:sp>
        <p:nvSpPr>
          <p:cNvPr id="3" name="Footer Placeholder 2">
            <a:extLst>
              <a:ext uri="{FF2B5EF4-FFF2-40B4-BE49-F238E27FC236}">
                <a16:creationId xmlns:a16="http://schemas.microsoft.com/office/drawing/2014/main" id="{F7091A9C-EF71-2265-0839-6613F8BE432D}"/>
              </a:ext>
            </a:extLst>
          </p:cNvPr>
          <p:cNvSpPr>
            <a:spLocks noGrp="1"/>
          </p:cNvSpPr>
          <p:nvPr>
            <p:ph type="ftr" sz="quarter" idx="11"/>
          </p:nvPr>
        </p:nvSpPr>
        <p:spPr/>
        <p:txBody>
          <a:bodyPr/>
          <a:lstStyle/>
          <a:p>
            <a:endParaRPr lang="sk-SK"/>
          </a:p>
        </p:txBody>
      </p:sp>
      <p:sp>
        <p:nvSpPr>
          <p:cNvPr id="4" name="Slide Number Placeholder 3">
            <a:extLst>
              <a:ext uri="{FF2B5EF4-FFF2-40B4-BE49-F238E27FC236}">
                <a16:creationId xmlns:a16="http://schemas.microsoft.com/office/drawing/2014/main" id="{7D75FD68-3351-E819-C998-B98A84202A3F}"/>
              </a:ext>
            </a:extLst>
          </p:cNvPr>
          <p:cNvSpPr>
            <a:spLocks noGrp="1"/>
          </p:cNvSpPr>
          <p:nvPr>
            <p:ph type="sldNum" sz="quarter" idx="12"/>
          </p:nvPr>
        </p:nvSpPr>
        <p:spPr/>
        <p:txBody>
          <a:bodyPr/>
          <a:lstStyle/>
          <a:p>
            <a:fld id="{C56B9773-9F4B-4D8A-A068-6BA1D4EE4204}" type="slidenum">
              <a:rPr lang="sk-SK" smtClean="0"/>
              <a:t>‹#›</a:t>
            </a:fld>
            <a:endParaRPr lang="sk-SK"/>
          </a:p>
        </p:txBody>
      </p:sp>
    </p:spTree>
    <p:extLst>
      <p:ext uri="{BB962C8B-B14F-4D97-AF65-F5344CB8AC3E}">
        <p14:creationId xmlns:p14="http://schemas.microsoft.com/office/powerpoint/2010/main" val="3164767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2C1D-77A9-B0FA-3253-95846E8505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k-SK"/>
          </a:p>
        </p:txBody>
      </p:sp>
      <p:sp>
        <p:nvSpPr>
          <p:cNvPr id="3" name="Content Placeholder 2">
            <a:extLst>
              <a:ext uri="{FF2B5EF4-FFF2-40B4-BE49-F238E27FC236}">
                <a16:creationId xmlns:a16="http://schemas.microsoft.com/office/drawing/2014/main" id="{6091FE86-286B-E167-F24A-B11F3BB59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Text Placeholder 3">
            <a:extLst>
              <a:ext uri="{FF2B5EF4-FFF2-40B4-BE49-F238E27FC236}">
                <a16:creationId xmlns:a16="http://schemas.microsoft.com/office/drawing/2014/main" id="{F6A5422D-4D74-8D08-D3C6-B3FB1EAE6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E374F8-113F-2074-12EA-FC51080B3191}"/>
              </a:ext>
            </a:extLst>
          </p:cNvPr>
          <p:cNvSpPr>
            <a:spLocks noGrp="1"/>
          </p:cNvSpPr>
          <p:nvPr>
            <p:ph type="dt" sz="half" idx="10"/>
          </p:nvPr>
        </p:nvSpPr>
        <p:spPr/>
        <p:txBody>
          <a:bodyPr/>
          <a:lstStyle/>
          <a:p>
            <a:fld id="{70A51786-451B-4DDE-93EA-83C92FE71D8B}" type="datetimeFigureOut">
              <a:rPr lang="sk-SK" smtClean="0"/>
              <a:t>1. 10. 2023</a:t>
            </a:fld>
            <a:endParaRPr lang="sk-SK"/>
          </a:p>
        </p:txBody>
      </p:sp>
      <p:sp>
        <p:nvSpPr>
          <p:cNvPr id="6" name="Footer Placeholder 5">
            <a:extLst>
              <a:ext uri="{FF2B5EF4-FFF2-40B4-BE49-F238E27FC236}">
                <a16:creationId xmlns:a16="http://schemas.microsoft.com/office/drawing/2014/main" id="{B3C3AB5C-4107-93BF-07D2-AE4D241CC2A8}"/>
              </a:ext>
            </a:extLst>
          </p:cNvPr>
          <p:cNvSpPr>
            <a:spLocks noGrp="1"/>
          </p:cNvSpPr>
          <p:nvPr>
            <p:ph type="ftr" sz="quarter" idx="11"/>
          </p:nvPr>
        </p:nvSpPr>
        <p:spPr/>
        <p:txBody>
          <a:bodyPr/>
          <a:lstStyle/>
          <a:p>
            <a:endParaRPr lang="sk-SK"/>
          </a:p>
        </p:txBody>
      </p:sp>
      <p:sp>
        <p:nvSpPr>
          <p:cNvPr id="7" name="Slide Number Placeholder 6">
            <a:extLst>
              <a:ext uri="{FF2B5EF4-FFF2-40B4-BE49-F238E27FC236}">
                <a16:creationId xmlns:a16="http://schemas.microsoft.com/office/drawing/2014/main" id="{8DAF0032-60C0-87ED-6A28-278E9D5C912D}"/>
              </a:ext>
            </a:extLst>
          </p:cNvPr>
          <p:cNvSpPr>
            <a:spLocks noGrp="1"/>
          </p:cNvSpPr>
          <p:nvPr>
            <p:ph type="sldNum" sz="quarter" idx="12"/>
          </p:nvPr>
        </p:nvSpPr>
        <p:spPr/>
        <p:txBody>
          <a:bodyPr/>
          <a:lstStyle/>
          <a:p>
            <a:fld id="{C56B9773-9F4B-4D8A-A068-6BA1D4EE4204}" type="slidenum">
              <a:rPr lang="sk-SK" smtClean="0"/>
              <a:t>‹#›</a:t>
            </a:fld>
            <a:endParaRPr lang="sk-SK"/>
          </a:p>
        </p:txBody>
      </p:sp>
    </p:spTree>
    <p:extLst>
      <p:ext uri="{BB962C8B-B14F-4D97-AF65-F5344CB8AC3E}">
        <p14:creationId xmlns:p14="http://schemas.microsoft.com/office/powerpoint/2010/main" val="2975182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7C28-B859-1A5F-CC17-964A1C6A94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k-SK"/>
          </a:p>
        </p:txBody>
      </p:sp>
      <p:sp>
        <p:nvSpPr>
          <p:cNvPr id="3" name="Picture Placeholder 2">
            <a:extLst>
              <a:ext uri="{FF2B5EF4-FFF2-40B4-BE49-F238E27FC236}">
                <a16:creationId xmlns:a16="http://schemas.microsoft.com/office/drawing/2014/main" id="{67AE6AA5-3224-9CED-AE71-F8B386171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Text Placeholder 3">
            <a:extLst>
              <a:ext uri="{FF2B5EF4-FFF2-40B4-BE49-F238E27FC236}">
                <a16:creationId xmlns:a16="http://schemas.microsoft.com/office/drawing/2014/main" id="{6BE70E96-E600-0F4D-DD48-B2B2F6012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73B992-5021-096F-7B27-044378757456}"/>
              </a:ext>
            </a:extLst>
          </p:cNvPr>
          <p:cNvSpPr>
            <a:spLocks noGrp="1"/>
          </p:cNvSpPr>
          <p:nvPr>
            <p:ph type="dt" sz="half" idx="10"/>
          </p:nvPr>
        </p:nvSpPr>
        <p:spPr/>
        <p:txBody>
          <a:bodyPr/>
          <a:lstStyle/>
          <a:p>
            <a:fld id="{70A51786-451B-4DDE-93EA-83C92FE71D8B}" type="datetimeFigureOut">
              <a:rPr lang="sk-SK" smtClean="0"/>
              <a:t>1. 10. 2023</a:t>
            </a:fld>
            <a:endParaRPr lang="sk-SK"/>
          </a:p>
        </p:txBody>
      </p:sp>
      <p:sp>
        <p:nvSpPr>
          <p:cNvPr id="6" name="Footer Placeholder 5">
            <a:extLst>
              <a:ext uri="{FF2B5EF4-FFF2-40B4-BE49-F238E27FC236}">
                <a16:creationId xmlns:a16="http://schemas.microsoft.com/office/drawing/2014/main" id="{4CDFFEE0-11F9-7D55-0D7D-B5B751B8CC2D}"/>
              </a:ext>
            </a:extLst>
          </p:cNvPr>
          <p:cNvSpPr>
            <a:spLocks noGrp="1"/>
          </p:cNvSpPr>
          <p:nvPr>
            <p:ph type="ftr" sz="quarter" idx="11"/>
          </p:nvPr>
        </p:nvSpPr>
        <p:spPr/>
        <p:txBody>
          <a:bodyPr/>
          <a:lstStyle/>
          <a:p>
            <a:endParaRPr lang="sk-SK"/>
          </a:p>
        </p:txBody>
      </p:sp>
      <p:sp>
        <p:nvSpPr>
          <p:cNvPr id="7" name="Slide Number Placeholder 6">
            <a:extLst>
              <a:ext uri="{FF2B5EF4-FFF2-40B4-BE49-F238E27FC236}">
                <a16:creationId xmlns:a16="http://schemas.microsoft.com/office/drawing/2014/main" id="{2CC24D52-FC64-4C92-AEB8-D2F9F79F353D}"/>
              </a:ext>
            </a:extLst>
          </p:cNvPr>
          <p:cNvSpPr>
            <a:spLocks noGrp="1"/>
          </p:cNvSpPr>
          <p:nvPr>
            <p:ph type="sldNum" sz="quarter" idx="12"/>
          </p:nvPr>
        </p:nvSpPr>
        <p:spPr/>
        <p:txBody>
          <a:bodyPr/>
          <a:lstStyle/>
          <a:p>
            <a:fld id="{C56B9773-9F4B-4D8A-A068-6BA1D4EE4204}" type="slidenum">
              <a:rPr lang="sk-SK" smtClean="0"/>
              <a:t>‹#›</a:t>
            </a:fld>
            <a:endParaRPr lang="sk-SK"/>
          </a:p>
        </p:txBody>
      </p:sp>
    </p:spTree>
    <p:extLst>
      <p:ext uri="{BB962C8B-B14F-4D97-AF65-F5344CB8AC3E}">
        <p14:creationId xmlns:p14="http://schemas.microsoft.com/office/powerpoint/2010/main" val="367633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B5E3A1-BC45-9BD9-B211-968C8718A1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k-SK"/>
          </a:p>
        </p:txBody>
      </p:sp>
      <p:sp>
        <p:nvSpPr>
          <p:cNvPr id="3" name="Text Placeholder 2">
            <a:extLst>
              <a:ext uri="{FF2B5EF4-FFF2-40B4-BE49-F238E27FC236}">
                <a16:creationId xmlns:a16="http://schemas.microsoft.com/office/drawing/2014/main" id="{B091C02C-F56F-83DE-EE51-74EC83966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Date Placeholder 3">
            <a:extLst>
              <a:ext uri="{FF2B5EF4-FFF2-40B4-BE49-F238E27FC236}">
                <a16:creationId xmlns:a16="http://schemas.microsoft.com/office/drawing/2014/main" id="{EC6BAE8A-95D8-C190-B70A-B522BAAC9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51786-451B-4DDE-93EA-83C92FE71D8B}" type="datetimeFigureOut">
              <a:rPr lang="sk-SK" smtClean="0"/>
              <a:t>1. 10. 2023</a:t>
            </a:fld>
            <a:endParaRPr lang="sk-SK"/>
          </a:p>
        </p:txBody>
      </p:sp>
      <p:sp>
        <p:nvSpPr>
          <p:cNvPr id="5" name="Footer Placeholder 4">
            <a:extLst>
              <a:ext uri="{FF2B5EF4-FFF2-40B4-BE49-F238E27FC236}">
                <a16:creationId xmlns:a16="http://schemas.microsoft.com/office/drawing/2014/main" id="{B790B0A7-73EB-6F25-58F7-C878A78A29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a:extLst>
              <a:ext uri="{FF2B5EF4-FFF2-40B4-BE49-F238E27FC236}">
                <a16:creationId xmlns:a16="http://schemas.microsoft.com/office/drawing/2014/main" id="{DD5DC81A-B522-BA45-FF18-3581739B38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6B9773-9F4B-4D8A-A068-6BA1D4EE4204}" type="slidenum">
              <a:rPr lang="sk-SK" smtClean="0"/>
              <a:t>‹#›</a:t>
            </a:fld>
            <a:endParaRPr lang="sk-SK"/>
          </a:p>
        </p:txBody>
      </p:sp>
    </p:spTree>
    <p:extLst>
      <p:ext uri="{BB962C8B-B14F-4D97-AF65-F5344CB8AC3E}">
        <p14:creationId xmlns:p14="http://schemas.microsoft.com/office/powerpoint/2010/main" val="1437471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E24F14-EB79-4008-A83D-F0D8CB080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674406-8ABD-4C72-9322-F654C25D81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1AC4E-8C1C-46D5-BB27-897DF90A1A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3C15E7-3E75-4483-9435-98AB6E306598}" type="datetimeFigureOut">
              <a:rPr lang="en-US" smtClean="0"/>
              <a:t>01-Oct-23</a:t>
            </a:fld>
            <a:endParaRPr lang="en-US"/>
          </a:p>
        </p:txBody>
      </p:sp>
      <p:sp>
        <p:nvSpPr>
          <p:cNvPr id="5" name="Footer Placeholder 4">
            <a:extLst>
              <a:ext uri="{FF2B5EF4-FFF2-40B4-BE49-F238E27FC236}">
                <a16:creationId xmlns:a16="http://schemas.microsoft.com/office/drawing/2014/main" id="{957ACA5D-1205-48B2-8B14-ACCBF78D2D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EF804E-7C69-415A-BB06-12E8743478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EC8B5-9CA2-4D8F-8F96-82EF49B53A76}" type="slidenum">
              <a:rPr lang="en-US" smtClean="0"/>
              <a:t>‹#›</a:t>
            </a:fld>
            <a:endParaRPr lang="en-US"/>
          </a:p>
        </p:txBody>
      </p:sp>
    </p:spTree>
    <p:extLst>
      <p:ext uri="{BB962C8B-B14F-4D97-AF65-F5344CB8AC3E}">
        <p14:creationId xmlns:p14="http://schemas.microsoft.com/office/powerpoint/2010/main" val="45322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player.vimeo.com/video/179791019?app_id=12296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and with a thumb down and a thumb down&#10;&#10;Description automatically generated">
            <a:extLst>
              <a:ext uri="{FF2B5EF4-FFF2-40B4-BE49-F238E27FC236}">
                <a16:creationId xmlns:a16="http://schemas.microsoft.com/office/drawing/2014/main" id="{B22917A8-2896-945D-FF37-ED528B24B517}"/>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56E0D131-D047-BBBD-1AEA-EA79B4116C4A}"/>
              </a:ext>
            </a:extLst>
          </p:cNvPr>
          <p:cNvSpPr>
            <a:spLocks noGrp="1"/>
          </p:cNvSpPr>
          <p:nvPr>
            <p:ph type="title"/>
          </p:nvPr>
        </p:nvSpPr>
        <p:spPr>
          <a:xfrm>
            <a:off x="838200" y="365125"/>
            <a:ext cx="10515600" cy="1325563"/>
          </a:xfrm>
        </p:spPr>
        <p:txBody>
          <a:bodyPr>
            <a:normAutofit/>
          </a:bodyPr>
          <a:lstStyle/>
          <a:p>
            <a:r>
              <a:rPr lang="en-US">
                <a:solidFill>
                  <a:srgbClr val="FFFFFF"/>
                </a:solidFill>
              </a:rPr>
              <a:t>Inform</a:t>
            </a:r>
            <a:r>
              <a:rPr lang="sk-SK">
                <a:solidFill>
                  <a:srgbClr val="FFFFFF"/>
                </a:solidFill>
              </a:rPr>
              <a:t>ácie o kurze a podmienky ukončenia</a:t>
            </a:r>
          </a:p>
        </p:txBody>
      </p:sp>
      <p:sp>
        <p:nvSpPr>
          <p:cNvPr id="3" name="Content Placeholder 2">
            <a:extLst>
              <a:ext uri="{FF2B5EF4-FFF2-40B4-BE49-F238E27FC236}">
                <a16:creationId xmlns:a16="http://schemas.microsoft.com/office/drawing/2014/main" id="{8DF5197D-BFAC-13CE-7626-0C597C5CA477}"/>
              </a:ext>
            </a:extLst>
          </p:cNvPr>
          <p:cNvSpPr>
            <a:spLocks noGrp="1"/>
          </p:cNvSpPr>
          <p:nvPr>
            <p:ph idx="1"/>
          </p:nvPr>
        </p:nvSpPr>
        <p:spPr>
          <a:xfrm>
            <a:off x="838200" y="1825625"/>
            <a:ext cx="10515600" cy="4351338"/>
          </a:xfrm>
        </p:spPr>
        <p:txBody>
          <a:bodyPr>
            <a:normAutofit/>
          </a:bodyPr>
          <a:lstStyle/>
          <a:p>
            <a:r>
              <a:rPr lang="sk-SK">
                <a:solidFill>
                  <a:srgbClr val="FFFFFF"/>
                </a:solidFill>
              </a:rPr>
              <a:t>četba, prednášky, diskusie</a:t>
            </a:r>
          </a:p>
          <a:p>
            <a:r>
              <a:rPr lang="sk-SK">
                <a:solidFill>
                  <a:srgbClr val="FFFFFF"/>
                </a:solidFill>
              </a:rPr>
              <a:t>záverečná esej</a:t>
            </a:r>
          </a:p>
          <a:p>
            <a:pPr lvl="1"/>
            <a:r>
              <a:rPr lang="sk-SK">
                <a:solidFill>
                  <a:srgbClr val="FFFFFF"/>
                </a:solidFill>
              </a:rPr>
              <a:t>spracovanie vybraného problému z povinnej četby aplikovaného na oblasť podľa výberu</a:t>
            </a:r>
          </a:p>
          <a:p>
            <a:pPr lvl="1"/>
            <a:r>
              <a:rPr lang="sk-SK">
                <a:solidFill>
                  <a:srgbClr val="FFFFFF"/>
                </a:solidFill>
              </a:rPr>
              <a:t>formulácia problému a otázky, ktorú hodláte v eseji rozpracovať a zodpovedať, a v rámci daného rozsahu i vyriešiť</a:t>
            </a:r>
          </a:p>
          <a:p>
            <a:pPr lvl="1"/>
            <a:r>
              <a:rPr lang="sk-SK">
                <a:solidFill>
                  <a:srgbClr val="FFFFFF"/>
                </a:solidFill>
              </a:rPr>
              <a:t>hodnotiť sa bude formálna i obsahová stránka textu, jasnosť a konzistentnosť argumentu</a:t>
            </a:r>
          </a:p>
          <a:p>
            <a:pPr lvl="1"/>
            <a:r>
              <a:rPr lang="sk-SK">
                <a:solidFill>
                  <a:srgbClr val="FFFFFF"/>
                </a:solidFill>
              </a:rPr>
              <a:t>rozsah: 5 400 – 9 000 znaků, včetně mezer a poznámek</a:t>
            </a:r>
          </a:p>
          <a:p>
            <a:pPr lvl="1"/>
            <a:r>
              <a:rPr lang="pl-PL">
                <a:solidFill>
                  <a:srgbClr val="FFFFFF"/>
                </a:solidFill>
              </a:rPr>
              <a:t>odovzdanie v skúškovom období 2. ledna 2024 - 16. únor 2024</a:t>
            </a:r>
            <a:endParaRPr lang="sk-SK">
              <a:solidFill>
                <a:srgbClr val="FFFFFF"/>
              </a:solidFill>
            </a:endParaRPr>
          </a:p>
        </p:txBody>
      </p:sp>
    </p:spTree>
    <p:extLst>
      <p:ext uri="{BB962C8B-B14F-4D97-AF65-F5344CB8AC3E}">
        <p14:creationId xmlns:p14="http://schemas.microsoft.com/office/powerpoint/2010/main" val="4233873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nline Media 3" title="Deprogrammed - A film by Mia Donovan">
            <a:hlinkClick r:id="" action="ppaction://media"/>
            <a:extLst>
              <a:ext uri="{FF2B5EF4-FFF2-40B4-BE49-F238E27FC236}">
                <a16:creationId xmlns:a16="http://schemas.microsoft.com/office/drawing/2014/main" id="{A5E4000F-F083-109C-F1E7-DF59C38362C8}"/>
              </a:ext>
            </a:extLst>
          </p:cNvPr>
          <p:cNvPicPr>
            <a:picLocks noRot="1" noChangeAspect="1"/>
          </p:cNvPicPr>
          <p:nvPr>
            <a:videoFile r:link="rId1"/>
          </p:nvPr>
        </p:nvPicPr>
        <p:blipFill>
          <a:blip r:embed="rId3"/>
          <a:stretch>
            <a:fillRect/>
          </a:stretch>
        </p:blipFill>
        <p:spPr>
          <a:xfrm>
            <a:off x="1414638" y="795734"/>
            <a:ext cx="9362723" cy="5266531"/>
          </a:xfrm>
          <a:prstGeom prst="rect">
            <a:avLst/>
          </a:prstGeom>
        </p:spPr>
      </p:pic>
    </p:spTree>
    <p:extLst>
      <p:ext uri="{BB962C8B-B14F-4D97-AF65-F5344CB8AC3E}">
        <p14:creationId xmlns:p14="http://schemas.microsoft.com/office/powerpoint/2010/main" val="196746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posing for a photo&#10;&#10;Description automatically generated">
            <a:extLst>
              <a:ext uri="{FF2B5EF4-FFF2-40B4-BE49-F238E27FC236}">
                <a16:creationId xmlns:a16="http://schemas.microsoft.com/office/drawing/2014/main" id="{289C6F54-1228-49A6-BFC7-61939CA9F8DE}"/>
              </a:ext>
            </a:extLst>
          </p:cNvPr>
          <p:cNvPicPr>
            <a:picLocks noChangeAspect="1"/>
          </p:cNvPicPr>
          <p:nvPr/>
        </p:nvPicPr>
        <p:blipFill rotWithShape="1">
          <a:blip r:embed="rId2">
            <a:extLst>
              <a:ext uri="{28A0092B-C50C-407E-A947-70E740481C1C}">
                <a14:useLocalDpi xmlns:a14="http://schemas.microsoft.com/office/drawing/2010/main" val="0"/>
              </a:ext>
            </a:extLst>
          </a:blip>
          <a:srcRect l="8642" r="7095" b="-4"/>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11" name="Picture 10" descr="A close up of a person&#10;&#10;Description automatically generated">
            <a:extLst>
              <a:ext uri="{FF2B5EF4-FFF2-40B4-BE49-F238E27FC236}">
                <a16:creationId xmlns:a16="http://schemas.microsoft.com/office/drawing/2014/main" id="{5837A6A7-D4AD-490B-BB3C-A99A402426B4}"/>
              </a:ext>
            </a:extLst>
          </p:cNvPr>
          <p:cNvPicPr>
            <a:picLocks noChangeAspect="1"/>
          </p:cNvPicPr>
          <p:nvPr/>
        </p:nvPicPr>
        <p:blipFill rotWithShape="1">
          <a:blip r:embed="rId3">
            <a:extLst>
              <a:ext uri="{28A0092B-C50C-407E-A947-70E740481C1C}">
                <a14:useLocalDpi xmlns:a14="http://schemas.microsoft.com/office/drawing/2010/main" val="0"/>
              </a:ext>
            </a:extLst>
          </a:blip>
          <a:srcRect t="10527" r="1" b="14478"/>
          <a:stretch/>
        </p:blipFill>
        <p:spPr>
          <a:xfrm>
            <a:off x="4493434"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2" name="Picture 1" descr="A person standing in front of a crowd&#10;&#10;Description automatically generated">
            <a:extLst>
              <a:ext uri="{FF2B5EF4-FFF2-40B4-BE49-F238E27FC236}">
                <a16:creationId xmlns:a16="http://schemas.microsoft.com/office/drawing/2014/main" id="{B4E072FF-4DA5-B3AA-1FE8-A5C317EF24EA}"/>
              </a:ext>
            </a:extLst>
          </p:cNvPr>
          <p:cNvPicPr>
            <a:picLocks noChangeAspect="1"/>
          </p:cNvPicPr>
          <p:nvPr/>
        </p:nvPicPr>
        <p:blipFill rotWithShape="1">
          <a:blip r:embed="rId4">
            <a:extLst>
              <a:ext uri="{28A0092B-C50C-407E-A947-70E740481C1C}">
                <a14:useLocalDpi xmlns:a14="http://schemas.microsoft.com/office/drawing/2010/main" val="0"/>
              </a:ext>
            </a:extLst>
          </a:blip>
          <a:srcRect l="8077" r="2" b="2"/>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5" name="Picture 14" descr="A person posing for the camera&#10;&#10;Description automatically generated">
            <a:extLst>
              <a:ext uri="{FF2B5EF4-FFF2-40B4-BE49-F238E27FC236}">
                <a16:creationId xmlns:a16="http://schemas.microsoft.com/office/drawing/2014/main" id="{41DACC7A-40E7-494F-B413-EF00CED6AAC2}"/>
              </a:ext>
            </a:extLst>
          </p:cNvPr>
          <p:cNvPicPr>
            <a:picLocks noChangeAspect="1"/>
          </p:cNvPicPr>
          <p:nvPr/>
        </p:nvPicPr>
        <p:blipFill rotWithShape="1">
          <a:blip r:embed="rId5">
            <a:extLst>
              <a:ext uri="{28A0092B-C50C-407E-A947-70E740481C1C}">
                <a14:useLocalDpi xmlns:a14="http://schemas.microsoft.com/office/drawing/2010/main" val="0"/>
              </a:ext>
            </a:extLst>
          </a:blip>
          <a:srcRect t="21791" r="2" b="2"/>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5" name="Picture 4" descr="A picture containing outdoor, person, grass, person&#10;&#10;Description automatically generated">
            <a:extLst>
              <a:ext uri="{FF2B5EF4-FFF2-40B4-BE49-F238E27FC236}">
                <a16:creationId xmlns:a16="http://schemas.microsoft.com/office/drawing/2014/main" id="{2C6BB1D8-1741-4A03-B02F-0A0222F10368}"/>
              </a:ext>
            </a:extLst>
          </p:cNvPr>
          <p:cNvPicPr>
            <a:picLocks noChangeAspect="1"/>
          </p:cNvPicPr>
          <p:nvPr/>
        </p:nvPicPr>
        <p:blipFill rotWithShape="1">
          <a:blip r:embed="rId6">
            <a:extLst>
              <a:ext uri="{28A0092B-C50C-407E-A947-70E740481C1C}">
                <a14:useLocalDpi xmlns:a14="http://schemas.microsoft.com/office/drawing/2010/main" val="0"/>
              </a:ext>
            </a:extLst>
          </a:blip>
          <a:srcRect t="3645" b="40446"/>
          <a:stretch/>
        </p:blipFill>
        <p:spPr>
          <a:xfrm>
            <a:off x="2861892" y="3511296"/>
            <a:ext cx="4836673" cy="3346705"/>
          </a:xfrm>
          <a:custGeom>
            <a:avLst/>
            <a:gdLst/>
            <a:ahLst/>
            <a:cxnLst/>
            <a:rect l="l" t="t" r="r" b="b"/>
            <a:pathLst>
              <a:path w="4836673" h="3346705">
                <a:moveTo>
                  <a:pt x="1549963" y="0"/>
                </a:moveTo>
                <a:lnTo>
                  <a:pt x="4836673" y="0"/>
                </a:lnTo>
                <a:lnTo>
                  <a:pt x="3286710" y="3346705"/>
                </a:lnTo>
                <a:lnTo>
                  <a:pt x="3281133" y="3346705"/>
                </a:lnTo>
                <a:lnTo>
                  <a:pt x="2214905" y="3346705"/>
                </a:lnTo>
                <a:lnTo>
                  <a:pt x="0" y="3346705"/>
                </a:lnTo>
                <a:close/>
              </a:path>
            </a:pathLst>
          </a:custGeom>
        </p:spPr>
      </p:pic>
      <p:pic>
        <p:nvPicPr>
          <p:cNvPr id="7" name="Picture 6" descr="A person smiling for the camera&#10;&#10;Description automatically generated">
            <a:extLst>
              <a:ext uri="{FF2B5EF4-FFF2-40B4-BE49-F238E27FC236}">
                <a16:creationId xmlns:a16="http://schemas.microsoft.com/office/drawing/2014/main" id="{E28D1004-4170-422A-AE1D-D18BF2EC1EC6}"/>
              </a:ext>
            </a:extLst>
          </p:cNvPr>
          <p:cNvPicPr>
            <a:picLocks noChangeAspect="1"/>
          </p:cNvPicPr>
          <p:nvPr/>
        </p:nvPicPr>
        <p:blipFill rotWithShape="1">
          <a:blip r:embed="rId7">
            <a:extLst>
              <a:ext uri="{28A0092B-C50C-407E-A947-70E740481C1C}">
                <a14:useLocalDpi xmlns:a14="http://schemas.microsoft.com/office/drawing/2010/main" val="0"/>
              </a:ext>
            </a:extLst>
          </a:blip>
          <a:srcRect l="15965" r="13213" b="-2"/>
          <a:stretch/>
        </p:blipFill>
        <p:spPr>
          <a:xfrm>
            <a:off x="-3" y="3511295"/>
            <a:ext cx="4213642" cy="3346705"/>
          </a:xfrm>
          <a:custGeom>
            <a:avLst/>
            <a:gdLst/>
            <a:ahLst/>
            <a:cxnLst/>
            <a:rect l="l" t="t" r="r" b="b"/>
            <a:pathLst>
              <a:path w="4213642" h="3346705">
                <a:moveTo>
                  <a:pt x="0" y="0"/>
                </a:moveTo>
                <a:lnTo>
                  <a:pt x="4213642" y="0"/>
                </a:lnTo>
                <a:lnTo>
                  <a:pt x="2663679" y="3346705"/>
                </a:lnTo>
                <a:lnTo>
                  <a:pt x="2658102" y="3346705"/>
                </a:lnTo>
                <a:lnTo>
                  <a:pt x="1591874" y="3346705"/>
                </a:lnTo>
                <a:lnTo>
                  <a:pt x="0" y="3346705"/>
                </a:lnTo>
                <a:close/>
              </a:path>
            </a:pathLst>
          </a:custGeom>
        </p:spPr>
      </p:pic>
    </p:spTree>
    <p:extLst>
      <p:ext uri="{BB962C8B-B14F-4D97-AF65-F5344CB8AC3E}">
        <p14:creationId xmlns:p14="http://schemas.microsoft.com/office/powerpoint/2010/main" val="1767650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cabinet, bed, room&#10;&#10;Description automatically generated">
            <a:extLst>
              <a:ext uri="{FF2B5EF4-FFF2-40B4-BE49-F238E27FC236}">
                <a16:creationId xmlns:a16="http://schemas.microsoft.com/office/drawing/2014/main" id="{F0486562-35C5-45B2-A342-F12A49ADFF73}"/>
              </a:ext>
            </a:extLst>
          </p:cNvPr>
          <p:cNvPicPr>
            <a:picLocks noChangeAspect="1"/>
          </p:cNvPicPr>
          <p:nvPr/>
        </p:nvPicPr>
        <p:blipFill rotWithShape="1">
          <a:blip r:embed="rId2">
            <a:extLst>
              <a:ext uri="{28A0092B-C50C-407E-A947-70E740481C1C}">
                <a14:useLocalDpi xmlns:a14="http://schemas.microsoft.com/office/drawing/2010/main" val="0"/>
              </a:ext>
            </a:extLst>
          </a:blip>
          <a:srcRect t="9715" r="2" b="2"/>
          <a:stretch/>
        </p:blipFill>
        <p:spPr>
          <a:xfrm>
            <a:off x="2295" y="10"/>
            <a:ext cx="7493441" cy="4515944"/>
          </a:xfrm>
          <a:prstGeom prst="rect">
            <a:avLst/>
          </a:prstGeom>
        </p:spPr>
      </p:pic>
      <p:pic>
        <p:nvPicPr>
          <p:cNvPr id="9" name="Picture 8" descr="A picture containing outdoor, grass, rock, many&#10;&#10;Description automatically generated">
            <a:extLst>
              <a:ext uri="{FF2B5EF4-FFF2-40B4-BE49-F238E27FC236}">
                <a16:creationId xmlns:a16="http://schemas.microsoft.com/office/drawing/2014/main" id="{5708C611-2CD7-4B73-8C49-A9EFEB598E6D}"/>
              </a:ext>
            </a:extLst>
          </p:cNvPr>
          <p:cNvPicPr>
            <a:picLocks noChangeAspect="1"/>
          </p:cNvPicPr>
          <p:nvPr/>
        </p:nvPicPr>
        <p:blipFill rotWithShape="1">
          <a:blip r:embed="rId3">
            <a:extLst>
              <a:ext uri="{28A0092B-C50C-407E-A947-70E740481C1C}">
                <a14:useLocalDpi xmlns:a14="http://schemas.microsoft.com/office/drawing/2010/main" val="0"/>
              </a:ext>
            </a:extLst>
          </a:blip>
          <a:srcRect t="5019" r="2" b="26060"/>
          <a:stretch/>
        </p:blipFill>
        <p:spPr>
          <a:xfrm>
            <a:off x="7581163" y="-1"/>
            <a:ext cx="4607118" cy="2183054"/>
          </a:xfrm>
          <a:prstGeom prst="rect">
            <a:avLst/>
          </a:prstGeom>
        </p:spPr>
      </p:pic>
      <p:pic>
        <p:nvPicPr>
          <p:cNvPr id="5" name="Picture 4" descr="A group of people in a field&#10;&#10;Description automatically generated">
            <a:extLst>
              <a:ext uri="{FF2B5EF4-FFF2-40B4-BE49-F238E27FC236}">
                <a16:creationId xmlns:a16="http://schemas.microsoft.com/office/drawing/2014/main" id="{860560A6-87D4-49D1-86D2-39BF6528A33E}"/>
              </a:ext>
            </a:extLst>
          </p:cNvPr>
          <p:cNvPicPr>
            <a:picLocks noChangeAspect="1"/>
          </p:cNvPicPr>
          <p:nvPr/>
        </p:nvPicPr>
        <p:blipFill rotWithShape="1">
          <a:blip r:embed="rId4">
            <a:extLst>
              <a:ext uri="{28A0092B-C50C-407E-A947-70E740481C1C}">
                <a14:useLocalDpi xmlns:a14="http://schemas.microsoft.com/office/drawing/2010/main" val="0"/>
              </a:ext>
            </a:extLst>
          </a:blip>
          <a:srcRect t="5776" r="2" b="29271"/>
          <a:stretch/>
        </p:blipFill>
        <p:spPr>
          <a:xfrm>
            <a:off x="7581165" y="2274491"/>
            <a:ext cx="4601105" cy="2241463"/>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75447265-B2C1-4176-AB0A-BB9854C6787F}"/>
              </a:ext>
            </a:extLst>
          </p:cNvPr>
          <p:cNvPicPr>
            <a:picLocks noChangeAspect="1"/>
          </p:cNvPicPr>
          <p:nvPr/>
        </p:nvPicPr>
        <p:blipFill rotWithShape="1">
          <a:blip r:embed="rId5">
            <a:extLst>
              <a:ext uri="{28A0092B-C50C-407E-A947-70E740481C1C}">
                <a14:useLocalDpi xmlns:a14="http://schemas.microsoft.com/office/drawing/2010/main" val="0"/>
              </a:ext>
            </a:extLst>
          </a:blip>
          <a:srcRect t="6014" r="5" b="13041"/>
          <a:stretch/>
        </p:blipFill>
        <p:spPr>
          <a:xfrm>
            <a:off x="-3717" y="4607392"/>
            <a:ext cx="3707011" cy="2250608"/>
          </a:xfrm>
          <a:prstGeom prst="rect">
            <a:avLst/>
          </a:prstGeom>
        </p:spPr>
      </p:pic>
      <p:pic>
        <p:nvPicPr>
          <p:cNvPr id="13" name="Picture 12" descr="A picture containing grass, outdoor, truck, cake&#10;&#10;Description automatically generated">
            <a:extLst>
              <a:ext uri="{FF2B5EF4-FFF2-40B4-BE49-F238E27FC236}">
                <a16:creationId xmlns:a16="http://schemas.microsoft.com/office/drawing/2014/main" id="{3EC920A0-9761-4436-AA39-EA153B2AB772}"/>
              </a:ext>
            </a:extLst>
          </p:cNvPr>
          <p:cNvPicPr>
            <a:picLocks noChangeAspect="1"/>
          </p:cNvPicPr>
          <p:nvPr/>
        </p:nvPicPr>
        <p:blipFill rotWithShape="1">
          <a:blip r:embed="rId6">
            <a:extLst>
              <a:ext uri="{28A0092B-C50C-407E-A947-70E740481C1C}">
                <a14:useLocalDpi xmlns:a14="http://schemas.microsoft.com/office/drawing/2010/main" val="0"/>
              </a:ext>
            </a:extLst>
          </a:blip>
          <a:srcRect r="7653" b="3"/>
          <a:stretch/>
        </p:blipFill>
        <p:spPr>
          <a:xfrm>
            <a:off x="3794735" y="4607393"/>
            <a:ext cx="3694988" cy="2250608"/>
          </a:xfrm>
          <a:prstGeom prst="rect">
            <a:avLst/>
          </a:prstGeom>
        </p:spPr>
      </p:pic>
      <p:pic>
        <p:nvPicPr>
          <p:cNvPr id="3" name="Picture 2" descr="A group of people standing around a fire&#10;&#10;Description automatically generated">
            <a:extLst>
              <a:ext uri="{FF2B5EF4-FFF2-40B4-BE49-F238E27FC236}">
                <a16:creationId xmlns:a16="http://schemas.microsoft.com/office/drawing/2014/main" id="{BCAD8728-0742-4713-A9B9-7E7481B0F386}"/>
              </a:ext>
            </a:extLst>
          </p:cNvPr>
          <p:cNvPicPr>
            <a:picLocks noChangeAspect="1"/>
          </p:cNvPicPr>
          <p:nvPr/>
        </p:nvPicPr>
        <p:blipFill rotWithShape="1">
          <a:blip r:embed="rId7">
            <a:extLst>
              <a:ext uri="{28A0092B-C50C-407E-A947-70E740481C1C}">
                <a14:useLocalDpi xmlns:a14="http://schemas.microsoft.com/office/drawing/2010/main" val="0"/>
              </a:ext>
            </a:extLst>
          </a:blip>
          <a:srcRect t="28030" r="2" b="3470"/>
          <a:stretch/>
        </p:blipFill>
        <p:spPr>
          <a:xfrm>
            <a:off x="7581164" y="4607392"/>
            <a:ext cx="4595097" cy="2250608"/>
          </a:xfrm>
          <a:prstGeom prst="rect">
            <a:avLst/>
          </a:prstGeom>
        </p:spPr>
      </p:pic>
    </p:spTree>
    <p:extLst>
      <p:ext uri="{BB962C8B-B14F-4D97-AF65-F5344CB8AC3E}">
        <p14:creationId xmlns:p14="http://schemas.microsoft.com/office/powerpoint/2010/main" val="3311003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7030A0"/>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E7F4-35C9-4357-BCB6-8962706E4363}"/>
              </a:ext>
            </a:extLst>
          </p:cNvPr>
          <p:cNvSpPr>
            <a:spLocks noGrp="1"/>
          </p:cNvSpPr>
          <p:nvPr>
            <p:ph type="title"/>
          </p:nvPr>
        </p:nvSpPr>
        <p:spPr>
          <a:xfrm>
            <a:off x="360680" y="289471"/>
            <a:ext cx="10515600" cy="1325563"/>
          </a:xfrm>
        </p:spPr>
        <p:txBody>
          <a:bodyPr/>
          <a:lstStyle/>
          <a:p>
            <a:r>
              <a:rPr lang="sk-SK" dirty="0"/>
              <a:t>Nové náboženské hnutia (NNH) sú „divné“</a:t>
            </a:r>
          </a:p>
        </p:txBody>
      </p:sp>
      <p:sp>
        <p:nvSpPr>
          <p:cNvPr id="3" name="Content Placeholder 2">
            <a:extLst>
              <a:ext uri="{FF2B5EF4-FFF2-40B4-BE49-F238E27FC236}">
                <a16:creationId xmlns:a16="http://schemas.microsoft.com/office/drawing/2014/main" id="{531AF656-48ED-4CF6-BD61-110DD60E3BD6}"/>
              </a:ext>
            </a:extLst>
          </p:cNvPr>
          <p:cNvSpPr>
            <a:spLocks noGrp="1"/>
          </p:cNvSpPr>
          <p:nvPr>
            <p:ph idx="1"/>
          </p:nvPr>
        </p:nvSpPr>
        <p:spPr>
          <a:xfrm>
            <a:off x="360680" y="1243278"/>
            <a:ext cx="11668760" cy="3336519"/>
          </a:xfrm>
        </p:spPr>
        <p:txBody>
          <a:bodyPr>
            <a:normAutofit fontScale="85000" lnSpcReduction="20000"/>
          </a:bodyPr>
          <a:lstStyle/>
          <a:p>
            <a:r>
              <a:rPr lang="sk-SK" dirty="0"/>
              <a:t>problematika vymedzenia NNH (</a:t>
            </a:r>
            <a:r>
              <a:rPr lang="sk-SK" dirty="0" err="1"/>
              <a:t>Václavík</a:t>
            </a:r>
            <a:r>
              <a:rPr lang="sk-SK" dirty="0"/>
              <a:t>: </a:t>
            </a:r>
            <a:r>
              <a:rPr lang="sk-SK" dirty="0" err="1"/>
              <a:t>Sociologie</a:t>
            </a:r>
            <a:r>
              <a:rPr lang="sk-SK" dirty="0"/>
              <a:t> NNH)</a:t>
            </a:r>
          </a:p>
          <a:p>
            <a:r>
              <a:rPr lang="sk-SK" dirty="0"/>
              <a:t>nálepka pre „tých druhých a divných“</a:t>
            </a:r>
          </a:p>
          <a:p>
            <a:r>
              <a:rPr lang="sk-SK" dirty="0"/>
              <a:t>kontext 60. a 70. rokov v západnej Európe a USA (kontrakultúra, </a:t>
            </a:r>
            <a:r>
              <a:rPr lang="sk-SK" dirty="0" err="1"/>
              <a:t>hippies</a:t>
            </a:r>
            <a:r>
              <a:rPr lang="sk-SK" dirty="0"/>
              <a:t>, politické a sociálne protestné hnutia, komunitný život a experimentovanie, politika segregácie a rasizmu, studená vojna)</a:t>
            </a:r>
          </a:p>
          <a:p>
            <a:r>
              <a:rPr lang="sk-SK" dirty="0"/>
              <a:t>boom a sociálny </a:t>
            </a:r>
            <a:r>
              <a:rPr lang="sk-SK" dirty="0" err="1"/>
              <a:t>impakt</a:t>
            </a:r>
            <a:r>
              <a:rPr lang="sk-SK" dirty="0"/>
              <a:t> NNH, od 60. rokov klesá popularita tradičných náboženských skupín, okrem konzervatívnych</a:t>
            </a:r>
          </a:p>
          <a:p>
            <a:r>
              <a:rPr lang="sk-SK" dirty="0" err="1"/>
              <a:t>nonkonformita</a:t>
            </a:r>
            <a:r>
              <a:rPr lang="sk-SK" dirty="0"/>
              <a:t> NNH, </a:t>
            </a:r>
            <a:r>
              <a:rPr lang="sk-SK" dirty="0" err="1"/>
              <a:t>antisociálne</a:t>
            </a:r>
            <a:r>
              <a:rPr lang="sk-SK" dirty="0"/>
              <a:t>, vytvára paralelné štruktúry, politický separatizmus</a:t>
            </a:r>
          </a:p>
          <a:p>
            <a:r>
              <a:rPr lang="sk-SK" dirty="0"/>
              <a:t>odmietnutie vlastných kultúrnych hodnôt a výdobytkov na rôznych úrovniach (</a:t>
            </a:r>
            <a:r>
              <a:rPr lang="sk-SK" dirty="0" err="1"/>
              <a:t>Richardson</a:t>
            </a:r>
            <a:r>
              <a:rPr lang="sk-SK" dirty="0"/>
              <a:t>: „</a:t>
            </a:r>
            <a:r>
              <a:rPr lang="sk-SK" dirty="0" err="1"/>
              <a:t>culture-rejecting</a:t>
            </a:r>
            <a:r>
              <a:rPr lang="sk-SK" dirty="0"/>
              <a:t> </a:t>
            </a:r>
            <a:r>
              <a:rPr lang="sk-SK" dirty="0" err="1"/>
              <a:t>explanation</a:t>
            </a:r>
            <a:r>
              <a:rPr lang="sk-SK" dirty="0"/>
              <a:t>“)</a:t>
            </a:r>
          </a:p>
          <a:p>
            <a:endParaRPr lang="sk-SK" dirty="0"/>
          </a:p>
        </p:txBody>
      </p:sp>
      <p:pic>
        <p:nvPicPr>
          <p:cNvPr id="5" name="Picture 4" descr="A group of people sitting around each other&#10;&#10;Description automatically generated">
            <a:extLst>
              <a:ext uri="{FF2B5EF4-FFF2-40B4-BE49-F238E27FC236}">
                <a16:creationId xmlns:a16="http://schemas.microsoft.com/office/drawing/2014/main" id="{83227657-2AFF-46B7-BE9F-A9D6A2A4D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520" y="4579797"/>
            <a:ext cx="5653372" cy="2270323"/>
          </a:xfrm>
          <a:prstGeom prst="rect">
            <a:avLst/>
          </a:prstGeom>
        </p:spPr>
      </p:pic>
      <p:pic>
        <p:nvPicPr>
          <p:cNvPr id="7" name="Picture 6" descr="A group of people in uniform&#10;&#10;Description automatically generated">
            <a:extLst>
              <a:ext uri="{FF2B5EF4-FFF2-40B4-BE49-F238E27FC236}">
                <a16:creationId xmlns:a16="http://schemas.microsoft.com/office/drawing/2014/main" id="{6809AEFE-8767-4852-A895-88263AAEE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80" y="4579797"/>
            <a:ext cx="3418840" cy="2270323"/>
          </a:xfrm>
          <a:prstGeom prst="rect">
            <a:avLst/>
          </a:prstGeom>
        </p:spPr>
      </p:pic>
      <p:pic>
        <p:nvPicPr>
          <p:cNvPr id="9" name="Picture 8" descr="A close up of a logo&#10;&#10;Description automatically generated">
            <a:extLst>
              <a:ext uri="{FF2B5EF4-FFF2-40B4-BE49-F238E27FC236}">
                <a16:creationId xmlns:a16="http://schemas.microsoft.com/office/drawing/2014/main" id="{EF3724E3-DFCF-40EE-8B47-876F37F76D0C}"/>
              </a:ext>
            </a:extLst>
          </p:cNvPr>
          <p:cNvPicPr>
            <a:picLocks noChangeAspect="1"/>
          </p:cNvPicPr>
          <p:nvPr/>
        </p:nvPicPr>
        <p:blipFill rotWithShape="1">
          <a:blip r:embed="rId4">
            <a:extLst>
              <a:ext uri="{28A0092B-C50C-407E-A947-70E740481C1C}">
                <a14:useLocalDpi xmlns:a14="http://schemas.microsoft.com/office/drawing/2010/main" val="0"/>
              </a:ext>
            </a:extLst>
          </a:blip>
          <a:srcRect b="12564"/>
          <a:stretch/>
        </p:blipFill>
        <p:spPr>
          <a:xfrm>
            <a:off x="9432892" y="4579797"/>
            <a:ext cx="2596548" cy="2270323"/>
          </a:xfrm>
          <a:prstGeom prst="rect">
            <a:avLst/>
          </a:prstGeom>
        </p:spPr>
      </p:pic>
    </p:spTree>
    <p:extLst>
      <p:ext uri="{BB962C8B-B14F-4D97-AF65-F5344CB8AC3E}">
        <p14:creationId xmlns:p14="http://schemas.microsoft.com/office/powerpoint/2010/main" val="1869310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252E-286F-40E2-9046-DABC4F827040}"/>
              </a:ext>
            </a:extLst>
          </p:cNvPr>
          <p:cNvSpPr>
            <a:spLocks noGrp="1"/>
          </p:cNvSpPr>
          <p:nvPr>
            <p:ph type="title"/>
          </p:nvPr>
        </p:nvSpPr>
        <p:spPr>
          <a:xfrm>
            <a:off x="140475" y="730885"/>
            <a:ext cx="5435600" cy="1325563"/>
          </a:xfrm>
        </p:spPr>
        <p:txBody>
          <a:bodyPr>
            <a:normAutofit fontScale="90000"/>
          </a:bodyPr>
          <a:lstStyle/>
          <a:p>
            <a:r>
              <a:rPr lang="sk-SK" dirty="0"/>
              <a:t>Títo „divní“ používajú techniky manipulácie našich nepriateľov</a:t>
            </a:r>
          </a:p>
        </p:txBody>
      </p:sp>
      <p:sp>
        <p:nvSpPr>
          <p:cNvPr id="3" name="Content Placeholder 2">
            <a:extLst>
              <a:ext uri="{FF2B5EF4-FFF2-40B4-BE49-F238E27FC236}">
                <a16:creationId xmlns:a16="http://schemas.microsoft.com/office/drawing/2014/main" id="{98B37E7A-684F-4B8C-A825-B40DDF6AA10D}"/>
              </a:ext>
            </a:extLst>
          </p:cNvPr>
          <p:cNvSpPr>
            <a:spLocks noGrp="1"/>
          </p:cNvSpPr>
          <p:nvPr>
            <p:ph idx="1"/>
          </p:nvPr>
        </p:nvSpPr>
        <p:spPr>
          <a:xfrm>
            <a:off x="140475" y="2628265"/>
            <a:ext cx="5435600" cy="3884296"/>
          </a:xfrm>
        </p:spPr>
        <p:txBody>
          <a:bodyPr>
            <a:normAutofit lnSpcReduction="10000"/>
          </a:bodyPr>
          <a:lstStyle/>
          <a:p>
            <a:pPr algn="just"/>
            <a:r>
              <a:rPr lang="sk-SK" sz="1800" dirty="0">
                <a:effectLst/>
                <a:latin typeface="Verdana" panose="020B0604030504040204" pitchFamily="34" charset="0"/>
                <a:ea typeface="Calibri" panose="020F0502020204030204" pitchFamily="34" charset="0"/>
                <a:cs typeface="Times New Roman" panose="02020603050405020304" pitchFamily="18" charset="0"/>
              </a:rPr>
              <a:t>praktiky ruských, kórejských a čínskych </a:t>
            </a:r>
            <a:r>
              <a:rPr lang="sk-SK" sz="1800" b="1" dirty="0">
                <a:effectLst/>
                <a:latin typeface="Verdana" panose="020B0604030504040204" pitchFamily="34" charset="0"/>
                <a:ea typeface="Calibri" panose="020F0502020204030204" pitchFamily="34" charset="0"/>
                <a:cs typeface="Times New Roman" panose="02020603050405020304" pitchFamily="18" charset="0"/>
              </a:rPr>
              <a:t>komunistov</a:t>
            </a:r>
            <a:r>
              <a:rPr lang="sk-SK" sz="1800" dirty="0">
                <a:effectLst/>
                <a:latin typeface="Verdana" panose="020B0604030504040204" pitchFamily="34" charset="0"/>
                <a:ea typeface="Calibri" panose="020F0502020204030204" pitchFamily="34" charset="0"/>
                <a:cs typeface="Times New Roman" panose="02020603050405020304" pitchFamily="18" charset="0"/>
              </a:rPr>
              <a:t> pri výsluchu amerických politických väzňov a vojnových zajatcov</a:t>
            </a:r>
          </a:p>
          <a:p>
            <a:pPr algn="just"/>
            <a:endParaRPr lang="sk-SK" sz="1800" b="1" dirty="0">
              <a:latin typeface="Verdana" panose="020B0604030504040204" pitchFamily="34" charset="0"/>
              <a:cs typeface="Times New Roman" panose="02020603050405020304" pitchFamily="18" charset="0"/>
            </a:endParaRPr>
          </a:p>
          <a:p>
            <a:pPr algn="just"/>
            <a:r>
              <a:rPr lang="sk-SK" sz="1800" b="1" dirty="0">
                <a:latin typeface="Verdana" panose="020B0604030504040204" pitchFamily="34" charset="0"/>
                <a:cs typeface="Times New Roman" panose="02020603050405020304" pitchFamily="18" charset="0"/>
              </a:rPr>
              <a:t>Edward </a:t>
            </a:r>
            <a:r>
              <a:rPr lang="sk-SK" sz="1800" b="1" dirty="0" err="1">
                <a:latin typeface="Verdana" panose="020B0604030504040204" pitchFamily="34" charset="0"/>
                <a:cs typeface="Times New Roman" panose="02020603050405020304" pitchFamily="18" charset="0"/>
              </a:rPr>
              <a:t>Hunter</a:t>
            </a:r>
            <a:r>
              <a:rPr lang="sk-SK" sz="1800" dirty="0">
                <a:latin typeface="Verdana" panose="020B0604030504040204" pitchFamily="34" charset="0"/>
                <a:cs typeface="Times New Roman" panose="02020603050405020304" pitchFamily="18" charset="0"/>
              </a:rPr>
              <a:t> (1951): </a:t>
            </a:r>
            <a:r>
              <a:rPr lang="sk-SK" sz="1800" i="1" dirty="0">
                <a:effectLst/>
                <a:latin typeface="Verdana" panose="020B0604030504040204" pitchFamily="34" charset="0"/>
                <a:ea typeface="Calibri" panose="020F0502020204030204" pitchFamily="34" charset="0"/>
                <a:cs typeface="Times New Roman" panose="02020603050405020304" pitchFamily="18" charset="0"/>
              </a:rPr>
              <a:t>„</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Brainwashing</a:t>
            </a:r>
            <a:r>
              <a:rPr lang="sk-SK" sz="1800" i="1" dirty="0">
                <a:effectLst/>
                <a:latin typeface="Verdana" panose="020B0604030504040204" pitchFamily="34" charset="0"/>
                <a:ea typeface="Calibri" panose="020F0502020204030204" pitchFamily="34" charset="0"/>
                <a:cs typeface="Times New Roman" panose="02020603050405020304" pitchFamily="18" charset="0"/>
              </a:rPr>
              <a:t> in </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Red</a:t>
            </a:r>
            <a:r>
              <a:rPr lang="sk-SK" sz="1800" i="1" dirty="0">
                <a:effectLst/>
                <a:latin typeface="Verdana" panose="020B0604030504040204" pitchFamily="34" charset="0"/>
                <a:ea typeface="Calibri" panose="020F0502020204030204" pitchFamily="34" charset="0"/>
                <a:cs typeface="Times New Roman" panose="02020603050405020304" pitchFamily="18" charset="0"/>
              </a:rPr>
              <a:t> </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China</a:t>
            </a:r>
            <a:r>
              <a:rPr lang="sk-SK" sz="1800" i="1" dirty="0">
                <a:effectLst/>
                <a:latin typeface="Verdana" panose="020B0604030504040204" pitchFamily="34" charset="0"/>
                <a:ea typeface="Calibri" panose="020F0502020204030204" pitchFamily="34" charset="0"/>
                <a:cs typeface="Times New Roman" panose="02020603050405020304" pitchFamily="18" charset="0"/>
              </a:rPr>
              <a:t>“</a:t>
            </a:r>
            <a:endParaRPr lang="sk-SK" sz="1800" i="1" dirty="0">
              <a:latin typeface="Verdana" panose="020B0604030504040204" pitchFamily="34" charset="0"/>
              <a:ea typeface="Calibri" panose="020F0502020204030204" pitchFamily="34" charset="0"/>
              <a:cs typeface="Times New Roman" panose="02020603050405020304" pitchFamily="18" charset="0"/>
            </a:endParaRPr>
          </a:p>
          <a:p>
            <a:pPr algn="just"/>
            <a:endParaRPr lang="sk-SK" sz="1800" i="1" dirty="0">
              <a:effectLst/>
              <a:latin typeface="Verdana" panose="020B0604030504040204" pitchFamily="34" charset="0"/>
              <a:ea typeface="Calibri" panose="020F0502020204030204" pitchFamily="34" charset="0"/>
              <a:cs typeface="Times New Roman" panose="02020603050405020304" pitchFamily="18" charset="0"/>
            </a:endParaRPr>
          </a:p>
          <a:p>
            <a:pPr algn="just"/>
            <a:r>
              <a:rPr lang="sk-SK" sz="1800" i="1" dirty="0">
                <a:effectLst/>
                <a:latin typeface="Verdana" panose="020B0604030504040204" pitchFamily="34" charset="0"/>
                <a:ea typeface="Calibri" panose="020F0502020204030204" pitchFamily="34" charset="0"/>
                <a:cs typeface="Times New Roman" panose="02020603050405020304" pitchFamily="18" charset="0"/>
              </a:rPr>
              <a:t>„</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hse</a:t>
            </a:r>
            <a:r>
              <a:rPr lang="sk-SK" sz="1800" i="1" dirty="0">
                <a:effectLst/>
                <a:latin typeface="Verdana" panose="020B0604030504040204" pitchFamily="34" charset="0"/>
                <a:ea typeface="Calibri" panose="020F0502020204030204" pitchFamily="34" charset="0"/>
                <a:cs typeface="Times New Roman" panose="02020603050405020304" pitchFamily="18" charset="0"/>
              </a:rPr>
              <a:t> </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nao</a:t>
            </a:r>
            <a:r>
              <a:rPr lang="sk-SK" sz="1800" i="1" dirty="0">
                <a:effectLst/>
                <a:latin typeface="Verdana" panose="020B0604030504040204" pitchFamily="34" charset="0"/>
                <a:ea typeface="Calibri" panose="020F0502020204030204" pitchFamily="34" charset="0"/>
                <a:cs typeface="Times New Roman" panose="02020603050405020304" pitchFamily="18" charset="0"/>
              </a:rPr>
              <a:t>“</a:t>
            </a:r>
            <a:r>
              <a:rPr lang="sk-SK" sz="1800" dirty="0">
                <a:effectLst/>
                <a:latin typeface="Verdana" panose="020B0604030504040204" pitchFamily="34" charset="0"/>
                <a:ea typeface="Calibri" panose="020F0502020204030204" pitchFamily="34" charset="0"/>
                <a:cs typeface="Times New Roman" panose="02020603050405020304" pitchFamily="18" charset="0"/>
              </a:rPr>
              <a:t> = „umývať / vyčistiť mozog/myseľ“ =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brainwashing</a:t>
            </a:r>
            <a:r>
              <a:rPr lang="sk-SK" sz="1800" dirty="0">
                <a:effectLst/>
                <a:latin typeface="Verdana" panose="020B0604030504040204" pitchFamily="34" charset="0"/>
                <a:ea typeface="Calibri" panose="020F0502020204030204" pitchFamily="34" charset="0"/>
                <a:cs typeface="Times New Roman" panose="02020603050405020304" pitchFamily="18" charset="0"/>
              </a:rPr>
              <a:t>“</a:t>
            </a:r>
          </a:p>
          <a:p>
            <a:pPr algn="just"/>
            <a:endParaRPr lang="sk-SK" sz="1800" dirty="0">
              <a:effectLst/>
              <a:latin typeface="Verdana" panose="020B0604030504040204" pitchFamily="34" charset="0"/>
              <a:ea typeface="Calibri" panose="020F0502020204030204" pitchFamily="34" charset="0"/>
              <a:cs typeface="Times New Roman" panose="02020603050405020304" pitchFamily="18" charset="0"/>
            </a:endParaRPr>
          </a:p>
          <a:p>
            <a:pPr algn="just"/>
            <a:r>
              <a:rPr lang="sk-SK" sz="1800" dirty="0">
                <a:effectLst/>
                <a:latin typeface="Verdana" panose="020B0604030504040204" pitchFamily="34" charset="0"/>
                <a:ea typeface="Calibri" panose="020F0502020204030204" pitchFamily="34" charset="0"/>
                <a:cs typeface="Times New Roman" panose="02020603050405020304" pitchFamily="18" charset="0"/>
              </a:rPr>
              <a:t>zmyslová deprivácia, vynútené vyznanie, úplná kontrola nad prostredím uväzneného, prijatie diskurzu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väzniteľa</a:t>
            </a:r>
            <a:endParaRPr lang="sk-SK" sz="1800" dirty="0">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9" name="Picture 8" descr="A picture containing text&#10;&#10;Description automatically generated">
            <a:extLst>
              <a:ext uri="{FF2B5EF4-FFF2-40B4-BE49-F238E27FC236}">
                <a16:creationId xmlns:a16="http://schemas.microsoft.com/office/drawing/2014/main" id="{71D1CB12-A82A-490B-96CB-1DCEFF09F5BB}"/>
              </a:ext>
            </a:extLst>
          </p:cNvPr>
          <p:cNvPicPr>
            <a:picLocks noChangeAspect="1"/>
          </p:cNvPicPr>
          <p:nvPr/>
        </p:nvPicPr>
        <p:blipFill rotWithShape="1">
          <a:blip r:embed="rId2">
            <a:extLst>
              <a:ext uri="{28A0092B-C50C-407E-A947-70E740481C1C}">
                <a14:useLocalDpi xmlns:a14="http://schemas.microsoft.com/office/drawing/2010/main" val="0"/>
              </a:ext>
            </a:extLst>
          </a:blip>
          <a:srcRect l="6589" t="3006" r="5039" b="4577"/>
          <a:stretch/>
        </p:blipFill>
        <p:spPr>
          <a:xfrm>
            <a:off x="5736870" y="15809"/>
            <a:ext cx="2441350" cy="3651316"/>
          </a:xfrm>
          <a:prstGeom prst="rect">
            <a:avLst/>
          </a:prstGeom>
        </p:spPr>
      </p:pic>
      <p:pic>
        <p:nvPicPr>
          <p:cNvPr id="11" name="Picture 10" descr="A picture containing text, book, person&#10;&#10;Description automatically generated">
            <a:extLst>
              <a:ext uri="{FF2B5EF4-FFF2-40B4-BE49-F238E27FC236}">
                <a16:creationId xmlns:a16="http://schemas.microsoft.com/office/drawing/2014/main" id="{D563D00E-7235-46FB-A1CC-A2961A880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11124"/>
            <a:ext cx="3962400" cy="6869124"/>
          </a:xfrm>
          <a:prstGeom prst="rect">
            <a:avLst/>
          </a:prstGeom>
        </p:spPr>
      </p:pic>
      <p:pic>
        <p:nvPicPr>
          <p:cNvPr id="13" name="Picture 12" descr="Text&#10;&#10;Description automatically generated">
            <a:extLst>
              <a:ext uri="{FF2B5EF4-FFF2-40B4-BE49-F238E27FC236}">
                <a16:creationId xmlns:a16="http://schemas.microsoft.com/office/drawing/2014/main" id="{392C1444-1300-4142-9799-AF13A0C34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0424" y="3759778"/>
            <a:ext cx="2174241" cy="3082413"/>
          </a:xfrm>
          <a:prstGeom prst="rect">
            <a:avLst/>
          </a:prstGeom>
        </p:spPr>
      </p:pic>
    </p:spTree>
    <p:extLst>
      <p:ext uri="{BB962C8B-B14F-4D97-AF65-F5344CB8AC3E}">
        <p14:creationId xmlns:p14="http://schemas.microsoft.com/office/powerpoint/2010/main" val="91328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9252E-286F-40E2-9046-DABC4F827040}"/>
              </a:ext>
            </a:extLst>
          </p:cNvPr>
          <p:cNvSpPr>
            <a:spLocks noGrp="1"/>
          </p:cNvSpPr>
          <p:nvPr>
            <p:ph type="title"/>
          </p:nvPr>
        </p:nvSpPr>
        <p:spPr>
          <a:xfrm>
            <a:off x="295273" y="403225"/>
            <a:ext cx="7515227" cy="1325563"/>
          </a:xfrm>
        </p:spPr>
        <p:txBody>
          <a:bodyPr>
            <a:normAutofit/>
          </a:bodyPr>
          <a:lstStyle/>
          <a:p>
            <a:r>
              <a:rPr lang="sk-SK" dirty="0"/>
              <a:t>Od fyzického násilia k psychickému</a:t>
            </a:r>
          </a:p>
        </p:txBody>
      </p:sp>
      <p:sp>
        <p:nvSpPr>
          <p:cNvPr id="3" name="Content Placeholder 2">
            <a:extLst>
              <a:ext uri="{FF2B5EF4-FFF2-40B4-BE49-F238E27FC236}">
                <a16:creationId xmlns:a16="http://schemas.microsoft.com/office/drawing/2014/main" id="{98B37E7A-684F-4B8C-A825-B40DDF6AA10D}"/>
              </a:ext>
            </a:extLst>
          </p:cNvPr>
          <p:cNvSpPr>
            <a:spLocks noGrp="1"/>
          </p:cNvSpPr>
          <p:nvPr>
            <p:ph idx="1"/>
          </p:nvPr>
        </p:nvSpPr>
        <p:spPr>
          <a:xfrm>
            <a:off x="295273" y="1962151"/>
            <a:ext cx="7515227" cy="4743450"/>
          </a:xfrm>
        </p:spPr>
        <p:txBody>
          <a:bodyPr>
            <a:normAutofit/>
          </a:bodyPr>
          <a:lstStyle/>
          <a:p>
            <a:pPr algn="just"/>
            <a:r>
              <a:rPr lang="sk-SK" sz="1800" b="1" dirty="0" err="1">
                <a:effectLst/>
                <a:latin typeface="Verdana" panose="020B0604030504040204" pitchFamily="34" charset="0"/>
                <a:ea typeface="Calibri" panose="020F0502020204030204" pitchFamily="34" charset="0"/>
                <a:cs typeface="Times New Roman" panose="02020603050405020304" pitchFamily="18" charset="0"/>
              </a:rPr>
              <a:t>Edgar</a:t>
            </a:r>
            <a:r>
              <a:rPr lang="sk-SK" sz="1800" b="1" dirty="0">
                <a:effectLst/>
                <a:latin typeface="Verdana" panose="020B0604030504040204" pitchFamily="34" charset="0"/>
                <a:ea typeface="Calibri" panose="020F0502020204030204" pitchFamily="34" charset="0"/>
                <a:cs typeface="Times New Roman" panose="02020603050405020304" pitchFamily="18" charset="0"/>
              </a:rPr>
              <a:t> </a:t>
            </a:r>
            <a:r>
              <a:rPr lang="sk-SK" sz="1800" b="1" dirty="0" err="1">
                <a:effectLst/>
                <a:latin typeface="Verdana" panose="020B0604030504040204" pitchFamily="34" charset="0"/>
                <a:ea typeface="Calibri" panose="020F0502020204030204" pitchFamily="34" charset="0"/>
                <a:cs typeface="Times New Roman" panose="02020603050405020304" pitchFamily="18" charset="0"/>
              </a:rPr>
              <a:t>Schein</a:t>
            </a:r>
            <a:r>
              <a:rPr lang="sk-SK" sz="1800" dirty="0">
                <a:effectLst/>
                <a:latin typeface="Verdana" panose="020B0604030504040204" pitchFamily="34" charset="0"/>
                <a:ea typeface="Calibri" panose="020F0502020204030204" pitchFamily="34" charset="0"/>
                <a:cs typeface="Times New Roman" panose="02020603050405020304" pitchFamily="18" charset="0"/>
              </a:rPr>
              <a:t>: </a:t>
            </a:r>
            <a:r>
              <a:rPr lang="sk-SK" sz="1800" i="1" dirty="0">
                <a:effectLst/>
                <a:latin typeface="Verdana" panose="020B0604030504040204" pitchFamily="34" charset="0"/>
                <a:ea typeface="Calibri" panose="020F0502020204030204" pitchFamily="34" charset="0"/>
                <a:cs typeface="Times New Roman" panose="02020603050405020304" pitchFamily="18" charset="0"/>
              </a:rPr>
              <a:t>„</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Coercive</a:t>
            </a:r>
            <a:r>
              <a:rPr lang="sk-SK" sz="1800" i="1" dirty="0">
                <a:effectLst/>
                <a:latin typeface="Verdana" panose="020B0604030504040204" pitchFamily="34" charset="0"/>
                <a:ea typeface="Calibri" panose="020F0502020204030204" pitchFamily="34" charset="0"/>
                <a:cs typeface="Times New Roman" panose="02020603050405020304" pitchFamily="18" charset="0"/>
              </a:rPr>
              <a:t> </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Persuasion</a:t>
            </a:r>
            <a:r>
              <a:rPr lang="sk-SK" sz="1800" i="1" dirty="0">
                <a:effectLst/>
                <a:latin typeface="Verdana" panose="020B0604030504040204" pitchFamily="34" charset="0"/>
                <a:ea typeface="Calibri" panose="020F0502020204030204" pitchFamily="34" charset="0"/>
                <a:cs typeface="Times New Roman" panose="02020603050405020304" pitchFamily="18" charset="0"/>
              </a:rPr>
              <a:t>“</a:t>
            </a:r>
          </a:p>
          <a:p>
            <a:pPr algn="just"/>
            <a:r>
              <a:rPr lang="sk-SK" sz="1800" dirty="0">
                <a:latin typeface="Verdana" panose="020B0604030504040204" pitchFamily="34" charset="0"/>
                <a:ea typeface="Verdana" panose="020B0604030504040204" pitchFamily="34" charset="0"/>
              </a:rPr>
              <a:t>rozmrazenie („</a:t>
            </a:r>
            <a:r>
              <a:rPr lang="sk-SK" sz="1800" dirty="0" err="1">
                <a:latin typeface="Verdana" panose="020B0604030504040204" pitchFamily="34" charset="0"/>
                <a:ea typeface="Verdana" panose="020B0604030504040204" pitchFamily="34" charset="0"/>
              </a:rPr>
              <a:t>unfreezing</a:t>
            </a:r>
            <a:r>
              <a:rPr lang="sk-SK" sz="1800" dirty="0">
                <a:latin typeface="Verdana" panose="020B0604030504040204" pitchFamily="34" charset="0"/>
                <a:ea typeface="Verdana" panose="020B0604030504040204" pitchFamily="34" charset="0"/>
              </a:rPr>
              <a:t>“), zmenu („change“) a znovu zmrazenie („</a:t>
            </a:r>
            <a:r>
              <a:rPr lang="sk-SK" sz="1800" dirty="0" err="1">
                <a:latin typeface="Verdana" panose="020B0604030504040204" pitchFamily="34" charset="0"/>
                <a:ea typeface="Verdana" panose="020B0604030504040204" pitchFamily="34" charset="0"/>
              </a:rPr>
              <a:t>refreezing</a:t>
            </a:r>
            <a:r>
              <a:rPr lang="sk-SK" sz="1800" dirty="0">
                <a:latin typeface="Verdana" panose="020B0604030504040204" pitchFamily="34" charset="0"/>
                <a:ea typeface="Verdana" panose="020B0604030504040204" pitchFamily="34" charset="0"/>
              </a:rPr>
              <a:t>“)</a:t>
            </a:r>
            <a:endParaRPr lang="sk-SK" sz="1800" dirty="0">
              <a:effectLst/>
              <a:latin typeface="Verdana" panose="020B0604030504040204" pitchFamily="34" charset="0"/>
              <a:ea typeface="Calibri" panose="020F0502020204030204" pitchFamily="34" charset="0"/>
              <a:cs typeface="Times New Roman" panose="02020603050405020304" pitchFamily="18" charset="0"/>
            </a:endParaRPr>
          </a:p>
          <a:p>
            <a:pPr algn="just"/>
            <a:r>
              <a:rPr lang="sk-SK" sz="1800" b="1" dirty="0">
                <a:effectLst/>
                <a:latin typeface="Verdana" panose="020B0604030504040204" pitchFamily="34" charset="0"/>
                <a:ea typeface="Calibri" panose="020F0502020204030204" pitchFamily="34" charset="0"/>
                <a:cs typeface="Times New Roman" panose="02020603050405020304" pitchFamily="18" charset="0"/>
              </a:rPr>
              <a:t>Robert </a:t>
            </a:r>
            <a:r>
              <a:rPr lang="sk-SK" sz="1800" b="1" dirty="0" err="1">
                <a:effectLst/>
                <a:latin typeface="Verdana" panose="020B0604030504040204" pitchFamily="34" charset="0"/>
                <a:ea typeface="Calibri" panose="020F0502020204030204" pitchFamily="34" charset="0"/>
                <a:cs typeface="Times New Roman" panose="02020603050405020304" pitchFamily="18" charset="0"/>
              </a:rPr>
              <a:t>Jay</a:t>
            </a:r>
            <a:r>
              <a:rPr lang="sk-SK" sz="1800" b="1" dirty="0">
                <a:effectLst/>
                <a:latin typeface="Verdana" panose="020B0604030504040204" pitchFamily="34" charset="0"/>
                <a:ea typeface="Calibri" panose="020F0502020204030204" pitchFamily="34" charset="0"/>
                <a:cs typeface="Times New Roman" panose="02020603050405020304" pitchFamily="18" charset="0"/>
              </a:rPr>
              <a:t> </a:t>
            </a:r>
            <a:r>
              <a:rPr lang="sk-SK" sz="1800" b="1" dirty="0" err="1">
                <a:effectLst/>
                <a:latin typeface="Verdana" panose="020B0604030504040204" pitchFamily="34" charset="0"/>
                <a:ea typeface="Calibri" panose="020F0502020204030204" pitchFamily="34" charset="0"/>
                <a:cs typeface="Times New Roman" panose="02020603050405020304" pitchFamily="18" charset="0"/>
              </a:rPr>
              <a:t>Lifton</a:t>
            </a:r>
            <a:r>
              <a:rPr lang="sk-SK" sz="1800" dirty="0">
                <a:effectLst/>
                <a:latin typeface="Verdana" panose="020B0604030504040204" pitchFamily="34" charset="0"/>
                <a:ea typeface="Calibri" panose="020F0502020204030204" pitchFamily="34" charset="0"/>
                <a:cs typeface="Times New Roman" panose="02020603050405020304" pitchFamily="18" charset="0"/>
              </a:rPr>
              <a:t>: </a:t>
            </a:r>
            <a:r>
              <a:rPr lang="sk-SK" sz="1800" i="1" dirty="0">
                <a:effectLst/>
                <a:latin typeface="Verdana" panose="020B0604030504040204" pitchFamily="34" charset="0"/>
                <a:ea typeface="Calibri" panose="020F0502020204030204" pitchFamily="34" charset="0"/>
                <a:cs typeface="Times New Roman" panose="02020603050405020304" pitchFamily="18" charset="0"/>
              </a:rPr>
              <a:t>„</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Thought</a:t>
            </a:r>
            <a:r>
              <a:rPr lang="sk-SK" sz="1800" i="1" dirty="0">
                <a:effectLst/>
                <a:latin typeface="Verdana" panose="020B0604030504040204" pitchFamily="34" charset="0"/>
                <a:ea typeface="Calibri" panose="020F0502020204030204" pitchFamily="34" charset="0"/>
                <a:cs typeface="Times New Roman" panose="02020603050405020304" pitchFamily="18" charset="0"/>
              </a:rPr>
              <a:t> </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Reform</a:t>
            </a:r>
            <a:r>
              <a:rPr lang="sk-SK" sz="1800" i="1" dirty="0">
                <a:effectLst/>
                <a:latin typeface="Verdana" panose="020B0604030504040204" pitchFamily="34" charset="0"/>
                <a:ea typeface="Calibri" panose="020F0502020204030204" pitchFamily="34" charset="0"/>
                <a:cs typeface="Times New Roman" panose="02020603050405020304" pitchFamily="18" charset="0"/>
              </a:rPr>
              <a:t> and </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the</a:t>
            </a:r>
            <a:r>
              <a:rPr lang="sk-SK" sz="1800" i="1" dirty="0">
                <a:effectLst/>
                <a:latin typeface="Verdana" panose="020B0604030504040204" pitchFamily="34" charset="0"/>
                <a:ea typeface="Calibri" panose="020F0502020204030204" pitchFamily="34" charset="0"/>
                <a:cs typeface="Times New Roman" panose="02020603050405020304" pitchFamily="18" charset="0"/>
              </a:rPr>
              <a:t> </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Psychology</a:t>
            </a:r>
            <a:r>
              <a:rPr lang="sk-SK" sz="1800" i="1" dirty="0">
                <a:effectLst/>
                <a:latin typeface="Verdana" panose="020B0604030504040204" pitchFamily="34" charset="0"/>
                <a:ea typeface="Calibri" panose="020F0502020204030204" pitchFamily="34" charset="0"/>
                <a:cs typeface="Times New Roman" panose="02020603050405020304" pitchFamily="18" charset="0"/>
              </a:rPr>
              <a:t> of </a:t>
            </a:r>
            <a:r>
              <a:rPr lang="sk-SK" sz="1800" i="1" dirty="0" err="1">
                <a:effectLst/>
                <a:latin typeface="Verdana" panose="020B0604030504040204" pitchFamily="34" charset="0"/>
                <a:ea typeface="Calibri" panose="020F0502020204030204" pitchFamily="34" charset="0"/>
                <a:cs typeface="Times New Roman" panose="02020603050405020304" pitchFamily="18" charset="0"/>
              </a:rPr>
              <a:t>Totalism</a:t>
            </a:r>
            <a:r>
              <a:rPr lang="sk-SK" sz="1800" i="1" dirty="0">
                <a:effectLst/>
                <a:latin typeface="Verdana" panose="020B0604030504040204" pitchFamily="34" charset="0"/>
                <a:ea typeface="Calibri" panose="020F0502020204030204" pitchFamily="34" charset="0"/>
                <a:cs typeface="Times New Roman" panose="02020603050405020304" pitchFamily="18" charset="0"/>
              </a:rPr>
              <a:t>“</a:t>
            </a:r>
          </a:p>
          <a:p>
            <a:pPr algn="just"/>
            <a:r>
              <a:rPr lang="sk-SK" sz="1800" dirty="0">
                <a:effectLst/>
                <a:latin typeface="Verdana" panose="020B0604030504040204" pitchFamily="34" charset="0"/>
                <a:ea typeface="Calibri" panose="020F0502020204030204" pitchFamily="34" charset="0"/>
                <a:cs typeface="Times New Roman" panose="02020603050405020304" pitchFamily="18" charset="0"/>
              </a:rPr>
              <a:t>kontrolu prostredia („milieu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control</a:t>
            </a:r>
            <a:r>
              <a:rPr lang="sk-SK" sz="1800" dirty="0">
                <a:effectLst/>
                <a:latin typeface="Verdana" panose="020B0604030504040204" pitchFamily="34" charset="0"/>
                <a:ea typeface="Calibri" panose="020F0502020204030204" pitchFamily="34" charset="0"/>
                <a:cs typeface="Times New Roman" panose="02020603050405020304" pitchFamily="18" charset="0"/>
              </a:rPr>
              <a:t>“)</a:t>
            </a:r>
          </a:p>
          <a:p>
            <a:pPr algn="just"/>
            <a:r>
              <a:rPr lang="sk-SK" sz="1800" dirty="0">
                <a:effectLst/>
                <a:latin typeface="Verdana" panose="020B0604030504040204" pitchFamily="34" charset="0"/>
                <a:ea typeface="Calibri" panose="020F0502020204030204" pitchFamily="34" charset="0"/>
                <a:cs typeface="Times New Roman" panose="02020603050405020304" pitchFamily="18" charset="0"/>
              </a:rPr>
              <a:t>frázovitý jazyk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loading</a:t>
            </a:r>
            <a:r>
              <a:rPr lang="sk-SK" sz="1800" dirty="0">
                <a:effectLst/>
                <a:latin typeface="Verdana" panose="020B0604030504040204" pitchFamily="34" charset="0"/>
                <a:ea typeface="Calibri" panose="020F0502020204030204" pitchFamily="34" charset="0"/>
                <a:cs typeface="Times New Roman" panose="02020603050405020304" pitchFamily="18" charset="0"/>
              </a:rPr>
              <a:t>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language</a:t>
            </a:r>
            <a:r>
              <a:rPr lang="sk-SK" sz="1800" dirty="0">
                <a:effectLst/>
                <a:latin typeface="Verdana" panose="020B0604030504040204" pitchFamily="34" charset="0"/>
                <a:ea typeface="Calibri" panose="020F0502020204030204" pitchFamily="34" charset="0"/>
                <a:cs typeface="Times New Roman" panose="02020603050405020304" pitchFamily="18" charset="0"/>
              </a:rPr>
              <a:t>“)</a:t>
            </a:r>
          </a:p>
          <a:p>
            <a:pPr algn="just"/>
            <a:r>
              <a:rPr lang="sk-SK" sz="1800" dirty="0">
                <a:effectLst/>
                <a:latin typeface="Verdana" panose="020B0604030504040204" pitchFamily="34" charset="0"/>
                <a:ea typeface="Calibri" panose="020F0502020204030204" pitchFamily="34" charset="0"/>
                <a:cs typeface="Times New Roman" panose="02020603050405020304" pitchFamily="18" charset="0"/>
              </a:rPr>
              <a:t>požiadavka čistoty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demand</a:t>
            </a:r>
            <a:r>
              <a:rPr lang="sk-SK" sz="1800" dirty="0">
                <a:effectLst/>
                <a:latin typeface="Verdana" panose="020B0604030504040204" pitchFamily="34" charset="0"/>
                <a:ea typeface="Calibri" panose="020F0502020204030204" pitchFamily="34" charset="0"/>
                <a:cs typeface="Times New Roman" panose="02020603050405020304" pitchFamily="18" charset="0"/>
              </a:rPr>
              <a:t>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for</a:t>
            </a:r>
            <a:r>
              <a:rPr lang="sk-SK" sz="1800" dirty="0">
                <a:effectLst/>
                <a:latin typeface="Verdana" panose="020B0604030504040204" pitchFamily="34" charset="0"/>
                <a:ea typeface="Calibri" panose="020F0502020204030204" pitchFamily="34" charset="0"/>
                <a:cs typeface="Times New Roman" panose="02020603050405020304" pitchFamily="18" charset="0"/>
              </a:rPr>
              <a:t>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purity</a:t>
            </a:r>
            <a:r>
              <a:rPr lang="sk-SK" sz="1800" dirty="0">
                <a:effectLst/>
                <a:latin typeface="Verdana" panose="020B0604030504040204" pitchFamily="34" charset="0"/>
                <a:ea typeface="Calibri" panose="020F0502020204030204" pitchFamily="34" charset="0"/>
                <a:cs typeface="Times New Roman" panose="02020603050405020304" pitchFamily="18" charset="0"/>
              </a:rPr>
              <a:t>“) </a:t>
            </a:r>
          </a:p>
          <a:p>
            <a:pPr algn="just"/>
            <a:r>
              <a:rPr lang="sk-SK" sz="1800" dirty="0">
                <a:effectLst/>
                <a:latin typeface="Verdana" panose="020B0604030504040204" pitchFamily="34" charset="0"/>
                <a:ea typeface="Calibri" panose="020F0502020204030204" pitchFamily="34" charset="0"/>
                <a:cs typeface="Times New Roman" panose="02020603050405020304" pitchFamily="18" charset="0"/>
              </a:rPr>
              <a:t>neustále vyznávanie sa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confession</a:t>
            </a:r>
            <a:r>
              <a:rPr lang="sk-SK" sz="1800" dirty="0">
                <a:effectLst/>
                <a:latin typeface="Verdana" panose="020B0604030504040204" pitchFamily="34" charset="0"/>
                <a:ea typeface="Calibri" panose="020F0502020204030204" pitchFamily="34" charset="0"/>
                <a:cs typeface="Times New Roman" panose="02020603050405020304" pitchFamily="18" charset="0"/>
              </a:rPr>
              <a:t>“)</a:t>
            </a:r>
          </a:p>
          <a:p>
            <a:pPr algn="just"/>
            <a:r>
              <a:rPr lang="sk-SK" sz="1800" dirty="0">
                <a:effectLst/>
                <a:latin typeface="Verdana" panose="020B0604030504040204" pitchFamily="34" charset="0"/>
                <a:ea typeface="Calibri" panose="020F0502020204030204" pitchFamily="34" charset="0"/>
                <a:cs typeface="Times New Roman" panose="02020603050405020304" pitchFamily="18" charset="0"/>
              </a:rPr>
              <a:t>mystickú manipuláciu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mystical</a:t>
            </a:r>
            <a:r>
              <a:rPr lang="sk-SK" sz="1800" dirty="0">
                <a:effectLst/>
                <a:latin typeface="Verdana" panose="020B0604030504040204" pitchFamily="34" charset="0"/>
                <a:ea typeface="Calibri" panose="020F0502020204030204" pitchFamily="34" charset="0"/>
                <a:cs typeface="Times New Roman" panose="02020603050405020304" pitchFamily="18" charset="0"/>
              </a:rPr>
              <a:t>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manipulation</a:t>
            </a:r>
            <a:r>
              <a:rPr lang="sk-SK" sz="1800" dirty="0">
                <a:effectLst/>
                <a:latin typeface="Verdana" panose="020B0604030504040204" pitchFamily="34" charset="0"/>
                <a:ea typeface="Calibri" panose="020F0502020204030204" pitchFamily="34" charset="0"/>
                <a:cs typeface="Times New Roman" panose="02020603050405020304" pitchFamily="18" charset="0"/>
              </a:rPr>
              <a:t>“)</a:t>
            </a:r>
          </a:p>
          <a:p>
            <a:pPr algn="just"/>
            <a:r>
              <a:rPr lang="sk-SK" sz="1800" dirty="0">
                <a:effectLst/>
                <a:latin typeface="Verdana" panose="020B0604030504040204" pitchFamily="34" charset="0"/>
                <a:ea typeface="Calibri" panose="020F0502020204030204" pitchFamily="34" charset="0"/>
                <a:cs typeface="Times New Roman" panose="02020603050405020304" pitchFamily="18" charset="0"/>
              </a:rPr>
              <a:t>doktrína je viac ako človek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doctrine</a:t>
            </a:r>
            <a:r>
              <a:rPr lang="sk-SK" sz="1800" dirty="0">
                <a:effectLst/>
                <a:latin typeface="Verdana" panose="020B0604030504040204" pitchFamily="34" charset="0"/>
                <a:ea typeface="Calibri" panose="020F0502020204030204" pitchFamily="34" charset="0"/>
                <a:cs typeface="Times New Roman" panose="02020603050405020304" pitchFamily="18" charset="0"/>
              </a:rPr>
              <a:t> over person“) </a:t>
            </a:r>
          </a:p>
          <a:p>
            <a:pPr algn="just"/>
            <a:r>
              <a:rPr lang="sk-SK" sz="1800" dirty="0">
                <a:effectLst/>
                <a:latin typeface="Verdana" panose="020B0604030504040204" pitchFamily="34" charset="0"/>
                <a:ea typeface="Calibri" panose="020F0502020204030204" pitchFamily="34" charset="0"/>
                <a:cs typeface="Times New Roman" panose="02020603050405020304" pitchFamily="18" charset="0"/>
              </a:rPr>
              <a:t>posvätná veda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sacred</a:t>
            </a:r>
            <a:r>
              <a:rPr lang="sk-SK" sz="1800" dirty="0">
                <a:effectLst/>
                <a:latin typeface="Verdana" panose="020B0604030504040204" pitchFamily="34" charset="0"/>
                <a:ea typeface="Calibri" panose="020F0502020204030204" pitchFamily="34" charset="0"/>
                <a:cs typeface="Times New Roman" panose="02020603050405020304" pitchFamily="18" charset="0"/>
              </a:rPr>
              <a:t>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science</a:t>
            </a:r>
            <a:r>
              <a:rPr lang="sk-SK" sz="1800" dirty="0">
                <a:effectLst/>
                <a:latin typeface="Verdana" panose="020B0604030504040204" pitchFamily="34" charset="0"/>
                <a:ea typeface="Calibri" panose="020F0502020204030204" pitchFamily="34" charset="0"/>
                <a:cs typeface="Times New Roman" panose="02020603050405020304" pitchFamily="18" charset="0"/>
              </a:rPr>
              <a:t>“)</a:t>
            </a:r>
          </a:p>
          <a:p>
            <a:pPr algn="just"/>
            <a:r>
              <a:rPr lang="sk-SK" sz="1800" dirty="0">
                <a:effectLst/>
                <a:latin typeface="Verdana" panose="020B0604030504040204" pitchFamily="34" charset="0"/>
                <a:ea typeface="Calibri" panose="020F0502020204030204" pitchFamily="34" charset="0"/>
                <a:cs typeface="Times New Roman" panose="02020603050405020304" pitchFamily="18" charset="0"/>
              </a:rPr>
              <a:t>dočasné existenčné provizórium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dispensing</a:t>
            </a:r>
            <a:r>
              <a:rPr lang="sk-SK" sz="1800" dirty="0">
                <a:effectLst/>
                <a:latin typeface="Verdana" panose="020B0604030504040204" pitchFamily="34" charset="0"/>
                <a:ea typeface="Calibri" panose="020F0502020204030204" pitchFamily="34" charset="0"/>
                <a:cs typeface="Times New Roman" panose="02020603050405020304" pitchFamily="18" charset="0"/>
              </a:rPr>
              <a:t> of </a:t>
            </a:r>
            <a:r>
              <a:rPr lang="sk-SK" sz="1800" dirty="0" err="1">
                <a:effectLst/>
                <a:latin typeface="Verdana" panose="020B0604030504040204" pitchFamily="34" charset="0"/>
                <a:ea typeface="Calibri" panose="020F0502020204030204" pitchFamily="34" charset="0"/>
                <a:cs typeface="Times New Roman" panose="02020603050405020304" pitchFamily="18" charset="0"/>
              </a:rPr>
              <a:t>existence</a:t>
            </a:r>
            <a:r>
              <a:rPr lang="sk-SK" sz="1800" dirty="0">
                <a:effectLst/>
                <a:latin typeface="Verdana" panose="020B0604030504040204" pitchFamily="34" charset="0"/>
                <a:ea typeface="Calibri" panose="020F0502020204030204" pitchFamily="34" charset="0"/>
                <a:cs typeface="Times New Roman" panose="02020603050405020304" pitchFamily="18" charset="0"/>
              </a:rPr>
              <a:t>“)</a:t>
            </a:r>
          </a:p>
          <a:p>
            <a:pPr algn="just"/>
            <a:endParaRPr lang="sk-SK" sz="1800" dirty="0">
              <a:latin typeface="Verdana" panose="020B0604030504040204" pitchFamily="34" charset="0"/>
              <a:ea typeface="Verdana" panose="020B0604030504040204" pitchFamily="34" charset="0"/>
            </a:endParaRPr>
          </a:p>
        </p:txBody>
      </p:sp>
      <p:pic>
        <p:nvPicPr>
          <p:cNvPr id="5" name="Picture 4" descr="A picture containing text, book&#10;&#10;Description automatically generated">
            <a:extLst>
              <a:ext uri="{FF2B5EF4-FFF2-40B4-BE49-F238E27FC236}">
                <a16:creationId xmlns:a16="http://schemas.microsoft.com/office/drawing/2014/main" id="{A5B4DC21-0D67-4677-B27F-57081832F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7738" y="0"/>
            <a:ext cx="3984262" cy="2468880"/>
          </a:xfrm>
          <a:prstGeom prst="rect">
            <a:avLst/>
          </a:prstGeom>
        </p:spPr>
      </p:pic>
      <p:pic>
        <p:nvPicPr>
          <p:cNvPr id="7" name="Picture 6" descr="A person looking at the camera&#10;&#10;Description automatically generated">
            <a:extLst>
              <a:ext uri="{FF2B5EF4-FFF2-40B4-BE49-F238E27FC236}">
                <a16:creationId xmlns:a16="http://schemas.microsoft.com/office/drawing/2014/main" id="{CAB36BB0-AFDE-4587-B174-5769861F3CD7}"/>
              </a:ext>
            </a:extLst>
          </p:cNvPr>
          <p:cNvPicPr>
            <a:picLocks noChangeAspect="1"/>
          </p:cNvPicPr>
          <p:nvPr/>
        </p:nvPicPr>
        <p:blipFill rotWithShape="1">
          <a:blip r:embed="rId3">
            <a:extLst>
              <a:ext uri="{28A0092B-C50C-407E-A947-70E740481C1C}">
                <a14:useLocalDpi xmlns:a14="http://schemas.microsoft.com/office/drawing/2010/main" val="0"/>
              </a:ext>
            </a:extLst>
          </a:blip>
          <a:srcRect t="18814"/>
          <a:stretch/>
        </p:blipFill>
        <p:spPr>
          <a:xfrm>
            <a:off x="8205490" y="2468880"/>
            <a:ext cx="3986510" cy="4866640"/>
          </a:xfrm>
          <a:prstGeom prst="rect">
            <a:avLst/>
          </a:prstGeom>
        </p:spPr>
      </p:pic>
    </p:spTree>
    <p:extLst>
      <p:ext uri="{BB962C8B-B14F-4D97-AF65-F5344CB8AC3E}">
        <p14:creationId xmlns:p14="http://schemas.microsoft.com/office/powerpoint/2010/main" val="977218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E7F4-35C9-4357-BCB6-8962706E4363}"/>
              </a:ext>
            </a:extLst>
          </p:cNvPr>
          <p:cNvSpPr>
            <a:spLocks noGrp="1"/>
          </p:cNvSpPr>
          <p:nvPr>
            <p:ph type="title"/>
          </p:nvPr>
        </p:nvSpPr>
        <p:spPr>
          <a:xfrm>
            <a:off x="409575" y="384175"/>
            <a:ext cx="10515600" cy="1325563"/>
          </a:xfrm>
        </p:spPr>
        <p:txBody>
          <a:bodyPr/>
          <a:lstStyle/>
          <a:p>
            <a:r>
              <a:rPr lang="sk-SK" dirty="0"/>
              <a:t>2. generácia modelov</a:t>
            </a:r>
          </a:p>
        </p:txBody>
      </p:sp>
      <p:sp>
        <p:nvSpPr>
          <p:cNvPr id="3" name="Content Placeholder 2">
            <a:extLst>
              <a:ext uri="{FF2B5EF4-FFF2-40B4-BE49-F238E27FC236}">
                <a16:creationId xmlns:a16="http://schemas.microsoft.com/office/drawing/2014/main" id="{531AF656-48ED-4CF6-BD61-110DD60E3BD6}"/>
              </a:ext>
            </a:extLst>
          </p:cNvPr>
          <p:cNvSpPr>
            <a:spLocks noGrp="1"/>
          </p:cNvSpPr>
          <p:nvPr>
            <p:ph idx="1"/>
          </p:nvPr>
        </p:nvSpPr>
        <p:spPr>
          <a:xfrm>
            <a:off x="409574" y="1825624"/>
            <a:ext cx="8620125" cy="4788535"/>
          </a:xfrm>
        </p:spPr>
        <p:txBody>
          <a:bodyPr>
            <a:normAutofit fontScale="92500"/>
          </a:bodyPr>
          <a:lstStyle/>
          <a:p>
            <a:r>
              <a:rPr lang="sk-SK" b="1" dirty="0" err="1"/>
              <a:t>Margaret</a:t>
            </a:r>
            <a:r>
              <a:rPr lang="sk-SK" b="1" dirty="0"/>
              <a:t> </a:t>
            </a:r>
            <a:r>
              <a:rPr lang="sk-SK" b="1" dirty="0" err="1"/>
              <a:t>Singer</a:t>
            </a:r>
            <a:endParaRPr lang="sk-SK" b="1" dirty="0"/>
          </a:p>
          <a:p>
            <a:r>
              <a:rPr lang="sk-SK" dirty="0"/>
              <a:t>držanie jedinca v nevedomosti o </a:t>
            </a:r>
            <a:r>
              <a:rPr lang="sk-SK" dirty="0" err="1"/>
              <a:t>priebehajúcich</a:t>
            </a:r>
            <a:r>
              <a:rPr lang="sk-SK" dirty="0"/>
              <a:t> procesoch a zmenách</a:t>
            </a:r>
          </a:p>
          <a:p>
            <a:r>
              <a:rPr lang="sk-SK" dirty="0"/>
              <a:t>maximálna možná kontrola času a fyzického prostredia jedinca</a:t>
            </a:r>
          </a:p>
          <a:p>
            <a:r>
              <a:rPr lang="sk-SK" dirty="0"/>
              <a:t>vytvorenie zdania bezmocnosti, podvedomého strachu a závislosti, </a:t>
            </a:r>
          </a:p>
          <a:p>
            <a:r>
              <a:rPr lang="sk-SK" dirty="0"/>
              <a:t>maximálne potlačenie starého správania a postojov jedinca, </a:t>
            </a:r>
          </a:p>
          <a:p>
            <a:r>
              <a:rPr lang="sk-SK" dirty="0"/>
              <a:t>implantácia nového správania a postojov</a:t>
            </a:r>
          </a:p>
          <a:p>
            <a:r>
              <a:rPr lang="sk-SK" dirty="0"/>
              <a:t>nanútenie uzavretého systému logiky neprístupnému inovácii či kritike</a:t>
            </a:r>
          </a:p>
        </p:txBody>
      </p:sp>
      <p:pic>
        <p:nvPicPr>
          <p:cNvPr id="7" name="Picture 6" descr="A person wearing glasses and looking at the camera&#10;&#10;Description automatically generated">
            <a:extLst>
              <a:ext uri="{FF2B5EF4-FFF2-40B4-BE49-F238E27FC236}">
                <a16:creationId xmlns:a16="http://schemas.microsoft.com/office/drawing/2014/main" id="{2AF83723-7AD5-486D-81A2-48D2488C3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7238" y="1825624"/>
            <a:ext cx="3024762" cy="3762248"/>
          </a:xfrm>
          <a:prstGeom prst="rect">
            <a:avLst/>
          </a:prstGeom>
        </p:spPr>
      </p:pic>
    </p:spTree>
    <p:extLst>
      <p:ext uri="{BB962C8B-B14F-4D97-AF65-F5344CB8AC3E}">
        <p14:creationId xmlns:p14="http://schemas.microsoft.com/office/powerpoint/2010/main" val="3326053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E7F4-35C9-4357-BCB6-8962706E4363}"/>
              </a:ext>
            </a:extLst>
          </p:cNvPr>
          <p:cNvSpPr>
            <a:spLocks noGrp="1"/>
          </p:cNvSpPr>
          <p:nvPr>
            <p:ph type="title"/>
          </p:nvPr>
        </p:nvSpPr>
        <p:spPr>
          <a:xfrm>
            <a:off x="0" y="500062"/>
            <a:ext cx="12306300" cy="1325563"/>
          </a:xfrm>
        </p:spPr>
        <p:txBody>
          <a:bodyPr/>
          <a:lstStyle/>
          <a:p>
            <a:r>
              <a:rPr lang="sk-SK" b="1" dirty="0" err="1">
                <a:latin typeface="Amasis MT Pro" panose="020F0502020204030204" pitchFamily="18" charset="0"/>
              </a:rPr>
              <a:t>Brainwashingová</a:t>
            </a:r>
            <a:r>
              <a:rPr lang="sk-SK" b="1" dirty="0">
                <a:latin typeface="Amasis MT Pro" panose="020F0502020204030204" pitchFamily="18" charset="0"/>
              </a:rPr>
              <a:t> konceptualizácia konverzie</a:t>
            </a:r>
          </a:p>
        </p:txBody>
      </p:sp>
      <p:sp>
        <p:nvSpPr>
          <p:cNvPr id="3" name="Content Placeholder 2">
            <a:extLst>
              <a:ext uri="{FF2B5EF4-FFF2-40B4-BE49-F238E27FC236}">
                <a16:creationId xmlns:a16="http://schemas.microsoft.com/office/drawing/2014/main" id="{531AF656-48ED-4CF6-BD61-110DD60E3BD6}"/>
              </a:ext>
            </a:extLst>
          </p:cNvPr>
          <p:cNvSpPr>
            <a:spLocks noGrp="1"/>
          </p:cNvSpPr>
          <p:nvPr>
            <p:ph idx="1"/>
          </p:nvPr>
        </p:nvSpPr>
        <p:spPr>
          <a:xfrm>
            <a:off x="400050" y="1822450"/>
            <a:ext cx="10515600" cy="4351338"/>
          </a:xfrm>
        </p:spPr>
        <p:txBody>
          <a:bodyPr>
            <a:normAutofit lnSpcReduction="10000"/>
          </a:bodyPr>
          <a:lstStyle/>
          <a:p>
            <a:r>
              <a:rPr lang="sk-SK" dirty="0"/>
              <a:t>konverzia k NNH = nedobrovoľná </a:t>
            </a:r>
            <a:r>
              <a:rPr lang="sk-SK" i="1" dirty="0"/>
              <a:t>výmena</a:t>
            </a:r>
            <a:r>
              <a:rPr lang="sk-SK" dirty="0"/>
              <a:t> identity jedinca</a:t>
            </a:r>
          </a:p>
          <a:p>
            <a:r>
              <a:rPr lang="sk-SK" dirty="0"/>
              <a:t>člen je bezbranná obeť vodcu – predátora, vonkajšia príčina, sled pasívnych situáciách, </a:t>
            </a:r>
            <a:r>
              <a:rPr lang="sk-SK" dirty="0" err="1"/>
              <a:t>sebaospravedlňovanie</a:t>
            </a:r>
            <a:r>
              <a:rPr lang="sk-SK" dirty="0"/>
              <a:t>?, „priznanie si problému“ (závislosti) – pasívna paradigma</a:t>
            </a:r>
          </a:p>
          <a:p>
            <a:r>
              <a:rPr lang="sk-SK" dirty="0"/>
              <a:t>deterministická a </a:t>
            </a:r>
            <a:r>
              <a:rPr lang="sk-SK" dirty="0" err="1"/>
              <a:t>mechanistická</a:t>
            </a:r>
            <a:endParaRPr lang="sk-SK" dirty="0"/>
          </a:p>
          <a:p>
            <a:r>
              <a:rPr lang="sk-SK" dirty="0"/>
              <a:t>identita je čosi stále, monolitické, nemenná (staré autentické ja je nahradené novým sektárskym ja)</a:t>
            </a:r>
          </a:p>
          <a:p>
            <a:r>
              <a:rPr lang="sk-SK" dirty="0"/>
              <a:t>nutnosť prinavrátenia „starého ja“ – </a:t>
            </a:r>
            <a:r>
              <a:rPr lang="sk-SK" dirty="0" err="1"/>
              <a:t>deprogramovanie</a:t>
            </a:r>
            <a:r>
              <a:rPr lang="sk-SK" dirty="0"/>
              <a:t>, výstupové poradenstvo, </a:t>
            </a:r>
            <a:r>
              <a:rPr lang="sk-SK" dirty="0" err="1"/>
              <a:t>antikultové</a:t>
            </a:r>
            <a:r>
              <a:rPr lang="sk-SK" dirty="0"/>
              <a:t> hnutie</a:t>
            </a:r>
          </a:p>
          <a:p>
            <a:r>
              <a:rPr lang="sk-SK" dirty="0"/>
              <a:t>vždy negatívna a patologická, viera sa získava v rodine</a:t>
            </a:r>
          </a:p>
        </p:txBody>
      </p:sp>
    </p:spTree>
    <p:extLst>
      <p:ext uri="{BB962C8B-B14F-4D97-AF65-F5344CB8AC3E}">
        <p14:creationId xmlns:p14="http://schemas.microsoft.com/office/powerpoint/2010/main" val="1581239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E7F4-35C9-4357-BCB6-8962706E4363}"/>
              </a:ext>
            </a:extLst>
          </p:cNvPr>
          <p:cNvSpPr>
            <a:spLocks noGrp="1"/>
          </p:cNvSpPr>
          <p:nvPr>
            <p:ph type="title"/>
          </p:nvPr>
        </p:nvSpPr>
        <p:spPr>
          <a:xfrm>
            <a:off x="400050" y="500062"/>
            <a:ext cx="10515600" cy="1325563"/>
          </a:xfrm>
        </p:spPr>
        <p:txBody>
          <a:bodyPr/>
          <a:lstStyle/>
          <a:p>
            <a:r>
              <a:rPr lang="sk-SK" b="1" dirty="0">
                <a:latin typeface="Amasis MT Pro" panose="02040504050005020304" pitchFamily="18" charset="0"/>
              </a:rPr>
              <a:t>Problémy </a:t>
            </a:r>
            <a:r>
              <a:rPr lang="sk-SK" b="1" dirty="0" err="1">
                <a:latin typeface="Amasis MT Pro" panose="02040504050005020304" pitchFamily="18" charset="0"/>
              </a:rPr>
              <a:t>brainwashingových</a:t>
            </a:r>
            <a:r>
              <a:rPr lang="sk-SK" b="1" dirty="0">
                <a:latin typeface="Amasis MT Pro" panose="02040504050005020304" pitchFamily="18" charset="0"/>
              </a:rPr>
              <a:t> modelov </a:t>
            </a:r>
          </a:p>
        </p:txBody>
      </p:sp>
      <p:sp>
        <p:nvSpPr>
          <p:cNvPr id="3" name="Content Placeholder 2">
            <a:extLst>
              <a:ext uri="{FF2B5EF4-FFF2-40B4-BE49-F238E27FC236}">
                <a16:creationId xmlns:a16="http://schemas.microsoft.com/office/drawing/2014/main" id="{531AF656-48ED-4CF6-BD61-110DD60E3BD6}"/>
              </a:ext>
            </a:extLst>
          </p:cNvPr>
          <p:cNvSpPr>
            <a:spLocks noGrp="1"/>
          </p:cNvSpPr>
          <p:nvPr>
            <p:ph idx="1"/>
          </p:nvPr>
        </p:nvSpPr>
        <p:spPr>
          <a:xfrm>
            <a:off x="400050" y="1822450"/>
            <a:ext cx="10515600" cy="4768850"/>
          </a:xfrm>
        </p:spPr>
        <p:txBody>
          <a:bodyPr>
            <a:normAutofit/>
          </a:bodyPr>
          <a:lstStyle/>
          <a:p>
            <a:r>
              <a:rPr lang="sk-SK" dirty="0" err="1"/>
              <a:t>brainwashing</a:t>
            </a:r>
            <a:r>
              <a:rPr lang="sk-SK" dirty="0"/>
              <a:t> vysvetľuje na málo prípadoch len malú časť konverzie</a:t>
            </a:r>
          </a:p>
          <a:p>
            <a:r>
              <a:rPr lang="sk-SK" dirty="0" err="1"/>
              <a:t>patologizácia</a:t>
            </a:r>
            <a:r>
              <a:rPr lang="sk-SK" dirty="0"/>
              <a:t> bežných javov a konceptov</a:t>
            </a:r>
          </a:p>
          <a:p>
            <a:r>
              <a:rPr lang="sk-SK" dirty="0"/>
              <a:t>magická efektivita </a:t>
            </a:r>
            <a:r>
              <a:rPr lang="sk-SK" dirty="0" err="1"/>
              <a:t>brainwashingových</a:t>
            </a:r>
            <a:r>
              <a:rPr lang="sk-SK" dirty="0"/>
              <a:t> techník</a:t>
            </a:r>
          </a:p>
          <a:p>
            <a:r>
              <a:rPr lang="sk-SK" dirty="0" err="1"/>
              <a:t>ignorácia</a:t>
            </a:r>
            <a:r>
              <a:rPr lang="sk-SK" dirty="0"/>
              <a:t> času a vývoja NNH, typológie skupín</a:t>
            </a:r>
          </a:p>
        </p:txBody>
      </p:sp>
    </p:spTree>
    <p:extLst>
      <p:ext uri="{BB962C8B-B14F-4D97-AF65-F5344CB8AC3E}">
        <p14:creationId xmlns:p14="http://schemas.microsoft.com/office/powerpoint/2010/main" val="1312745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E7F4-35C9-4357-BCB6-8962706E4363}"/>
              </a:ext>
            </a:extLst>
          </p:cNvPr>
          <p:cNvSpPr>
            <a:spLocks noGrp="1"/>
          </p:cNvSpPr>
          <p:nvPr>
            <p:ph type="title"/>
          </p:nvPr>
        </p:nvSpPr>
        <p:spPr>
          <a:xfrm>
            <a:off x="400050" y="500062"/>
            <a:ext cx="10515600" cy="1325563"/>
          </a:xfrm>
        </p:spPr>
        <p:txBody>
          <a:bodyPr/>
          <a:lstStyle/>
          <a:p>
            <a:r>
              <a:rPr lang="sk-SK" b="1" dirty="0">
                <a:latin typeface="Amasis MT Pro" panose="02040504050005020304" pitchFamily="18" charset="0"/>
              </a:rPr>
              <a:t>Problémy </a:t>
            </a:r>
            <a:r>
              <a:rPr lang="sk-SK" b="1" dirty="0" err="1">
                <a:latin typeface="Amasis MT Pro" panose="02040504050005020304" pitchFamily="18" charset="0"/>
              </a:rPr>
              <a:t>brainwashingových</a:t>
            </a:r>
            <a:r>
              <a:rPr lang="sk-SK" b="1" dirty="0">
                <a:latin typeface="Amasis MT Pro" panose="02040504050005020304" pitchFamily="18" charset="0"/>
              </a:rPr>
              <a:t> modelov </a:t>
            </a:r>
          </a:p>
        </p:txBody>
      </p:sp>
      <p:sp>
        <p:nvSpPr>
          <p:cNvPr id="3" name="Content Placeholder 2">
            <a:extLst>
              <a:ext uri="{FF2B5EF4-FFF2-40B4-BE49-F238E27FC236}">
                <a16:creationId xmlns:a16="http://schemas.microsoft.com/office/drawing/2014/main" id="{531AF656-48ED-4CF6-BD61-110DD60E3BD6}"/>
              </a:ext>
            </a:extLst>
          </p:cNvPr>
          <p:cNvSpPr>
            <a:spLocks noGrp="1"/>
          </p:cNvSpPr>
          <p:nvPr>
            <p:ph idx="1"/>
          </p:nvPr>
        </p:nvSpPr>
        <p:spPr>
          <a:xfrm>
            <a:off x="400050" y="1822450"/>
            <a:ext cx="10515600" cy="4768850"/>
          </a:xfrm>
        </p:spPr>
        <p:txBody>
          <a:bodyPr>
            <a:normAutofit lnSpcReduction="10000"/>
          </a:bodyPr>
          <a:lstStyle/>
          <a:p>
            <a:r>
              <a:rPr lang="sk-SK" dirty="0"/>
              <a:t>patologické mechanizmy fungujú len v prípade NNH, nie v prípade tradičných náb. skupín</a:t>
            </a:r>
          </a:p>
          <a:p>
            <a:r>
              <a:rPr lang="sk-SK" dirty="0"/>
              <a:t>čo s veľkou fluktuáciou členov a množstvom objavujúcich sa a zanikajúcich NNH? aktívna paradigma, náboženský trh a „hľadači“</a:t>
            </a:r>
          </a:p>
          <a:p>
            <a:r>
              <a:rPr lang="sk-SK" dirty="0"/>
              <a:t>pozitívne dopady „love-</a:t>
            </a:r>
            <a:r>
              <a:rPr lang="sk-SK" dirty="0" err="1"/>
              <a:t>bombingu</a:t>
            </a:r>
            <a:r>
              <a:rPr lang="sk-SK" dirty="0"/>
              <a:t>„ a začlenenie pre sociálne atomizovaných jedincov</a:t>
            </a:r>
          </a:p>
          <a:p>
            <a:r>
              <a:rPr lang="sk-SK" dirty="0" err="1"/>
              <a:t>ignorácia</a:t>
            </a:r>
            <a:r>
              <a:rPr lang="sk-SK" dirty="0"/>
              <a:t> </a:t>
            </a:r>
            <a:r>
              <a:rPr lang="sk-SK" dirty="0" err="1"/>
              <a:t>sociovednej</a:t>
            </a:r>
            <a:r>
              <a:rPr lang="sk-SK" dirty="0"/>
              <a:t> a sociologickej tradície výskumu skupín a začleňovania</a:t>
            </a:r>
          </a:p>
          <a:p>
            <a:r>
              <a:rPr lang="sk-SK" dirty="0"/>
              <a:t>pozor na posun od deskripcie a explanácie k normatívnosti, odborník na vieru, pozor na možné zneužitie vlastných odborných textov pre ideologické potreby jednej alebo druhej strany</a:t>
            </a:r>
          </a:p>
        </p:txBody>
      </p:sp>
    </p:spTree>
    <p:extLst>
      <p:ext uri="{BB962C8B-B14F-4D97-AF65-F5344CB8AC3E}">
        <p14:creationId xmlns:p14="http://schemas.microsoft.com/office/powerpoint/2010/main" val="1421291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D71B8EF-C51A-914A-7E31-2D3B4847F6AD}"/>
              </a:ext>
            </a:extLst>
          </p:cNvPr>
          <p:cNvGrpSpPr/>
          <p:nvPr/>
        </p:nvGrpSpPr>
        <p:grpSpPr>
          <a:xfrm>
            <a:off x="-3" y="-1"/>
            <a:ext cx="12192005" cy="6858002"/>
            <a:chOff x="-3" y="-1"/>
            <a:chExt cx="12192005" cy="6858002"/>
          </a:xfrm>
        </p:grpSpPr>
        <p:pic>
          <p:nvPicPr>
            <p:cNvPr id="9" name="Picture 8" descr="A close up of a womans face&#10;&#10;Description generated with high confidence">
              <a:extLst>
                <a:ext uri="{FF2B5EF4-FFF2-40B4-BE49-F238E27FC236}">
                  <a16:creationId xmlns:a16="http://schemas.microsoft.com/office/drawing/2014/main" id="{B780A3DE-11A9-45F4-A4D7-1BD96DFF7DA1}"/>
                </a:ext>
              </a:extLst>
            </p:cNvPr>
            <p:cNvPicPr>
              <a:picLocks noChangeAspect="1"/>
            </p:cNvPicPr>
            <p:nvPr/>
          </p:nvPicPr>
          <p:blipFill rotWithShape="1">
            <a:blip r:embed="rId3">
              <a:extLst>
                <a:ext uri="{28A0092B-C50C-407E-A947-70E740481C1C}">
                  <a14:useLocalDpi xmlns:a14="http://schemas.microsoft.com/office/drawing/2010/main" val="0"/>
                </a:ext>
              </a:extLst>
            </a:blip>
            <a:srcRect t="13830" r="1" b="27747"/>
            <a:stretch/>
          </p:blipFill>
          <p:spPr>
            <a:xfrm>
              <a:off x="7967351" y="-1"/>
              <a:ext cx="4224651" cy="3346705"/>
            </a:xfrm>
            <a:custGeom>
              <a:avLst/>
              <a:gdLst>
                <a:gd name="connsiteX0" fmla="*/ 1549963 w 4224651"/>
                <a:gd name="connsiteY0" fmla="*/ 0 h 3346705"/>
                <a:gd name="connsiteX1" fmla="*/ 1555540 w 4224651"/>
                <a:gd name="connsiteY1" fmla="*/ 0 h 3346705"/>
                <a:gd name="connsiteX2" fmla="*/ 2621768 w 4224651"/>
                <a:gd name="connsiteY2" fmla="*/ 0 h 3346705"/>
                <a:gd name="connsiteX3" fmla="*/ 4224651 w 4224651"/>
                <a:gd name="connsiteY3" fmla="*/ 0 h 3346705"/>
                <a:gd name="connsiteX4" fmla="*/ 4224651 w 4224651"/>
                <a:gd name="connsiteY4" fmla="*/ 3346705 h 3346705"/>
                <a:gd name="connsiteX5" fmla="*/ 0 w 422465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grpSp>
          <p:nvGrpSpPr>
            <p:cNvPr id="2" name="Group 1">
              <a:extLst>
                <a:ext uri="{FF2B5EF4-FFF2-40B4-BE49-F238E27FC236}">
                  <a16:creationId xmlns:a16="http://schemas.microsoft.com/office/drawing/2014/main" id="{1777363B-57C0-CF12-A8D3-3A2AF7724F3B}"/>
                </a:ext>
              </a:extLst>
            </p:cNvPr>
            <p:cNvGrpSpPr/>
            <p:nvPr/>
          </p:nvGrpSpPr>
          <p:grpSpPr>
            <a:xfrm>
              <a:off x="-3" y="10"/>
              <a:ext cx="12192004" cy="6857991"/>
              <a:chOff x="-3" y="10"/>
              <a:chExt cx="12192004" cy="6857991"/>
            </a:xfrm>
          </p:grpSpPr>
          <p:pic>
            <p:nvPicPr>
              <p:cNvPr id="11" name="Picture 10" descr="A picture containing text, book, outdoor&#10;&#10;Description generated with very high confidence">
                <a:extLst>
                  <a:ext uri="{FF2B5EF4-FFF2-40B4-BE49-F238E27FC236}">
                    <a16:creationId xmlns:a16="http://schemas.microsoft.com/office/drawing/2014/main" id="{35A99914-9374-4635-A4F3-8202AA5C87EB}"/>
                  </a:ext>
                </a:extLst>
              </p:cNvPr>
              <p:cNvPicPr>
                <a:picLocks noChangeAspect="1"/>
              </p:cNvPicPr>
              <p:nvPr/>
            </p:nvPicPr>
            <p:blipFill rotWithShape="1">
              <a:blip r:embed="rId4">
                <a:extLst>
                  <a:ext uri="{28A0092B-C50C-407E-A947-70E740481C1C}">
                    <a14:useLocalDpi xmlns:a14="http://schemas.microsoft.com/office/drawing/2010/main" val="0"/>
                  </a:ext>
                </a:extLst>
              </a:blip>
              <a:srcRect t="30446" b="5888"/>
              <a:stretch/>
            </p:blipFill>
            <p:spPr>
              <a:xfrm>
                <a:off x="4493434" y="243"/>
                <a:ext cx="7698564"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4832507 w 7698564"/>
                  <a:gd name="connsiteY3" fmla="*/ 0 h 3346705"/>
                  <a:gd name="connsiteX4" fmla="*/ 3282657 w 7698564"/>
                  <a:gd name="connsiteY4" fmla="*/ 3346461 h 3346705"/>
                  <a:gd name="connsiteX5" fmla="*/ 7698564 w 7698564"/>
                  <a:gd name="connsiteY5" fmla="*/ 3346461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17" name="Picture 16" descr="A picture containing text&#10;&#10;Description generated with high confidence">
                <a:extLst>
                  <a:ext uri="{FF2B5EF4-FFF2-40B4-BE49-F238E27FC236}">
                    <a16:creationId xmlns:a16="http://schemas.microsoft.com/office/drawing/2014/main" id="{50BB0D54-0BCB-4FF9-85BB-D70138388671}"/>
                  </a:ext>
                </a:extLst>
              </p:cNvPr>
              <p:cNvPicPr>
                <a:picLocks noChangeAspect="1"/>
              </p:cNvPicPr>
              <p:nvPr/>
            </p:nvPicPr>
            <p:blipFill rotWithShape="1">
              <a:blip r:embed="rId5">
                <a:extLst>
                  <a:ext uri="{28A0092B-C50C-407E-A947-70E740481C1C}">
                    <a14:useLocalDpi xmlns:a14="http://schemas.microsoft.com/office/drawing/2010/main" val="0"/>
                  </a:ext>
                </a:extLst>
              </a:blip>
              <a:srcRect t="4912" r="-3" b="10159"/>
              <a:stretch/>
            </p:blipFill>
            <p:spPr>
              <a:xfrm>
                <a:off x="20" y="10"/>
                <a:ext cx="585977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3" name="Picture 12" descr="An old photo of a person&#10;&#10;Description generated with very high confidence">
                <a:extLst>
                  <a:ext uri="{FF2B5EF4-FFF2-40B4-BE49-F238E27FC236}">
                    <a16:creationId xmlns:a16="http://schemas.microsoft.com/office/drawing/2014/main" id="{A499B08F-4CBA-4711-A5DF-382B8B47D7CF}"/>
                  </a:ext>
                </a:extLst>
              </p:cNvPr>
              <p:cNvPicPr>
                <a:picLocks noChangeAspect="1"/>
              </p:cNvPicPr>
              <p:nvPr/>
            </p:nvPicPr>
            <p:blipFill rotWithShape="1">
              <a:blip r:embed="rId6">
                <a:extLst>
                  <a:ext uri="{28A0092B-C50C-407E-A947-70E740481C1C}">
                    <a14:useLocalDpi xmlns:a14="http://schemas.microsoft.com/office/drawing/2010/main" val="0"/>
                  </a:ext>
                </a:extLst>
              </a:blip>
              <a:srcRect r="2" b="23617"/>
              <a:stretch/>
            </p:blipFill>
            <p:spPr>
              <a:xfrm>
                <a:off x="6350090" y="3511295"/>
                <a:ext cx="5841911"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9" name="Picture 18" descr="A picture containing text, book&#10;&#10;Description generated with very high confidence">
                <a:extLst>
                  <a:ext uri="{FF2B5EF4-FFF2-40B4-BE49-F238E27FC236}">
                    <a16:creationId xmlns:a16="http://schemas.microsoft.com/office/drawing/2014/main" id="{A2FD5E89-B4A8-4A79-BB66-634237D4A7AF}"/>
                  </a:ext>
                </a:extLst>
              </p:cNvPr>
              <p:cNvPicPr>
                <a:picLocks noChangeAspect="1"/>
              </p:cNvPicPr>
              <p:nvPr/>
            </p:nvPicPr>
            <p:blipFill rotWithShape="1">
              <a:blip r:embed="rId7">
                <a:extLst>
                  <a:ext uri="{28A0092B-C50C-407E-A947-70E740481C1C}">
                    <a14:useLocalDpi xmlns:a14="http://schemas.microsoft.com/office/drawing/2010/main" val="0"/>
                  </a:ext>
                </a:extLst>
              </a:blip>
              <a:srcRect t="28021" r="2" b="19565"/>
              <a:stretch/>
            </p:blipFill>
            <p:spPr>
              <a:xfrm>
                <a:off x="2861892" y="3511296"/>
                <a:ext cx="4836673" cy="3346705"/>
              </a:xfrm>
              <a:custGeom>
                <a:avLst/>
                <a:gdLst>
                  <a:gd name="connsiteX0" fmla="*/ 1549963 w 4836673"/>
                  <a:gd name="connsiteY0" fmla="*/ 0 h 3346705"/>
                  <a:gd name="connsiteX1" fmla="*/ 4836673 w 4836673"/>
                  <a:gd name="connsiteY1" fmla="*/ 0 h 3346705"/>
                  <a:gd name="connsiteX2" fmla="*/ 3286710 w 4836673"/>
                  <a:gd name="connsiteY2" fmla="*/ 3346705 h 3346705"/>
                  <a:gd name="connsiteX3" fmla="*/ 3281133 w 4836673"/>
                  <a:gd name="connsiteY3" fmla="*/ 3346705 h 3346705"/>
                  <a:gd name="connsiteX4" fmla="*/ 2214905 w 4836673"/>
                  <a:gd name="connsiteY4" fmla="*/ 3346705 h 3346705"/>
                  <a:gd name="connsiteX5" fmla="*/ 0 w 4836673"/>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36673" h="3346705">
                    <a:moveTo>
                      <a:pt x="1549963" y="0"/>
                    </a:moveTo>
                    <a:lnTo>
                      <a:pt x="4836673" y="0"/>
                    </a:lnTo>
                    <a:lnTo>
                      <a:pt x="3286710" y="3346705"/>
                    </a:lnTo>
                    <a:lnTo>
                      <a:pt x="3281133" y="3346705"/>
                    </a:lnTo>
                    <a:lnTo>
                      <a:pt x="2214905" y="3346705"/>
                    </a:lnTo>
                    <a:lnTo>
                      <a:pt x="0" y="3346705"/>
                    </a:lnTo>
                    <a:close/>
                  </a:path>
                </a:pathLst>
              </a:custGeom>
            </p:spPr>
          </p:pic>
          <p:pic>
            <p:nvPicPr>
              <p:cNvPr id="21" name="Picture 20" descr="A picture containing book, text, indoor&#10;&#10;Description generated with very high confidence">
                <a:extLst>
                  <a:ext uri="{FF2B5EF4-FFF2-40B4-BE49-F238E27FC236}">
                    <a16:creationId xmlns:a16="http://schemas.microsoft.com/office/drawing/2014/main" id="{C43E6EC1-601B-4FD4-8054-4D3B7A4CE98C}"/>
                  </a:ext>
                </a:extLst>
              </p:cNvPr>
              <p:cNvPicPr>
                <a:picLocks noChangeAspect="1"/>
              </p:cNvPicPr>
              <p:nvPr/>
            </p:nvPicPr>
            <p:blipFill rotWithShape="1">
              <a:blip r:embed="rId8">
                <a:extLst>
                  <a:ext uri="{28A0092B-C50C-407E-A947-70E740481C1C}">
                    <a14:useLocalDpi xmlns:a14="http://schemas.microsoft.com/office/drawing/2010/main" val="0"/>
                  </a:ext>
                </a:extLst>
              </a:blip>
              <a:srcRect r="1162" b="-3"/>
              <a:stretch/>
            </p:blipFill>
            <p:spPr>
              <a:xfrm>
                <a:off x="-3" y="3511295"/>
                <a:ext cx="4213642" cy="3346705"/>
              </a:xfrm>
              <a:custGeom>
                <a:avLst/>
                <a:gdLst>
                  <a:gd name="connsiteX0" fmla="*/ 0 w 4213642"/>
                  <a:gd name="connsiteY0" fmla="*/ 0 h 3346705"/>
                  <a:gd name="connsiteX1" fmla="*/ 4213642 w 4213642"/>
                  <a:gd name="connsiteY1" fmla="*/ 0 h 3346705"/>
                  <a:gd name="connsiteX2" fmla="*/ 2663679 w 4213642"/>
                  <a:gd name="connsiteY2" fmla="*/ 3346705 h 3346705"/>
                  <a:gd name="connsiteX3" fmla="*/ 2658102 w 4213642"/>
                  <a:gd name="connsiteY3" fmla="*/ 3346705 h 3346705"/>
                  <a:gd name="connsiteX4" fmla="*/ 1591874 w 4213642"/>
                  <a:gd name="connsiteY4" fmla="*/ 3346705 h 3346705"/>
                  <a:gd name="connsiteX5" fmla="*/ 0 w 4213642"/>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3642" h="3346705">
                    <a:moveTo>
                      <a:pt x="0" y="0"/>
                    </a:moveTo>
                    <a:lnTo>
                      <a:pt x="4213642" y="0"/>
                    </a:lnTo>
                    <a:lnTo>
                      <a:pt x="2663679" y="3346705"/>
                    </a:lnTo>
                    <a:lnTo>
                      <a:pt x="2658102" y="3346705"/>
                    </a:lnTo>
                    <a:lnTo>
                      <a:pt x="1591874" y="3346705"/>
                    </a:lnTo>
                    <a:lnTo>
                      <a:pt x="0" y="3346705"/>
                    </a:lnTo>
                    <a:close/>
                  </a:path>
                </a:pathLst>
              </a:custGeom>
            </p:spPr>
          </p:pic>
        </p:grpSp>
      </p:grpSp>
    </p:spTree>
    <p:extLst>
      <p:ext uri="{BB962C8B-B14F-4D97-AF65-F5344CB8AC3E}">
        <p14:creationId xmlns:p14="http://schemas.microsoft.com/office/powerpoint/2010/main" val="4053505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E7F4-35C9-4357-BCB6-8962706E4363}"/>
              </a:ext>
            </a:extLst>
          </p:cNvPr>
          <p:cNvSpPr>
            <a:spLocks noGrp="1"/>
          </p:cNvSpPr>
          <p:nvPr>
            <p:ph type="title"/>
          </p:nvPr>
        </p:nvSpPr>
        <p:spPr>
          <a:xfrm>
            <a:off x="400050" y="500062"/>
            <a:ext cx="10515600" cy="1325563"/>
          </a:xfrm>
        </p:spPr>
        <p:txBody>
          <a:bodyPr/>
          <a:lstStyle/>
          <a:p>
            <a:pPr algn="ctr"/>
            <a:r>
              <a:rPr lang="sk-SK" b="1" dirty="0">
                <a:latin typeface="Amasis MT Pro" panose="02040504050005020304" pitchFamily="18" charset="0"/>
              </a:rPr>
              <a:t>Dopady a dôsledky </a:t>
            </a:r>
            <a:r>
              <a:rPr lang="sk-SK" b="1" dirty="0" err="1">
                <a:latin typeface="Amasis MT Pro" panose="02040504050005020304" pitchFamily="18" charset="0"/>
              </a:rPr>
              <a:t>brainwashingu</a:t>
            </a:r>
            <a:endParaRPr lang="sk-SK" b="1" dirty="0">
              <a:latin typeface="Amasis MT Pro" panose="02040504050005020304" pitchFamily="18" charset="0"/>
            </a:endParaRPr>
          </a:p>
        </p:txBody>
      </p:sp>
      <p:sp>
        <p:nvSpPr>
          <p:cNvPr id="3" name="Content Placeholder 2">
            <a:extLst>
              <a:ext uri="{FF2B5EF4-FFF2-40B4-BE49-F238E27FC236}">
                <a16:creationId xmlns:a16="http://schemas.microsoft.com/office/drawing/2014/main" id="{531AF656-48ED-4CF6-BD61-110DD60E3BD6}"/>
              </a:ext>
            </a:extLst>
          </p:cNvPr>
          <p:cNvSpPr>
            <a:spLocks noGrp="1"/>
          </p:cNvSpPr>
          <p:nvPr>
            <p:ph idx="1"/>
          </p:nvPr>
        </p:nvSpPr>
        <p:spPr>
          <a:xfrm>
            <a:off x="971550" y="2346325"/>
            <a:ext cx="10515600" cy="3416300"/>
          </a:xfrm>
        </p:spPr>
        <p:txBody>
          <a:bodyPr>
            <a:normAutofit/>
          </a:bodyPr>
          <a:lstStyle/>
          <a:p>
            <a:r>
              <a:rPr lang="sk-SK" dirty="0"/>
              <a:t>ospravedlnenie praktík </a:t>
            </a:r>
            <a:r>
              <a:rPr lang="sk-SK" dirty="0" err="1"/>
              <a:t>deprogramovania</a:t>
            </a:r>
            <a:r>
              <a:rPr lang="sk-SK" dirty="0"/>
              <a:t> a výstupového poradenstva</a:t>
            </a:r>
          </a:p>
          <a:p>
            <a:r>
              <a:rPr lang="sk-SK" dirty="0"/>
              <a:t>snaha chrániť to „naše a tradičné“</a:t>
            </a:r>
          </a:p>
          <a:p>
            <a:r>
              <a:rPr lang="sk-SK" dirty="0"/>
              <a:t>prostriedok na utlačovanie a útok na náboženské menšiny</a:t>
            </a:r>
          </a:p>
          <a:p>
            <a:r>
              <a:rPr lang="sk-SK" dirty="0"/>
              <a:t>mediálny obraz NNH, </a:t>
            </a:r>
            <a:r>
              <a:rPr lang="sk-SK" dirty="0" err="1"/>
              <a:t>labeling</a:t>
            </a:r>
            <a:r>
              <a:rPr lang="sk-SK" dirty="0"/>
              <a:t> sekta</a:t>
            </a:r>
          </a:p>
          <a:p>
            <a:r>
              <a:rPr lang="sk-SK" dirty="0"/>
              <a:t>„</a:t>
            </a:r>
            <a:r>
              <a:rPr lang="sk-SK" dirty="0" err="1"/>
              <a:t>inštitucionalizácia</a:t>
            </a:r>
            <a:r>
              <a:rPr lang="sk-SK" dirty="0"/>
              <a:t> </a:t>
            </a:r>
            <a:r>
              <a:rPr lang="sk-SK" dirty="0" err="1"/>
              <a:t>brainwashingu</a:t>
            </a:r>
            <a:r>
              <a:rPr lang="sk-SK" dirty="0"/>
              <a:t>“ – prenikanie do štátnych inštitúcií a legislatívneho rámca štátu, zásah do náboženských slobôd a náboženská </a:t>
            </a:r>
            <a:r>
              <a:rPr lang="sk-SK" dirty="0" err="1"/>
              <a:t>stigmatizácia</a:t>
            </a:r>
            <a:r>
              <a:rPr lang="sk-SK" dirty="0"/>
              <a:t> a diskriminácia</a:t>
            </a:r>
          </a:p>
        </p:txBody>
      </p:sp>
    </p:spTree>
    <p:extLst>
      <p:ext uri="{BB962C8B-B14F-4D97-AF65-F5344CB8AC3E}">
        <p14:creationId xmlns:p14="http://schemas.microsoft.com/office/powerpoint/2010/main" val="2809015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9">
            <a:extLst>
              <a:ext uri="{FF2B5EF4-FFF2-40B4-BE49-F238E27FC236}">
                <a16:creationId xmlns:a16="http://schemas.microsoft.com/office/drawing/2014/main" id="{673E9FC8-2143-48A2-9DEE-AABBC7E3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265888"/>
          </a:xfrm>
          <a:custGeom>
            <a:avLst/>
            <a:gdLst>
              <a:gd name="connsiteX0" fmla="*/ 0 w 12188952"/>
              <a:gd name="connsiteY0" fmla="*/ 0 h 6265888"/>
              <a:gd name="connsiteX1" fmla="*/ 12188952 w 12188952"/>
              <a:gd name="connsiteY1" fmla="*/ 0 h 6265888"/>
              <a:gd name="connsiteX2" fmla="*/ 12188952 w 12188952"/>
              <a:gd name="connsiteY2" fmla="*/ 5061023 h 6265888"/>
              <a:gd name="connsiteX3" fmla="*/ 12188400 w 12188952"/>
              <a:gd name="connsiteY3" fmla="*/ 5061281 h 6265888"/>
              <a:gd name="connsiteX4" fmla="*/ 6096000 w 12188952"/>
              <a:gd name="connsiteY4" fmla="*/ 6265888 h 6265888"/>
              <a:gd name="connsiteX5" fmla="*/ 3601 w 12188952"/>
              <a:gd name="connsiteY5" fmla="*/ 5061281 h 6265888"/>
              <a:gd name="connsiteX6" fmla="*/ 0 w 12188952"/>
              <a:gd name="connsiteY6" fmla="*/ 5059596 h 626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65888">
                <a:moveTo>
                  <a:pt x="0" y="0"/>
                </a:moveTo>
                <a:lnTo>
                  <a:pt x="12188952" y="0"/>
                </a:lnTo>
                <a:lnTo>
                  <a:pt x="12188952" y="5061023"/>
                </a:lnTo>
                <a:lnTo>
                  <a:pt x="12188400" y="5061281"/>
                </a:lnTo>
                <a:cubicBezTo>
                  <a:pt x="10489511" y="5817852"/>
                  <a:pt x="8380622" y="6265888"/>
                  <a:pt x="6096000" y="6265888"/>
                </a:cubicBezTo>
                <a:cubicBezTo>
                  <a:pt x="3811379" y="6265888"/>
                  <a:pt x="1702489" y="5817852"/>
                  <a:pt x="3601" y="5061281"/>
                </a:cubicBezTo>
                <a:lnTo>
                  <a:pt x="0" y="5059596"/>
                </a:ln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posing for a photo&#10;&#10;Description automatically generated">
            <a:extLst>
              <a:ext uri="{FF2B5EF4-FFF2-40B4-BE49-F238E27FC236}">
                <a16:creationId xmlns:a16="http://schemas.microsoft.com/office/drawing/2014/main" id="{DD2C1935-76BE-48C3-B76E-7ACC8A5A958F}"/>
              </a:ext>
            </a:extLst>
          </p:cNvPr>
          <p:cNvPicPr>
            <a:picLocks noChangeAspect="1"/>
          </p:cNvPicPr>
          <p:nvPr/>
        </p:nvPicPr>
        <p:blipFill rotWithShape="1">
          <a:blip r:embed="rId2">
            <a:extLst>
              <a:ext uri="{28A0092B-C50C-407E-A947-70E740481C1C}">
                <a14:useLocalDpi xmlns:a14="http://schemas.microsoft.com/office/drawing/2010/main" val="0"/>
              </a:ext>
            </a:extLst>
          </a:blip>
          <a:srcRect t="6727" b="9809"/>
          <a:stretch/>
        </p:blipFill>
        <p:spPr>
          <a:xfrm>
            <a:off x="1" y="10"/>
            <a:ext cx="12192000" cy="6003842"/>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Tree>
    <p:extLst>
      <p:ext uri="{BB962C8B-B14F-4D97-AF65-F5344CB8AC3E}">
        <p14:creationId xmlns:p14="http://schemas.microsoft.com/office/powerpoint/2010/main" val="617705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5"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4C90CFC7-2BD3-4386-2687-808F2FCE7EF1}"/>
              </a:ext>
            </a:extLst>
          </p:cNvPr>
          <p:cNvPicPr>
            <a:picLocks noChangeAspect="1"/>
          </p:cNvPicPr>
          <p:nvPr/>
        </p:nvPicPr>
        <p:blipFill rotWithShape="1">
          <a:blip r:embed="rId2"/>
          <a:srcRect l="33646" t="21667" r="20937" b="7408"/>
          <a:stretch/>
        </p:blipFill>
        <p:spPr>
          <a:xfrm>
            <a:off x="2895600" y="-142685"/>
            <a:ext cx="7962900" cy="6994793"/>
          </a:xfrm>
          <a:prstGeom prst="rect">
            <a:avLst/>
          </a:prstGeom>
        </p:spPr>
      </p:pic>
    </p:spTree>
    <p:extLst>
      <p:ext uri="{BB962C8B-B14F-4D97-AF65-F5344CB8AC3E}">
        <p14:creationId xmlns:p14="http://schemas.microsoft.com/office/powerpoint/2010/main" val="1583510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B67F-95B7-E090-5D76-B651CABA9AB3}"/>
              </a:ext>
            </a:extLst>
          </p:cNvPr>
          <p:cNvSpPr>
            <a:spLocks noGrp="1"/>
          </p:cNvSpPr>
          <p:nvPr>
            <p:ph type="title"/>
          </p:nvPr>
        </p:nvSpPr>
        <p:spPr/>
        <p:txBody>
          <a:bodyPr/>
          <a:lstStyle/>
          <a:p>
            <a:pPr algn="ctr"/>
            <a:r>
              <a:rPr lang="sk-SK" dirty="0"/>
              <a:t>Konverzia ako postupný sociálny posun</a:t>
            </a:r>
          </a:p>
        </p:txBody>
      </p:sp>
      <p:sp>
        <p:nvSpPr>
          <p:cNvPr id="3" name="Content Placeholder 2">
            <a:extLst>
              <a:ext uri="{FF2B5EF4-FFF2-40B4-BE49-F238E27FC236}">
                <a16:creationId xmlns:a16="http://schemas.microsoft.com/office/drawing/2014/main" id="{D3524EE0-4490-CBE0-9C55-2D49DE5AEBB8}"/>
              </a:ext>
            </a:extLst>
          </p:cNvPr>
          <p:cNvSpPr>
            <a:spLocks noGrp="1"/>
          </p:cNvSpPr>
          <p:nvPr>
            <p:ph idx="1"/>
          </p:nvPr>
        </p:nvSpPr>
        <p:spPr>
          <a:xfrm>
            <a:off x="838200" y="1825625"/>
            <a:ext cx="10934700" cy="4351338"/>
          </a:xfrm>
        </p:spPr>
        <p:txBody>
          <a:bodyPr/>
          <a:lstStyle/>
          <a:p>
            <a:r>
              <a:rPr lang="sk-SK" dirty="0"/>
              <a:t>dominantný model v sociológii</a:t>
            </a:r>
          </a:p>
          <a:p>
            <a:r>
              <a:rPr lang="sk-SK" dirty="0"/>
              <a:t>analógia k socializácii</a:t>
            </a:r>
          </a:p>
          <a:p>
            <a:r>
              <a:rPr lang="sk-SK" dirty="0"/>
              <a:t>ide za psychologickú konceptualizáciu a zameriava sa na osobné vzťahy a sociálne siete</a:t>
            </a:r>
          </a:p>
          <a:p>
            <a:r>
              <a:rPr lang="sk-SK" dirty="0"/>
              <a:t>konverzia tak nie je výlučne psychickou zmenou, ale reštrukturalizáciou sociálnych vzťahov konvertitu</a:t>
            </a:r>
          </a:p>
          <a:p>
            <a:r>
              <a:rPr lang="sk-SK" dirty="0"/>
              <a:t>psychologické predispozície sú voľné podmienky</a:t>
            </a:r>
          </a:p>
        </p:txBody>
      </p:sp>
    </p:spTree>
    <p:extLst>
      <p:ext uri="{BB962C8B-B14F-4D97-AF65-F5344CB8AC3E}">
        <p14:creationId xmlns:p14="http://schemas.microsoft.com/office/powerpoint/2010/main" val="2527637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B666C9-81D9-4EAC-B6F3-7D534DBF1A34}"/>
              </a:ext>
            </a:extLst>
          </p:cNvPr>
          <p:cNvSpPr>
            <a:spLocks noGrp="1"/>
          </p:cNvSpPr>
          <p:nvPr>
            <p:ph idx="1"/>
          </p:nvPr>
        </p:nvSpPr>
        <p:spPr>
          <a:xfrm>
            <a:off x="838200" y="385011"/>
            <a:ext cx="10515600" cy="6087980"/>
          </a:xfrm>
        </p:spPr>
        <p:txBody>
          <a:bodyPr>
            <a:normAutofit fontScale="92500" lnSpcReduction="10000"/>
          </a:bodyPr>
          <a:lstStyle/>
          <a:p>
            <a:r>
              <a:rPr lang="sk-SK" dirty="0"/>
              <a:t>predispozičné podmienky</a:t>
            </a:r>
          </a:p>
          <a:p>
            <a:pPr marL="914400" lvl="1" indent="-457200">
              <a:buFont typeface="+mj-lt"/>
              <a:buAutoNum type="arabicPeriod"/>
            </a:pPr>
            <a:endParaRPr lang="en-US" dirty="0"/>
          </a:p>
          <a:p>
            <a:pPr marL="914400" lvl="1" indent="-457200">
              <a:buFont typeface="+mj-lt"/>
              <a:buAutoNum type="arabicPeriod"/>
            </a:pPr>
            <a:r>
              <a:rPr lang="sk-SK" dirty="0"/>
              <a:t>napätie</a:t>
            </a:r>
          </a:p>
          <a:p>
            <a:pPr marL="914400" lvl="1" indent="-457200">
              <a:buFont typeface="+mj-lt"/>
              <a:buAutoNum type="arabicPeriod"/>
            </a:pPr>
            <a:endParaRPr lang="en-US" dirty="0"/>
          </a:p>
          <a:p>
            <a:pPr marL="914400" lvl="1" indent="-457200">
              <a:buFont typeface="+mj-lt"/>
              <a:buAutoNum type="arabicPeriod"/>
            </a:pPr>
            <a:r>
              <a:rPr lang="sk-SK" dirty="0"/>
              <a:t>perspektíva</a:t>
            </a:r>
          </a:p>
          <a:p>
            <a:pPr marL="914400" lvl="1" indent="-457200">
              <a:buFont typeface="+mj-lt"/>
              <a:buAutoNum type="arabicPeriod"/>
            </a:pPr>
            <a:endParaRPr lang="en-US" dirty="0"/>
          </a:p>
          <a:p>
            <a:pPr marL="914400" lvl="1" indent="-457200">
              <a:buFont typeface="+mj-lt"/>
              <a:buAutoNum type="arabicPeriod"/>
            </a:pPr>
            <a:r>
              <a:rPr lang="sk-SK" dirty="0"/>
              <a:t>hľadačstvo</a:t>
            </a:r>
            <a:endParaRPr lang="en-US" dirty="0"/>
          </a:p>
          <a:p>
            <a:pPr marL="914400" lvl="1" indent="-457200">
              <a:buFont typeface="+mj-lt"/>
              <a:buAutoNum type="arabicPeriod"/>
            </a:pPr>
            <a:endParaRPr lang="sk-SK" dirty="0"/>
          </a:p>
          <a:p>
            <a:r>
              <a:rPr lang="sk-SK" dirty="0"/>
              <a:t>situačné okolnosti</a:t>
            </a:r>
          </a:p>
          <a:p>
            <a:pPr marL="914400" lvl="1" indent="-457200">
              <a:buFont typeface="+mj-lt"/>
              <a:buAutoNum type="arabicPeriod" startAt="4"/>
            </a:pPr>
            <a:endParaRPr lang="en-US" dirty="0"/>
          </a:p>
          <a:p>
            <a:pPr marL="914400" lvl="1" indent="-457200">
              <a:buFont typeface="+mj-lt"/>
              <a:buAutoNum type="arabicPeriod" startAt="4"/>
            </a:pPr>
            <a:r>
              <a:rPr lang="sk-SK" dirty="0"/>
              <a:t>bod obratu</a:t>
            </a:r>
          </a:p>
          <a:p>
            <a:pPr marL="914400" lvl="1" indent="-457200">
              <a:buFont typeface="+mj-lt"/>
              <a:buAutoNum type="arabicPeriod" startAt="4"/>
            </a:pPr>
            <a:endParaRPr lang="en-US" dirty="0"/>
          </a:p>
          <a:p>
            <a:pPr marL="914400" lvl="1" indent="-457200">
              <a:buFont typeface="+mj-lt"/>
              <a:buAutoNum type="arabicPeriod" startAt="4"/>
            </a:pPr>
            <a:r>
              <a:rPr lang="sk-SK" dirty="0"/>
              <a:t>rozvinutie pozitívnych citových  väzieb v skupine</a:t>
            </a:r>
          </a:p>
          <a:p>
            <a:pPr marL="914400" lvl="1" indent="-457200">
              <a:buFont typeface="+mj-lt"/>
              <a:buAutoNum type="arabicPeriod" startAt="4"/>
            </a:pPr>
            <a:endParaRPr lang="en-US" dirty="0"/>
          </a:p>
          <a:p>
            <a:pPr marL="914400" lvl="1" indent="-457200">
              <a:buFont typeface="+mj-lt"/>
              <a:buAutoNum type="arabicPeriod" startAt="4"/>
            </a:pPr>
            <a:r>
              <a:rPr lang="sk-SK" dirty="0"/>
              <a:t>oslabenie citových väzieb mimo skupiny</a:t>
            </a:r>
          </a:p>
          <a:p>
            <a:pPr marL="914400" lvl="1" indent="-457200">
              <a:buFont typeface="+mj-lt"/>
              <a:buAutoNum type="arabicPeriod" startAt="4"/>
            </a:pPr>
            <a:endParaRPr lang="en-US" dirty="0"/>
          </a:p>
          <a:p>
            <a:pPr marL="914400" lvl="1" indent="-457200">
              <a:buFont typeface="+mj-lt"/>
              <a:buAutoNum type="arabicPeriod" startAt="4"/>
            </a:pPr>
            <a:r>
              <a:rPr lang="sk-SK" dirty="0"/>
              <a:t>intenzívna interakcia (totálny konvertita)</a:t>
            </a:r>
          </a:p>
          <a:p>
            <a:pPr lvl="1"/>
            <a:endParaRPr lang="sk-SK" dirty="0"/>
          </a:p>
          <a:p>
            <a:endParaRPr lang="sk-SK" dirty="0"/>
          </a:p>
          <a:p>
            <a:endParaRPr lang="sk-SK" dirty="0"/>
          </a:p>
        </p:txBody>
      </p:sp>
      <p:sp>
        <p:nvSpPr>
          <p:cNvPr id="4" name="Flowchart: Merge 3">
            <a:extLst>
              <a:ext uri="{FF2B5EF4-FFF2-40B4-BE49-F238E27FC236}">
                <a16:creationId xmlns:a16="http://schemas.microsoft.com/office/drawing/2014/main" id="{60041B75-D30C-47F6-B261-E22A95396787}"/>
              </a:ext>
            </a:extLst>
          </p:cNvPr>
          <p:cNvSpPr/>
          <p:nvPr/>
        </p:nvSpPr>
        <p:spPr>
          <a:xfrm>
            <a:off x="6589295" y="385010"/>
            <a:ext cx="4876800" cy="6087979"/>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k-S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837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9C1F-D328-4B78-A3E2-2A87660D8124}"/>
              </a:ext>
            </a:extLst>
          </p:cNvPr>
          <p:cNvSpPr>
            <a:spLocks noGrp="1"/>
          </p:cNvSpPr>
          <p:nvPr>
            <p:ph type="title"/>
          </p:nvPr>
        </p:nvSpPr>
        <p:spPr/>
        <p:txBody>
          <a:bodyPr/>
          <a:lstStyle/>
          <a:p>
            <a:r>
              <a:rPr lang="sk-SK" dirty="0"/>
              <a:t>Napätie</a:t>
            </a:r>
          </a:p>
        </p:txBody>
      </p:sp>
      <p:sp>
        <p:nvSpPr>
          <p:cNvPr id="3" name="Content Placeholder 2">
            <a:extLst>
              <a:ext uri="{FF2B5EF4-FFF2-40B4-BE49-F238E27FC236}">
                <a16:creationId xmlns:a16="http://schemas.microsoft.com/office/drawing/2014/main" id="{923BBBD4-A964-49AA-AB5F-BB1AB99BF7FA}"/>
              </a:ext>
            </a:extLst>
          </p:cNvPr>
          <p:cNvSpPr>
            <a:spLocks noGrp="1"/>
          </p:cNvSpPr>
          <p:nvPr>
            <p:ph idx="1"/>
          </p:nvPr>
        </p:nvSpPr>
        <p:spPr>
          <a:xfrm>
            <a:off x="838200" y="1825625"/>
            <a:ext cx="5498432" cy="4351338"/>
          </a:xfrm>
        </p:spPr>
        <p:txBody>
          <a:bodyPr/>
          <a:lstStyle/>
          <a:p>
            <a:r>
              <a:rPr lang="sk-SK" dirty="0"/>
              <a:t>spojenie so „</a:t>
            </a:r>
            <a:r>
              <a:rPr lang="sk-SK" dirty="0" err="1"/>
              <a:t>strain</a:t>
            </a:r>
            <a:r>
              <a:rPr lang="sk-SK" dirty="0"/>
              <a:t> </a:t>
            </a:r>
            <a:r>
              <a:rPr lang="sk-SK" dirty="0" err="1"/>
              <a:t>theory</a:t>
            </a:r>
            <a:r>
              <a:rPr lang="sk-SK" dirty="0"/>
              <a:t>“</a:t>
            </a:r>
          </a:p>
          <a:p>
            <a:r>
              <a:rPr lang="sk-SK" dirty="0"/>
              <a:t>subjektívne pociťované napätie</a:t>
            </a:r>
          </a:p>
          <a:p>
            <a:r>
              <a:rPr lang="sk-SK" dirty="0"/>
              <a:t>ako ho </a:t>
            </a:r>
            <a:r>
              <a:rPr lang="sk-SK" dirty="0" err="1"/>
              <a:t>operacionalizovať</a:t>
            </a:r>
            <a:r>
              <a:rPr lang="sk-SK" dirty="0"/>
              <a:t> a kvantifikovať?</a:t>
            </a:r>
          </a:p>
          <a:p>
            <a:r>
              <a:rPr lang="sk-SK" dirty="0"/>
              <a:t>pociťujú konvertiti viac napätia ako ostatná populácia?</a:t>
            </a:r>
          </a:p>
          <a:p>
            <a:endParaRPr lang="sk-SK" dirty="0"/>
          </a:p>
          <a:p>
            <a:r>
              <a:rPr lang="sk-SK" dirty="0"/>
              <a:t>súčasť konverzného pohľadu</a:t>
            </a:r>
          </a:p>
          <a:p>
            <a:endParaRPr lang="sk-SK" dirty="0"/>
          </a:p>
        </p:txBody>
      </p:sp>
      <p:pic>
        <p:nvPicPr>
          <p:cNvPr id="4" name="Picture 3">
            <a:extLst>
              <a:ext uri="{FF2B5EF4-FFF2-40B4-BE49-F238E27FC236}">
                <a16:creationId xmlns:a16="http://schemas.microsoft.com/office/drawing/2014/main" id="{AC50984E-8852-48FD-B318-DF29D7E82E12}"/>
              </a:ext>
            </a:extLst>
          </p:cNvPr>
          <p:cNvPicPr>
            <a:picLocks noChangeAspect="1"/>
          </p:cNvPicPr>
          <p:nvPr/>
        </p:nvPicPr>
        <p:blipFill>
          <a:blip r:embed="rId3"/>
          <a:stretch>
            <a:fillRect/>
          </a:stretch>
        </p:blipFill>
        <p:spPr>
          <a:xfrm>
            <a:off x="6610600" y="1690688"/>
            <a:ext cx="5419725" cy="3924300"/>
          </a:xfrm>
          <a:prstGeom prst="rect">
            <a:avLst/>
          </a:prstGeom>
        </p:spPr>
      </p:pic>
      <p:sp>
        <p:nvSpPr>
          <p:cNvPr id="5" name="TextBox 4">
            <a:extLst>
              <a:ext uri="{FF2B5EF4-FFF2-40B4-BE49-F238E27FC236}">
                <a16:creationId xmlns:a16="http://schemas.microsoft.com/office/drawing/2014/main" id="{74D09BC9-9B06-49CB-A136-E9F315EA7B19}"/>
              </a:ext>
            </a:extLst>
          </p:cNvPr>
          <p:cNvSpPr txBox="1"/>
          <p:nvPr/>
        </p:nvSpPr>
        <p:spPr>
          <a:xfrm>
            <a:off x="6610600" y="5614988"/>
            <a:ext cx="54197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LOFLAND, John and STARK,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Rodney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Becoming</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World-Saver</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Theory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of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Conversion</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to a Deviant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Perspective</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American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Sociological</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Review</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Vol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30, no. 6, p. 86</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4</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965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9C1F-D328-4B78-A3E2-2A87660D8124}"/>
              </a:ext>
            </a:extLst>
          </p:cNvPr>
          <p:cNvSpPr>
            <a:spLocks noGrp="1"/>
          </p:cNvSpPr>
          <p:nvPr>
            <p:ph type="title"/>
          </p:nvPr>
        </p:nvSpPr>
        <p:spPr/>
        <p:txBody>
          <a:bodyPr/>
          <a:lstStyle/>
          <a:p>
            <a:r>
              <a:rPr lang="sk-SK" dirty="0"/>
              <a:t>Perspektíva (riešenia problému)</a:t>
            </a:r>
          </a:p>
        </p:txBody>
      </p:sp>
      <p:sp>
        <p:nvSpPr>
          <p:cNvPr id="3" name="Content Placeholder 2">
            <a:extLst>
              <a:ext uri="{FF2B5EF4-FFF2-40B4-BE49-F238E27FC236}">
                <a16:creationId xmlns:a16="http://schemas.microsoft.com/office/drawing/2014/main" id="{923BBBD4-A964-49AA-AB5F-BB1AB99BF7FA}"/>
              </a:ext>
            </a:extLst>
          </p:cNvPr>
          <p:cNvSpPr>
            <a:spLocks noGrp="1"/>
          </p:cNvSpPr>
          <p:nvPr>
            <p:ph idx="1"/>
          </p:nvPr>
        </p:nvSpPr>
        <p:spPr>
          <a:xfrm>
            <a:off x="838200" y="1825624"/>
            <a:ext cx="5498432" cy="3208159"/>
          </a:xfrm>
        </p:spPr>
        <p:txBody>
          <a:bodyPr>
            <a:normAutofit lnSpcReduction="10000"/>
          </a:bodyPr>
          <a:lstStyle/>
          <a:p>
            <a:r>
              <a:rPr lang="sk-SK" dirty="0"/>
              <a:t>rovnako i rétorika či žáner</a:t>
            </a:r>
          </a:p>
          <a:p>
            <a:r>
              <a:rPr lang="sk-SK" dirty="0"/>
              <a:t>zvyk uplatňovať náboženskú perspektívu na všetko</a:t>
            </a:r>
          </a:p>
          <a:p>
            <a:r>
              <a:rPr lang="sk-SK" dirty="0"/>
              <a:t>zvýšená citlivosť a vnímavosť k náboženstvu a náboženským otázkam (</a:t>
            </a:r>
            <a:r>
              <a:rPr lang="sk-SK" dirty="0" err="1"/>
              <a:t>Downtown</a:t>
            </a:r>
            <a:r>
              <a:rPr lang="sk-SK" dirty="0"/>
              <a:t>)</a:t>
            </a:r>
          </a:p>
          <a:p>
            <a:r>
              <a:rPr lang="sk-SK" dirty="0"/>
              <a:t>(počiatočné) zatajovanie náboženského charakteru skupiny</a:t>
            </a:r>
          </a:p>
          <a:p>
            <a:endParaRPr lang="sk-SK" dirty="0"/>
          </a:p>
          <a:p>
            <a:endParaRPr lang="sk-SK" dirty="0"/>
          </a:p>
          <a:p>
            <a:endParaRPr lang="sk-SK" dirty="0"/>
          </a:p>
        </p:txBody>
      </p:sp>
      <p:sp>
        <p:nvSpPr>
          <p:cNvPr id="5" name="TextBox 4">
            <a:extLst>
              <a:ext uri="{FF2B5EF4-FFF2-40B4-BE49-F238E27FC236}">
                <a16:creationId xmlns:a16="http://schemas.microsoft.com/office/drawing/2014/main" id="{74D09BC9-9B06-49CB-A136-E9F315EA7B19}"/>
              </a:ext>
            </a:extLst>
          </p:cNvPr>
          <p:cNvSpPr txBox="1"/>
          <p:nvPr/>
        </p:nvSpPr>
        <p:spPr>
          <a:xfrm>
            <a:off x="6610600" y="5614988"/>
            <a:ext cx="54197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LOFLAND, John and STARK,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Rodney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Becoming</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World-Saver</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Theory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of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Conversion</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to a Deviant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Perspective</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American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Sociological</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Review</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Vol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30, no. 6, p. 867.</a:t>
            </a: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D4FF31F-0528-4B05-85BB-280D24548F40}"/>
              </a:ext>
            </a:extLst>
          </p:cNvPr>
          <p:cNvPicPr>
            <a:picLocks noChangeAspect="1"/>
          </p:cNvPicPr>
          <p:nvPr/>
        </p:nvPicPr>
        <p:blipFill>
          <a:blip r:embed="rId3"/>
          <a:stretch>
            <a:fillRect/>
          </a:stretch>
        </p:blipFill>
        <p:spPr>
          <a:xfrm>
            <a:off x="6639175" y="1690688"/>
            <a:ext cx="5391150" cy="3867150"/>
          </a:xfrm>
          <a:prstGeom prst="rect">
            <a:avLst/>
          </a:prstGeom>
        </p:spPr>
      </p:pic>
      <p:pic>
        <p:nvPicPr>
          <p:cNvPr id="7" name="Picture 6">
            <a:extLst>
              <a:ext uri="{FF2B5EF4-FFF2-40B4-BE49-F238E27FC236}">
                <a16:creationId xmlns:a16="http://schemas.microsoft.com/office/drawing/2014/main" id="{3D388A08-1E99-4245-9456-EA037881DBA9}"/>
              </a:ext>
            </a:extLst>
          </p:cNvPr>
          <p:cNvPicPr>
            <a:picLocks noChangeAspect="1"/>
          </p:cNvPicPr>
          <p:nvPr/>
        </p:nvPicPr>
        <p:blipFill>
          <a:blip r:embed="rId4"/>
          <a:stretch>
            <a:fillRect/>
          </a:stretch>
        </p:blipFill>
        <p:spPr>
          <a:xfrm>
            <a:off x="356187" y="5090934"/>
            <a:ext cx="6124573" cy="1170385"/>
          </a:xfrm>
          <a:prstGeom prst="rect">
            <a:avLst/>
          </a:prstGeom>
        </p:spPr>
      </p:pic>
      <p:sp>
        <p:nvSpPr>
          <p:cNvPr id="8" name="TextBox 7">
            <a:extLst>
              <a:ext uri="{FF2B5EF4-FFF2-40B4-BE49-F238E27FC236}">
                <a16:creationId xmlns:a16="http://schemas.microsoft.com/office/drawing/2014/main" id="{02D57905-22B5-43A1-906E-E2F1756F7402}"/>
              </a:ext>
            </a:extLst>
          </p:cNvPr>
          <p:cNvSpPr txBox="1"/>
          <p:nvPr/>
        </p:nvSpPr>
        <p:spPr>
          <a:xfrm>
            <a:off x="341900" y="6318469"/>
            <a:ext cx="61245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SNOW, David A. and PHILLIPS,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Cynthia</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L., 1980.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The</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Lofland-Stark</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Conversion</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Model: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Critical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Reassessment</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Social</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Problems</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1980.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Vol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27, no. 4, p. 437.</a:t>
            </a: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93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9C1F-D328-4B78-A3E2-2A87660D8124}"/>
              </a:ext>
            </a:extLst>
          </p:cNvPr>
          <p:cNvSpPr>
            <a:spLocks noGrp="1"/>
          </p:cNvSpPr>
          <p:nvPr>
            <p:ph type="title"/>
          </p:nvPr>
        </p:nvSpPr>
        <p:spPr/>
        <p:txBody>
          <a:bodyPr/>
          <a:lstStyle/>
          <a:p>
            <a:r>
              <a:rPr lang="sk-SK" dirty="0"/>
              <a:t>Hľadačstvo</a:t>
            </a:r>
          </a:p>
        </p:txBody>
      </p:sp>
      <p:sp>
        <p:nvSpPr>
          <p:cNvPr id="3" name="Content Placeholder 2">
            <a:extLst>
              <a:ext uri="{FF2B5EF4-FFF2-40B4-BE49-F238E27FC236}">
                <a16:creationId xmlns:a16="http://schemas.microsoft.com/office/drawing/2014/main" id="{923BBBD4-A964-49AA-AB5F-BB1AB99BF7FA}"/>
              </a:ext>
            </a:extLst>
          </p:cNvPr>
          <p:cNvSpPr>
            <a:spLocks noGrp="1"/>
          </p:cNvSpPr>
          <p:nvPr>
            <p:ph idx="1"/>
          </p:nvPr>
        </p:nvSpPr>
        <p:spPr>
          <a:xfrm>
            <a:off x="838200" y="1825625"/>
            <a:ext cx="5498432" cy="4351338"/>
          </a:xfrm>
        </p:spPr>
        <p:txBody>
          <a:bodyPr/>
          <a:lstStyle/>
          <a:p>
            <a:r>
              <a:rPr lang="sk-SK" dirty="0" err="1"/>
              <a:t>deprivation</a:t>
            </a:r>
            <a:r>
              <a:rPr lang="sk-SK" dirty="0"/>
              <a:t> </a:t>
            </a:r>
            <a:r>
              <a:rPr lang="sk-SK" dirty="0" err="1"/>
              <a:t>theory</a:t>
            </a:r>
            <a:endParaRPr lang="sk-SK" dirty="0"/>
          </a:p>
          <a:p>
            <a:r>
              <a:rPr lang="sk-SK" dirty="0"/>
              <a:t>aktívna paradigma</a:t>
            </a:r>
          </a:p>
          <a:p>
            <a:endParaRPr lang="sk-SK" dirty="0"/>
          </a:p>
        </p:txBody>
      </p:sp>
      <p:sp>
        <p:nvSpPr>
          <p:cNvPr id="5" name="TextBox 4">
            <a:extLst>
              <a:ext uri="{FF2B5EF4-FFF2-40B4-BE49-F238E27FC236}">
                <a16:creationId xmlns:a16="http://schemas.microsoft.com/office/drawing/2014/main" id="{74D09BC9-9B06-49CB-A136-E9F315EA7B19}"/>
              </a:ext>
            </a:extLst>
          </p:cNvPr>
          <p:cNvSpPr txBox="1"/>
          <p:nvPr/>
        </p:nvSpPr>
        <p:spPr>
          <a:xfrm>
            <a:off x="6610600" y="5614988"/>
            <a:ext cx="54197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LOFLAND, John and STARK,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Rodney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Becoming</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World-Saver</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Theory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of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Conversion</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to a Deviant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Perspective</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American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Sociological</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Review</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Vol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30, no. 6, p. 86</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4</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t>
            </a: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35EC3E8-B8AF-408F-90CC-C20747D82735}"/>
              </a:ext>
            </a:extLst>
          </p:cNvPr>
          <p:cNvPicPr>
            <a:picLocks noChangeAspect="1"/>
          </p:cNvPicPr>
          <p:nvPr/>
        </p:nvPicPr>
        <p:blipFill>
          <a:blip r:embed="rId3"/>
          <a:stretch>
            <a:fillRect/>
          </a:stretch>
        </p:blipFill>
        <p:spPr>
          <a:xfrm>
            <a:off x="6610600" y="2081213"/>
            <a:ext cx="5334000" cy="3533775"/>
          </a:xfrm>
          <a:prstGeom prst="rect">
            <a:avLst/>
          </a:prstGeom>
        </p:spPr>
      </p:pic>
    </p:spTree>
    <p:extLst>
      <p:ext uri="{BB962C8B-B14F-4D97-AF65-F5344CB8AC3E}">
        <p14:creationId xmlns:p14="http://schemas.microsoft.com/office/powerpoint/2010/main" val="418456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9C1F-D328-4B78-A3E2-2A87660D8124}"/>
              </a:ext>
            </a:extLst>
          </p:cNvPr>
          <p:cNvSpPr>
            <a:spLocks noGrp="1"/>
          </p:cNvSpPr>
          <p:nvPr>
            <p:ph type="title"/>
          </p:nvPr>
        </p:nvSpPr>
        <p:spPr/>
        <p:txBody>
          <a:bodyPr/>
          <a:lstStyle/>
          <a:p>
            <a:r>
              <a:rPr lang="sk-SK" dirty="0"/>
              <a:t>Bod obratu</a:t>
            </a:r>
          </a:p>
        </p:txBody>
      </p:sp>
      <p:sp>
        <p:nvSpPr>
          <p:cNvPr id="3" name="Content Placeholder 2">
            <a:extLst>
              <a:ext uri="{FF2B5EF4-FFF2-40B4-BE49-F238E27FC236}">
                <a16:creationId xmlns:a16="http://schemas.microsoft.com/office/drawing/2014/main" id="{923BBBD4-A964-49AA-AB5F-BB1AB99BF7FA}"/>
              </a:ext>
            </a:extLst>
          </p:cNvPr>
          <p:cNvSpPr>
            <a:spLocks noGrp="1"/>
          </p:cNvSpPr>
          <p:nvPr>
            <p:ph idx="1"/>
          </p:nvPr>
        </p:nvSpPr>
        <p:spPr>
          <a:xfrm>
            <a:off x="838200" y="1825625"/>
            <a:ext cx="5498432" cy="4351338"/>
          </a:xfrm>
        </p:spPr>
        <p:txBody>
          <a:bodyPr/>
          <a:lstStyle/>
          <a:p>
            <a:r>
              <a:rPr lang="sk-SK" dirty="0"/>
              <a:t>subjektívne vnímaná zlomová udalosť</a:t>
            </a:r>
          </a:p>
          <a:p>
            <a:r>
              <a:rPr lang="sk-SK" dirty="0"/>
              <a:t>spätný pohľad</a:t>
            </a:r>
          </a:p>
        </p:txBody>
      </p:sp>
      <p:sp>
        <p:nvSpPr>
          <p:cNvPr id="5" name="TextBox 4">
            <a:extLst>
              <a:ext uri="{FF2B5EF4-FFF2-40B4-BE49-F238E27FC236}">
                <a16:creationId xmlns:a16="http://schemas.microsoft.com/office/drawing/2014/main" id="{74D09BC9-9B06-49CB-A136-E9F315EA7B19}"/>
              </a:ext>
            </a:extLst>
          </p:cNvPr>
          <p:cNvSpPr txBox="1"/>
          <p:nvPr/>
        </p:nvSpPr>
        <p:spPr>
          <a:xfrm>
            <a:off x="6498305" y="3712350"/>
            <a:ext cx="54197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LOFLAND, John and STARK,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Rodney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Becoming</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World-Saver</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Theory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of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Conversion</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to a Deviant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Perspective</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American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Sociological</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Review</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Vol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30, no. 6, p. 870.</a:t>
            </a: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0A86D7A-EA81-4627-A8AA-F938E5625FCD}"/>
              </a:ext>
            </a:extLst>
          </p:cNvPr>
          <p:cNvPicPr>
            <a:picLocks noChangeAspect="1"/>
          </p:cNvPicPr>
          <p:nvPr/>
        </p:nvPicPr>
        <p:blipFill>
          <a:blip r:embed="rId3"/>
          <a:stretch>
            <a:fillRect/>
          </a:stretch>
        </p:blipFill>
        <p:spPr>
          <a:xfrm>
            <a:off x="6498306" y="759600"/>
            <a:ext cx="5419725" cy="2952750"/>
          </a:xfrm>
          <a:prstGeom prst="rect">
            <a:avLst/>
          </a:prstGeom>
        </p:spPr>
      </p:pic>
      <p:pic>
        <p:nvPicPr>
          <p:cNvPr id="6" name="Picture 5">
            <a:extLst>
              <a:ext uri="{FF2B5EF4-FFF2-40B4-BE49-F238E27FC236}">
                <a16:creationId xmlns:a16="http://schemas.microsoft.com/office/drawing/2014/main" id="{06D58578-32A8-4A5D-8B20-FE116FFDCDFC}"/>
              </a:ext>
            </a:extLst>
          </p:cNvPr>
          <p:cNvPicPr>
            <a:picLocks noChangeAspect="1"/>
          </p:cNvPicPr>
          <p:nvPr/>
        </p:nvPicPr>
        <p:blipFill>
          <a:blip r:embed="rId4"/>
          <a:stretch>
            <a:fillRect/>
          </a:stretch>
        </p:blipFill>
        <p:spPr>
          <a:xfrm>
            <a:off x="6498305" y="4565222"/>
            <a:ext cx="5419725" cy="1384775"/>
          </a:xfrm>
          <a:prstGeom prst="rect">
            <a:avLst/>
          </a:prstGeom>
        </p:spPr>
      </p:pic>
      <p:sp>
        <p:nvSpPr>
          <p:cNvPr id="9" name="TextBox 8">
            <a:extLst>
              <a:ext uri="{FF2B5EF4-FFF2-40B4-BE49-F238E27FC236}">
                <a16:creationId xmlns:a16="http://schemas.microsoft.com/office/drawing/2014/main" id="{B80ED013-5BB5-45FF-A115-86E51CBED768}"/>
              </a:ext>
            </a:extLst>
          </p:cNvPr>
          <p:cNvSpPr txBox="1"/>
          <p:nvPr/>
        </p:nvSpPr>
        <p:spPr>
          <a:xfrm>
            <a:off x="6498305" y="6018769"/>
            <a:ext cx="54197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SNOW, David A. and PHILLIPS,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Cynthia</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L., 1980.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The</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Lofland-Stark</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Conversion</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Model: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Critical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Reassessment</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Social</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Problems</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1980.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Vol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27, no. 4, p. 437.</a:t>
            </a: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247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9C1F-D328-4B78-A3E2-2A87660D8124}"/>
              </a:ext>
            </a:extLst>
          </p:cNvPr>
          <p:cNvSpPr>
            <a:spLocks noGrp="1"/>
          </p:cNvSpPr>
          <p:nvPr>
            <p:ph type="title"/>
          </p:nvPr>
        </p:nvSpPr>
        <p:spPr>
          <a:xfrm>
            <a:off x="838200" y="365125"/>
            <a:ext cx="5660105" cy="1325563"/>
          </a:xfrm>
        </p:spPr>
        <p:txBody>
          <a:bodyPr/>
          <a:lstStyle/>
          <a:p>
            <a:r>
              <a:rPr lang="sk-SK" dirty="0"/>
              <a:t>Vzťahy v rámci a mimo skupiny </a:t>
            </a:r>
          </a:p>
        </p:txBody>
      </p:sp>
      <p:sp>
        <p:nvSpPr>
          <p:cNvPr id="3" name="Content Placeholder 2">
            <a:extLst>
              <a:ext uri="{FF2B5EF4-FFF2-40B4-BE49-F238E27FC236}">
                <a16:creationId xmlns:a16="http://schemas.microsoft.com/office/drawing/2014/main" id="{923BBBD4-A964-49AA-AB5F-BB1AB99BF7FA}"/>
              </a:ext>
            </a:extLst>
          </p:cNvPr>
          <p:cNvSpPr>
            <a:spLocks noGrp="1"/>
          </p:cNvSpPr>
          <p:nvPr>
            <p:ph idx="1"/>
          </p:nvPr>
        </p:nvSpPr>
        <p:spPr>
          <a:xfrm>
            <a:off x="838200" y="1825625"/>
            <a:ext cx="5498432" cy="3311878"/>
          </a:xfrm>
        </p:spPr>
        <p:txBody>
          <a:bodyPr/>
          <a:lstStyle/>
          <a:p>
            <a:r>
              <a:rPr lang="sk-SK" dirty="0"/>
              <a:t>existujúce sociálne siete</a:t>
            </a:r>
          </a:p>
          <a:p>
            <a:r>
              <a:rPr lang="sk-SK" dirty="0" err="1"/>
              <a:t>social</a:t>
            </a:r>
            <a:r>
              <a:rPr lang="sk-SK" dirty="0"/>
              <a:t> </a:t>
            </a:r>
            <a:r>
              <a:rPr lang="sk-SK" dirty="0" err="1"/>
              <a:t>atoms</a:t>
            </a:r>
            <a:endParaRPr lang="sk-SK" dirty="0"/>
          </a:p>
          <a:p>
            <a:r>
              <a:rPr lang="sk-SK" dirty="0"/>
              <a:t>ďalšie bádanie zamerané na situačné okolnosti</a:t>
            </a:r>
          </a:p>
          <a:p>
            <a:r>
              <a:rPr lang="sk-SK" dirty="0"/>
              <a:t>konverzia prostredníctvom osobných väzieb v malých sociálnych sieťach</a:t>
            </a:r>
          </a:p>
        </p:txBody>
      </p:sp>
      <p:sp>
        <p:nvSpPr>
          <p:cNvPr id="5" name="TextBox 4">
            <a:extLst>
              <a:ext uri="{FF2B5EF4-FFF2-40B4-BE49-F238E27FC236}">
                <a16:creationId xmlns:a16="http://schemas.microsoft.com/office/drawing/2014/main" id="{74D09BC9-9B06-49CB-A136-E9F315EA7B19}"/>
              </a:ext>
            </a:extLst>
          </p:cNvPr>
          <p:cNvSpPr txBox="1"/>
          <p:nvPr/>
        </p:nvSpPr>
        <p:spPr>
          <a:xfrm>
            <a:off x="6498305" y="3473769"/>
            <a:ext cx="45547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LOFLAND, John and STARK,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Rodney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Becoming</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World-Saver</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Theory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of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Conversion</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to a Deviant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Perspective</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American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Sociological</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Review</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Vol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30, no. 6, p. 871, 872.</a:t>
            </a: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80ED013-5BB5-45FF-A115-86E51CBED768}"/>
              </a:ext>
            </a:extLst>
          </p:cNvPr>
          <p:cNvSpPr txBox="1"/>
          <p:nvPr/>
        </p:nvSpPr>
        <p:spPr>
          <a:xfrm>
            <a:off x="386263" y="6176963"/>
            <a:ext cx="58633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SNOW, David A. and PHILLIPS,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Cynthia</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L., 1980.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The</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Lofland-Stark</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Conversion</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Model: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Critical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Reassessment</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Social</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Problems</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1980.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Vol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27, no. 4, p. 437.</a:t>
            </a: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273E0A5-8607-4A7C-B224-F1BB9F4C74D8}"/>
              </a:ext>
            </a:extLst>
          </p:cNvPr>
          <p:cNvPicPr>
            <a:picLocks noChangeAspect="1"/>
          </p:cNvPicPr>
          <p:nvPr/>
        </p:nvPicPr>
        <p:blipFill>
          <a:blip r:embed="rId3"/>
          <a:stretch>
            <a:fillRect/>
          </a:stretch>
        </p:blipFill>
        <p:spPr>
          <a:xfrm>
            <a:off x="6498305" y="193931"/>
            <a:ext cx="4684294" cy="3311878"/>
          </a:xfrm>
          <a:prstGeom prst="rect">
            <a:avLst/>
          </a:prstGeom>
        </p:spPr>
      </p:pic>
      <p:pic>
        <p:nvPicPr>
          <p:cNvPr id="8" name="Picture 7">
            <a:extLst>
              <a:ext uri="{FF2B5EF4-FFF2-40B4-BE49-F238E27FC236}">
                <a16:creationId xmlns:a16="http://schemas.microsoft.com/office/drawing/2014/main" id="{08DAB4EC-3C13-4F10-A241-074F8D2DC99A}"/>
              </a:ext>
            </a:extLst>
          </p:cNvPr>
          <p:cNvPicPr>
            <a:picLocks noChangeAspect="1"/>
          </p:cNvPicPr>
          <p:nvPr/>
        </p:nvPicPr>
        <p:blipFill>
          <a:blip r:embed="rId4"/>
          <a:stretch>
            <a:fillRect/>
          </a:stretch>
        </p:blipFill>
        <p:spPr>
          <a:xfrm>
            <a:off x="6498305" y="4088059"/>
            <a:ext cx="4684294" cy="2735235"/>
          </a:xfrm>
          <a:prstGeom prst="rect">
            <a:avLst/>
          </a:prstGeom>
        </p:spPr>
      </p:pic>
      <p:pic>
        <p:nvPicPr>
          <p:cNvPr id="10" name="Picture 9">
            <a:extLst>
              <a:ext uri="{FF2B5EF4-FFF2-40B4-BE49-F238E27FC236}">
                <a16:creationId xmlns:a16="http://schemas.microsoft.com/office/drawing/2014/main" id="{9E72B4C1-88A6-423D-8B51-4355C6BC2535}"/>
              </a:ext>
            </a:extLst>
          </p:cNvPr>
          <p:cNvPicPr>
            <a:picLocks noChangeAspect="1"/>
          </p:cNvPicPr>
          <p:nvPr/>
        </p:nvPicPr>
        <p:blipFill>
          <a:blip r:embed="rId5"/>
          <a:stretch>
            <a:fillRect/>
          </a:stretch>
        </p:blipFill>
        <p:spPr>
          <a:xfrm>
            <a:off x="386263" y="5288890"/>
            <a:ext cx="5863389" cy="882730"/>
          </a:xfrm>
          <a:prstGeom prst="rect">
            <a:avLst/>
          </a:prstGeom>
        </p:spPr>
      </p:pic>
    </p:spTree>
    <p:extLst>
      <p:ext uri="{BB962C8B-B14F-4D97-AF65-F5344CB8AC3E}">
        <p14:creationId xmlns:p14="http://schemas.microsoft.com/office/powerpoint/2010/main" val="1223545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F760C-45C6-E96D-CE70-2B6FECB069AE}"/>
              </a:ext>
            </a:extLst>
          </p:cNvPr>
          <p:cNvSpPr>
            <a:spLocks noGrp="1"/>
          </p:cNvSpPr>
          <p:nvPr>
            <p:ph type="title"/>
          </p:nvPr>
        </p:nvSpPr>
        <p:spPr/>
        <p:txBody>
          <a:bodyPr/>
          <a:lstStyle/>
          <a:p>
            <a:r>
              <a:rPr lang="cs-CZ" dirty="0">
                <a:solidFill>
                  <a:schemeClr val="bg1"/>
                </a:solidFill>
              </a:rPr>
              <a:t>Problematika </a:t>
            </a:r>
            <a:r>
              <a:rPr lang="cs-CZ" dirty="0" err="1">
                <a:solidFill>
                  <a:schemeClr val="bg1"/>
                </a:solidFill>
              </a:rPr>
              <a:t>štúdia</a:t>
            </a:r>
            <a:r>
              <a:rPr lang="cs-CZ" dirty="0">
                <a:solidFill>
                  <a:schemeClr val="bg1"/>
                </a:solidFill>
              </a:rPr>
              <a:t> (</a:t>
            </a:r>
            <a:r>
              <a:rPr lang="cs-CZ" dirty="0" err="1">
                <a:solidFill>
                  <a:schemeClr val="bg1"/>
                </a:solidFill>
              </a:rPr>
              <a:t>náboženskej</a:t>
            </a:r>
            <a:r>
              <a:rPr lang="cs-CZ" dirty="0">
                <a:solidFill>
                  <a:schemeClr val="bg1"/>
                </a:solidFill>
              </a:rPr>
              <a:t>)</a:t>
            </a:r>
            <a:r>
              <a:rPr lang="sk-SK" dirty="0">
                <a:solidFill>
                  <a:schemeClr val="bg1"/>
                </a:solidFill>
              </a:rPr>
              <a:t> konverzie</a:t>
            </a:r>
          </a:p>
        </p:txBody>
      </p:sp>
      <p:sp>
        <p:nvSpPr>
          <p:cNvPr id="3" name="Content Placeholder 2">
            <a:extLst>
              <a:ext uri="{FF2B5EF4-FFF2-40B4-BE49-F238E27FC236}">
                <a16:creationId xmlns:a16="http://schemas.microsoft.com/office/drawing/2014/main" id="{E0547B86-3CD2-B08F-1011-CB0B5B816E09}"/>
              </a:ext>
            </a:extLst>
          </p:cNvPr>
          <p:cNvSpPr>
            <a:spLocks noGrp="1"/>
          </p:cNvSpPr>
          <p:nvPr>
            <p:ph idx="1"/>
          </p:nvPr>
        </p:nvSpPr>
        <p:spPr/>
        <p:txBody>
          <a:bodyPr/>
          <a:lstStyle/>
          <a:p>
            <a:r>
              <a:rPr lang="sk-SK" dirty="0">
                <a:solidFill>
                  <a:schemeClr val="bg1"/>
                </a:solidFill>
              </a:rPr>
              <a:t>prečo konceptualizácia? prečo nie rovno konverzia?</a:t>
            </a:r>
          </a:p>
          <a:p>
            <a:r>
              <a:rPr lang="sk-SK" dirty="0" err="1">
                <a:solidFill>
                  <a:schemeClr val="bg1"/>
                </a:solidFill>
              </a:rPr>
              <a:t>Saul</a:t>
            </a:r>
            <a:r>
              <a:rPr lang="sk-SK" dirty="0">
                <a:solidFill>
                  <a:schemeClr val="bg1"/>
                </a:solidFill>
              </a:rPr>
              <a:t> a jeho cesta do </a:t>
            </a:r>
            <a:r>
              <a:rPr lang="sk-SK" dirty="0" err="1">
                <a:solidFill>
                  <a:schemeClr val="bg1"/>
                </a:solidFill>
              </a:rPr>
              <a:t>Damašku</a:t>
            </a:r>
            <a:r>
              <a:rPr lang="sk-SK" dirty="0">
                <a:solidFill>
                  <a:schemeClr val="bg1"/>
                </a:solidFill>
              </a:rPr>
              <a:t> ako vzor konverzie</a:t>
            </a:r>
          </a:p>
          <a:p>
            <a:r>
              <a:rPr lang="sk-SK" dirty="0">
                <a:solidFill>
                  <a:schemeClr val="bg1"/>
                </a:solidFill>
              </a:rPr>
              <a:t>konverzia ako súčasť prirodzeného jazyka </a:t>
            </a:r>
            <a:r>
              <a:rPr lang="sk-SK" dirty="0" err="1">
                <a:solidFill>
                  <a:schemeClr val="bg1"/>
                </a:solidFill>
              </a:rPr>
              <a:t>vs</a:t>
            </a:r>
            <a:r>
              <a:rPr lang="sk-SK" dirty="0">
                <a:solidFill>
                  <a:schemeClr val="bg1"/>
                </a:solidFill>
              </a:rPr>
              <a:t>. analytická kategória</a:t>
            </a:r>
          </a:p>
          <a:p>
            <a:r>
              <a:rPr lang="sk-SK" dirty="0">
                <a:solidFill>
                  <a:schemeClr val="bg1"/>
                </a:solidFill>
              </a:rPr>
              <a:t>čo je konverzia?</a:t>
            </a:r>
          </a:p>
          <a:p>
            <a:r>
              <a:rPr lang="sk-SK" dirty="0">
                <a:solidFill>
                  <a:schemeClr val="bg1"/>
                </a:solidFill>
              </a:rPr>
              <a:t>dualizmus v typológiách individuálnej zmeny</a:t>
            </a:r>
          </a:p>
          <a:p>
            <a:r>
              <a:rPr lang="sk-SK" dirty="0">
                <a:solidFill>
                  <a:schemeClr val="bg1"/>
                </a:solidFill>
              </a:rPr>
              <a:t>ako sa dozvedáme o konverzii?</a:t>
            </a:r>
          </a:p>
          <a:p>
            <a:r>
              <a:rPr lang="sk-SK" dirty="0">
                <a:solidFill>
                  <a:schemeClr val="bg1"/>
                </a:solidFill>
              </a:rPr>
              <a:t>na základe čoho identifikujeme konverziu?</a:t>
            </a:r>
          </a:p>
        </p:txBody>
      </p:sp>
    </p:spTree>
    <p:extLst>
      <p:ext uri="{BB962C8B-B14F-4D97-AF65-F5344CB8AC3E}">
        <p14:creationId xmlns:p14="http://schemas.microsoft.com/office/powerpoint/2010/main" val="1339857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F9C1F-D328-4B78-A3E2-2A87660D8124}"/>
              </a:ext>
            </a:extLst>
          </p:cNvPr>
          <p:cNvSpPr>
            <a:spLocks noGrp="1"/>
          </p:cNvSpPr>
          <p:nvPr>
            <p:ph type="title"/>
          </p:nvPr>
        </p:nvSpPr>
        <p:spPr>
          <a:xfrm>
            <a:off x="838200" y="365125"/>
            <a:ext cx="5660105" cy="1325563"/>
          </a:xfrm>
        </p:spPr>
        <p:txBody>
          <a:bodyPr/>
          <a:lstStyle/>
          <a:p>
            <a:r>
              <a:rPr lang="sk-SK" dirty="0"/>
              <a:t>Intenzívna interakcia</a:t>
            </a:r>
          </a:p>
        </p:txBody>
      </p:sp>
      <p:sp>
        <p:nvSpPr>
          <p:cNvPr id="3" name="Content Placeholder 2">
            <a:extLst>
              <a:ext uri="{FF2B5EF4-FFF2-40B4-BE49-F238E27FC236}">
                <a16:creationId xmlns:a16="http://schemas.microsoft.com/office/drawing/2014/main" id="{923BBBD4-A964-49AA-AB5F-BB1AB99BF7FA}"/>
              </a:ext>
            </a:extLst>
          </p:cNvPr>
          <p:cNvSpPr>
            <a:spLocks noGrp="1"/>
          </p:cNvSpPr>
          <p:nvPr>
            <p:ph idx="1"/>
          </p:nvPr>
        </p:nvSpPr>
        <p:spPr>
          <a:xfrm>
            <a:off x="838200" y="1825625"/>
            <a:ext cx="5498432" cy="3311878"/>
          </a:xfrm>
        </p:spPr>
        <p:txBody>
          <a:bodyPr/>
          <a:lstStyle/>
          <a:p>
            <a:r>
              <a:rPr lang="sk-SK" dirty="0"/>
              <a:t>„</a:t>
            </a:r>
            <a:r>
              <a:rPr lang="sk-SK" dirty="0" err="1"/>
              <a:t>deployable</a:t>
            </a:r>
            <a:r>
              <a:rPr lang="sk-SK" dirty="0"/>
              <a:t> agent“</a:t>
            </a:r>
          </a:p>
          <a:p>
            <a:r>
              <a:rPr lang="sk-SK" dirty="0"/>
              <a:t>problematika </a:t>
            </a:r>
            <a:r>
              <a:rPr lang="sk-SK" dirty="0" err="1"/>
              <a:t>commitmentu</a:t>
            </a:r>
            <a:endParaRPr lang="sk-SK" dirty="0"/>
          </a:p>
        </p:txBody>
      </p:sp>
      <p:sp>
        <p:nvSpPr>
          <p:cNvPr id="5" name="TextBox 4">
            <a:extLst>
              <a:ext uri="{FF2B5EF4-FFF2-40B4-BE49-F238E27FC236}">
                <a16:creationId xmlns:a16="http://schemas.microsoft.com/office/drawing/2014/main" id="{74D09BC9-9B06-49CB-A136-E9F315EA7B19}"/>
              </a:ext>
            </a:extLst>
          </p:cNvPr>
          <p:cNvSpPr txBox="1"/>
          <p:nvPr/>
        </p:nvSpPr>
        <p:spPr>
          <a:xfrm>
            <a:off x="6498305" y="5284879"/>
            <a:ext cx="54190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LOFLAND, John and STARK,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Rodney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Becoming</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World-Saver</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Theory</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of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Conversion</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to a Deviant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Perspective</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American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Sociological</a:t>
            </a:r>
            <a:r>
              <a:rPr kumimoji="0" lang="sk-SK"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r>
              <a:rPr kumimoji="0" lang="sk-SK" sz="12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Review</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1965. </a:t>
            </a:r>
            <a:r>
              <a:rPr kumimoji="0" lang="sk-SK" sz="12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mn-cs"/>
              </a:rPr>
              <a:t>Vol</a:t>
            </a:r>
            <a:r>
              <a:rPr kumimoji="0" lang="sk-SK"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30, no. 6, p. 873.</a:t>
            </a:r>
            <a:endParaRPr kumimoji="0" lang="sk-S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16792F0-0F3B-40A0-B4CE-6629BB25E50D}"/>
              </a:ext>
            </a:extLst>
          </p:cNvPr>
          <p:cNvPicPr>
            <a:picLocks noChangeAspect="1"/>
          </p:cNvPicPr>
          <p:nvPr/>
        </p:nvPicPr>
        <p:blipFill>
          <a:blip r:embed="rId3"/>
          <a:stretch>
            <a:fillRect/>
          </a:stretch>
        </p:blipFill>
        <p:spPr>
          <a:xfrm>
            <a:off x="6498306" y="2084906"/>
            <a:ext cx="5419002" cy="3199973"/>
          </a:xfrm>
          <a:prstGeom prst="rect">
            <a:avLst/>
          </a:prstGeom>
        </p:spPr>
      </p:pic>
    </p:spTree>
    <p:extLst>
      <p:ext uri="{BB962C8B-B14F-4D97-AF65-F5344CB8AC3E}">
        <p14:creationId xmlns:p14="http://schemas.microsoft.com/office/powerpoint/2010/main" val="31016502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486A-3310-4041-AB07-56BD79704AD5}"/>
              </a:ext>
            </a:extLst>
          </p:cNvPr>
          <p:cNvSpPr>
            <a:spLocks noGrp="1"/>
          </p:cNvSpPr>
          <p:nvPr>
            <p:ph type="title"/>
          </p:nvPr>
        </p:nvSpPr>
        <p:spPr/>
        <p:txBody>
          <a:bodyPr/>
          <a:lstStyle/>
          <a:p>
            <a:r>
              <a:rPr lang="sk-SK" dirty="0"/>
              <a:t>Problémy</a:t>
            </a:r>
          </a:p>
        </p:txBody>
      </p:sp>
      <p:sp>
        <p:nvSpPr>
          <p:cNvPr id="3" name="Content Placeholder 2">
            <a:extLst>
              <a:ext uri="{FF2B5EF4-FFF2-40B4-BE49-F238E27FC236}">
                <a16:creationId xmlns:a16="http://schemas.microsoft.com/office/drawing/2014/main" id="{5CB666C9-81D9-4EAC-B6F3-7D534DBF1A34}"/>
              </a:ext>
            </a:extLst>
          </p:cNvPr>
          <p:cNvSpPr>
            <a:spLocks noGrp="1"/>
          </p:cNvSpPr>
          <p:nvPr>
            <p:ph idx="1"/>
          </p:nvPr>
        </p:nvSpPr>
        <p:spPr/>
        <p:txBody>
          <a:bodyPr>
            <a:normAutofit fontScale="92500" lnSpcReduction="10000"/>
          </a:bodyPr>
          <a:lstStyle/>
          <a:p>
            <a:r>
              <a:rPr lang="sk-SK" dirty="0"/>
              <a:t>čo je </a:t>
            </a:r>
            <a:r>
              <a:rPr lang="sk-SK" dirty="0" err="1"/>
              <a:t>Lofland-Starkovmu</a:t>
            </a:r>
            <a:r>
              <a:rPr lang="sk-SK" dirty="0"/>
              <a:t> modelu vyčítané? Aké má problémy?</a:t>
            </a:r>
          </a:p>
          <a:p>
            <a:r>
              <a:rPr lang="sk-SK" dirty="0"/>
              <a:t>model založený na 15 konvertitoch z 21, pričom nie všetci vyhovovali modelu</a:t>
            </a:r>
            <a:endParaRPr lang="en-US" dirty="0"/>
          </a:p>
          <a:p>
            <a:r>
              <a:rPr lang="sk-SK" dirty="0"/>
              <a:t>problém zovšeobecnenia modelu na ostatné NNH a iné náboženské skupiny</a:t>
            </a:r>
          </a:p>
          <a:p>
            <a:r>
              <a:rPr lang="sk-SK" dirty="0"/>
              <a:t>konverzia je ukončený, postupný a lineárny proces</a:t>
            </a:r>
          </a:p>
          <a:p>
            <a:r>
              <a:rPr lang="sk-SK" dirty="0"/>
              <a:t>ignorancia problému analytického statusu konvertitových výpovedí</a:t>
            </a:r>
          </a:p>
          <a:p>
            <a:r>
              <a:rPr lang="sk-SK" dirty="0"/>
              <a:t>rekonštrukcia </a:t>
            </a:r>
            <a:r>
              <a:rPr lang="sk-SK" dirty="0" err="1"/>
              <a:t>konverzi</a:t>
            </a:r>
            <a:r>
              <a:rPr lang="en-US" dirty="0"/>
              <a:t>e</a:t>
            </a:r>
            <a:r>
              <a:rPr lang="sk-SK" dirty="0"/>
              <a:t> je v zásade nahliadaná ako neproblematická</a:t>
            </a:r>
            <a:endParaRPr lang="en-US" dirty="0"/>
          </a:p>
          <a:p>
            <a:r>
              <a:rPr lang="en-US" dirty="0" err="1"/>
              <a:t>operacionaliz</a:t>
            </a:r>
            <a:r>
              <a:rPr lang="sk-SK" dirty="0" err="1"/>
              <a:t>ácia</a:t>
            </a:r>
            <a:r>
              <a:rPr lang="sk-SK" dirty="0"/>
              <a:t> jednotlivých fáz</a:t>
            </a:r>
          </a:p>
          <a:p>
            <a:r>
              <a:rPr lang="sk-SK" dirty="0"/>
              <a:t>prelínanie objektívneho a subjektívneho</a:t>
            </a:r>
          </a:p>
          <a:p>
            <a:r>
              <a:rPr lang="sk-SK" dirty="0"/>
              <a:t>odlíšenie „</a:t>
            </a:r>
            <a:r>
              <a:rPr lang="sk-SK" dirty="0" err="1"/>
              <a:t>commitment</a:t>
            </a:r>
            <a:r>
              <a:rPr lang="sk-SK" dirty="0"/>
              <a:t>“ a „</a:t>
            </a:r>
            <a:r>
              <a:rPr lang="sk-SK" dirty="0" err="1"/>
              <a:t>conversion</a:t>
            </a:r>
            <a:r>
              <a:rPr lang="sk-SK" dirty="0"/>
              <a:t>“</a:t>
            </a:r>
          </a:p>
        </p:txBody>
      </p:sp>
    </p:spTree>
    <p:extLst>
      <p:ext uri="{BB962C8B-B14F-4D97-AF65-F5344CB8AC3E}">
        <p14:creationId xmlns:p14="http://schemas.microsoft.com/office/powerpoint/2010/main" val="1731094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A0F10C4-0D22-4477-997A-2A0E6706EA1D}"/>
              </a:ext>
            </a:extLst>
          </p:cNvPr>
          <p:cNvSpPr>
            <a:spLocks noGrp="1"/>
          </p:cNvSpPr>
          <p:nvPr>
            <p:ph type="title"/>
          </p:nvPr>
        </p:nvSpPr>
        <p:spPr>
          <a:xfrm>
            <a:off x="282474" y="708298"/>
            <a:ext cx="5443249" cy="4981302"/>
          </a:xfrm>
          <a:noFill/>
        </p:spPr>
        <p:txBody>
          <a:bodyPr vert="horz" lIns="91440" tIns="45720" rIns="91440" bIns="45720" rtlCol="0" anchor="b">
            <a:normAutofit/>
          </a:bodyPr>
          <a:lstStyle/>
          <a:p>
            <a:r>
              <a:rPr lang="sk-SK" sz="2400" dirty="0">
                <a:solidFill>
                  <a:schemeClr val="bg1"/>
                </a:solidFill>
                <a:effectLst/>
              </a:rPr>
              <a:t>„Konvertovať, obrodiť sa, byť omilostený, zakúsiť náboženstvo, byť uistený, to sú tie mnohé obraty označujúce proces, postupný či náhly, ktorým ja, doposiaľ rozdelené, vedomé si vlastnej nesprávnosti a nešťastia stáva sa zjednotené, vedome lepšie a šťastné v dôsledku pevnejšieho priľnutia k náboženstvu. Toto aspoň predstavuje konverziu všeobecne, či už veríme alebo neveríme v potrebu priameho božieho pôsobenia na uskutočnenie tejto mravnej zmeny.“</a:t>
            </a:r>
            <a:br>
              <a:rPr lang="sk-SK" sz="2400" dirty="0">
                <a:solidFill>
                  <a:schemeClr val="bg1"/>
                </a:solidFill>
                <a:effectLst/>
              </a:rPr>
            </a:br>
            <a:r>
              <a:rPr lang="sk-SK" sz="2400" dirty="0">
                <a:solidFill>
                  <a:schemeClr val="bg1"/>
                </a:solidFill>
                <a:effectLst/>
              </a:rPr>
              <a:t> </a:t>
            </a:r>
            <a:br>
              <a:rPr lang="sk-SK" sz="2400" dirty="0">
                <a:solidFill>
                  <a:schemeClr val="bg1"/>
                </a:solidFill>
                <a:effectLst/>
              </a:rPr>
            </a:br>
            <a:r>
              <a:rPr lang="sk-SK" sz="2400" dirty="0">
                <a:solidFill>
                  <a:schemeClr val="bg1"/>
                </a:solidFill>
                <a:effectLst/>
              </a:rPr>
              <a:t>(James 2002</a:t>
            </a:r>
            <a:r>
              <a:rPr lang="en-US" sz="2400" dirty="0">
                <a:solidFill>
                  <a:schemeClr val="bg1"/>
                </a:solidFill>
                <a:effectLst/>
              </a:rPr>
              <a:t> [1902]</a:t>
            </a:r>
            <a:r>
              <a:rPr lang="sk-SK" sz="2400" dirty="0">
                <a:solidFill>
                  <a:schemeClr val="bg1"/>
                </a:solidFill>
                <a:effectLst/>
              </a:rPr>
              <a:t>: 150).</a:t>
            </a:r>
            <a:endParaRPr lang="sk-SK" sz="2400" dirty="0">
              <a:solidFill>
                <a:schemeClr val="bg1"/>
              </a:solidFill>
            </a:endParaRPr>
          </a:p>
        </p:txBody>
      </p:sp>
      <p:pic>
        <p:nvPicPr>
          <p:cNvPr id="17" name="Picture 16" descr="A person wearing a suit and tie&#10;&#10;Description automatically generated">
            <a:extLst>
              <a:ext uri="{FF2B5EF4-FFF2-40B4-BE49-F238E27FC236}">
                <a16:creationId xmlns:a16="http://schemas.microsoft.com/office/drawing/2014/main" id="{3CBABD91-9EB7-4ECC-8026-4A68A46427B6}"/>
              </a:ext>
            </a:extLst>
          </p:cNvPr>
          <p:cNvPicPr>
            <a:picLocks noChangeAspect="1"/>
          </p:cNvPicPr>
          <p:nvPr/>
        </p:nvPicPr>
        <p:blipFill rotWithShape="1">
          <a:blip r:embed="rId3">
            <a:extLst>
              <a:ext uri="{28A0092B-C50C-407E-A947-70E740481C1C}">
                <a14:useLocalDpi xmlns:a14="http://schemas.microsoft.com/office/drawing/2010/main" val="0"/>
              </a:ext>
            </a:extLst>
          </a:blip>
          <a:srcRect t="6571" r="-1" b="3570"/>
          <a:stretch/>
        </p:blipFill>
        <p:spPr>
          <a:xfrm>
            <a:off x="6095999" y="10"/>
            <a:ext cx="6105655" cy="6857990"/>
          </a:xfrm>
          <a:prstGeom prst="rect">
            <a:avLst/>
          </a:prstGeom>
        </p:spPr>
      </p:pic>
    </p:spTree>
    <p:extLst>
      <p:ext uri="{BB962C8B-B14F-4D97-AF65-F5344CB8AC3E}">
        <p14:creationId xmlns:p14="http://schemas.microsoft.com/office/powerpoint/2010/main" val="1933822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A0F10C4-0D22-4477-997A-2A0E6706EA1D}"/>
              </a:ext>
            </a:extLst>
          </p:cNvPr>
          <p:cNvSpPr>
            <a:spLocks noGrp="1"/>
          </p:cNvSpPr>
          <p:nvPr>
            <p:ph type="title"/>
          </p:nvPr>
        </p:nvSpPr>
        <p:spPr>
          <a:xfrm>
            <a:off x="282474" y="708298"/>
            <a:ext cx="5443249" cy="4981302"/>
          </a:xfrm>
          <a:noFill/>
        </p:spPr>
        <p:txBody>
          <a:bodyPr vert="horz" lIns="91440" tIns="45720" rIns="91440" bIns="45720" rtlCol="0" anchor="b">
            <a:normAutofit/>
          </a:bodyPr>
          <a:lstStyle/>
          <a:p>
            <a:r>
              <a:rPr lang="sk-SK" sz="2400" dirty="0">
                <a:solidFill>
                  <a:schemeClr val="bg1"/>
                </a:solidFill>
              </a:rPr>
              <a:t>„Esencia náboženskej skúsenosti, to, na základe čoho ju posudzujeme musí byť nejaký prvok či kvalita, ktorú inde nenájdeme. A táto kvalita bude samozrejme najľahšie </a:t>
            </a:r>
            <a:r>
              <a:rPr lang="sk-SK" sz="2400" dirty="0" err="1">
                <a:solidFill>
                  <a:schemeClr val="bg1"/>
                </a:solidFill>
              </a:rPr>
              <a:t>zaznamenateľná</a:t>
            </a:r>
            <a:r>
              <a:rPr lang="sk-SK" sz="2400" dirty="0">
                <a:solidFill>
                  <a:schemeClr val="bg1"/>
                </a:solidFill>
              </a:rPr>
              <a:t> v tých náboženských skúsenostiach, ktoré sú </a:t>
            </a:r>
            <a:r>
              <a:rPr lang="sk-SK" sz="2400" dirty="0" err="1">
                <a:solidFill>
                  <a:schemeClr val="bg1"/>
                </a:solidFill>
              </a:rPr>
              <a:t>najjednostrannejšie</a:t>
            </a:r>
            <a:r>
              <a:rPr lang="sk-SK" sz="2400" dirty="0">
                <a:solidFill>
                  <a:schemeClr val="bg1"/>
                </a:solidFill>
              </a:rPr>
              <a:t>, najprepiatejšie a intenzívne</a:t>
            </a:r>
            <a:r>
              <a:rPr lang="en-US" sz="2400" dirty="0">
                <a:solidFill>
                  <a:schemeClr val="bg1"/>
                </a:solidFill>
              </a:rPr>
              <a:t>.</a:t>
            </a:r>
            <a:r>
              <a:rPr lang="sk-SK" sz="2400" dirty="0">
                <a:solidFill>
                  <a:schemeClr val="bg1"/>
                </a:solidFill>
              </a:rPr>
              <a:t>“ </a:t>
            </a:r>
            <a:br>
              <a:rPr lang="en-US" sz="2400" dirty="0">
                <a:solidFill>
                  <a:schemeClr val="bg1"/>
                </a:solidFill>
              </a:rPr>
            </a:br>
            <a:r>
              <a:rPr lang="sk-SK" sz="2400" dirty="0">
                <a:solidFill>
                  <a:schemeClr val="bg1"/>
                </a:solidFill>
              </a:rPr>
              <a:t>(James 2002</a:t>
            </a:r>
            <a:r>
              <a:rPr lang="en-US" sz="2400" dirty="0">
                <a:solidFill>
                  <a:schemeClr val="bg1"/>
                </a:solidFill>
              </a:rPr>
              <a:t> </a:t>
            </a:r>
            <a:r>
              <a:rPr lang="en-US" sz="2400" dirty="0">
                <a:solidFill>
                  <a:schemeClr val="bg1"/>
                </a:solidFill>
                <a:effectLst/>
              </a:rPr>
              <a:t>[1902]:</a:t>
            </a:r>
            <a:r>
              <a:rPr lang="sk-SK" sz="2400" dirty="0">
                <a:solidFill>
                  <a:schemeClr val="bg1"/>
                </a:solidFill>
              </a:rPr>
              <a:t> 40).</a:t>
            </a:r>
            <a:br>
              <a:rPr lang="en-US" sz="1100" dirty="0">
                <a:solidFill>
                  <a:schemeClr val="bg1"/>
                </a:solidFill>
              </a:rPr>
            </a:br>
            <a:endParaRPr lang="sk-SK" sz="2400" dirty="0">
              <a:solidFill>
                <a:schemeClr val="bg1"/>
              </a:solidFill>
            </a:endParaRPr>
          </a:p>
        </p:txBody>
      </p:sp>
      <p:pic>
        <p:nvPicPr>
          <p:cNvPr id="17" name="Picture 16" descr="A person wearing a suit and tie&#10;&#10;Description automatically generated">
            <a:extLst>
              <a:ext uri="{FF2B5EF4-FFF2-40B4-BE49-F238E27FC236}">
                <a16:creationId xmlns:a16="http://schemas.microsoft.com/office/drawing/2014/main" id="{3CBABD91-9EB7-4ECC-8026-4A68A46427B6}"/>
              </a:ext>
            </a:extLst>
          </p:cNvPr>
          <p:cNvPicPr>
            <a:picLocks noChangeAspect="1"/>
          </p:cNvPicPr>
          <p:nvPr/>
        </p:nvPicPr>
        <p:blipFill rotWithShape="1">
          <a:blip r:embed="rId2">
            <a:extLst>
              <a:ext uri="{28A0092B-C50C-407E-A947-70E740481C1C}">
                <a14:useLocalDpi xmlns:a14="http://schemas.microsoft.com/office/drawing/2010/main" val="0"/>
              </a:ext>
            </a:extLst>
          </a:blip>
          <a:srcRect t="6571" r="-1" b="3570"/>
          <a:stretch/>
        </p:blipFill>
        <p:spPr>
          <a:xfrm>
            <a:off x="6095999" y="10"/>
            <a:ext cx="6105655" cy="6857990"/>
          </a:xfrm>
          <a:prstGeom prst="rect">
            <a:avLst/>
          </a:prstGeom>
        </p:spPr>
      </p:pic>
    </p:spTree>
    <p:extLst>
      <p:ext uri="{BB962C8B-B14F-4D97-AF65-F5344CB8AC3E}">
        <p14:creationId xmlns:p14="http://schemas.microsoft.com/office/powerpoint/2010/main" val="1923082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A0F10C4-0D22-4477-997A-2A0E6706EA1D}"/>
              </a:ext>
            </a:extLst>
          </p:cNvPr>
          <p:cNvSpPr>
            <a:spLocks noGrp="1"/>
          </p:cNvSpPr>
          <p:nvPr>
            <p:ph type="title"/>
          </p:nvPr>
        </p:nvSpPr>
        <p:spPr>
          <a:xfrm>
            <a:off x="180874" y="949598"/>
            <a:ext cx="5443249" cy="5603602"/>
          </a:xfrm>
          <a:noFill/>
        </p:spPr>
        <p:txBody>
          <a:bodyPr vert="horz" lIns="91440" tIns="45720" rIns="91440" bIns="45720" rtlCol="0" anchor="b">
            <a:noAutofit/>
          </a:bodyPr>
          <a:lstStyle/>
          <a:p>
            <a:r>
              <a:rPr lang="sk-SK" sz="1700" dirty="0">
                <a:solidFill>
                  <a:schemeClr val="bg1"/>
                </a:solidFill>
              </a:rPr>
              <a:t>„A predsa mu [človeku] chýba čosi, čo kresťan par excellence, mystik a asketický svätec, napríklad, má v plnej miere a čo z neho činí ľudskú bytosť celkom odlišnej hodnoty. ...Kým moralistické zavrhovanie vyžaduje zapretie vôle, kresťanovo zavrhovanie je výsledkom vznietenia vyššieho druhu citu, pri ktorom nie je nutné vypätie vôle. Moralista musí zadržať dych a napnúť svaly a dokým je tento atletický postoj možný, všetko je v poriadku – morálka stačí. Ale atletický postoj má vždy tendenciu zlyhať a nevyhnutne i zlyháva… To, po čom človek prahne je utešenie v jeho bezmocnosti, pocit, že duch vesmíru ho prijíma a chráni, nech je akokoľvek skazený a neustále zlyhávajúci. Všetci sme nakoniec takto bezradne neschopní. ...A vždy keď pociťujeme márnivosť a provizórnosť nášho snaženia sa, zisťujeme, že morálka je len chabou náplasťou na ranu, ktorú nie je schopná nikdy zaceliť... A v tom prichádza náboženstvo, aby nás zachránilo a zobralo náš osud do vlastných rúk. Je to stav mysle, známy len zbožným, v ktorom vôľa presadzovať sa a spoliehať sa na seba je nahradená stíšením a odovzdaním sa do záplavy a smršti Boha. V tom stave mysli, to, čoho sme sa najviac obávali sa stáva našou istotou a hodina našej morálnej smrti sa obracia na naše duchovné zrodenie“ </a:t>
            </a:r>
            <a:br>
              <a:rPr lang="en-US" sz="1700" dirty="0">
                <a:solidFill>
                  <a:schemeClr val="bg1"/>
                </a:solidFill>
              </a:rPr>
            </a:br>
            <a:br>
              <a:rPr lang="sk-SK" sz="1700" dirty="0">
                <a:solidFill>
                  <a:schemeClr val="bg1"/>
                </a:solidFill>
              </a:rPr>
            </a:br>
            <a:br>
              <a:rPr lang="en-US" sz="1700" dirty="0">
                <a:solidFill>
                  <a:schemeClr val="bg1"/>
                </a:solidFill>
              </a:rPr>
            </a:br>
            <a:r>
              <a:rPr lang="sk-SK" sz="1700" dirty="0">
                <a:solidFill>
                  <a:schemeClr val="bg1"/>
                </a:solidFill>
              </a:rPr>
              <a:t>(James 2002</a:t>
            </a:r>
            <a:r>
              <a:rPr lang="en-US" sz="1700" dirty="0">
                <a:solidFill>
                  <a:schemeClr val="bg1"/>
                </a:solidFill>
              </a:rPr>
              <a:t> </a:t>
            </a:r>
            <a:r>
              <a:rPr lang="en-US" sz="1700" dirty="0">
                <a:solidFill>
                  <a:schemeClr val="bg1"/>
                </a:solidFill>
                <a:effectLst/>
              </a:rPr>
              <a:t>[1902]:</a:t>
            </a:r>
            <a:r>
              <a:rPr lang="sk-SK" sz="1700" dirty="0">
                <a:solidFill>
                  <a:schemeClr val="bg1"/>
                </a:solidFill>
              </a:rPr>
              <a:t> 4</a:t>
            </a:r>
            <a:r>
              <a:rPr lang="en-US" sz="1700" dirty="0">
                <a:solidFill>
                  <a:schemeClr val="bg1"/>
                </a:solidFill>
              </a:rPr>
              <a:t>1-42</a:t>
            </a:r>
            <a:r>
              <a:rPr lang="sk-SK" sz="1700" dirty="0">
                <a:solidFill>
                  <a:schemeClr val="bg1"/>
                </a:solidFill>
              </a:rPr>
              <a:t>).</a:t>
            </a:r>
          </a:p>
        </p:txBody>
      </p:sp>
      <p:pic>
        <p:nvPicPr>
          <p:cNvPr id="17" name="Picture 16" descr="A person wearing a suit and tie&#10;&#10;Description automatically generated">
            <a:extLst>
              <a:ext uri="{FF2B5EF4-FFF2-40B4-BE49-F238E27FC236}">
                <a16:creationId xmlns:a16="http://schemas.microsoft.com/office/drawing/2014/main" id="{3CBABD91-9EB7-4ECC-8026-4A68A46427B6}"/>
              </a:ext>
            </a:extLst>
          </p:cNvPr>
          <p:cNvPicPr>
            <a:picLocks noChangeAspect="1"/>
          </p:cNvPicPr>
          <p:nvPr/>
        </p:nvPicPr>
        <p:blipFill rotWithShape="1">
          <a:blip r:embed="rId3">
            <a:extLst>
              <a:ext uri="{28A0092B-C50C-407E-A947-70E740481C1C}">
                <a14:useLocalDpi xmlns:a14="http://schemas.microsoft.com/office/drawing/2010/main" val="0"/>
              </a:ext>
            </a:extLst>
          </a:blip>
          <a:srcRect t="6571" r="-1" b="3570"/>
          <a:stretch/>
        </p:blipFill>
        <p:spPr>
          <a:xfrm>
            <a:off x="6095999" y="10"/>
            <a:ext cx="6105655" cy="6857990"/>
          </a:xfrm>
          <a:prstGeom prst="rect">
            <a:avLst/>
          </a:prstGeom>
        </p:spPr>
      </p:pic>
    </p:spTree>
    <p:extLst>
      <p:ext uri="{BB962C8B-B14F-4D97-AF65-F5344CB8AC3E}">
        <p14:creationId xmlns:p14="http://schemas.microsoft.com/office/powerpoint/2010/main" val="1680629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58153EC8-8E01-4D70-B575-24ABD35A1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38812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A0F10C4-0D22-4477-997A-2A0E6706EA1D}"/>
              </a:ext>
            </a:extLst>
          </p:cNvPr>
          <p:cNvSpPr>
            <a:spLocks noGrp="1"/>
          </p:cNvSpPr>
          <p:nvPr>
            <p:ph type="title"/>
          </p:nvPr>
        </p:nvSpPr>
        <p:spPr>
          <a:xfrm>
            <a:off x="282474" y="2238375"/>
            <a:ext cx="5443249" cy="2381250"/>
          </a:xfrm>
          <a:noFill/>
        </p:spPr>
        <p:txBody>
          <a:bodyPr vert="horz" lIns="91440" tIns="45720" rIns="91440" bIns="45720" rtlCol="0" anchor="b">
            <a:noAutofit/>
          </a:bodyPr>
          <a:lstStyle/>
          <a:p>
            <a:r>
              <a:rPr lang="sk-SK" sz="2400" dirty="0">
                <a:solidFill>
                  <a:schemeClr val="bg1"/>
                </a:solidFill>
              </a:rPr>
              <a:t>„Povedať, že niekto konvertoval znamená, že... náboženské predstavy predtým nachádzajúce sa na periférii vedomia, dostávajú do centra a náboženské ciele sa stávajú habituálnymi centrami jeho energie“ </a:t>
            </a:r>
            <a:br>
              <a:rPr lang="en-US" sz="2400" dirty="0">
                <a:solidFill>
                  <a:schemeClr val="bg1"/>
                </a:solidFill>
              </a:rPr>
            </a:br>
            <a:br>
              <a:rPr lang="sk-SK" sz="2400" dirty="0">
                <a:solidFill>
                  <a:schemeClr val="bg1"/>
                </a:solidFill>
              </a:rPr>
            </a:br>
            <a:r>
              <a:rPr lang="sk-SK" sz="2400" dirty="0">
                <a:solidFill>
                  <a:schemeClr val="bg1"/>
                </a:solidFill>
              </a:rPr>
              <a:t>(James 2002 </a:t>
            </a:r>
            <a:r>
              <a:rPr lang="en-US" sz="2400" dirty="0">
                <a:solidFill>
                  <a:schemeClr val="bg1"/>
                </a:solidFill>
              </a:rPr>
              <a:t>[1902]</a:t>
            </a:r>
            <a:r>
              <a:rPr lang="sk-SK" sz="2400" dirty="0">
                <a:solidFill>
                  <a:schemeClr val="bg1"/>
                </a:solidFill>
              </a:rPr>
              <a:t>: 162)</a:t>
            </a:r>
          </a:p>
        </p:txBody>
      </p:sp>
      <p:pic>
        <p:nvPicPr>
          <p:cNvPr id="17" name="Picture 16" descr="A person wearing a suit and tie&#10;&#10;Description automatically generated">
            <a:extLst>
              <a:ext uri="{FF2B5EF4-FFF2-40B4-BE49-F238E27FC236}">
                <a16:creationId xmlns:a16="http://schemas.microsoft.com/office/drawing/2014/main" id="{3CBABD91-9EB7-4ECC-8026-4A68A46427B6}"/>
              </a:ext>
            </a:extLst>
          </p:cNvPr>
          <p:cNvPicPr>
            <a:picLocks noChangeAspect="1"/>
          </p:cNvPicPr>
          <p:nvPr/>
        </p:nvPicPr>
        <p:blipFill rotWithShape="1">
          <a:blip r:embed="rId3">
            <a:extLst>
              <a:ext uri="{28A0092B-C50C-407E-A947-70E740481C1C}">
                <a14:useLocalDpi xmlns:a14="http://schemas.microsoft.com/office/drawing/2010/main" val="0"/>
              </a:ext>
            </a:extLst>
          </a:blip>
          <a:srcRect t="6571" r="-1" b="3570"/>
          <a:stretch/>
        </p:blipFill>
        <p:spPr>
          <a:xfrm>
            <a:off x="6095999" y="10"/>
            <a:ext cx="6105655" cy="6857990"/>
          </a:xfrm>
          <a:prstGeom prst="rect">
            <a:avLst/>
          </a:prstGeom>
        </p:spPr>
      </p:pic>
    </p:spTree>
    <p:extLst>
      <p:ext uri="{BB962C8B-B14F-4D97-AF65-F5344CB8AC3E}">
        <p14:creationId xmlns:p14="http://schemas.microsoft.com/office/powerpoint/2010/main" val="1948023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D99D-8014-1213-3282-CF094E2C3E93}"/>
              </a:ext>
            </a:extLst>
          </p:cNvPr>
          <p:cNvSpPr>
            <a:spLocks noGrp="1"/>
          </p:cNvSpPr>
          <p:nvPr>
            <p:ph type="title"/>
          </p:nvPr>
        </p:nvSpPr>
        <p:spPr/>
        <p:txBody>
          <a:bodyPr/>
          <a:lstStyle/>
          <a:p>
            <a:r>
              <a:rPr lang="sk-SK" dirty="0">
                <a:solidFill>
                  <a:schemeClr val="bg1"/>
                </a:solidFill>
              </a:rPr>
              <a:t>Počiatky moderného štúdia konverzie</a:t>
            </a:r>
          </a:p>
        </p:txBody>
      </p:sp>
      <p:sp>
        <p:nvSpPr>
          <p:cNvPr id="3" name="Content Placeholder 2">
            <a:extLst>
              <a:ext uri="{FF2B5EF4-FFF2-40B4-BE49-F238E27FC236}">
                <a16:creationId xmlns:a16="http://schemas.microsoft.com/office/drawing/2014/main" id="{322B760D-2DA6-9290-9ACE-C11DEEAE3FB2}"/>
              </a:ext>
            </a:extLst>
          </p:cNvPr>
          <p:cNvSpPr>
            <a:spLocks noGrp="1"/>
          </p:cNvSpPr>
          <p:nvPr>
            <p:ph idx="1"/>
          </p:nvPr>
        </p:nvSpPr>
        <p:spPr/>
        <p:txBody>
          <a:bodyPr>
            <a:normAutofit lnSpcReduction="10000"/>
          </a:bodyPr>
          <a:lstStyle/>
          <a:p>
            <a:r>
              <a:rPr lang="sk-SK" dirty="0">
                <a:solidFill>
                  <a:schemeClr val="bg1"/>
                </a:solidFill>
              </a:rPr>
              <a:t>James, </a:t>
            </a:r>
            <a:r>
              <a:rPr lang="sk-SK" dirty="0" err="1">
                <a:solidFill>
                  <a:schemeClr val="bg1"/>
                </a:solidFill>
              </a:rPr>
              <a:t>Hall</a:t>
            </a:r>
            <a:r>
              <a:rPr lang="sk-SK" dirty="0">
                <a:solidFill>
                  <a:schemeClr val="bg1"/>
                </a:solidFill>
              </a:rPr>
              <a:t>, </a:t>
            </a:r>
            <a:r>
              <a:rPr lang="sk-SK" dirty="0" err="1">
                <a:solidFill>
                  <a:schemeClr val="bg1"/>
                </a:solidFill>
              </a:rPr>
              <a:t>Starbuck</a:t>
            </a:r>
            <a:r>
              <a:rPr lang="sk-SK" dirty="0">
                <a:solidFill>
                  <a:schemeClr val="bg1"/>
                </a:solidFill>
              </a:rPr>
              <a:t>, </a:t>
            </a:r>
            <a:r>
              <a:rPr lang="sk-SK" dirty="0" err="1">
                <a:solidFill>
                  <a:schemeClr val="bg1"/>
                </a:solidFill>
              </a:rPr>
              <a:t>Leuba</a:t>
            </a:r>
            <a:r>
              <a:rPr lang="sk-SK" dirty="0">
                <a:solidFill>
                  <a:schemeClr val="bg1"/>
                </a:solidFill>
              </a:rPr>
              <a:t>, či </a:t>
            </a:r>
            <a:r>
              <a:rPr lang="sk-SK" dirty="0" err="1">
                <a:solidFill>
                  <a:schemeClr val="bg1"/>
                </a:solidFill>
              </a:rPr>
              <a:t>Pratt</a:t>
            </a:r>
            <a:endParaRPr lang="sk-SK" dirty="0">
              <a:solidFill>
                <a:schemeClr val="bg1"/>
              </a:solidFill>
            </a:endParaRPr>
          </a:p>
          <a:p>
            <a:r>
              <a:rPr lang="sk-SK" dirty="0">
                <a:solidFill>
                  <a:schemeClr val="bg1"/>
                </a:solidFill>
              </a:rPr>
              <a:t>súčasť emancipácie psychológie a psychológie náboženstva</a:t>
            </a:r>
          </a:p>
          <a:p>
            <a:r>
              <a:rPr lang="sk-SK" dirty="0">
                <a:solidFill>
                  <a:schemeClr val="bg1"/>
                </a:solidFill>
              </a:rPr>
              <a:t>v centre náboženská (mystická) skúsenosť chápaná </a:t>
            </a:r>
            <a:r>
              <a:rPr lang="sk-SK" dirty="0" err="1">
                <a:solidFill>
                  <a:schemeClr val="bg1"/>
                </a:solidFill>
              </a:rPr>
              <a:t>perennialisticky</a:t>
            </a:r>
            <a:endParaRPr lang="sk-SK" dirty="0">
              <a:solidFill>
                <a:schemeClr val="bg1"/>
              </a:solidFill>
            </a:endParaRPr>
          </a:p>
          <a:p>
            <a:r>
              <a:rPr lang="sk-SK" dirty="0">
                <a:solidFill>
                  <a:schemeClr val="bg1"/>
                </a:solidFill>
              </a:rPr>
              <a:t>konverzia ako náboženská skúsenosť par </a:t>
            </a:r>
            <a:r>
              <a:rPr lang="sk-SK" dirty="0" err="1">
                <a:solidFill>
                  <a:schemeClr val="bg1"/>
                </a:solidFill>
              </a:rPr>
              <a:t>excellance</a:t>
            </a:r>
            <a:endParaRPr lang="sk-SK" dirty="0">
              <a:solidFill>
                <a:schemeClr val="bg1"/>
              </a:solidFill>
            </a:endParaRPr>
          </a:p>
          <a:p>
            <a:r>
              <a:rPr lang="sk-SK" dirty="0">
                <a:solidFill>
                  <a:schemeClr val="bg1"/>
                </a:solidFill>
              </a:rPr>
              <a:t>sústredenie na „</a:t>
            </a:r>
            <a:r>
              <a:rPr lang="sk-SK" dirty="0" err="1">
                <a:solidFill>
                  <a:schemeClr val="bg1"/>
                </a:solidFill>
              </a:rPr>
              <a:t>first-hand</a:t>
            </a:r>
            <a:r>
              <a:rPr lang="sk-SK" dirty="0">
                <a:solidFill>
                  <a:schemeClr val="bg1"/>
                </a:solidFill>
              </a:rPr>
              <a:t> </a:t>
            </a:r>
            <a:r>
              <a:rPr lang="sk-SK" dirty="0" err="1">
                <a:solidFill>
                  <a:schemeClr val="bg1"/>
                </a:solidFill>
              </a:rPr>
              <a:t>experience</a:t>
            </a:r>
            <a:r>
              <a:rPr lang="sk-SK" dirty="0">
                <a:solidFill>
                  <a:schemeClr val="bg1"/>
                </a:solidFill>
              </a:rPr>
              <a:t>“</a:t>
            </a:r>
            <a:endParaRPr lang="en-US" dirty="0">
              <a:solidFill>
                <a:schemeClr val="bg1"/>
              </a:solidFill>
            </a:endParaRPr>
          </a:p>
          <a:p>
            <a:r>
              <a:rPr lang="sk-SK" dirty="0">
                <a:solidFill>
                  <a:schemeClr val="bg1"/>
                </a:solidFill>
              </a:rPr>
              <a:t>spojenie </a:t>
            </a:r>
            <a:r>
              <a:rPr lang="sk-SK" dirty="0" err="1">
                <a:solidFill>
                  <a:schemeClr val="bg1"/>
                </a:solidFill>
              </a:rPr>
              <a:t>spiritistického</a:t>
            </a:r>
            <a:r>
              <a:rPr lang="sk-SK" dirty="0">
                <a:solidFill>
                  <a:schemeClr val="bg1"/>
                </a:solidFill>
              </a:rPr>
              <a:t> a psychologického</a:t>
            </a:r>
          </a:p>
          <a:p>
            <a:r>
              <a:rPr lang="sk-SK" dirty="0">
                <a:solidFill>
                  <a:schemeClr val="bg1"/>
                </a:solidFill>
              </a:rPr>
              <a:t>tendenčne chápaný evolučný rámec</a:t>
            </a:r>
          </a:p>
          <a:p>
            <a:r>
              <a:rPr lang="sk-SK" dirty="0">
                <a:solidFill>
                  <a:schemeClr val="bg1"/>
                </a:solidFill>
              </a:rPr>
              <a:t>vedecká metodológia (dotazníky, rozhovory)</a:t>
            </a:r>
          </a:p>
          <a:p>
            <a:r>
              <a:rPr lang="sk-SK" dirty="0">
                <a:solidFill>
                  <a:schemeClr val="bg1"/>
                </a:solidFill>
              </a:rPr>
              <a:t>pragmatizmus a funkcionalistický prístup</a:t>
            </a:r>
          </a:p>
        </p:txBody>
      </p:sp>
    </p:spTree>
    <p:extLst>
      <p:ext uri="{BB962C8B-B14F-4D97-AF65-F5344CB8AC3E}">
        <p14:creationId xmlns:p14="http://schemas.microsoft.com/office/powerpoint/2010/main" val="3385900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D99D-8014-1213-3282-CF094E2C3E93}"/>
              </a:ext>
            </a:extLst>
          </p:cNvPr>
          <p:cNvSpPr>
            <a:spLocks noGrp="1"/>
          </p:cNvSpPr>
          <p:nvPr>
            <p:ph type="title"/>
          </p:nvPr>
        </p:nvSpPr>
        <p:spPr/>
        <p:txBody>
          <a:bodyPr/>
          <a:lstStyle/>
          <a:p>
            <a:r>
              <a:rPr lang="sk-SK" dirty="0">
                <a:solidFill>
                  <a:schemeClr val="bg1"/>
                </a:solidFill>
              </a:rPr>
              <a:t>Počiatky moderného štúdia konverzie</a:t>
            </a:r>
          </a:p>
        </p:txBody>
      </p:sp>
      <p:sp>
        <p:nvSpPr>
          <p:cNvPr id="3" name="Content Placeholder 2">
            <a:extLst>
              <a:ext uri="{FF2B5EF4-FFF2-40B4-BE49-F238E27FC236}">
                <a16:creationId xmlns:a16="http://schemas.microsoft.com/office/drawing/2014/main" id="{322B760D-2DA6-9290-9ACE-C11DEEAE3FB2}"/>
              </a:ext>
            </a:extLst>
          </p:cNvPr>
          <p:cNvSpPr>
            <a:spLocks noGrp="1"/>
          </p:cNvSpPr>
          <p:nvPr>
            <p:ph idx="1"/>
          </p:nvPr>
        </p:nvSpPr>
        <p:spPr/>
        <p:txBody>
          <a:bodyPr/>
          <a:lstStyle/>
          <a:p>
            <a:r>
              <a:rPr lang="sk-SK" dirty="0">
                <a:solidFill>
                  <a:schemeClr val="bg1"/>
                </a:solidFill>
              </a:rPr>
              <a:t>konverzia ako fenomén adolescencie</a:t>
            </a:r>
          </a:p>
          <a:p>
            <a:r>
              <a:rPr lang="sk-SK" dirty="0">
                <a:solidFill>
                  <a:schemeClr val="bg1"/>
                </a:solidFill>
              </a:rPr>
              <a:t>ignorovanie</a:t>
            </a:r>
            <a:r>
              <a:rPr lang="en-US" dirty="0">
                <a:solidFill>
                  <a:schemeClr val="bg1"/>
                </a:solidFill>
              </a:rPr>
              <a:t> </a:t>
            </a:r>
            <a:r>
              <a:rPr lang="en-US" dirty="0" err="1">
                <a:solidFill>
                  <a:schemeClr val="bg1"/>
                </a:solidFill>
              </a:rPr>
              <a:t>kult</a:t>
            </a:r>
            <a:r>
              <a:rPr lang="sk-SK" dirty="0" err="1">
                <a:solidFill>
                  <a:schemeClr val="bg1"/>
                </a:solidFill>
              </a:rPr>
              <a:t>úrneho</a:t>
            </a:r>
            <a:r>
              <a:rPr lang="sk-SK" dirty="0">
                <a:solidFill>
                  <a:schemeClr val="bg1"/>
                </a:solidFill>
              </a:rPr>
              <a:t> a historického kontextu</a:t>
            </a:r>
          </a:p>
          <a:p>
            <a:r>
              <a:rPr lang="sk-SK" dirty="0">
                <a:solidFill>
                  <a:schemeClr val="bg1"/>
                </a:solidFill>
              </a:rPr>
              <a:t>fenomenologický etnocentrizmus</a:t>
            </a:r>
          </a:p>
          <a:p>
            <a:r>
              <a:rPr lang="sk-SK" dirty="0">
                <a:solidFill>
                  <a:schemeClr val="bg1"/>
                </a:solidFill>
              </a:rPr>
              <a:t>psychológia amerického liberálneho protestantizmu</a:t>
            </a:r>
          </a:p>
          <a:p>
            <a:r>
              <a:rPr lang="sk-SK" dirty="0">
                <a:solidFill>
                  <a:schemeClr val="bg1"/>
                </a:solidFill>
              </a:rPr>
              <a:t>teologická terminológia sa stáva vedeckou terminológiou</a:t>
            </a:r>
          </a:p>
          <a:p>
            <a:r>
              <a:rPr lang="sk-SK" dirty="0" err="1">
                <a:solidFill>
                  <a:schemeClr val="bg1"/>
                </a:solidFill>
              </a:rPr>
              <a:t>patologizácia</a:t>
            </a:r>
            <a:r>
              <a:rPr lang="sk-SK" dirty="0">
                <a:solidFill>
                  <a:schemeClr val="bg1"/>
                </a:solidFill>
              </a:rPr>
              <a:t> konverzie</a:t>
            </a:r>
          </a:p>
        </p:txBody>
      </p:sp>
    </p:spTree>
    <p:extLst>
      <p:ext uri="{BB962C8B-B14F-4D97-AF65-F5344CB8AC3E}">
        <p14:creationId xmlns:p14="http://schemas.microsoft.com/office/powerpoint/2010/main" val="3358940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117</TotalTime>
  <Words>1871</Words>
  <Application>Microsoft Office PowerPoint</Application>
  <PresentationFormat>Widescreen</PresentationFormat>
  <Paragraphs>180</Paragraphs>
  <Slides>31</Slides>
  <Notes>14</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Amasis MT Pro</vt:lpstr>
      <vt:lpstr>Arial</vt:lpstr>
      <vt:lpstr>Calibri</vt:lpstr>
      <vt:lpstr>Calibri Light</vt:lpstr>
      <vt:lpstr>Verdana</vt:lpstr>
      <vt:lpstr>Office Theme</vt:lpstr>
      <vt:lpstr>1_Office Theme</vt:lpstr>
      <vt:lpstr>Informácie o kurze a podmienky ukončenia</vt:lpstr>
      <vt:lpstr>PowerPoint Presentation</vt:lpstr>
      <vt:lpstr>Problematika štúdia (náboženskej) konverzie</vt:lpstr>
      <vt:lpstr>„Konvertovať, obrodiť sa, byť omilostený, zakúsiť náboženstvo, byť uistený, to sú tie mnohé obraty označujúce proces, postupný či náhly, ktorým ja, doposiaľ rozdelené, vedomé si vlastnej nesprávnosti a nešťastia stáva sa zjednotené, vedome lepšie a šťastné v dôsledku pevnejšieho priľnutia k náboženstvu. Toto aspoň predstavuje konverziu všeobecne, či už veríme alebo neveríme v potrebu priameho božieho pôsobenia na uskutočnenie tejto mravnej zmeny.“   (James 2002 [1902]: 150).</vt:lpstr>
      <vt:lpstr>„Esencia náboženskej skúsenosti, to, na základe čoho ju posudzujeme musí byť nejaký prvok či kvalita, ktorú inde nenájdeme. A táto kvalita bude samozrejme najľahšie zaznamenateľná v tých náboženských skúsenostiach, ktoré sú najjednostrannejšie, najprepiatejšie a intenzívne.“  (James 2002 [1902]: 40). </vt:lpstr>
      <vt:lpstr>„A predsa mu [človeku] chýba čosi, čo kresťan par excellence, mystik a asketický svätec, napríklad, má v plnej miere a čo z neho činí ľudskú bytosť celkom odlišnej hodnoty. ...Kým moralistické zavrhovanie vyžaduje zapretie vôle, kresťanovo zavrhovanie je výsledkom vznietenia vyššieho druhu citu, pri ktorom nie je nutné vypätie vôle. Moralista musí zadržať dych a napnúť svaly a dokým je tento atletický postoj možný, všetko je v poriadku – morálka stačí. Ale atletický postoj má vždy tendenciu zlyhať a nevyhnutne i zlyháva… To, po čom človek prahne je utešenie v jeho bezmocnosti, pocit, že duch vesmíru ho prijíma a chráni, nech je akokoľvek skazený a neustále zlyhávajúci. Všetci sme nakoniec takto bezradne neschopní. ...A vždy keď pociťujeme márnivosť a provizórnosť nášho snaženia sa, zisťujeme, že morálka je len chabou náplasťou na ranu, ktorú nie je schopná nikdy zaceliť... A v tom prichádza náboženstvo, aby nás zachránilo a zobralo náš osud do vlastných rúk. Je to stav mysle, známy len zbožným, v ktorom vôľa presadzovať sa a spoliehať sa na seba je nahradená stíšením a odovzdaním sa do záplavy a smršti Boha. V tom stave mysli, to, čoho sme sa najviac obávali sa stáva našou istotou a hodina našej morálnej smrti sa obracia na naše duchovné zrodenie“    (James 2002 [1902]: 41-42).</vt:lpstr>
      <vt:lpstr>„Povedať, že niekto konvertoval znamená, že... náboženské predstavy predtým nachádzajúce sa na periférii vedomia, dostávajú do centra a náboženské ciele sa stávajú habituálnymi centrami jeho energie“   (James 2002 [1902]: 162)</vt:lpstr>
      <vt:lpstr>Počiatky moderného štúdia konverzie</vt:lpstr>
      <vt:lpstr>Počiatky moderného štúdia konverzie</vt:lpstr>
      <vt:lpstr>PowerPoint Presentation</vt:lpstr>
      <vt:lpstr>PowerPoint Presentation</vt:lpstr>
      <vt:lpstr>PowerPoint Presentation</vt:lpstr>
      <vt:lpstr>Nové náboženské hnutia (NNH) sú „divné“</vt:lpstr>
      <vt:lpstr>Títo „divní“ používajú techniky manipulácie našich nepriateľov</vt:lpstr>
      <vt:lpstr>Od fyzického násilia k psychickému</vt:lpstr>
      <vt:lpstr>2. generácia modelov</vt:lpstr>
      <vt:lpstr>Brainwashingová konceptualizácia konverzie</vt:lpstr>
      <vt:lpstr>Problémy brainwashingových modelov </vt:lpstr>
      <vt:lpstr>Problémy brainwashingových modelov </vt:lpstr>
      <vt:lpstr>Dopady a dôsledky brainwashingu</vt:lpstr>
      <vt:lpstr>PowerPoint Presentation</vt:lpstr>
      <vt:lpstr>PowerPoint Presentation</vt:lpstr>
      <vt:lpstr>Konverzia ako postupný sociálny posun</vt:lpstr>
      <vt:lpstr>PowerPoint Presentation</vt:lpstr>
      <vt:lpstr>Napätie</vt:lpstr>
      <vt:lpstr>Perspektíva (riešenia problému)</vt:lpstr>
      <vt:lpstr>Hľadačstvo</vt:lpstr>
      <vt:lpstr>Bod obratu</vt:lpstr>
      <vt:lpstr>Vzťahy v rámci a mimo skupiny </vt:lpstr>
      <vt:lpstr>Intenzívna interakcia</vt:lpstr>
      <vt:lpstr>Problémy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Jakub Cigán</dc:creator>
  <cp:lastModifiedBy>Jakub Cigán</cp:lastModifiedBy>
  <cp:revision>2</cp:revision>
  <dcterms:created xsi:type="dcterms:W3CDTF">2023-09-21T20:59:44Z</dcterms:created>
  <dcterms:modified xsi:type="dcterms:W3CDTF">2023-10-01T20:57:22Z</dcterms:modified>
</cp:coreProperties>
</file>