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1"/>
  </p:notesMasterIdLst>
  <p:sldIdLst>
    <p:sldId id="256" r:id="rId2"/>
    <p:sldId id="258" r:id="rId3"/>
    <p:sldId id="259" r:id="rId4"/>
    <p:sldId id="260" r:id="rId5"/>
    <p:sldId id="261" r:id="rId6"/>
    <p:sldId id="262" r:id="rId7"/>
    <p:sldId id="263" r:id="rId8"/>
    <p:sldId id="264" r:id="rId9"/>
    <p:sldId id="269" r:id="rId10"/>
    <p:sldId id="265" r:id="rId11"/>
    <p:sldId id="268" r:id="rId12"/>
    <p:sldId id="266" r:id="rId13"/>
    <p:sldId id="267" r:id="rId14"/>
    <p:sldId id="270" r:id="rId15"/>
    <p:sldId id="271" r:id="rId16"/>
    <p:sldId id="272" r:id="rId17"/>
    <p:sldId id="273" r:id="rId18"/>
    <p:sldId id="274" r:id="rId19"/>
    <p:sldId id="275" r:id="rId2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24B444-16E7-437C-87C9-96BF6C460DB2}" type="datetimeFigureOut">
              <a:rPr lang="it-IT" smtClean="0"/>
              <a:t>26/10/2023</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127C23-402B-48E3-BB22-D2CBF09CB98D}" type="slidenum">
              <a:rPr lang="it-IT" smtClean="0"/>
              <a:t>‹N›</a:t>
            </a:fld>
            <a:endParaRPr lang="it-IT"/>
          </a:p>
        </p:txBody>
      </p:sp>
    </p:spTree>
    <p:extLst>
      <p:ext uri="{BB962C8B-B14F-4D97-AF65-F5344CB8AC3E}">
        <p14:creationId xmlns:p14="http://schemas.microsoft.com/office/powerpoint/2010/main" val="317870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0127C23-402B-48E3-BB22-D2CBF09CB98D}" type="slidenum">
              <a:rPr lang="it-IT" smtClean="0"/>
              <a:t>17</a:t>
            </a:fld>
            <a:endParaRPr lang="it-IT"/>
          </a:p>
        </p:txBody>
      </p:sp>
    </p:spTree>
    <p:extLst>
      <p:ext uri="{BB962C8B-B14F-4D97-AF65-F5344CB8AC3E}">
        <p14:creationId xmlns:p14="http://schemas.microsoft.com/office/powerpoint/2010/main" val="4222214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C0CE88F-7892-406D-8203-A911A475BC0F}" type="datetimeFigureOut">
              <a:rPr lang="it-IT" smtClean="0"/>
              <a:t>26/10/2023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B4A3053-7D28-49D1-B5BE-1F6B241F8328}" type="slidenum">
              <a:rPr lang="it-IT" smtClean="0"/>
              <a:t>‹N›</a:t>
            </a:fld>
            <a:endParaRPr lang="it-IT"/>
          </a:p>
        </p:txBody>
      </p:sp>
    </p:spTree>
    <p:extLst>
      <p:ext uri="{BB962C8B-B14F-4D97-AF65-F5344CB8AC3E}">
        <p14:creationId xmlns:p14="http://schemas.microsoft.com/office/powerpoint/2010/main" val="1843410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C0CE88F-7892-406D-8203-A911A475BC0F}" type="datetimeFigureOut">
              <a:rPr lang="it-IT" smtClean="0"/>
              <a:t>26/10/2023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B4A3053-7D28-49D1-B5BE-1F6B241F8328}" type="slidenum">
              <a:rPr lang="it-IT" smtClean="0"/>
              <a:t>‹N›</a:t>
            </a:fld>
            <a:endParaRPr lang="it-IT"/>
          </a:p>
        </p:txBody>
      </p:sp>
    </p:spTree>
    <p:extLst>
      <p:ext uri="{BB962C8B-B14F-4D97-AF65-F5344CB8AC3E}">
        <p14:creationId xmlns:p14="http://schemas.microsoft.com/office/powerpoint/2010/main" val="2295376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C0CE88F-7892-406D-8203-A911A475BC0F}" type="datetimeFigureOut">
              <a:rPr lang="it-IT" smtClean="0"/>
              <a:t>26/10/2023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B4A3053-7D28-49D1-B5BE-1F6B241F8328}" type="slidenum">
              <a:rPr lang="it-IT" smtClean="0"/>
              <a:t>‹N›</a:t>
            </a:fld>
            <a:endParaRPr lang="it-IT"/>
          </a:p>
        </p:txBody>
      </p:sp>
    </p:spTree>
    <p:extLst>
      <p:ext uri="{BB962C8B-B14F-4D97-AF65-F5344CB8AC3E}">
        <p14:creationId xmlns:p14="http://schemas.microsoft.com/office/powerpoint/2010/main" val="279470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C0CE88F-7892-406D-8203-A911A475BC0F}" type="datetimeFigureOut">
              <a:rPr lang="it-IT" smtClean="0"/>
              <a:t>26/10/2023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B4A3053-7D28-49D1-B5BE-1F6B241F8328}" type="slidenum">
              <a:rPr lang="it-IT" smtClean="0"/>
              <a:t>‹N›</a:t>
            </a:fld>
            <a:endParaRPr lang="it-IT"/>
          </a:p>
        </p:txBody>
      </p:sp>
    </p:spTree>
    <p:extLst>
      <p:ext uri="{BB962C8B-B14F-4D97-AF65-F5344CB8AC3E}">
        <p14:creationId xmlns:p14="http://schemas.microsoft.com/office/powerpoint/2010/main" val="1282518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C0CE88F-7892-406D-8203-A911A475BC0F}" type="datetimeFigureOut">
              <a:rPr lang="it-IT" smtClean="0"/>
              <a:t>26/10/2023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B4A3053-7D28-49D1-B5BE-1F6B241F8328}" type="slidenum">
              <a:rPr lang="it-IT" smtClean="0"/>
              <a:t>‹N›</a:t>
            </a:fld>
            <a:endParaRPr lang="it-IT"/>
          </a:p>
        </p:txBody>
      </p:sp>
    </p:spTree>
    <p:extLst>
      <p:ext uri="{BB962C8B-B14F-4D97-AF65-F5344CB8AC3E}">
        <p14:creationId xmlns:p14="http://schemas.microsoft.com/office/powerpoint/2010/main" val="3472342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C0CE88F-7892-406D-8203-A911A475BC0F}" type="datetimeFigureOut">
              <a:rPr lang="it-IT" smtClean="0"/>
              <a:t>26/10/2023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B4A3053-7D28-49D1-B5BE-1F6B241F8328}" type="slidenum">
              <a:rPr lang="it-IT" smtClean="0"/>
              <a:t>‹N›</a:t>
            </a:fld>
            <a:endParaRPr lang="it-IT"/>
          </a:p>
        </p:txBody>
      </p:sp>
    </p:spTree>
    <p:extLst>
      <p:ext uri="{BB962C8B-B14F-4D97-AF65-F5344CB8AC3E}">
        <p14:creationId xmlns:p14="http://schemas.microsoft.com/office/powerpoint/2010/main" val="323428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C0CE88F-7892-406D-8203-A911A475BC0F}" type="datetimeFigureOut">
              <a:rPr lang="it-IT" smtClean="0"/>
              <a:t>26/10/2023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B4A3053-7D28-49D1-B5BE-1F6B241F8328}" type="slidenum">
              <a:rPr lang="it-IT" smtClean="0"/>
              <a:t>‹N›</a:t>
            </a:fld>
            <a:endParaRPr lang="it-IT"/>
          </a:p>
        </p:txBody>
      </p:sp>
    </p:spTree>
    <p:extLst>
      <p:ext uri="{BB962C8B-B14F-4D97-AF65-F5344CB8AC3E}">
        <p14:creationId xmlns:p14="http://schemas.microsoft.com/office/powerpoint/2010/main" val="3627577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C0CE88F-7892-406D-8203-A911A475BC0F}" type="datetimeFigureOut">
              <a:rPr lang="it-IT" smtClean="0"/>
              <a:t>26/10/2023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B4A3053-7D28-49D1-B5BE-1F6B241F8328}" type="slidenum">
              <a:rPr lang="it-IT" smtClean="0"/>
              <a:t>‹N›</a:t>
            </a:fld>
            <a:endParaRPr lang="it-IT"/>
          </a:p>
        </p:txBody>
      </p:sp>
    </p:spTree>
    <p:extLst>
      <p:ext uri="{BB962C8B-B14F-4D97-AF65-F5344CB8AC3E}">
        <p14:creationId xmlns:p14="http://schemas.microsoft.com/office/powerpoint/2010/main" val="707000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C0CE88F-7892-406D-8203-A911A475BC0F}" type="datetimeFigureOut">
              <a:rPr lang="it-IT" smtClean="0"/>
              <a:t>26/10/2023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B4A3053-7D28-49D1-B5BE-1F6B241F8328}" type="slidenum">
              <a:rPr lang="it-IT" smtClean="0"/>
              <a:t>‹N›</a:t>
            </a:fld>
            <a:endParaRPr lang="it-IT"/>
          </a:p>
        </p:txBody>
      </p:sp>
    </p:spTree>
    <p:extLst>
      <p:ext uri="{BB962C8B-B14F-4D97-AF65-F5344CB8AC3E}">
        <p14:creationId xmlns:p14="http://schemas.microsoft.com/office/powerpoint/2010/main" val="3493522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C0CE88F-7892-406D-8203-A911A475BC0F}" type="datetimeFigureOut">
              <a:rPr lang="it-IT" smtClean="0"/>
              <a:t>26/10/2023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B4A3053-7D28-49D1-B5BE-1F6B241F8328}" type="slidenum">
              <a:rPr lang="it-IT" smtClean="0"/>
              <a:t>‹N›</a:t>
            </a:fld>
            <a:endParaRPr lang="it-IT"/>
          </a:p>
        </p:txBody>
      </p:sp>
    </p:spTree>
    <p:extLst>
      <p:ext uri="{BB962C8B-B14F-4D97-AF65-F5344CB8AC3E}">
        <p14:creationId xmlns:p14="http://schemas.microsoft.com/office/powerpoint/2010/main" val="866241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C0CE88F-7892-406D-8203-A911A475BC0F}" type="datetimeFigureOut">
              <a:rPr lang="it-IT" smtClean="0"/>
              <a:t>26/10/2023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B4A3053-7D28-49D1-B5BE-1F6B241F8328}" type="slidenum">
              <a:rPr lang="it-IT" smtClean="0"/>
              <a:t>‹N›</a:t>
            </a:fld>
            <a:endParaRPr lang="it-IT"/>
          </a:p>
        </p:txBody>
      </p:sp>
    </p:spTree>
    <p:extLst>
      <p:ext uri="{BB962C8B-B14F-4D97-AF65-F5344CB8AC3E}">
        <p14:creationId xmlns:p14="http://schemas.microsoft.com/office/powerpoint/2010/main" val="3396151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0CE88F-7892-406D-8203-A911A475BC0F}" type="datetimeFigureOut">
              <a:rPr lang="it-IT" smtClean="0"/>
              <a:t>26/10/2023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4A3053-7D28-49D1-B5BE-1F6B241F8328}" type="slidenum">
              <a:rPr lang="it-IT" smtClean="0"/>
              <a:t>‹N›</a:t>
            </a:fld>
            <a:endParaRPr lang="it-IT"/>
          </a:p>
        </p:txBody>
      </p:sp>
    </p:spTree>
    <p:extLst>
      <p:ext uri="{BB962C8B-B14F-4D97-AF65-F5344CB8AC3E}">
        <p14:creationId xmlns:p14="http://schemas.microsoft.com/office/powerpoint/2010/main" val="4040317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850934"/>
            <a:ext cx="7772400" cy="1470025"/>
          </a:xfrm>
        </p:spPr>
        <p:txBody>
          <a:bodyPr>
            <a:normAutofit/>
          </a:bodyPr>
          <a:lstStyle/>
          <a:p>
            <a:pPr algn="r"/>
            <a:r>
              <a:rPr lang="it-IT" sz="2800" dirty="0" smtClean="0"/>
              <a:t>La dialettologia percettiva alla prova del tempo. Quale spazio, quale metodo, quale ricerca?</a:t>
            </a:r>
            <a:endParaRPr lang="it-IT" sz="2800" dirty="0"/>
          </a:p>
        </p:txBody>
      </p:sp>
      <p:sp>
        <p:nvSpPr>
          <p:cNvPr id="3" name="Sottotitolo 2"/>
          <p:cNvSpPr>
            <a:spLocks noGrp="1"/>
          </p:cNvSpPr>
          <p:nvPr>
            <p:ph type="subTitle" idx="1"/>
          </p:nvPr>
        </p:nvSpPr>
        <p:spPr>
          <a:xfrm>
            <a:off x="1371600" y="4161548"/>
            <a:ext cx="6400800" cy="1752600"/>
          </a:xfrm>
        </p:spPr>
        <p:txBody>
          <a:bodyPr>
            <a:normAutofit/>
          </a:bodyPr>
          <a:lstStyle/>
          <a:p>
            <a:r>
              <a:rPr lang="it-IT" sz="2200" dirty="0" smtClean="0"/>
              <a:t>Vincenzo Pinello</a:t>
            </a:r>
          </a:p>
          <a:p>
            <a:r>
              <a:rPr lang="it-IT" sz="2200" dirty="0" smtClean="0"/>
              <a:t>Università di Palermo</a:t>
            </a:r>
            <a:endParaRPr lang="it-IT" sz="2200" dirty="0"/>
          </a:p>
        </p:txBody>
      </p:sp>
      <p:sp>
        <p:nvSpPr>
          <p:cNvPr id="4" name="CasellaDiTesto 3"/>
          <p:cNvSpPr txBox="1"/>
          <p:nvPr/>
        </p:nvSpPr>
        <p:spPr>
          <a:xfrm>
            <a:off x="179512" y="548680"/>
            <a:ext cx="8424936" cy="461665"/>
          </a:xfrm>
          <a:prstGeom prst="rect">
            <a:avLst/>
          </a:prstGeom>
          <a:noFill/>
        </p:spPr>
        <p:txBody>
          <a:bodyPr wrap="square" rtlCol="0">
            <a:spAutoFit/>
          </a:bodyPr>
          <a:lstStyle/>
          <a:p>
            <a:pPr algn="ctr"/>
            <a:r>
              <a:rPr lang="it-IT" sz="2400" b="1" dirty="0" smtClean="0">
                <a:solidFill>
                  <a:schemeClr val="tx2"/>
                </a:solidFill>
              </a:rPr>
              <a:t>MUNI ARTS   </a:t>
            </a:r>
            <a:r>
              <a:rPr lang="it-IT" sz="2400" i="1" dirty="0" err="1" smtClean="0">
                <a:solidFill>
                  <a:schemeClr val="tx2"/>
                </a:solidFill>
              </a:rPr>
              <a:t>Department</a:t>
            </a:r>
            <a:r>
              <a:rPr lang="it-IT" sz="2400" i="1" dirty="0" smtClean="0">
                <a:solidFill>
                  <a:schemeClr val="tx2"/>
                </a:solidFill>
              </a:rPr>
              <a:t> of Romance </a:t>
            </a:r>
            <a:r>
              <a:rPr lang="it-IT" sz="2400" i="1" dirty="0" err="1" smtClean="0">
                <a:solidFill>
                  <a:schemeClr val="tx2"/>
                </a:solidFill>
              </a:rPr>
              <a:t>Languages</a:t>
            </a:r>
            <a:r>
              <a:rPr lang="it-IT" sz="2400" i="1" dirty="0" smtClean="0">
                <a:solidFill>
                  <a:schemeClr val="tx2"/>
                </a:solidFill>
              </a:rPr>
              <a:t> and </a:t>
            </a:r>
            <a:r>
              <a:rPr lang="it-IT" sz="2400" i="1" dirty="0" err="1" smtClean="0">
                <a:solidFill>
                  <a:schemeClr val="tx2"/>
                </a:solidFill>
              </a:rPr>
              <a:t>Literatures</a:t>
            </a:r>
            <a:r>
              <a:rPr lang="it-IT" sz="2400" i="1" dirty="0" smtClean="0">
                <a:solidFill>
                  <a:schemeClr val="tx2"/>
                </a:solidFill>
              </a:rPr>
              <a:t>  </a:t>
            </a:r>
            <a:endParaRPr lang="it-IT" sz="2400" i="1" dirty="0">
              <a:solidFill>
                <a:schemeClr val="tx2"/>
              </a:solidFill>
            </a:endParaRPr>
          </a:p>
        </p:txBody>
      </p:sp>
    </p:spTree>
    <p:extLst>
      <p:ext uri="{BB962C8B-B14F-4D97-AF65-F5344CB8AC3E}">
        <p14:creationId xmlns:p14="http://schemas.microsoft.com/office/powerpoint/2010/main" val="1925978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Deissi &gt; Statuto scientifico</a:t>
            </a:r>
            <a:endParaRPr lang="it-IT" dirty="0"/>
          </a:p>
        </p:txBody>
      </p:sp>
      <p:sp>
        <p:nvSpPr>
          <p:cNvPr id="3" name="Segnaposto contenuto 2"/>
          <p:cNvSpPr>
            <a:spLocks noGrp="1"/>
          </p:cNvSpPr>
          <p:nvPr>
            <p:ph idx="1"/>
          </p:nvPr>
        </p:nvSpPr>
        <p:spPr/>
        <p:txBody>
          <a:bodyPr>
            <a:normAutofit/>
          </a:bodyPr>
          <a:lstStyle/>
          <a:p>
            <a:pPr marL="514350" indent="-514350">
              <a:buFont typeface="+mj-lt"/>
              <a:buAutoNum type="romanUcPeriod"/>
            </a:pPr>
            <a:r>
              <a:rPr lang="it-IT" sz="2400" dirty="0" smtClean="0"/>
              <a:t>Teoria formulata in seno alla </a:t>
            </a:r>
            <a:r>
              <a:rPr lang="it-IT" sz="2400" dirty="0" smtClean="0">
                <a:solidFill>
                  <a:schemeClr val="accent6">
                    <a:lumMod val="75000"/>
                  </a:schemeClr>
                </a:solidFill>
              </a:rPr>
              <a:t>dialettologia</a:t>
            </a:r>
            <a:r>
              <a:rPr lang="it-IT" sz="2400" dirty="0" smtClean="0"/>
              <a:t> </a:t>
            </a:r>
            <a:r>
              <a:rPr lang="it-IT" sz="2400" dirty="0" smtClean="0">
                <a:solidFill>
                  <a:schemeClr val="accent6">
                    <a:lumMod val="75000"/>
                  </a:schemeClr>
                </a:solidFill>
              </a:rPr>
              <a:t>percettiva</a:t>
            </a:r>
            <a:r>
              <a:rPr lang="it-IT" sz="2400" dirty="0" smtClean="0"/>
              <a:t> e agli studi sulla </a:t>
            </a:r>
            <a:r>
              <a:rPr lang="it-IT" sz="2400" dirty="0" smtClean="0">
                <a:solidFill>
                  <a:schemeClr val="accent6">
                    <a:lumMod val="75000"/>
                  </a:schemeClr>
                </a:solidFill>
              </a:rPr>
              <a:t>pragmatica (Atti del Convegno di Bardonecchia del 2000 e studi segg.)</a:t>
            </a:r>
            <a:r>
              <a:rPr lang="it-IT" sz="2400" dirty="0" smtClean="0"/>
              <a:t>;</a:t>
            </a:r>
          </a:p>
          <a:p>
            <a:pPr marL="514350" indent="-514350">
              <a:buFont typeface="+mj-lt"/>
              <a:buAutoNum type="romanUcPeriod"/>
            </a:pPr>
            <a:endParaRPr lang="it-IT" sz="2400" dirty="0" smtClean="0"/>
          </a:p>
          <a:p>
            <a:pPr marL="514350" indent="-514350">
              <a:buFont typeface="+mj-lt"/>
              <a:buAutoNum type="romanUcPeriod"/>
            </a:pPr>
            <a:r>
              <a:rPr lang="it-IT" sz="2400" dirty="0"/>
              <a:t>S</a:t>
            </a:r>
            <a:r>
              <a:rPr lang="it-IT" sz="2400" dirty="0" smtClean="0"/>
              <a:t>trumenti della </a:t>
            </a:r>
            <a:r>
              <a:rPr lang="it-IT" sz="2400" dirty="0" smtClean="0">
                <a:solidFill>
                  <a:schemeClr val="accent6">
                    <a:lumMod val="75000"/>
                  </a:schemeClr>
                </a:solidFill>
              </a:rPr>
              <a:t>linguistica cognitiva </a:t>
            </a:r>
            <a:r>
              <a:rPr lang="it-IT" sz="2400" dirty="0" smtClean="0"/>
              <a:t>e in particolare la </a:t>
            </a:r>
            <a:r>
              <a:rPr lang="it-IT" sz="2400" dirty="0" smtClean="0">
                <a:solidFill>
                  <a:schemeClr val="accent6">
                    <a:lumMod val="75000"/>
                  </a:schemeClr>
                </a:solidFill>
              </a:rPr>
              <a:t>semantica della concettualizzazione</a:t>
            </a:r>
            <a:r>
              <a:rPr lang="it-IT" sz="2400" dirty="0" smtClean="0"/>
              <a:t>.</a:t>
            </a:r>
            <a:endParaRPr lang="it-IT" sz="2400" dirty="0"/>
          </a:p>
        </p:txBody>
      </p:sp>
    </p:spTree>
    <p:extLst>
      <p:ext uri="{BB962C8B-B14F-4D97-AF65-F5344CB8AC3E}">
        <p14:creationId xmlns:p14="http://schemas.microsoft.com/office/powerpoint/2010/main" val="3975369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Deissi &gt; Dialettologia percettiva</a:t>
            </a:r>
            <a:endParaRPr lang="it-IT" sz="3600" dirty="0"/>
          </a:p>
        </p:txBody>
      </p:sp>
      <p:sp>
        <p:nvSpPr>
          <p:cNvPr id="3" name="Segnaposto contenuto 2"/>
          <p:cNvSpPr>
            <a:spLocks noGrp="1"/>
          </p:cNvSpPr>
          <p:nvPr>
            <p:ph idx="1"/>
          </p:nvPr>
        </p:nvSpPr>
        <p:spPr/>
        <p:txBody>
          <a:bodyPr>
            <a:normAutofit/>
          </a:bodyPr>
          <a:lstStyle/>
          <a:p>
            <a:pPr marL="0" indent="0">
              <a:buNone/>
            </a:pPr>
            <a:r>
              <a:rPr lang="it-IT" sz="2400" dirty="0" smtClean="0"/>
              <a:t>Il sintagma “</a:t>
            </a:r>
            <a:r>
              <a:rPr lang="it-IT" sz="2400" dirty="0" smtClean="0">
                <a:solidFill>
                  <a:schemeClr val="accent6">
                    <a:lumMod val="75000"/>
                  </a:schemeClr>
                </a:solidFill>
              </a:rPr>
              <a:t>espressione indicale</a:t>
            </a:r>
            <a:r>
              <a:rPr lang="it-IT" sz="2400" dirty="0" smtClean="0"/>
              <a:t>” si deve a </a:t>
            </a:r>
            <a:r>
              <a:rPr lang="it-IT" sz="2400" dirty="0" err="1" smtClean="0"/>
              <a:t>Peirce</a:t>
            </a:r>
            <a:r>
              <a:rPr lang="it-IT" sz="2400" dirty="0" smtClean="0"/>
              <a:t> ([1931-1935] 1980) che lo ha utilizzato per quei segni (es. pronomi dimostrativi) la cui funzione unica è indicare qualcosa. </a:t>
            </a:r>
          </a:p>
          <a:p>
            <a:pPr marL="0" indent="0">
              <a:buNone/>
            </a:pPr>
            <a:r>
              <a:rPr lang="it-IT" sz="2400" dirty="0" smtClean="0"/>
              <a:t>L’ipotesi di </a:t>
            </a:r>
            <a:r>
              <a:rPr lang="it-IT" sz="2400" dirty="0" err="1" smtClean="0"/>
              <a:t>Peirce</a:t>
            </a:r>
            <a:r>
              <a:rPr lang="it-IT" sz="2400" dirty="0" smtClean="0"/>
              <a:t> si rifà alla teoria classica di </a:t>
            </a:r>
            <a:r>
              <a:rPr lang="it-IT" sz="2400" dirty="0" err="1" smtClean="0">
                <a:solidFill>
                  <a:schemeClr val="accent6">
                    <a:lumMod val="75000"/>
                  </a:schemeClr>
                </a:solidFill>
              </a:rPr>
              <a:t>Bühler</a:t>
            </a:r>
            <a:r>
              <a:rPr lang="it-IT" sz="2400" dirty="0" smtClean="0"/>
              <a:t> ([1934] 1965) che aveva definito</a:t>
            </a:r>
            <a:r>
              <a:rPr lang="it-IT" sz="2400" dirty="0" smtClean="0">
                <a:solidFill>
                  <a:schemeClr val="accent6">
                    <a:lumMod val="75000"/>
                  </a:schemeClr>
                </a:solidFill>
              </a:rPr>
              <a:t> </a:t>
            </a:r>
            <a:r>
              <a:rPr lang="it-IT" sz="2400" dirty="0" err="1" smtClean="0">
                <a:solidFill>
                  <a:schemeClr val="accent6">
                    <a:lumMod val="75000"/>
                  </a:schemeClr>
                </a:solidFill>
              </a:rPr>
              <a:t>origo</a:t>
            </a:r>
            <a:r>
              <a:rPr lang="it-IT" sz="2400" dirty="0" smtClean="0">
                <a:solidFill>
                  <a:schemeClr val="accent6">
                    <a:lumMod val="75000"/>
                  </a:schemeClr>
                </a:solidFill>
              </a:rPr>
              <a:t> </a:t>
            </a:r>
            <a:r>
              <a:rPr lang="it-IT" sz="2400" dirty="0" smtClean="0"/>
              <a:t>il centro di un “campo indicale” occupato dal parlante quando fa un’enunciazione. </a:t>
            </a:r>
          </a:p>
          <a:p>
            <a:pPr marL="0" indent="0">
              <a:buNone/>
            </a:pPr>
            <a:r>
              <a:rPr lang="it-IT" sz="2400" dirty="0" smtClean="0"/>
              <a:t>Il </a:t>
            </a:r>
            <a:r>
              <a:rPr lang="it-IT" sz="2400" dirty="0" smtClean="0">
                <a:solidFill>
                  <a:schemeClr val="accent6">
                    <a:lumMod val="75000"/>
                  </a:schemeClr>
                </a:solidFill>
              </a:rPr>
              <a:t>campo indicale </a:t>
            </a:r>
            <a:r>
              <a:rPr lang="it-IT" sz="2400" dirty="0" smtClean="0"/>
              <a:t>è la somma di </a:t>
            </a:r>
            <a:r>
              <a:rPr lang="it-IT" sz="2400" dirty="0" smtClean="0">
                <a:solidFill>
                  <a:schemeClr val="accent6">
                    <a:lumMod val="75000"/>
                  </a:schemeClr>
                </a:solidFill>
              </a:rPr>
              <a:t>persona-luogo-tempo</a:t>
            </a:r>
            <a:r>
              <a:rPr lang="it-IT" sz="2400" dirty="0" smtClean="0"/>
              <a:t>, cui si riferiscono le parole indicali “io”, “qui”, “adesso”. Da ciò deriva lo schema del “campo indicale del linguaggio umano”, la ben nota croce marcata da un cerchio racchiudente le tre parole indicali.</a:t>
            </a:r>
            <a:endParaRPr lang="it-IT" sz="2400" dirty="0"/>
          </a:p>
        </p:txBody>
      </p:sp>
    </p:spTree>
    <p:extLst>
      <p:ext uri="{BB962C8B-B14F-4D97-AF65-F5344CB8AC3E}">
        <p14:creationId xmlns:p14="http://schemas.microsoft.com/office/powerpoint/2010/main" val="2434800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Deissi &gt; Linguistica cognitiva</a:t>
            </a:r>
            <a:endParaRPr lang="it-IT" dirty="0"/>
          </a:p>
        </p:txBody>
      </p:sp>
      <p:sp>
        <p:nvSpPr>
          <p:cNvPr id="3" name="Segnaposto contenuto 2"/>
          <p:cNvSpPr>
            <a:spLocks noGrp="1"/>
          </p:cNvSpPr>
          <p:nvPr>
            <p:ph idx="1"/>
          </p:nvPr>
        </p:nvSpPr>
        <p:spPr>
          <a:xfrm>
            <a:off x="457200" y="1600200"/>
            <a:ext cx="8229600" cy="4925144"/>
          </a:xfrm>
        </p:spPr>
        <p:txBody>
          <a:bodyPr>
            <a:normAutofit/>
          </a:bodyPr>
          <a:lstStyle/>
          <a:p>
            <a:pPr marL="0" indent="0" algn="just">
              <a:buNone/>
            </a:pPr>
            <a:r>
              <a:rPr lang="it-IT" sz="2400" dirty="0" smtClean="0"/>
              <a:t>La L.C. definisce la deissi come processo di </a:t>
            </a:r>
            <a:r>
              <a:rPr lang="it-IT" sz="2400" dirty="0" smtClean="0">
                <a:solidFill>
                  <a:schemeClr val="accent6">
                    <a:lumMod val="75000"/>
                  </a:schemeClr>
                </a:solidFill>
              </a:rPr>
              <a:t>costruzione, rappresentazione, concettualizzazione</a:t>
            </a:r>
            <a:r>
              <a:rPr lang="it-IT" sz="2400" dirty="0" smtClean="0"/>
              <a:t>. </a:t>
            </a:r>
          </a:p>
          <a:p>
            <a:pPr marL="0" indent="0" algn="just">
              <a:buNone/>
            </a:pPr>
            <a:r>
              <a:rPr lang="it-IT" sz="2400" dirty="0" smtClean="0"/>
              <a:t>La concettualizzazione è sovraordinata al </a:t>
            </a:r>
            <a:r>
              <a:rPr lang="it-IT" sz="2400" dirty="0" smtClean="0">
                <a:solidFill>
                  <a:schemeClr val="accent6">
                    <a:lumMod val="75000"/>
                  </a:schemeClr>
                </a:solidFill>
              </a:rPr>
              <a:t>frame</a:t>
            </a:r>
            <a:r>
              <a:rPr lang="it-IT" sz="2400" dirty="0" smtClean="0"/>
              <a:t>. </a:t>
            </a:r>
          </a:p>
          <a:p>
            <a:pPr marL="0" indent="0" algn="just">
              <a:buNone/>
            </a:pPr>
            <a:r>
              <a:rPr lang="it-IT" sz="2400" dirty="0" smtClean="0"/>
              <a:t>Il frame è la struttura di dati </a:t>
            </a:r>
            <a:r>
              <a:rPr lang="it-IT" sz="2400" dirty="0" smtClean="0">
                <a:solidFill>
                  <a:schemeClr val="accent6">
                    <a:lumMod val="75000"/>
                  </a:schemeClr>
                </a:solidFill>
              </a:rPr>
              <a:t>che realizza la rappresentazione mentale degli oggetti</a:t>
            </a:r>
            <a:r>
              <a:rPr lang="it-IT" sz="2400" dirty="0" smtClean="0"/>
              <a:t>, la via di accesso alle mappe cognitive della mente.</a:t>
            </a:r>
          </a:p>
          <a:p>
            <a:pPr marL="0" indent="0" algn="just">
              <a:buNone/>
            </a:pPr>
            <a:r>
              <a:rPr lang="it-IT" sz="2400" dirty="0" smtClean="0"/>
              <a:t> In tale ambito molto stimolante risulta il quadro teorico proposto da Croft / </a:t>
            </a:r>
            <a:r>
              <a:rPr lang="it-IT" sz="2400" dirty="0" err="1" smtClean="0"/>
              <a:t>Cruse</a:t>
            </a:r>
            <a:r>
              <a:rPr lang="it-IT" sz="2400" dirty="0" smtClean="0"/>
              <a:t> (2010: 75, 91-95). I due linguisti cognitivi mettono a frutto i lavori di </a:t>
            </a:r>
            <a:r>
              <a:rPr lang="it-IT" sz="2400" dirty="0" err="1" smtClean="0"/>
              <a:t>Langacker</a:t>
            </a:r>
            <a:r>
              <a:rPr lang="it-IT" sz="2400" dirty="0" smtClean="0"/>
              <a:t>, che ha fatto ampio utilizzo dei principi della psicologia della Gestalt, assegnando la deissi alla classe degli “aggiustamenti focali” sotto il tetto categoriale della “Prospettiva”</a:t>
            </a:r>
            <a:endParaRPr lang="it-IT" sz="2400" dirty="0"/>
          </a:p>
        </p:txBody>
      </p:sp>
    </p:spTree>
    <p:extLst>
      <p:ext uri="{BB962C8B-B14F-4D97-AF65-F5344CB8AC3E}">
        <p14:creationId xmlns:p14="http://schemas.microsoft.com/office/powerpoint/2010/main" val="3426007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smtClean="0"/>
              <a:t>Categoria &gt; Prospettiva</a:t>
            </a:r>
            <a:br>
              <a:rPr lang="it-IT" sz="3600" dirty="0" smtClean="0"/>
            </a:br>
            <a:r>
              <a:rPr lang="it-IT" sz="3600" dirty="0" smtClean="0"/>
              <a:t>Classe &gt; Aggiustamenti focali </a:t>
            </a:r>
            <a:r>
              <a:rPr lang="it-IT" sz="3600" dirty="0" smtClean="0">
                <a:latin typeface="Calibri"/>
                <a:cs typeface="Calibri"/>
              </a:rPr>
              <a:t>→ </a:t>
            </a:r>
            <a:r>
              <a:rPr lang="it-IT" sz="3600" i="1" dirty="0" smtClean="0">
                <a:latin typeface="Calibri"/>
                <a:cs typeface="Calibri"/>
              </a:rPr>
              <a:t>Deissi</a:t>
            </a:r>
            <a:endParaRPr lang="it-IT" sz="3600" i="1" dirty="0"/>
          </a:p>
        </p:txBody>
      </p:sp>
      <p:sp>
        <p:nvSpPr>
          <p:cNvPr id="3" name="Segnaposto contenuto 2"/>
          <p:cNvSpPr>
            <a:spLocks noGrp="1"/>
          </p:cNvSpPr>
          <p:nvPr>
            <p:ph idx="1"/>
          </p:nvPr>
        </p:nvSpPr>
        <p:spPr>
          <a:xfrm>
            <a:off x="457200" y="1600200"/>
            <a:ext cx="8686800" cy="4781128"/>
          </a:xfrm>
        </p:spPr>
        <p:txBody>
          <a:bodyPr>
            <a:normAutofit lnSpcReduction="10000"/>
          </a:bodyPr>
          <a:lstStyle/>
          <a:p>
            <a:pPr marL="0" indent="0" algn="just">
              <a:buNone/>
            </a:pPr>
            <a:r>
              <a:rPr lang="it-IT" sz="2200" i="1" dirty="0" smtClean="0">
                <a:solidFill>
                  <a:schemeClr val="accent6">
                    <a:lumMod val="75000"/>
                  </a:schemeClr>
                </a:solidFill>
              </a:rPr>
              <a:t>P. </a:t>
            </a:r>
            <a:r>
              <a:rPr lang="it-IT" sz="2200" dirty="0" smtClean="0"/>
              <a:t>e </a:t>
            </a:r>
            <a:r>
              <a:rPr lang="it-IT" sz="2200" i="1" dirty="0" smtClean="0">
                <a:solidFill>
                  <a:schemeClr val="accent6">
                    <a:lumMod val="75000"/>
                  </a:schemeClr>
                </a:solidFill>
              </a:rPr>
              <a:t>A. F. </a:t>
            </a:r>
            <a:r>
              <a:rPr lang="it-IT" sz="2200" dirty="0" smtClean="0"/>
              <a:t>pongono in rilievo la qualità </a:t>
            </a:r>
            <a:r>
              <a:rPr lang="it-IT" sz="2200" dirty="0" smtClean="0">
                <a:solidFill>
                  <a:schemeClr val="accent6">
                    <a:lumMod val="75000"/>
                  </a:schemeClr>
                </a:solidFill>
              </a:rPr>
              <a:t>visiva e spaziale </a:t>
            </a:r>
            <a:r>
              <a:rPr lang="it-IT" sz="2200" dirty="0" smtClean="0"/>
              <a:t>degli elementi che entrano in relazione con il campo indicale. </a:t>
            </a:r>
          </a:p>
          <a:p>
            <a:pPr marL="0" indent="0" algn="just">
              <a:buNone/>
            </a:pPr>
            <a:r>
              <a:rPr lang="it-IT" sz="2200" dirty="0" smtClean="0"/>
              <a:t>A sua volta l’elemento visivo contempla le “</a:t>
            </a:r>
            <a:r>
              <a:rPr lang="it-IT" sz="2200" dirty="0" smtClean="0">
                <a:solidFill>
                  <a:schemeClr val="accent6">
                    <a:lumMod val="75000"/>
                  </a:schemeClr>
                </a:solidFill>
              </a:rPr>
              <a:t>immagini</a:t>
            </a:r>
            <a:r>
              <a:rPr lang="it-IT" sz="2200" dirty="0" smtClean="0"/>
              <a:t>”, ovvero le rappresentazioni, le quali sono anche spaziali. </a:t>
            </a:r>
          </a:p>
          <a:p>
            <a:pPr marL="0" indent="0" algn="just">
              <a:buNone/>
            </a:pPr>
            <a:r>
              <a:rPr lang="it-IT" sz="2200" dirty="0" smtClean="0"/>
              <a:t>Croft / </a:t>
            </a:r>
            <a:r>
              <a:rPr lang="it-IT" sz="2200" dirty="0" err="1" smtClean="0"/>
              <a:t>Cruse</a:t>
            </a:r>
            <a:r>
              <a:rPr lang="it-IT" sz="2200" dirty="0" smtClean="0"/>
              <a:t> (2010: 91-94), aderendo pienamente alla prospettiva </a:t>
            </a:r>
            <a:r>
              <a:rPr lang="it-IT" sz="2200" dirty="0" err="1" smtClean="0"/>
              <a:t>langackeriana</a:t>
            </a:r>
            <a:r>
              <a:rPr lang="it-IT" sz="2200" dirty="0" smtClean="0"/>
              <a:t>, specificano le tre proprietà fondamentali delle costruzioni deittiche: a) </a:t>
            </a:r>
            <a:r>
              <a:rPr lang="it-IT" sz="2200" b="1" dirty="0" smtClean="0">
                <a:solidFill>
                  <a:schemeClr val="accent6">
                    <a:lumMod val="75000"/>
                  </a:schemeClr>
                </a:solidFill>
              </a:rPr>
              <a:t>spazio-temporale</a:t>
            </a:r>
            <a:r>
              <a:rPr lang="it-IT" sz="2200" dirty="0" smtClean="0"/>
              <a:t> (espressa con i dimostrativi “questo”, “quello” e con gli avverbi di tempo passato e presente); </a:t>
            </a:r>
          </a:p>
          <a:p>
            <a:pPr marL="0" indent="0" algn="just">
              <a:buNone/>
            </a:pPr>
            <a:r>
              <a:rPr lang="it-IT" sz="2200" dirty="0" smtClean="0"/>
              <a:t>b) </a:t>
            </a:r>
            <a:r>
              <a:rPr lang="it-IT" sz="2200" b="1" dirty="0" smtClean="0">
                <a:solidFill>
                  <a:schemeClr val="accent6">
                    <a:lumMod val="75000"/>
                  </a:schemeClr>
                </a:solidFill>
              </a:rPr>
              <a:t>sensibilità al contesto </a:t>
            </a:r>
            <a:r>
              <a:rPr lang="it-IT" sz="2200" dirty="0" smtClean="0"/>
              <a:t>(gli enunciati deittici dipendono dalla “base comune” di conoscenza degli interlocutori); </a:t>
            </a:r>
          </a:p>
          <a:p>
            <a:pPr marL="0" indent="0" algn="just">
              <a:buNone/>
            </a:pPr>
            <a:r>
              <a:rPr lang="it-IT" sz="2200" dirty="0" smtClean="0"/>
              <a:t>c) </a:t>
            </a:r>
            <a:r>
              <a:rPr lang="it-IT" sz="2200" b="1" dirty="0" smtClean="0">
                <a:solidFill>
                  <a:schemeClr val="accent6">
                    <a:lumMod val="75000"/>
                  </a:schemeClr>
                </a:solidFill>
              </a:rPr>
              <a:t>empatia</a:t>
            </a:r>
            <a:r>
              <a:rPr lang="it-IT" sz="2200" dirty="0" smtClean="0"/>
              <a:t>, che focalizza il partecipante all’evento espresso dall’enunciato (focalizzazione di soggetto o oggetto e diatesi attiva o passiva).</a:t>
            </a:r>
          </a:p>
          <a:p>
            <a:pPr marL="0" indent="0" algn="just">
              <a:buNone/>
            </a:pPr>
            <a:endParaRPr lang="it-IT" sz="2200" dirty="0" smtClean="0"/>
          </a:p>
          <a:p>
            <a:pPr marL="0" indent="0" algn="just">
              <a:buNone/>
            </a:pPr>
            <a:r>
              <a:rPr lang="it-IT" sz="2200" dirty="0" smtClean="0"/>
              <a:t>A seguire, Estratto </a:t>
            </a:r>
            <a:r>
              <a:rPr lang="it-IT" sz="2200" b="1" dirty="0" smtClean="0">
                <a:solidFill>
                  <a:schemeClr val="accent6">
                    <a:lumMod val="75000"/>
                  </a:schemeClr>
                </a:solidFill>
                <a:latin typeface="Calibri"/>
                <a:cs typeface="Calibri"/>
              </a:rPr>
              <a:t>→</a:t>
            </a:r>
            <a:r>
              <a:rPr lang="it-IT" sz="2200" dirty="0" smtClean="0">
                <a:latin typeface="Calibri"/>
                <a:cs typeface="Calibri"/>
              </a:rPr>
              <a:t> Estratto Pinello 2020: 244 («Con la traslazione …»)</a:t>
            </a:r>
            <a:endParaRPr lang="it-IT" sz="2200" dirty="0" smtClean="0"/>
          </a:p>
        </p:txBody>
      </p:sp>
    </p:spTree>
    <p:extLst>
      <p:ext uri="{BB962C8B-B14F-4D97-AF65-F5344CB8AC3E}">
        <p14:creationId xmlns:p14="http://schemas.microsoft.com/office/powerpoint/2010/main" val="1796013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Tipologie deittiche ALS</a:t>
            </a:r>
            <a:endParaRPr lang="it-IT" dirty="0"/>
          </a:p>
        </p:txBody>
      </p:sp>
      <p:sp>
        <p:nvSpPr>
          <p:cNvPr id="3" name="Segnaposto contenuto 2"/>
          <p:cNvSpPr>
            <a:spLocks noGrp="1"/>
          </p:cNvSpPr>
          <p:nvPr>
            <p:ph idx="1"/>
          </p:nvPr>
        </p:nvSpPr>
        <p:spPr>
          <a:xfrm>
            <a:off x="457200" y="1417638"/>
            <a:ext cx="8435280" cy="5440362"/>
          </a:xfrm>
        </p:spPr>
        <p:txBody>
          <a:bodyPr>
            <a:noAutofit/>
          </a:bodyPr>
          <a:lstStyle/>
          <a:p>
            <a:pPr marL="571500" lvl="0" indent="-571500">
              <a:buFont typeface="+mj-lt"/>
              <a:buAutoNum type="romanUcPeriod"/>
            </a:pPr>
            <a:r>
              <a:rPr lang="it-IT" sz="2000" dirty="0" err="1"/>
              <a:t>Topodeissi</a:t>
            </a:r>
            <a:r>
              <a:rPr lang="it-IT" sz="2000" dirty="0"/>
              <a:t> </a:t>
            </a:r>
            <a:r>
              <a:rPr lang="it-IT" sz="2000" dirty="0">
                <a:solidFill>
                  <a:schemeClr val="accent6">
                    <a:lumMod val="75000"/>
                  </a:schemeClr>
                </a:solidFill>
              </a:rPr>
              <a:t>con verbi di movimento</a:t>
            </a:r>
            <a:r>
              <a:rPr lang="it-IT" sz="2000" dirty="0"/>
              <a:t>: </a:t>
            </a:r>
            <a:r>
              <a:rPr lang="it-IT" sz="2000" i="1" dirty="0"/>
              <a:t>sono andato</a:t>
            </a:r>
            <a:r>
              <a:rPr lang="it-IT" sz="2000" dirty="0"/>
              <a:t>;</a:t>
            </a:r>
            <a:r>
              <a:rPr lang="it-IT" sz="2000" i="1" dirty="0"/>
              <a:t> sono stato</a:t>
            </a:r>
            <a:r>
              <a:rPr lang="it-IT" sz="2000" dirty="0"/>
              <a:t>;</a:t>
            </a:r>
            <a:r>
              <a:rPr lang="it-IT" sz="2000" i="1" dirty="0"/>
              <a:t> allontanandosi, ecc</a:t>
            </a:r>
            <a:r>
              <a:rPr lang="it-IT" sz="2000" i="1" dirty="0" smtClean="0"/>
              <a:t>.</a:t>
            </a:r>
            <a:r>
              <a:rPr lang="it-IT" sz="2000" dirty="0"/>
              <a:t>; (tipo interlinguistico </a:t>
            </a:r>
            <a:r>
              <a:rPr lang="it-IT" sz="2000" i="1" dirty="0" err="1">
                <a:solidFill>
                  <a:schemeClr val="accent6">
                    <a:lumMod val="75000"/>
                  </a:schemeClr>
                </a:solidFill>
              </a:rPr>
              <a:t>itivo</a:t>
            </a:r>
            <a:r>
              <a:rPr lang="it-IT" sz="2000" dirty="0"/>
              <a:t>)</a:t>
            </a:r>
            <a:endParaRPr lang="it-IT" sz="2000" dirty="0" smtClean="0"/>
          </a:p>
          <a:p>
            <a:pPr marL="571500" lvl="0" indent="-571500">
              <a:buFont typeface="+mj-lt"/>
              <a:buAutoNum type="romanUcPeriod"/>
            </a:pPr>
            <a:endParaRPr lang="it-IT" sz="800" dirty="0"/>
          </a:p>
          <a:p>
            <a:pPr marL="571500" lvl="0" indent="-571500">
              <a:buFont typeface="+mj-lt"/>
              <a:buAutoNum type="romanUcPeriod"/>
            </a:pPr>
            <a:r>
              <a:rPr lang="it-IT" sz="2000" dirty="0" err="1"/>
              <a:t>Topodeissi</a:t>
            </a:r>
            <a:r>
              <a:rPr lang="it-IT" sz="2000" dirty="0"/>
              <a:t> </a:t>
            </a:r>
            <a:r>
              <a:rPr lang="it-IT" sz="2000" dirty="0">
                <a:solidFill>
                  <a:schemeClr val="accent6">
                    <a:lumMod val="75000"/>
                  </a:schemeClr>
                </a:solidFill>
              </a:rPr>
              <a:t>con espressioni di posizionamento e orientamento</a:t>
            </a:r>
            <a:r>
              <a:rPr lang="it-IT" sz="2000" dirty="0"/>
              <a:t>: </a:t>
            </a:r>
            <a:r>
              <a:rPr lang="it-IT" sz="2000" i="1" dirty="0"/>
              <a:t>da … a…</a:t>
            </a:r>
            <a:r>
              <a:rPr lang="it-IT" sz="2000" dirty="0"/>
              <a:t>; </a:t>
            </a:r>
            <a:r>
              <a:rPr lang="it-IT" sz="2000" i="1" dirty="0"/>
              <a:t>vicino</a:t>
            </a:r>
            <a:r>
              <a:rPr lang="it-IT" sz="2000" dirty="0"/>
              <a:t>; </a:t>
            </a:r>
            <a:r>
              <a:rPr lang="it-IT" sz="2000" i="1" dirty="0"/>
              <a:t>verso</a:t>
            </a:r>
            <a:r>
              <a:rPr lang="it-IT" sz="2000" dirty="0"/>
              <a:t>; </a:t>
            </a:r>
            <a:r>
              <a:rPr lang="it-IT" sz="2000" i="1" dirty="0"/>
              <a:t>ecc</a:t>
            </a:r>
            <a:r>
              <a:rPr lang="it-IT" sz="2000" i="1" dirty="0" smtClean="0"/>
              <a:t>.</a:t>
            </a:r>
            <a:r>
              <a:rPr lang="it-IT" sz="2000" dirty="0" smtClean="0"/>
              <a:t>;</a:t>
            </a:r>
          </a:p>
          <a:p>
            <a:pPr marL="571500" lvl="0" indent="-571500">
              <a:buFont typeface="+mj-lt"/>
              <a:buAutoNum type="romanUcPeriod"/>
            </a:pPr>
            <a:endParaRPr lang="it-IT" sz="800" dirty="0"/>
          </a:p>
          <a:p>
            <a:pPr marL="571500" lvl="0" indent="-571500">
              <a:buFont typeface="+mj-lt"/>
              <a:buAutoNum type="romanUcPeriod"/>
            </a:pPr>
            <a:r>
              <a:rPr lang="it-IT" sz="2000" dirty="0"/>
              <a:t>Deissi </a:t>
            </a:r>
            <a:r>
              <a:rPr lang="it-IT" sz="2000" dirty="0">
                <a:solidFill>
                  <a:schemeClr val="accent6">
                    <a:lumMod val="75000"/>
                  </a:schemeClr>
                </a:solidFill>
              </a:rPr>
              <a:t>ipotetica o analogica </a:t>
            </a:r>
            <a:r>
              <a:rPr lang="it-IT" sz="2000" dirty="0"/>
              <a:t>del tipo reale: </a:t>
            </a:r>
            <a:r>
              <a:rPr lang="it-IT" sz="2000" i="1" dirty="0"/>
              <a:t>se vai a …;</a:t>
            </a:r>
            <a:r>
              <a:rPr lang="it-IT" sz="2000" dirty="0"/>
              <a:t> </a:t>
            </a:r>
            <a:r>
              <a:rPr lang="it-IT" sz="2000" i="1" dirty="0"/>
              <a:t>se ci spostiamo</a:t>
            </a:r>
            <a:r>
              <a:rPr lang="it-IT" sz="2000" dirty="0"/>
              <a:t>; </a:t>
            </a:r>
            <a:r>
              <a:rPr lang="it-IT" sz="2000" i="1" dirty="0"/>
              <a:t>vai a …</a:t>
            </a:r>
            <a:r>
              <a:rPr lang="it-IT" sz="2000" dirty="0"/>
              <a:t>; </a:t>
            </a:r>
            <a:r>
              <a:rPr lang="it-IT" sz="2000" i="1" dirty="0"/>
              <a:t>ecc</a:t>
            </a:r>
            <a:r>
              <a:rPr lang="it-IT" sz="2000" i="1" dirty="0" smtClean="0"/>
              <a:t>.</a:t>
            </a:r>
            <a:r>
              <a:rPr lang="it-IT" sz="2000" dirty="0" smtClean="0"/>
              <a:t>;</a:t>
            </a:r>
          </a:p>
          <a:p>
            <a:pPr marL="571500" lvl="0" indent="-571500">
              <a:buFont typeface="+mj-lt"/>
              <a:buAutoNum type="romanUcPeriod"/>
            </a:pPr>
            <a:endParaRPr lang="it-IT" sz="800" dirty="0"/>
          </a:p>
          <a:p>
            <a:pPr marL="571500" lvl="0" indent="-571500">
              <a:buFont typeface="+mj-lt"/>
              <a:buAutoNum type="romanUcPeriod"/>
            </a:pPr>
            <a:r>
              <a:rPr lang="it-IT" sz="2000" dirty="0" err="1"/>
              <a:t>Topodeissi</a:t>
            </a:r>
            <a:r>
              <a:rPr lang="it-IT" sz="2000" dirty="0"/>
              <a:t> </a:t>
            </a:r>
            <a:r>
              <a:rPr lang="it-IT" sz="2000" dirty="0">
                <a:solidFill>
                  <a:schemeClr val="accent6">
                    <a:lumMod val="75000"/>
                  </a:schemeClr>
                </a:solidFill>
              </a:rPr>
              <a:t>con dimostrativi</a:t>
            </a:r>
            <a:r>
              <a:rPr lang="it-IT" sz="2000" dirty="0"/>
              <a:t>, riferiti a parlanti, a comunità linguistica o a elementi territoriali ad esempio: “montagna</a:t>
            </a:r>
            <a:r>
              <a:rPr lang="it-IT" sz="2000" dirty="0" smtClean="0"/>
              <a:t>”;</a:t>
            </a:r>
          </a:p>
          <a:p>
            <a:pPr marL="571500" lvl="0" indent="-571500">
              <a:buFont typeface="+mj-lt"/>
              <a:buAutoNum type="romanUcPeriod"/>
            </a:pPr>
            <a:endParaRPr lang="it-IT" sz="800" dirty="0"/>
          </a:p>
          <a:p>
            <a:pPr marL="571500" lvl="0" indent="-571500">
              <a:buFont typeface="+mj-lt"/>
              <a:buAutoNum type="romanUcPeriod"/>
            </a:pPr>
            <a:r>
              <a:rPr lang="it-IT" sz="2000" dirty="0" err="1"/>
              <a:t>Topodeissi</a:t>
            </a:r>
            <a:r>
              <a:rPr lang="it-IT" sz="2000" dirty="0"/>
              <a:t> </a:t>
            </a:r>
            <a:r>
              <a:rPr lang="it-IT" sz="2000" dirty="0">
                <a:solidFill>
                  <a:schemeClr val="accent6">
                    <a:lumMod val="75000"/>
                  </a:schemeClr>
                </a:solidFill>
              </a:rPr>
              <a:t>con avverbi indicatori di luogo</a:t>
            </a:r>
            <a:r>
              <a:rPr lang="it-IT" sz="2000" dirty="0"/>
              <a:t>: </a:t>
            </a:r>
            <a:r>
              <a:rPr lang="it-IT" sz="2000" i="1" dirty="0"/>
              <a:t>qua</a:t>
            </a:r>
            <a:r>
              <a:rPr lang="it-IT" sz="2000" dirty="0"/>
              <a:t>; </a:t>
            </a:r>
            <a:r>
              <a:rPr lang="it-IT" sz="2000" i="1" dirty="0"/>
              <a:t>qui</a:t>
            </a:r>
            <a:r>
              <a:rPr lang="it-IT" sz="2000" dirty="0"/>
              <a:t>; </a:t>
            </a:r>
            <a:r>
              <a:rPr lang="it-IT" sz="2000" i="1" dirty="0"/>
              <a:t>là</a:t>
            </a:r>
            <a:r>
              <a:rPr lang="it-IT" sz="2000" dirty="0"/>
              <a:t>; </a:t>
            </a:r>
            <a:r>
              <a:rPr lang="it-IT" sz="2000" i="1" dirty="0"/>
              <a:t>lì</a:t>
            </a:r>
            <a:r>
              <a:rPr lang="it-IT" sz="2000" dirty="0"/>
              <a:t>; ecc</a:t>
            </a:r>
            <a:r>
              <a:rPr lang="it-IT" sz="2000" dirty="0" smtClean="0"/>
              <a:t>.;</a:t>
            </a:r>
          </a:p>
          <a:p>
            <a:pPr marL="571500" lvl="0" indent="-571500">
              <a:buFont typeface="+mj-lt"/>
              <a:buAutoNum type="romanUcPeriod"/>
            </a:pPr>
            <a:endParaRPr lang="it-IT" sz="800" dirty="0"/>
          </a:p>
          <a:p>
            <a:pPr marL="571500" lvl="0" indent="-571500">
              <a:buFont typeface="+mj-lt"/>
              <a:buAutoNum type="romanUcPeriod"/>
            </a:pPr>
            <a:r>
              <a:rPr lang="it-IT" sz="2000" dirty="0"/>
              <a:t>Deissi </a:t>
            </a:r>
            <a:r>
              <a:rPr lang="it-IT" sz="2000" dirty="0">
                <a:solidFill>
                  <a:schemeClr val="accent6">
                    <a:lumMod val="75000"/>
                  </a:schemeClr>
                </a:solidFill>
              </a:rPr>
              <a:t>della trattativa sullo spazio</a:t>
            </a:r>
            <a:r>
              <a:rPr lang="it-IT" sz="2000" dirty="0"/>
              <a:t>, espressioni linguistiche enunciate dal Raccoglitore per ricondurre l’attenzione dell’Informatore al territorio e ai paesi “vicini” al centro d’inchiesta: </a:t>
            </a:r>
            <a:r>
              <a:rPr lang="it-IT" sz="2000" i="1" dirty="0"/>
              <a:t>più vicino</a:t>
            </a:r>
            <a:r>
              <a:rPr lang="it-IT" sz="2000" dirty="0"/>
              <a:t>; </a:t>
            </a:r>
            <a:r>
              <a:rPr lang="it-IT" sz="2000" i="1" dirty="0"/>
              <a:t>troppo lontano</a:t>
            </a:r>
            <a:r>
              <a:rPr lang="it-IT" sz="2000" dirty="0"/>
              <a:t>; </a:t>
            </a:r>
            <a:r>
              <a:rPr lang="it-IT" sz="2000" i="1" dirty="0"/>
              <a:t>così ci allontaniamo troppo</a:t>
            </a:r>
            <a:r>
              <a:rPr lang="it-IT" sz="2000" dirty="0"/>
              <a:t>; ecc.</a:t>
            </a:r>
          </a:p>
          <a:p>
            <a:pPr marL="0" indent="0">
              <a:buNone/>
            </a:pPr>
            <a:endParaRPr lang="it-IT" sz="2000" dirty="0"/>
          </a:p>
        </p:txBody>
      </p:sp>
    </p:spTree>
    <p:extLst>
      <p:ext uri="{BB962C8B-B14F-4D97-AF65-F5344CB8AC3E}">
        <p14:creationId xmlns:p14="http://schemas.microsoft.com/office/powerpoint/2010/main" val="3220687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Analisi del corpus &gt; Esemplare 1</a:t>
            </a:r>
            <a:endParaRPr lang="it-IT" dirty="0"/>
          </a:p>
        </p:txBody>
      </p:sp>
      <p:sp>
        <p:nvSpPr>
          <p:cNvPr id="3" name="Segnaposto contenuto 2"/>
          <p:cNvSpPr>
            <a:spLocks noGrp="1"/>
          </p:cNvSpPr>
          <p:nvPr>
            <p:ph idx="1"/>
          </p:nvPr>
        </p:nvSpPr>
        <p:spPr/>
        <p:txBody>
          <a:bodyPr>
            <a:noAutofit/>
          </a:bodyPr>
          <a:lstStyle/>
          <a:p>
            <a:pPr marL="0" indent="0" algn="just">
              <a:buNone/>
            </a:pPr>
            <a:r>
              <a:rPr lang="it-IT" sz="2200" dirty="0"/>
              <a:t>L’interazione si apre con la deissi della </a:t>
            </a:r>
            <a:r>
              <a:rPr lang="it-IT" sz="2200" dirty="0">
                <a:solidFill>
                  <a:schemeClr val="accent6">
                    <a:lumMod val="75000"/>
                  </a:schemeClr>
                </a:solidFill>
              </a:rPr>
              <a:t>trattativa sullo spazio</a:t>
            </a:r>
            <a:r>
              <a:rPr lang="it-IT" sz="2200" dirty="0"/>
              <a:t>. Essa si sviluppa nei turni da </a:t>
            </a:r>
            <a:r>
              <a:rPr lang="it-IT" sz="2200" b="1" dirty="0">
                <a:solidFill>
                  <a:schemeClr val="accent6">
                    <a:lumMod val="75000"/>
                  </a:schemeClr>
                </a:solidFill>
              </a:rPr>
              <a:t>I10 a I12 </a:t>
            </a:r>
            <a:r>
              <a:rPr lang="it-IT" sz="2200" dirty="0"/>
              <a:t>e ha il suo epicentro in</a:t>
            </a:r>
            <a:r>
              <a:rPr lang="it-IT" sz="2200" dirty="0">
                <a:solidFill>
                  <a:schemeClr val="accent6">
                    <a:lumMod val="75000"/>
                  </a:schemeClr>
                </a:solidFill>
              </a:rPr>
              <a:t> </a:t>
            </a:r>
            <a:r>
              <a:rPr lang="it-IT" sz="2200" b="1" dirty="0">
                <a:solidFill>
                  <a:schemeClr val="accent6">
                    <a:lumMod val="75000"/>
                  </a:schemeClr>
                </a:solidFill>
              </a:rPr>
              <a:t>R11</a:t>
            </a:r>
            <a:r>
              <a:rPr lang="it-IT" sz="2200" dirty="0">
                <a:solidFill>
                  <a:schemeClr val="accent6">
                    <a:lumMod val="75000"/>
                  </a:schemeClr>
                </a:solidFill>
              </a:rPr>
              <a:t> </a:t>
            </a:r>
            <a:r>
              <a:rPr lang="it-IT" sz="2200" dirty="0"/>
              <a:t>con l’espressione deittica attraverso la quale il raccoglitore sollecita l’informatore a “</a:t>
            </a:r>
            <a:r>
              <a:rPr lang="it-IT" sz="2200" dirty="0">
                <a:solidFill>
                  <a:schemeClr val="accent6">
                    <a:lumMod val="75000"/>
                  </a:schemeClr>
                </a:solidFill>
              </a:rPr>
              <a:t>rimanere in zona</a:t>
            </a:r>
            <a:r>
              <a:rPr lang="it-IT" sz="2200" dirty="0"/>
              <a:t>” e a prendere in considerazione i paesi vicini. L’inserimento da parte del raccoglitore di questo elemento fisico della spazialità determina la reazione di </a:t>
            </a:r>
            <a:r>
              <a:rPr lang="it-IT" sz="2200" dirty="0">
                <a:solidFill>
                  <a:schemeClr val="accent6">
                    <a:lumMod val="75000"/>
                  </a:schemeClr>
                </a:solidFill>
              </a:rPr>
              <a:t>accomodamento o livellamento fisico-cognitivo </a:t>
            </a:r>
            <a:r>
              <a:rPr lang="it-IT" sz="2200" dirty="0"/>
              <a:t>dell’informatore (I12</a:t>
            </a:r>
            <a:r>
              <a:rPr lang="it-IT" sz="2200" dirty="0" smtClean="0"/>
              <a:t>).</a:t>
            </a:r>
          </a:p>
          <a:p>
            <a:pPr marL="0" indent="0" algn="just">
              <a:buNone/>
            </a:pPr>
            <a:endParaRPr lang="it-IT" sz="2200" dirty="0"/>
          </a:p>
          <a:p>
            <a:pPr marL="0" indent="0" algn="just">
              <a:buNone/>
            </a:pPr>
            <a:r>
              <a:rPr lang="it-IT" sz="2200" dirty="0" smtClean="0"/>
              <a:t> </a:t>
            </a:r>
            <a:r>
              <a:rPr lang="it-IT" sz="2200" dirty="0"/>
              <a:t>In </a:t>
            </a:r>
            <a:r>
              <a:rPr lang="it-IT" sz="2200" b="1" dirty="0">
                <a:solidFill>
                  <a:schemeClr val="accent6">
                    <a:lumMod val="75000"/>
                  </a:schemeClr>
                </a:solidFill>
              </a:rPr>
              <a:t>I22</a:t>
            </a:r>
            <a:r>
              <a:rPr lang="it-IT" sz="2200" dirty="0"/>
              <a:t> la deissi ipotetica ha per oggetto Cammarata, piccolo comune confinante con il centro dell’informatore e al quale questi associa l’incomprensione linguistica, tratto a forte rischio di stigma e segnalatore di dialettalità. </a:t>
            </a:r>
            <a:endParaRPr lang="it-IT" sz="2200" dirty="0" smtClean="0"/>
          </a:p>
          <a:p>
            <a:pPr marL="0" indent="0">
              <a:buNone/>
            </a:pPr>
            <a:endParaRPr lang="it-IT" sz="2000" dirty="0"/>
          </a:p>
        </p:txBody>
      </p:sp>
    </p:spTree>
    <p:extLst>
      <p:ext uri="{BB962C8B-B14F-4D97-AF65-F5344CB8AC3E}">
        <p14:creationId xmlns:p14="http://schemas.microsoft.com/office/powerpoint/2010/main" val="27517913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Analisi del corpus &gt; </a:t>
            </a:r>
            <a:r>
              <a:rPr lang="it-IT" dirty="0" smtClean="0"/>
              <a:t>Esemplare 1</a:t>
            </a:r>
            <a:endParaRPr lang="it-IT" dirty="0"/>
          </a:p>
        </p:txBody>
      </p:sp>
      <p:sp>
        <p:nvSpPr>
          <p:cNvPr id="3" name="Segnaposto contenuto 2"/>
          <p:cNvSpPr>
            <a:spLocks noGrp="1"/>
          </p:cNvSpPr>
          <p:nvPr>
            <p:ph idx="1"/>
          </p:nvPr>
        </p:nvSpPr>
        <p:spPr/>
        <p:txBody>
          <a:bodyPr>
            <a:normAutofit/>
          </a:bodyPr>
          <a:lstStyle/>
          <a:p>
            <a:pPr marL="0" indent="0">
              <a:buNone/>
            </a:pPr>
            <a:endParaRPr lang="it-IT" sz="2200" dirty="0" smtClean="0"/>
          </a:p>
          <a:p>
            <a:pPr marL="0" indent="0">
              <a:buNone/>
            </a:pPr>
            <a:r>
              <a:rPr lang="it-IT" sz="2200" dirty="0" smtClean="0"/>
              <a:t>A </a:t>
            </a:r>
            <a:r>
              <a:rPr lang="it-IT" sz="2200" dirty="0"/>
              <a:t>questi due elementi (deissi e tratto linguistico) sono legate le rappresentazioni cognitive dello </a:t>
            </a:r>
            <a:r>
              <a:rPr lang="it-IT" sz="2200" dirty="0">
                <a:solidFill>
                  <a:schemeClr val="accent6">
                    <a:lumMod val="75000"/>
                  </a:schemeClr>
                </a:solidFill>
              </a:rPr>
              <a:t>spazio vissuto</a:t>
            </a:r>
            <a:r>
              <a:rPr lang="it-IT" sz="2200" dirty="0"/>
              <a:t>, entrambe connotate in diacronia: l’una (</a:t>
            </a:r>
            <a:r>
              <a:rPr lang="it-IT" sz="2200" b="1" dirty="0">
                <a:solidFill>
                  <a:schemeClr val="accent6">
                    <a:lumMod val="75000"/>
                  </a:schemeClr>
                </a:solidFill>
              </a:rPr>
              <a:t>R37-I40</a:t>
            </a:r>
            <a:r>
              <a:rPr lang="it-IT" sz="2200" dirty="0"/>
              <a:t>) del dominio del “</a:t>
            </a:r>
            <a:r>
              <a:rPr lang="it-IT" sz="2200" dirty="0">
                <a:solidFill>
                  <a:schemeClr val="accent6">
                    <a:lumMod val="75000"/>
                  </a:schemeClr>
                </a:solidFill>
              </a:rPr>
              <a:t>Vicinato</a:t>
            </a:r>
            <a:r>
              <a:rPr lang="it-IT" sz="2200" dirty="0"/>
              <a:t>” (l’informatore rievoca le residenze estive della giovinezza nella casa di campagna ubicata vicino Cammarata), l’altra del dominio “</a:t>
            </a:r>
            <a:r>
              <a:rPr lang="it-IT" sz="2200" dirty="0">
                <a:solidFill>
                  <a:schemeClr val="accent6">
                    <a:lumMod val="75000"/>
                  </a:schemeClr>
                </a:solidFill>
              </a:rPr>
              <a:t>Scuola</a:t>
            </a:r>
            <a:r>
              <a:rPr lang="it-IT" sz="2200" dirty="0"/>
              <a:t>” (</a:t>
            </a:r>
            <a:r>
              <a:rPr lang="it-IT" sz="2200" b="1" dirty="0">
                <a:solidFill>
                  <a:schemeClr val="accent6">
                    <a:lumMod val="75000"/>
                  </a:schemeClr>
                </a:solidFill>
              </a:rPr>
              <a:t>I62</a:t>
            </a:r>
            <a:r>
              <a:rPr lang="it-IT" sz="2200" dirty="0"/>
              <a:t>) per la quale viene ribadita la distanza linguistica con Cammarata, comune coinvolto anche nella deissi ipotetica con il verbo deittico (</a:t>
            </a:r>
            <a:r>
              <a:rPr lang="it-IT" sz="2200" dirty="0">
                <a:solidFill>
                  <a:schemeClr val="accent6">
                    <a:lumMod val="75000"/>
                  </a:schemeClr>
                </a:solidFill>
              </a:rPr>
              <a:t>I70</a:t>
            </a:r>
            <a:r>
              <a:rPr lang="it-IT" sz="2200" dirty="0" smtClean="0"/>
              <a:t>): «se </a:t>
            </a:r>
            <a:r>
              <a:rPr lang="it-IT" sz="2200" dirty="0"/>
              <a:t>uno si sposta a </a:t>
            </a:r>
            <a:r>
              <a:rPr lang="it-IT" sz="2200" dirty="0" err="1" smtClean="0"/>
              <a:t>pparlare</a:t>
            </a:r>
            <a:r>
              <a:rPr lang="it-IT" sz="2200" dirty="0" smtClean="0"/>
              <a:t>».</a:t>
            </a:r>
            <a:endParaRPr lang="it-IT" sz="2200" dirty="0"/>
          </a:p>
          <a:p>
            <a:pPr marL="0" indent="0">
              <a:buNone/>
            </a:pPr>
            <a:endParaRPr lang="it-IT" dirty="0"/>
          </a:p>
        </p:txBody>
      </p:sp>
    </p:spTree>
    <p:extLst>
      <p:ext uri="{BB962C8B-B14F-4D97-AF65-F5344CB8AC3E}">
        <p14:creationId xmlns:p14="http://schemas.microsoft.com/office/powerpoint/2010/main" val="9874851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Analisi del corpus &gt; </a:t>
            </a:r>
            <a:r>
              <a:rPr lang="it-IT" dirty="0" smtClean="0"/>
              <a:t>Esemplare 2</a:t>
            </a:r>
            <a:endParaRPr lang="it-IT" dirty="0"/>
          </a:p>
        </p:txBody>
      </p:sp>
      <p:sp>
        <p:nvSpPr>
          <p:cNvPr id="3" name="Segnaposto contenuto 2"/>
          <p:cNvSpPr>
            <a:spLocks noGrp="1"/>
          </p:cNvSpPr>
          <p:nvPr>
            <p:ph idx="1"/>
          </p:nvPr>
        </p:nvSpPr>
        <p:spPr/>
        <p:txBody>
          <a:bodyPr>
            <a:normAutofit/>
          </a:bodyPr>
          <a:lstStyle/>
          <a:p>
            <a:pPr marL="0" indent="0" algn="just">
              <a:buNone/>
            </a:pPr>
            <a:r>
              <a:rPr lang="it-IT" sz="2000" dirty="0"/>
              <a:t>La </a:t>
            </a:r>
            <a:r>
              <a:rPr lang="it-IT" sz="2000" dirty="0" err="1"/>
              <a:t>topodeissi</a:t>
            </a:r>
            <a:r>
              <a:rPr lang="it-IT" sz="2000" dirty="0"/>
              <a:t> col dimostrativo di distanza </a:t>
            </a:r>
            <a:r>
              <a:rPr lang="it-IT" sz="2000" b="1" i="1" dirty="0">
                <a:solidFill>
                  <a:schemeClr val="accent6">
                    <a:lumMod val="75000"/>
                  </a:schemeClr>
                </a:solidFill>
              </a:rPr>
              <a:t>sti</a:t>
            </a:r>
            <a:r>
              <a:rPr lang="it-IT" sz="2000" dirty="0"/>
              <a:t> è l’elemento costitutivo della dicotomia interazionale ‘</a:t>
            </a:r>
            <a:r>
              <a:rPr lang="it-IT" sz="2000" dirty="0">
                <a:solidFill>
                  <a:schemeClr val="accent6">
                    <a:lumMod val="75000"/>
                  </a:schemeClr>
                </a:solidFill>
              </a:rPr>
              <a:t>Costa vs Montagna</a:t>
            </a:r>
            <a:r>
              <a:rPr lang="it-IT" sz="2000" dirty="0"/>
              <a:t>’ (</a:t>
            </a:r>
            <a:r>
              <a:rPr lang="it-IT" sz="2000" b="1" dirty="0">
                <a:solidFill>
                  <a:schemeClr val="accent6">
                    <a:lumMod val="75000"/>
                  </a:schemeClr>
                </a:solidFill>
              </a:rPr>
              <a:t>I1</a:t>
            </a:r>
            <a:r>
              <a:rPr lang="it-IT" sz="2000" dirty="0"/>
              <a:t>) con chiara funzione </a:t>
            </a:r>
            <a:r>
              <a:rPr lang="it-IT" sz="2000" dirty="0" err="1"/>
              <a:t>esoforica</a:t>
            </a:r>
            <a:r>
              <a:rPr lang="it-IT" sz="2000" dirty="0"/>
              <a:t> della procedura indicale. </a:t>
            </a:r>
            <a:endParaRPr lang="it-IT" sz="2000" dirty="0" smtClean="0"/>
          </a:p>
          <a:p>
            <a:pPr marL="0" indent="0" algn="just">
              <a:buNone/>
            </a:pPr>
            <a:r>
              <a:rPr lang="it-IT" sz="2000" dirty="0" smtClean="0"/>
              <a:t>La </a:t>
            </a:r>
            <a:r>
              <a:rPr lang="it-IT" sz="2000" dirty="0"/>
              <a:t>dimensione linguistica della dicotomia è fondata sul tratto dell’</a:t>
            </a:r>
            <a:r>
              <a:rPr lang="it-IT" sz="2000" dirty="0">
                <a:solidFill>
                  <a:schemeClr val="accent6">
                    <a:lumMod val="75000"/>
                  </a:schemeClr>
                </a:solidFill>
              </a:rPr>
              <a:t>incomprensione </a:t>
            </a:r>
            <a:r>
              <a:rPr lang="it-IT" sz="2000" dirty="0"/>
              <a:t>(</a:t>
            </a:r>
            <a:r>
              <a:rPr lang="it-IT" sz="2000" b="1" dirty="0">
                <a:solidFill>
                  <a:schemeClr val="accent6">
                    <a:lumMod val="75000"/>
                  </a:schemeClr>
                </a:solidFill>
              </a:rPr>
              <a:t>I2</a:t>
            </a:r>
            <a:r>
              <a:rPr lang="it-IT" sz="2000" dirty="0"/>
              <a:t>). </a:t>
            </a:r>
            <a:endParaRPr lang="it-IT" sz="2000" dirty="0" smtClean="0"/>
          </a:p>
          <a:p>
            <a:pPr marL="0" indent="0" algn="just">
              <a:buNone/>
            </a:pPr>
            <a:r>
              <a:rPr lang="it-IT" sz="2000" dirty="0" smtClean="0"/>
              <a:t>La </a:t>
            </a:r>
            <a:r>
              <a:rPr lang="it-IT" sz="2000" dirty="0"/>
              <a:t>deissi della </a:t>
            </a:r>
            <a:r>
              <a:rPr lang="it-IT" sz="2000" dirty="0">
                <a:solidFill>
                  <a:schemeClr val="accent6">
                    <a:lumMod val="75000"/>
                  </a:schemeClr>
                </a:solidFill>
              </a:rPr>
              <a:t>trattativa sullo spazio </a:t>
            </a:r>
            <a:r>
              <a:rPr lang="it-IT" sz="2000" dirty="0"/>
              <a:t>si sviluppa </a:t>
            </a:r>
            <a:r>
              <a:rPr lang="it-IT" sz="2000" b="1" dirty="0">
                <a:solidFill>
                  <a:schemeClr val="accent6">
                    <a:lumMod val="75000"/>
                  </a:schemeClr>
                </a:solidFill>
              </a:rPr>
              <a:t>da R3 a I12 </a:t>
            </a:r>
            <a:r>
              <a:rPr lang="it-IT" sz="2000" dirty="0"/>
              <a:t>con tre input deittici finalizzati all’avvicinamento spaziale somministrati dal raccoglitore (</a:t>
            </a:r>
            <a:r>
              <a:rPr lang="it-IT" sz="2000" b="1" dirty="0">
                <a:solidFill>
                  <a:schemeClr val="accent6">
                    <a:lumMod val="75000"/>
                  </a:schemeClr>
                </a:solidFill>
              </a:rPr>
              <a:t>R3, R7, R9</a:t>
            </a:r>
            <a:r>
              <a:rPr lang="it-IT" sz="2000" dirty="0"/>
              <a:t>) a quali fa seguito da parte dell’informatore, dopo un primo rifiuto (</a:t>
            </a:r>
            <a:r>
              <a:rPr lang="it-IT" sz="2000" b="1" dirty="0">
                <a:solidFill>
                  <a:schemeClr val="accent6">
                    <a:lumMod val="75000"/>
                  </a:schemeClr>
                </a:solidFill>
              </a:rPr>
              <a:t>I6</a:t>
            </a:r>
            <a:r>
              <a:rPr lang="it-IT" sz="2000" dirty="0"/>
              <a:t>), il livellamento fisico-cognitivo (</a:t>
            </a:r>
            <a:r>
              <a:rPr lang="it-IT" sz="2000" b="1" dirty="0">
                <a:solidFill>
                  <a:schemeClr val="accent6">
                    <a:lumMod val="75000"/>
                  </a:schemeClr>
                </a:solidFill>
              </a:rPr>
              <a:t>I12</a:t>
            </a:r>
            <a:r>
              <a:rPr lang="it-IT" sz="2000" dirty="0" smtClean="0"/>
              <a:t>).</a:t>
            </a:r>
          </a:p>
          <a:p>
            <a:pPr marL="0" indent="0" algn="just">
              <a:buNone/>
            </a:pPr>
            <a:r>
              <a:rPr lang="it-IT" sz="2000" dirty="0" smtClean="0"/>
              <a:t> </a:t>
            </a:r>
            <a:r>
              <a:rPr lang="it-IT" sz="2000" dirty="0"/>
              <a:t>In tale contesto, sempre in I12, questa volta con i più vicini comuni Gibellina e Salaparuta, si sviluppa un’ulteriore dicotomia rappresentazionale ‘</a:t>
            </a:r>
            <a:r>
              <a:rPr lang="it-IT" sz="2000" dirty="0">
                <a:solidFill>
                  <a:schemeClr val="accent6">
                    <a:lumMod val="75000"/>
                  </a:schemeClr>
                </a:solidFill>
              </a:rPr>
              <a:t>Costa vs Montagna</a:t>
            </a:r>
            <a:r>
              <a:rPr lang="it-IT" sz="2000" dirty="0"/>
              <a:t>’ per la quale il dimostrativo utilizzato è per tre volte del tipo </a:t>
            </a:r>
            <a:r>
              <a:rPr lang="it-IT" sz="2000" i="1" dirty="0" err="1">
                <a:solidFill>
                  <a:schemeClr val="accent6">
                    <a:lumMod val="75000"/>
                  </a:schemeClr>
                </a:solidFill>
              </a:rPr>
              <a:t>ssa</a:t>
            </a:r>
            <a:r>
              <a:rPr lang="it-IT" sz="2000" i="1" dirty="0">
                <a:solidFill>
                  <a:schemeClr val="accent6">
                    <a:lumMod val="75000"/>
                  </a:schemeClr>
                </a:solidFill>
              </a:rPr>
              <a:t>/</a:t>
            </a:r>
            <a:r>
              <a:rPr lang="it-IT" sz="2000" i="1" dirty="0" err="1">
                <a:solidFill>
                  <a:schemeClr val="accent6">
                    <a:lumMod val="75000"/>
                  </a:schemeClr>
                </a:solidFill>
              </a:rPr>
              <a:t>chissa</a:t>
            </a:r>
            <a:r>
              <a:rPr lang="it-IT" sz="2000" dirty="0"/>
              <a:t> e per una volta del tipo </a:t>
            </a:r>
            <a:r>
              <a:rPr lang="it-IT" sz="2000" i="1" dirty="0">
                <a:solidFill>
                  <a:schemeClr val="accent6">
                    <a:lumMod val="75000"/>
                  </a:schemeClr>
                </a:solidFill>
              </a:rPr>
              <a:t>sti/</a:t>
            </a:r>
            <a:r>
              <a:rPr lang="it-IT" sz="2000" i="1" dirty="0" err="1">
                <a:solidFill>
                  <a:schemeClr val="accent6">
                    <a:lumMod val="75000"/>
                  </a:schemeClr>
                </a:solidFill>
              </a:rPr>
              <a:t>chisti</a:t>
            </a:r>
            <a:r>
              <a:rPr lang="it-IT" sz="2000" i="1" dirty="0"/>
              <a:t>. </a:t>
            </a:r>
            <a:endParaRPr lang="it-IT" sz="2000" dirty="0"/>
          </a:p>
        </p:txBody>
      </p:sp>
    </p:spTree>
    <p:extLst>
      <p:ext uri="{BB962C8B-B14F-4D97-AF65-F5344CB8AC3E}">
        <p14:creationId xmlns:p14="http://schemas.microsoft.com/office/powerpoint/2010/main" val="2848767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Le funzione della deissi. Corpus ALS</a:t>
            </a:r>
            <a:endParaRPr lang="it-IT" dirty="0"/>
          </a:p>
        </p:txBody>
      </p:sp>
      <p:sp>
        <p:nvSpPr>
          <p:cNvPr id="3" name="Segnaposto contenuto 2"/>
          <p:cNvSpPr>
            <a:spLocks noGrp="1"/>
          </p:cNvSpPr>
          <p:nvPr>
            <p:ph idx="1"/>
          </p:nvPr>
        </p:nvSpPr>
        <p:spPr/>
        <p:txBody>
          <a:bodyPr>
            <a:normAutofit fontScale="62500" lnSpcReduction="20000"/>
          </a:bodyPr>
          <a:lstStyle/>
          <a:p>
            <a:pPr marL="571500" lvl="0" indent="-571500">
              <a:buFont typeface="+mj-lt"/>
              <a:buAutoNum type="romanUcPeriod"/>
            </a:pPr>
            <a:r>
              <a:rPr lang="it-IT" dirty="0"/>
              <a:t>aggancio tra spazio-territorio e spazio cognitivo: spazio vissuto; dicotomie oppositive interazionali;</a:t>
            </a:r>
          </a:p>
          <a:p>
            <a:pPr marL="571500" lvl="0" indent="-571500">
              <a:buFont typeface="+mj-lt"/>
              <a:buAutoNum type="romanUcPeriod"/>
            </a:pPr>
            <a:r>
              <a:rPr lang="it-IT" dirty="0"/>
              <a:t>inclusione della componente ideologica nell’ancoraggio classico tra lingua e spazio-territorio; </a:t>
            </a:r>
          </a:p>
          <a:p>
            <a:pPr marL="571500" lvl="0" indent="-571500">
              <a:buFont typeface="+mj-lt"/>
              <a:buAutoNum type="romanUcPeriod"/>
            </a:pPr>
            <a:r>
              <a:rPr lang="it-IT" dirty="0"/>
              <a:t>puntatore linguistico di direzione sulle assi variazionali ‘sopra </a:t>
            </a:r>
            <a:r>
              <a:rPr lang="it-IT" i="1" dirty="0"/>
              <a:t>vs.</a:t>
            </a:r>
            <a:r>
              <a:rPr lang="it-IT" dirty="0"/>
              <a:t> </a:t>
            </a:r>
            <a:r>
              <a:rPr lang="it-IT" dirty="0" err="1"/>
              <a:t>sotto’</a:t>
            </a:r>
            <a:r>
              <a:rPr lang="it-IT" dirty="0"/>
              <a:t> – ‘superiore </a:t>
            </a:r>
            <a:r>
              <a:rPr lang="it-IT" i="1" dirty="0"/>
              <a:t>vs.</a:t>
            </a:r>
            <a:r>
              <a:rPr lang="it-IT" dirty="0"/>
              <a:t> inferiore’, quindi con inferenza nella dimensione dello spazio-territorio e dello spazio cognitivo: dicotomia oppositiva interazionale; </a:t>
            </a:r>
          </a:p>
          <a:p>
            <a:pPr marL="571500" lvl="0" indent="-571500">
              <a:buFont typeface="+mj-lt"/>
              <a:buAutoNum type="romanUcPeriod"/>
            </a:pPr>
            <a:r>
              <a:rPr lang="it-IT" dirty="0"/>
              <a:t>proclamatore di ideologia linguistica e vettore di identità linguistica; </a:t>
            </a:r>
          </a:p>
          <a:p>
            <a:pPr marL="571500" lvl="0" indent="-571500">
              <a:buFont typeface="+mj-lt"/>
              <a:buAutoNum type="romanUcPeriod"/>
            </a:pPr>
            <a:r>
              <a:rPr lang="it-IT" dirty="0" smtClean="0"/>
              <a:t>orientamento </a:t>
            </a:r>
            <a:r>
              <a:rPr lang="it-IT" dirty="0"/>
              <a:t>spaziale; </a:t>
            </a:r>
          </a:p>
          <a:p>
            <a:pPr marL="571500" lvl="0" indent="-571500">
              <a:buFont typeface="+mj-lt"/>
              <a:buAutoNum type="romanUcPeriod"/>
            </a:pPr>
            <a:r>
              <a:rPr lang="it-IT" dirty="0"/>
              <a:t>separazione e delimitazione delle spazialità; </a:t>
            </a:r>
          </a:p>
          <a:p>
            <a:pPr marL="571500" lvl="0" indent="-571500">
              <a:buFont typeface="+mj-lt"/>
              <a:buAutoNum type="romanUcPeriod"/>
            </a:pPr>
            <a:r>
              <a:rPr lang="it-IT" dirty="0"/>
              <a:t>introduttore di eventi salienti: spazio vissuto; </a:t>
            </a:r>
          </a:p>
          <a:p>
            <a:pPr marL="571500" lvl="0" indent="-571500">
              <a:buFont typeface="+mj-lt"/>
              <a:buAutoNum type="romanUcPeriod"/>
            </a:pPr>
            <a:r>
              <a:rPr lang="it-IT" dirty="0"/>
              <a:t>orientamento narrativo (funzione testuale); </a:t>
            </a:r>
          </a:p>
          <a:p>
            <a:pPr marL="571500" indent="-571500">
              <a:buFont typeface="+mj-lt"/>
              <a:buAutoNum type="romanUcPeriod"/>
            </a:pPr>
            <a:r>
              <a:rPr lang="it-IT" dirty="0"/>
              <a:t>introduttore di elementi linguistici della differenza</a:t>
            </a:r>
          </a:p>
        </p:txBody>
      </p:sp>
    </p:spTree>
    <p:extLst>
      <p:ext uri="{BB962C8B-B14F-4D97-AF65-F5344CB8AC3E}">
        <p14:creationId xmlns:p14="http://schemas.microsoft.com/office/powerpoint/2010/main" val="1786636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rete relazionale Lingua/Spazi/Territorio</a:t>
            </a:r>
            <a:endParaRPr lang="it-IT" dirty="0"/>
          </a:p>
        </p:txBody>
      </p:sp>
      <p:pic>
        <p:nvPicPr>
          <p:cNvPr id="4" name="Segnaposto contenuto 3" descr="C:\Users\vinceitastra\Desktop\articolo per Krefeld deittici\Immagine.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67744" y="1844824"/>
            <a:ext cx="4904880" cy="4525963"/>
          </a:xfrm>
          <a:prstGeom prst="rect">
            <a:avLst/>
          </a:prstGeom>
          <a:noFill/>
          <a:ln>
            <a:solidFill>
              <a:schemeClr val="accent1"/>
            </a:solidFill>
          </a:ln>
        </p:spPr>
      </p:pic>
      <p:sp>
        <p:nvSpPr>
          <p:cNvPr id="5" name="Rettangolo 4"/>
          <p:cNvSpPr/>
          <p:nvPr/>
        </p:nvSpPr>
        <p:spPr>
          <a:xfrm>
            <a:off x="1547664" y="6394482"/>
            <a:ext cx="6048672" cy="369332"/>
          </a:xfrm>
          <a:prstGeom prst="rect">
            <a:avLst/>
          </a:prstGeom>
        </p:spPr>
        <p:txBody>
          <a:bodyPr wrap="square">
            <a:spAutoFit/>
          </a:bodyPr>
          <a:lstStyle/>
          <a:p>
            <a:r>
              <a:rPr lang="it-IT" dirty="0" smtClean="0"/>
              <a:t>          Dialettologia </a:t>
            </a:r>
            <a:r>
              <a:rPr lang="it-IT" dirty="0"/>
              <a:t>percettiva, Deissi, Dicotomia interazionale</a:t>
            </a:r>
          </a:p>
        </p:txBody>
      </p:sp>
    </p:spTree>
    <p:extLst>
      <p:ext uri="{BB962C8B-B14F-4D97-AF65-F5344CB8AC3E}">
        <p14:creationId xmlns:p14="http://schemas.microsoft.com/office/powerpoint/2010/main" val="1953884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smtClean="0"/>
              <a:t>Classificazione dei punti di inchiesta</a:t>
            </a:r>
            <a:endParaRPr lang="it-IT" sz="4000" dirty="0"/>
          </a:p>
        </p:txBody>
      </p:sp>
      <p:sp>
        <p:nvSpPr>
          <p:cNvPr id="3" name="Segnaposto contenuto 2"/>
          <p:cNvSpPr>
            <a:spLocks noGrp="1"/>
          </p:cNvSpPr>
          <p:nvPr>
            <p:ph idx="1"/>
          </p:nvPr>
        </p:nvSpPr>
        <p:spPr/>
        <p:txBody>
          <a:bodyPr>
            <a:normAutofit fontScale="92500"/>
          </a:bodyPr>
          <a:lstStyle/>
          <a:p>
            <a:pPr marL="0" indent="0">
              <a:buNone/>
            </a:pPr>
            <a:r>
              <a:rPr lang="it-IT" sz="2800" dirty="0" smtClean="0"/>
              <a:t>I </a:t>
            </a:r>
            <a:r>
              <a:rPr lang="it-IT" sz="2800" dirty="0"/>
              <a:t>“</a:t>
            </a:r>
            <a:r>
              <a:rPr lang="it-IT" sz="2800" b="1" dirty="0">
                <a:solidFill>
                  <a:schemeClr val="accent6">
                    <a:lumMod val="75000"/>
                  </a:schemeClr>
                </a:solidFill>
              </a:rPr>
              <a:t>centri</a:t>
            </a:r>
            <a:r>
              <a:rPr lang="it-IT" sz="2800" dirty="0"/>
              <a:t>” sono aree urbane dinamiche o mediamente dinamiche (città capoluogo, centri medi caratterizzati da mobilità sociale e produttività economica), ogni centro corrisponde a un singolo comune. </a:t>
            </a:r>
            <a:endParaRPr lang="it-IT" sz="2800" dirty="0" smtClean="0"/>
          </a:p>
          <a:p>
            <a:pPr marL="0" indent="0">
              <a:buNone/>
            </a:pPr>
            <a:endParaRPr lang="it-IT" sz="400" dirty="0" smtClean="0"/>
          </a:p>
          <a:p>
            <a:pPr marL="0" indent="0">
              <a:buNone/>
            </a:pPr>
            <a:r>
              <a:rPr lang="it-IT" sz="2800" dirty="0" smtClean="0"/>
              <a:t>Invece </a:t>
            </a:r>
            <a:r>
              <a:rPr lang="it-IT" sz="2800" dirty="0"/>
              <a:t>le “</a:t>
            </a:r>
            <a:r>
              <a:rPr lang="it-IT" sz="2800" b="1" dirty="0" err="1">
                <a:solidFill>
                  <a:schemeClr val="accent6">
                    <a:lumMod val="75000"/>
                  </a:schemeClr>
                </a:solidFill>
              </a:rPr>
              <a:t>microaree</a:t>
            </a:r>
            <a:r>
              <a:rPr lang="it-IT" sz="2800" dirty="0"/>
              <a:t>” sono costituite da due o tre paesi contigui associati da costanti socioeconomiche che presentano criticità demografica (perdita e invecchiamento di popolazione) e fenomeni di recessione </a:t>
            </a:r>
            <a:r>
              <a:rPr lang="it-IT" sz="2800" dirty="0" smtClean="0"/>
              <a:t>economica.</a:t>
            </a:r>
          </a:p>
          <a:p>
            <a:pPr marL="0" indent="0">
              <a:buNone/>
            </a:pPr>
            <a:r>
              <a:rPr lang="it-IT" sz="2800" dirty="0" smtClean="0"/>
              <a:t> </a:t>
            </a:r>
          </a:p>
          <a:p>
            <a:pPr marL="0" indent="0">
              <a:buNone/>
            </a:pPr>
            <a:r>
              <a:rPr lang="it-IT" sz="2600" dirty="0" smtClean="0"/>
              <a:t>(D’Agostino / Ruffino 2005: 95-123)</a:t>
            </a:r>
            <a:endParaRPr lang="it-IT" sz="2600" dirty="0"/>
          </a:p>
        </p:txBody>
      </p:sp>
    </p:spTree>
    <p:extLst>
      <p:ext uri="{BB962C8B-B14F-4D97-AF65-F5344CB8AC3E}">
        <p14:creationId xmlns:p14="http://schemas.microsoft.com/office/powerpoint/2010/main" val="62963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rete pilota</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381056187"/>
              </p:ext>
            </p:extLst>
          </p:nvPr>
        </p:nvGraphicFramePr>
        <p:xfrm>
          <a:off x="1259632" y="1484784"/>
          <a:ext cx="6624736" cy="4684991"/>
        </p:xfrm>
        <a:graphic>
          <a:graphicData uri="http://schemas.openxmlformats.org/drawingml/2006/table">
            <a:tbl>
              <a:tblPr firstRow="1" firstCol="1" bandRow="1">
                <a:tableStyleId>{5C22544A-7EE6-4342-B048-85BDC9FD1C3A}</a:tableStyleId>
              </a:tblPr>
              <a:tblGrid>
                <a:gridCol w="6624736">
                  <a:extLst>
                    <a:ext uri="{9D8B030D-6E8A-4147-A177-3AD203B41FA5}">
                      <a16:colId xmlns:a16="http://schemas.microsoft.com/office/drawing/2014/main" xmlns="" val="20000"/>
                    </a:ext>
                  </a:extLst>
                </a:gridCol>
              </a:tblGrid>
              <a:tr h="359854">
                <a:tc>
                  <a:txBody>
                    <a:bodyPr/>
                    <a:lstStyle/>
                    <a:p>
                      <a:pPr algn="ctr"/>
                      <a:r>
                        <a:rPr lang="it-IT" sz="2200" dirty="0">
                          <a:effectLst/>
                        </a:rPr>
                        <a:t>Punti e Micro-aree</a:t>
                      </a:r>
                      <a:endParaRPr lang="it-IT" sz="2200" dirty="0">
                        <a:effectLst/>
                        <a:latin typeface="Calibri"/>
                        <a:ea typeface="SimSun"/>
                        <a:cs typeface="Arial"/>
                      </a:endParaRPr>
                    </a:p>
                  </a:txBody>
                  <a:tcPr marL="68580" marR="68580" marT="0" marB="0" anchor="ctr">
                    <a:solidFill>
                      <a:schemeClr val="accent6">
                        <a:lumMod val="75000"/>
                      </a:schemeClr>
                    </a:solidFill>
                  </a:tcPr>
                </a:tc>
                <a:extLst>
                  <a:ext uri="{0D108BD9-81ED-4DB2-BD59-A6C34878D82A}">
                    <a16:rowId xmlns:a16="http://schemas.microsoft.com/office/drawing/2014/main" xmlns="" val="10000"/>
                  </a:ext>
                </a:extLst>
              </a:tr>
              <a:tr h="380891">
                <a:tc>
                  <a:txBody>
                    <a:bodyPr/>
                    <a:lstStyle/>
                    <a:p>
                      <a:r>
                        <a:rPr lang="it-IT" sz="2200" dirty="0">
                          <a:effectLst/>
                        </a:rPr>
                        <a:t>Trapani</a:t>
                      </a:r>
                      <a:endParaRPr lang="it-IT" sz="2200" dirty="0">
                        <a:effectLst/>
                        <a:latin typeface="Calibri"/>
                        <a:ea typeface="SimSun"/>
                        <a:cs typeface="Arial"/>
                      </a:endParaRPr>
                    </a:p>
                  </a:txBody>
                  <a:tcPr marL="68580" marR="68580" marT="0" marB="0" anchor="ctr">
                    <a:solidFill>
                      <a:schemeClr val="accent6">
                        <a:lumMod val="75000"/>
                      </a:schemeClr>
                    </a:solidFill>
                  </a:tcPr>
                </a:tc>
                <a:extLst>
                  <a:ext uri="{0D108BD9-81ED-4DB2-BD59-A6C34878D82A}">
                    <a16:rowId xmlns:a16="http://schemas.microsoft.com/office/drawing/2014/main" xmlns="" val="10001"/>
                  </a:ext>
                </a:extLst>
              </a:tr>
              <a:tr h="380891">
                <a:tc>
                  <a:txBody>
                    <a:bodyPr/>
                    <a:lstStyle/>
                    <a:p>
                      <a:r>
                        <a:rPr lang="it-IT" sz="2200" dirty="0">
                          <a:effectLst/>
                        </a:rPr>
                        <a:t>Campobello di Mazara - Castelvetrano</a:t>
                      </a:r>
                      <a:endParaRPr lang="it-IT" sz="2200" dirty="0">
                        <a:effectLst/>
                        <a:latin typeface="Calibri"/>
                        <a:ea typeface="SimSun"/>
                        <a:cs typeface="Arial"/>
                      </a:endParaRPr>
                    </a:p>
                  </a:txBody>
                  <a:tcPr marL="68580" marR="68580" marT="0" marB="0" anchor="ctr">
                    <a:solidFill>
                      <a:schemeClr val="accent6">
                        <a:lumMod val="75000"/>
                      </a:schemeClr>
                    </a:solidFill>
                  </a:tcPr>
                </a:tc>
                <a:extLst>
                  <a:ext uri="{0D108BD9-81ED-4DB2-BD59-A6C34878D82A}">
                    <a16:rowId xmlns:a16="http://schemas.microsoft.com/office/drawing/2014/main" xmlns="" val="10002"/>
                  </a:ext>
                </a:extLst>
              </a:tr>
              <a:tr h="380891">
                <a:tc>
                  <a:txBody>
                    <a:bodyPr/>
                    <a:lstStyle/>
                    <a:p>
                      <a:r>
                        <a:rPr lang="it-IT" sz="2200" dirty="0">
                          <a:effectLst/>
                        </a:rPr>
                        <a:t>Alcamo</a:t>
                      </a:r>
                      <a:endParaRPr lang="it-IT" sz="2200" dirty="0">
                        <a:effectLst/>
                        <a:latin typeface="Calibri"/>
                        <a:ea typeface="SimSun"/>
                        <a:cs typeface="Arial"/>
                      </a:endParaRPr>
                    </a:p>
                  </a:txBody>
                  <a:tcPr marL="68580" marR="68580" marT="0" marB="0" anchor="ctr">
                    <a:solidFill>
                      <a:schemeClr val="accent6">
                        <a:lumMod val="75000"/>
                      </a:schemeClr>
                    </a:solidFill>
                  </a:tcPr>
                </a:tc>
                <a:extLst>
                  <a:ext uri="{0D108BD9-81ED-4DB2-BD59-A6C34878D82A}">
                    <a16:rowId xmlns:a16="http://schemas.microsoft.com/office/drawing/2014/main" xmlns="" val="10003"/>
                  </a:ext>
                </a:extLst>
              </a:tr>
              <a:tr h="380891">
                <a:tc>
                  <a:txBody>
                    <a:bodyPr/>
                    <a:lstStyle/>
                    <a:p>
                      <a:r>
                        <a:rPr lang="it-IT" sz="2200" dirty="0">
                          <a:effectLst/>
                        </a:rPr>
                        <a:t>Palermo</a:t>
                      </a:r>
                      <a:endParaRPr lang="it-IT" sz="2200" dirty="0">
                        <a:effectLst/>
                        <a:latin typeface="Calibri"/>
                        <a:ea typeface="SimSun"/>
                        <a:cs typeface="Arial"/>
                      </a:endParaRPr>
                    </a:p>
                  </a:txBody>
                  <a:tcPr marL="68580" marR="68580" marT="0" marB="0" anchor="ctr">
                    <a:solidFill>
                      <a:schemeClr val="accent6">
                        <a:lumMod val="75000"/>
                      </a:schemeClr>
                    </a:solidFill>
                  </a:tcPr>
                </a:tc>
                <a:extLst>
                  <a:ext uri="{0D108BD9-81ED-4DB2-BD59-A6C34878D82A}">
                    <a16:rowId xmlns:a16="http://schemas.microsoft.com/office/drawing/2014/main" xmlns="" val="10004"/>
                  </a:ext>
                </a:extLst>
              </a:tr>
              <a:tr h="316160">
                <a:tc>
                  <a:txBody>
                    <a:bodyPr/>
                    <a:lstStyle/>
                    <a:p>
                      <a:r>
                        <a:rPr lang="it-IT" sz="2200" dirty="0">
                          <a:effectLst/>
                        </a:rPr>
                        <a:t>Caltavuturo – Sclafani Bagni - Scillato</a:t>
                      </a:r>
                      <a:endParaRPr lang="it-IT" sz="2200" dirty="0">
                        <a:effectLst/>
                        <a:latin typeface="Calibri"/>
                        <a:ea typeface="SimSun"/>
                        <a:cs typeface="Arial"/>
                      </a:endParaRPr>
                    </a:p>
                  </a:txBody>
                  <a:tcPr marL="68580" marR="68580" marT="0" marB="0" anchor="ctr">
                    <a:solidFill>
                      <a:schemeClr val="accent6">
                        <a:lumMod val="75000"/>
                      </a:schemeClr>
                    </a:solidFill>
                  </a:tcPr>
                </a:tc>
                <a:extLst>
                  <a:ext uri="{0D108BD9-81ED-4DB2-BD59-A6C34878D82A}">
                    <a16:rowId xmlns:a16="http://schemas.microsoft.com/office/drawing/2014/main" xmlns="" val="10005"/>
                  </a:ext>
                </a:extLst>
              </a:tr>
              <a:tr h="316160">
                <a:tc>
                  <a:txBody>
                    <a:bodyPr/>
                    <a:lstStyle/>
                    <a:p>
                      <a:r>
                        <a:rPr lang="it-IT" sz="2200" dirty="0">
                          <a:effectLst/>
                        </a:rPr>
                        <a:t>Agrigento</a:t>
                      </a:r>
                      <a:endParaRPr lang="it-IT" sz="2200" dirty="0">
                        <a:effectLst/>
                        <a:latin typeface="Calibri"/>
                        <a:ea typeface="SimSun"/>
                        <a:cs typeface="Arial"/>
                      </a:endParaRPr>
                    </a:p>
                  </a:txBody>
                  <a:tcPr marL="68580" marR="68580" marT="0" marB="0" anchor="ctr">
                    <a:solidFill>
                      <a:schemeClr val="accent6">
                        <a:lumMod val="75000"/>
                      </a:schemeClr>
                    </a:solidFill>
                  </a:tcPr>
                </a:tc>
                <a:extLst>
                  <a:ext uri="{0D108BD9-81ED-4DB2-BD59-A6C34878D82A}">
                    <a16:rowId xmlns:a16="http://schemas.microsoft.com/office/drawing/2014/main" xmlns="" val="10006"/>
                  </a:ext>
                </a:extLst>
              </a:tr>
              <a:tr h="316160">
                <a:tc>
                  <a:txBody>
                    <a:bodyPr/>
                    <a:lstStyle/>
                    <a:p>
                      <a:r>
                        <a:rPr lang="it-IT" sz="2200" dirty="0">
                          <a:effectLst/>
                        </a:rPr>
                        <a:t>Canicattì</a:t>
                      </a:r>
                      <a:endParaRPr lang="it-IT" sz="2200" dirty="0">
                        <a:effectLst/>
                        <a:latin typeface="Calibri"/>
                        <a:ea typeface="SimSun"/>
                        <a:cs typeface="Arial"/>
                      </a:endParaRPr>
                    </a:p>
                  </a:txBody>
                  <a:tcPr marL="68580" marR="68580" marT="0" marB="0" anchor="ctr">
                    <a:solidFill>
                      <a:schemeClr val="accent6">
                        <a:lumMod val="75000"/>
                      </a:schemeClr>
                    </a:solidFill>
                  </a:tcPr>
                </a:tc>
                <a:extLst>
                  <a:ext uri="{0D108BD9-81ED-4DB2-BD59-A6C34878D82A}">
                    <a16:rowId xmlns:a16="http://schemas.microsoft.com/office/drawing/2014/main" xmlns="" val="10007"/>
                  </a:ext>
                </a:extLst>
              </a:tr>
              <a:tr h="316160">
                <a:tc>
                  <a:txBody>
                    <a:bodyPr/>
                    <a:lstStyle/>
                    <a:p>
                      <a:r>
                        <a:rPr lang="it-IT" sz="2200" dirty="0">
                          <a:effectLst/>
                        </a:rPr>
                        <a:t>Tusa</a:t>
                      </a:r>
                      <a:endParaRPr lang="it-IT" sz="2200" dirty="0">
                        <a:effectLst/>
                        <a:latin typeface="Calibri"/>
                        <a:ea typeface="SimSun"/>
                        <a:cs typeface="Arial"/>
                      </a:endParaRPr>
                    </a:p>
                  </a:txBody>
                  <a:tcPr marL="68580" marR="68580" marT="0" marB="0" anchor="ctr">
                    <a:solidFill>
                      <a:schemeClr val="accent6">
                        <a:lumMod val="75000"/>
                      </a:schemeClr>
                    </a:solidFill>
                  </a:tcPr>
                </a:tc>
                <a:extLst>
                  <a:ext uri="{0D108BD9-81ED-4DB2-BD59-A6C34878D82A}">
                    <a16:rowId xmlns:a16="http://schemas.microsoft.com/office/drawing/2014/main" xmlns="" val="10008"/>
                  </a:ext>
                </a:extLst>
              </a:tr>
              <a:tr h="359854">
                <a:tc>
                  <a:txBody>
                    <a:bodyPr/>
                    <a:lstStyle/>
                    <a:p>
                      <a:r>
                        <a:rPr lang="it-IT" sz="2200" dirty="0">
                          <a:effectLst/>
                        </a:rPr>
                        <a:t>Capo d’Orlando</a:t>
                      </a:r>
                      <a:endParaRPr lang="it-IT" sz="2200" dirty="0">
                        <a:effectLst/>
                        <a:latin typeface="Calibri"/>
                        <a:ea typeface="SimSun"/>
                        <a:cs typeface="Arial"/>
                      </a:endParaRPr>
                    </a:p>
                  </a:txBody>
                  <a:tcPr marL="68580" marR="68580" marT="0" marB="0" anchor="ctr">
                    <a:solidFill>
                      <a:schemeClr val="accent6">
                        <a:lumMod val="75000"/>
                      </a:schemeClr>
                    </a:solidFill>
                  </a:tcPr>
                </a:tc>
                <a:extLst>
                  <a:ext uri="{0D108BD9-81ED-4DB2-BD59-A6C34878D82A}">
                    <a16:rowId xmlns:a16="http://schemas.microsoft.com/office/drawing/2014/main" xmlns="" val="10009"/>
                  </a:ext>
                </a:extLst>
              </a:tr>
              <a:tr h="380891">
                <a:tc>
                  <a:txBody>
                    <a:bodyPr/>
                    <a:lstStyle/>
                    <a:p>
                      <a:r>
                        <a:rPr lang="it-IT" sz="2200" dirty="0">
                          <a:effectLst/>
                        </a:rPr>
                        <a:t>Catania</a:t>
                      </a:r>
                      <a:endParaRPr lang="it-IT" sz="2200" dirty="0">
                        <a:effectLst/>
                        <a:latin typeface="Calibri"/>
                        <a:ea typeface="SimSun"/>
                        <a:cs typeface="Arial"/>
                      </a:endParaRPr>
                    </a:p>
                  </a:txBody>
                  <a:tcPr marL="68580" marR="68580" marT="0" marB="0" anchor="ctr">
                    <a:solidFill>
                      <a:schemeClr val="accent6">
                        <a:lumMod val="75000"/>
                      </a:schemeClr>
                    </a:solidFill>
                  </a:tcPr>
                </a:tc>
                <a:extLst>
                  <a:ext uri="{0D108BD9-81ED-4DB2-BD59-A6C34878D82A}">
                    <a16:rowId xmlns:a16="http://schemas.microsoft.com/office/drawing/2014/main" xmlns="" val="10010"/>
                  </a:ext>
                </a:extLst>
              </a:tr>
              <a:tr h="359854">
                <a:tc>
                  <a:txBody>
                    <a:bodyPr/>
                    <a:lstStyle/>
                    <a:p>
                      <a:r>
                        <a:rPr lang="it-IT" sz="2200" dirty="0">
                          <a:effectLst/>
                        </a:rPr>
                        <a:t>Gravina di Catania, Mascalucia, San Giovanni La Punta</a:t>
                      </a:r>
                      <a:endParaRPr lang="it-IT" sz="2200" dirty="0">
                        <a:effectLst/>
                        <a:latin typeface="Calibri"/>
                        <a:ea typeface="SimSun"/>
                        <a:cs typeface="Arial"/>
                      </a:endParaRPr>
                    </a:p>
                  </a:txBody>
                  <a:tcPr marL="68580" marR="68580" marT="0" marB="0" anchor="ctr">
                    <a:solidFill>
                      <a:schemeClr val="accent6">
                        <a:lumMod val="75000"/>
                      </a:schemeClr>
                    </a:solidFill>
                  </a:tcPr>
                </a:tc>
                <a:extLst>
                  <a:ext uri="{0D108BD9-81ED-4DB2-BD59-A6C34878D82A}">
                    <a16:rowId xmlns:a16="http://schemas.microsoft.com/office/drawing/2014/main" xmlns="" val="10011"/>
                  </a:ext>
                </a:extLst>
              </a:tr>
              <a:tr h="359854">
                <a:tc>
                  <a:txBody>
                    <a:bodyPr/>
                    <a:lstStyle/>
                    <a:p>
                      <a:r>
                        <a:rPr lang="it-IT" sz="2200" dirty="0">
                          <a:effectLst/>
                        </a:rPr>
                        <a:t>Chiaramonte Gulfi, Giarratana, Monterosso Almo</a:t>
                      </a:r>
                      <a:endParaRPr lang="it-IT" sz="2200" dirty="0">
                        <a:effectLst/>
                        <a:latin typeface="Calibri"/>
                        <a:ea typeface="SimSun"/>
                        <a:cs typeface="Arial"/>
                      </a:endParaRPr>
                    </a:p>
                  </a:txBody>
                  <a:tcPr marL="68580" marR="68580" marT="0" marB="0" anchor="ctr">
                    <a:solidFill>
                      <a:schemeClr val="accent6">
                        <a:lumMod val="75000"/>
                      </a:schemeClr>
                    </a:solidFill>
                  </a:tcPr>
                </a:tc>
                <a:extLst>
                  <a:ext uri="{0D108BD9-81ED-4DB2-BD59-A6C34878D82A}">
                    <a16:rowId xmlns:a16="http://schemas.microsoft.com/office/drawing/2014/main" xmlns="" val="10012"/>
                  </a:ext>
                </a:extLst>
              </a:tr>
            </a:tbl>
          </a:graphicData>
        </a:graphic>
      </p:graphicFrame>
    </p:spTree>
    <p:extLst>
      <p:ext uri="{BB962C8B-B14F-4D97-AF65-F5344CB8AC3E}">
        <p14:creationId xmlns:p14="http://schemas.microsoft.com/office/powerpoint/2010/main" val="1133873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Rete completa </a:t>
            </a:r>
            <a:r>
              <a:rPr lang="it-IT" dirty="0" smtClean="0"/>
              <a:t>vs Rete </a:t>
            </a:r>
            <a:r>
              <a:rPr lang="it-IT" dirty="0"/>
              <a:t>pilota</a:t>
            </a:r>
          </a:p>
        </p:txBody>
      </p:sp>
      <p:graphicFrame>
        <p:nvGraphicFramePr>
          <p:cNvPr id="12" name="Segnaposto contenuto 11"/>
          <p:cNvGraphicFramePr>
            <a:graphicFrameLocks noGrp="1"/>
          </p:cNvGraphicFramePr>
          <p:nvPr>
            <p:ph idx="1"/>
            <p:extLst>
              <p:ext uri="{D42A27DB-BD31-4B8C-83A1-F6EECF244321}">
                <p14:modId xmlns:p14="http://schemas.microsoft.com/office/powerpoint/2010/main" val="4218538603"/>
              </p:ext>
            </p:extLst>
          </p:nvPr>
        </p:nvGraphicFramePr>
        <p:xfrm>
          <a:off x="971600" y="2276872"/>
          <a:ext cx="7488832" cy="3074670"/>
        </p:xfrm>
        <a:graphic>
          <a:graphicData uri="http://schemas.openxmlformats.org/drawingml/2006/table">
            <a:tbl>
              <a:tblPr>
                <a:tableStyleId>{5C22544A-7EE6-4342-B048-85BDC9FD1C3A}</a:tableStyleId>
              </a:tblPr>
              <a:tblGrid>
                <a:gridCol w="2448272">
                  <a:extLst>
                    <a:ext uri="{9D8B030D-6E8A-4147-A177-3AD203B41FA5}">
                      <a16:colId xmlns:a16="http://schemas.microsoft.com/office/drawing/2014/main" xmlns="" val="20000"/>
                    </a:ext>
                  </a:extLst>
                </a:gridCol>
                <a:gridCol w="690649">
                  <a:extLst>
                    <a:ext uri="{9D8B030D-6E8A-4147-A177-3AD203B41FA5}">
                      <a16:colId xmlns:a16="http://schemas.microsoft.com/office/drawing/2014/main" xmlns="" val="20001"/>
                    </a:ext>
                  </a:extLst>
                </a:gridCol>
                <a:gridCol w="1180377">
                  <a:extLst>
                    <a:ext uri="{9D8B030D-6E8A-4147-A177-3AD203B41FA5}">
                      <a16:colId xmlns:a16="http://schemas.microsoft.com/office/drawing/2014/main" xmlns="" val="20002"/>
                    </a:ext>
                  </a:extLst>
                </a:gridCol>
                <a:gridCol w="3169534">
                  <a:extLst>
                    <a:ext uri="{9D8B030D-6E8A-4147-A177-3AD203B41FA5}">
                      <a16:colId xmlns:a16="http://schemas.microsoft.com/office/drawing/2014/main" xmlns="" val="20003"/>
                    </a:ext>
                  </a:extLst>
                </a:gridCol>
              </a:tblGrid>
              <a:tr h="190500">
                <a:tc>
                  <a:txBody>
                    <a:bodyPr/>
                    <a:lstStyle/>
                    <a:p>
                      <a:pPr algn="ctr" fontAlgn="ctr"/>
                      <a:endParaRPr lang="it-IT" sz="2200" b="1" i="0" u="none" strike="noStrike" dirty="0">
                        <a:solidFill>
                          <a:schemeClr val="bg1"/>
                        </a:solidFill>
                        <a:effectLst/>
                        <a:latin typeface="Times New Roman"/>
                      </a:endParaRPr>
                    </a:p>
                  </a:txBody>
                  <a:tcPr marL="9525" marR="9525" marT="9525" marB="0" anchor="ctr">
                    <a:solidFill>
                      <a:schemeClr val="accent6">
                        <a:lumMod val="75000"/>
                      </a:schemeClr>
                    </a:solidFill>
                  </a:tcPr>
                </a:tc>
                <a:tc>
                  <a:txBody>
                    <a:bodyPr/>
                    <a:lstStyle/>
                    <a:p>
                      <a:pPr algn="ctr" fontAlgn="ctr"/>
                      <a:r>
                        <a:rPr lang="it-IT" sz="2200" u="none" strike="noStrike" dirty="0">
                          <a:solidFill>
                            <a:schemeClr val="bg1"/>
                          </a:solidFill>
                          <a:effectLst/>
                        </a:rPr>
                        <a:t>RETE COMPLETA</a:t>
                      </a:r>
                      <a:endParaRPr lang="it-IT" sz="2200" b="0" i="0" u="none" strike="noStrike" dirty="0">
                        <a:solidFill>
                          <a:schemeClr val="bg1"/>
                        </a:solidFill>
                        <a:effectLst/>
                        <a:latin typeface="Times New Roman"/>
                      </a:endParaRPr>
                    </a:p>
                  </a:txBody>
                  <a:tcPr marL="9525" marR="9525" marT="9525" marB="0" anchor="ctr">
                    <a:solidFill>
                      <a:schemeClr val="accent6">
                        <a:lumMod val="75000"/>
                      </a:schemeClr>
                    </a:solidFill>
                  </a:tcPr>
                </a:tc>
                <a:tc>
                  <a:txBody>
                    <a:bodyPr/>
                    <a:lstStyle/>
                    <a:p>
                      <a:pPr algn="ctr" fontAlgn="ctr"/>
                      <a:r>
                        <a:rPr lang="it-IT" sz="2200" u="none" strike="noStrike" dirty="0">
                          <a:solidFill>
                            <a:schemeClr val="bg1"/>
                          </a:solidFill>
                          <a:effectLst/>
                        </a:rPr>
                        <a:t>RETE PILOTA</a:t>
                      </a:r>
                      <a:endParaRPr lang="it-IT" sz="2200" b="0" i="0" u="none" strike="noStrike" dirty="0">
                        <a:solidFill>
                          <a:schemeClr val="bg1"/>
                        </a:solidFill>
                        <a:effectLst/>
                        <a:latin typeface="Times New Roman"/>
                      </a:endParaRPr>
                    </a:p>
                  </a:txBody>
                  <a:tcPr marL="9525" marR="9525" marT="9525" marB="0" anchor="ctr">
                    <a:solidFill>
                      <a:schemeClr val="accent6">
                        <a:lumMod val="75000"/>
                      </a:schemeClr>
                    </a:solidFill>
                  </a:tcPr>
                </a:tc>
                <a:tc>
                  <a:txBody>
                    <a:bodyPr/>
                    <a:lstStyle/>
                    <a:p>
                      <a:pPr algn="ctr" fontAlgn="ctr"/>
                      <a:r>
                        <a:rPr lang="it-IT" sz="2200" u="none" strike="noStrike">
                          <a:solidFill>
                            <a:schemeClr val="bg1"/>
                          </a:solidFill>
                          <a:effectLst/>
                        </a:rPr>
                        <a:t>COMPLETA/PILOTA</a:t>
                      </a:r>
                      <a:endParaRPr lang="it-IT" sz="2200" b="0" i="0" u="none" strike="noStrike">
                        <a:solidFill>
                          <a:schemeClr val="bg1"/>
                        </a:solidFill>
                        <a:effectLst/>
                        <a:latin typeface="Times New Roman"/>
                      </a:endParaRPr>
                    </a:p>
                  </a:txBody>
                  <a:tcPr marL="9525" marR="9525" marT="9525" marB="0" anchor="ctr">
                    <a:solidFill>
                      <a:schemeClr val="accent6">
                        <a:lumMod val="75000"/>
                      </a:schemeClr>
                    </a:solidFill>
                  </a:tcPr>
                </a:tc>
                <a:extLst>
                  <a:ext uri="{0D108BD9-81ED-4DB2-BD59-A6C34878D82A}">
                    <a16:rowId xmlns:a16="http://schemas.microsoft.com/office/drawing/2014/main" xmlns="" val="10000"/>
                  </a:ext>
                </a:extLst>
              </a:tr>
              <a:tr h="200025">
                <a:tc>
                  <a:txBody>
                    <a:bodyPr/>
                    <a:lstStyle/>
                    <a:p>
                      <a:pPr algn="ctr" fontAlgn="ctr"/>
                      <a:r>
                        <a:rPr lang="it-IT" sz="2200" u="none" strike="noStrike" dirty="0">
                          <a:solidFill>
                            <a:schemeClr val="bg1"/>
                          </a:solidFill>
                          <a:effectLst/>
                        </a:rPr>
                        <a:t>Comuni</a:t>
                      </a:r>
                      <a:endParaRPr lang="it-IT" sz="2200" b="1" i="0" u="none" strike="noStrike" dirty="0">
                        <a:solidFill>
                          <a:schemeClr val="bg1"/>
                        </a:solidFill>
                        <a:effectLst/>
                        <a:latin typeface="Times New Roman"/>
                      </a:endParaRPr>
                    </a:p>
                  </a:txBody>
                  <a:tcPr marL="9525" marR="9525" marT="9525" marB="0" anchor="ctr">
                    <a:solidFill>
                      <a:schemeClr val="accent6">
                        <a:lumMod val="75000"/>
                      </a:schemeClr>
                    </a:solidFill>
                  </a:tcPr>
                </a:tc>
                <a:tc>
                  <a:txBody>
                    <a:bodyPr/>
                    <a:lstStyle/>
                    <a:p>
                      <a:pPr algn="ctr" fontAlgn="ctr"/>
                      <a:r>
                        <a:rPr lang="it-IT" sz="2200" u="none" strike="noStrike" dirty="0">
                          <a:solidFill>
                            <a:schemeClr val="bg1"/>
                          </a:solidFill>
                          <a:effectLst/>
                        </a:rPr>
                        <a:t>96</a:t>
                      </a:r>
                      <a:endParaRPr lang="it-IT" sz="2200" b="0" i="0" u="none" strike="noStrike" dirty="0">
                        <a:solidFill>
                          <a:schemeClr val="bg1"/>
                        </a:solidFill>
                        <a:effectLst/>
                        <a:latin typeface="Times New Roman"/>
                      </a:endParaRPr>
                    </a:p>
                  </a:txBody>
                  <a:tcPr marL="9525" marR="9525" marT="9525" marB="0" anchor="ctr">
                    <a:solidFill>
                      <a:schemeClr val="accent6">
                        <a:lumMod val="75000"/>
                      </a:schemeClr>
                    </a:solidFill>
                  </a:tcPr>
                </a:tc>
                <a:tc>
                  <a:txBody>
                    <a:bodyPr/>
                    <a:lstStyle/>
                    <a:p>
                      <a:pPr algn="ctr" fontAlgn="ctr"/>
                      <a:r>
                        <a:rPr lang="it-IT" sz="2200" u="none" strike="noStrike" dirty="0">
                          <a:solidFill>
                            <a:schemeClr val="bg1"/>
                          </a:solidFill>
                          <a:effectLst/>
                        </a:rPr>
                        <a:t>26</a:t>
                      </a:r>
                      <a:endParaRPr lang="it-IT" sz="2200" b="0" i="0" u="none" strike="noStrike" dirty="0">
                        <a:solidFill>
                          <a:schemeClr val="bg1"/>
                        </a:solidFill>
                        <a:effectLst/>
                        <a:latin typeface="Times New Roman"/>
                      </a:endParaRPr>
                    </a:p>
                  </a:txBody>
                  <a:tcPr marL="9525" marR="9525" marT="9525" marB="0" anchor="ctr">
                    <a:solidFill>
                      <a:schemeClr val="accent6">
                        <a:lumMod val="75000"/>
                      </a:schemeClr>
                    </a:solidFill>
                  </a:tcPr>
                </a:tc>
                <a:tc>
                  <a:txBody>
                    <a:bodyPr/>
                    <a:lstStyle/>
                    <a:p>
                      <a:pPr algn="ctr" fontAlgn="ctr"/>
                      <a:r>
                        <a:rPr lang="it-IT" sz="2200" b="0" i="0" u="none" strike="noStrike" dirty="0" smtClean="0">
                          <a:solidFill>
                            <a:schemeClr val="bg1"/>
                          </a:solidFill>
                          <a:effectLst/>
                          <a:latin typeface="Calibri"/>
                        </a:rPr>
                        <a:t>100/27,09</a:t>
                      </a:r>
                      <a:endParaRPr lang="it-IT" sz="2200" b="0" i="0" u="none" strike="noStrike" dirty="0">
                        <a:solidFill>
                          <a:schemeClr val="bg1"/>
                        </a:solidFill>
                        <a:effectLst/>
                        <a:latin typeface="Calibri"/>
                      </a:endParaRPr>
                    </a:p>
                  </a:txBody>
                  <a:tcPr marL="9525" marR="9525" marT="9525" marB="0" anchor="ctr">
                    <a:solidFill>
                      <a:schemeClr val="accent6">
                        <a:lumMod val="75000"/>
                      </a:schemeClr>
                    </a:solidFill>
                  </a:tcPr>
                </a:tc>
                <a:extLst>
                  <a:ext uri="{0D108BD9-81ED-4DB2-BD59-A6C34878D82A}">
                    <a16:rowId xmlns:a16="http://schemas.microsoft.com/office/drawing/2014/main" xmlns="" val="10001"/>
                  </a:ext>
                </a:extLst>
              </a:tr>
              <a:tr h="200025">
                <a:tc>
                  <a:txBody>
                    <a:bodyPr/>
                    <a:lstStyle/>
                    <a:p>
                      <a:pPr algn="ctr" fontAlgn="ctr"/>
                      <a:r>
                        <a:rPr lang="it-IT" sz="2200" u="none" strike="noStrike" dirty="0">
                          <a:solidFill>
                            <a:schemeClr val="bg1"/>
                          </a:solidFill>
                          <a:effectLst/>
                        </a:rPr>
                        <a:t>Punti d’inchiesta</a:t>
                      </a:r>
                      <a:endParaRPr lang="it-IT" sz="2200" b="1" i="0" u="none" strike="noStrike" dirty="0">
                        <a:solidFill>
                          <a:schemeClr val="bg1"/>
                        </a:solidFill>
                        <a:effectLst/>
                        <a:latin typeface="Times New Roman"/>
                      </a:endParaRPr>
                    </a:p>
                  </a:txBody>
                  <a:tcPr marL="9525" marR="9525" marT="9525" marB="0" anchor="ctr">
                    <a:solidFill>
                      <a:schemeClr val="accent6">
                        <a:lumMod val="75000"/>
                      </a:schemeClr>
                    </a:solidFill>
                  </a:tcPr>
                </a:tc>
                <a:tc>
                  <a:txBody>
                    <a:bodyPr/>
                    <a:lstStyle/>
                    <a:p>
                      <a:pPr algn="ctr" fontAlgn="ctr"/>
                      <a:r>
                        <a:rPr lang="it-IT" sz="2200" u="none" strike="noStrike" dirty="0">
                          <a:solidFill>
                            <a:schemeClr val="bg1"/>
                          </a:solidFill>
                          <a:effectLst/>
                        </a:rPr>
                        <a:t>55</a:t>
                      </a:r>
                      <a:endParaRPr lang="it-IT" sz="2200" b="0" i="0" u="none" strike="noStrike" dirty="0">
                        <a:solidFill>
                          <a:schemeClr val="bg1"/>
                        </a:solidFill>
                        <a:effectLst/>
                        <a:latin typeface="Times New Roman"/>
                      </a:endParaRPr>
                    </a:p>
                  </a:txBody>
                  <a:tcPr marL="9525" marR="9525" marT="9525" marB="0" anchor="ctr">
                    <a:solidFill>
                      <a:schemeClr val="accent6">
                        <a:lumMod val="75000"/>
                      </a:schemeClr>
                    </a:solidFill>
                  </a:tcPr>
                </a:tc>
                <a:tc>
                  <a:txBody>
                    <a:bodyPr/>
                    <a:lstStyle/>
                    <a:p>
                      <a:pPr algn="ctr" fontAlgn="ctr"/>
                      <a:r>
                        <a:rPr lang="it-IT" sz="2200" u="none" strike="noStrike" dirty="0">
                          <a:solidFill>
                            <a:schemeClr val="bg1"/>
                          </a:solidFill>
                          <a:effectLst/>
                        </a:rPr>
                        <a:t>15</a:t>
                      </a:r>
                      <a:endParaRPr lang="it-IT" sz="2200" b="0" i="0" u="none" strike="noStrike" dirty="0">
                        <a:solidFill>
                          <a:schemeClr val="bg1"/>
                        </a:solidFill>
                        <a:effectLst/>
                        <a:latin typeface="Times New Roman"/>
                      </a:endParaRPr>
                    </a:p>
                  </a:txBody>
                  <a:tcPr marL="9525" marR="9525" marT="9525" marB="0" anchor="ctr">
                    <a:solidFill>
                      <a:schemeClr val="accent6">
                        <a:lumMod val="75000"/>
                      </a:schemeClr>
                    </a:solidFill>
                  </a:tcPr>
                </a:tc>
                <a:tc>
                  <a:txBody>
                    <a:bodyPr/>
                    <a:lstStyle/>
                    <a:p>
                      <a:pPr algn="ctr" fontAlgn="ctr"/>
                      <a:r>
                        <a:rPr lang="it-IT" sz="2200" u="none" strike="noStrike" dirty="0">
                          <a:solidFill>
                            <a:schemeClr val="bg1"/>
                          </a:solidFill>
                          <a:effectLst/>
                        </a:rPr>
                        <a:t>100 / 27,27</a:t>
                      </a:r>
                      <a:endParaRPr lang="it-IT" sz="2200" b="0" i="0" u="none" strike="noStrike" dirty="0">
                        <a:solidFill>
                          <a:schemeClr val="bg1"/>
                        </a:solidFill>
                        <a:effectLst/>
                        <a:latin typeface="Times New Roman"/>
                      </a:endParaRPr>
                    </a:p>
                  </a:txBody>
                  <a:tcPr marL="9525" marR="9525" marT="9525" marB="0" anchor="ctr">
                    <a:solidFill>
                      <a:schemeClr val="accent6">
                        <a:lumMod val="75000"/>
                      </a:schemeClr>
                    </a:solidFill>
                  </a:tcPr>
                </a:tc>
                <a:extLst>
                  <a:ext uri="{0D108BD9-81ED-4DB2-BD59-A6C34878D82A}">
                    <a16:rowId xmlns:a16="http://schemas.microsoft.com/office/drawing/2014/main" xmlns="" val="10002"/>
                  </a:ext>
                </a:extLst>
              </a:tr>
              <a:tr h="200025">
                <a:tc>
                  <a:txBody>
                    <a:bodyPr/>
                    <a:lstStyle/>
                    <a:p>
                      <a:pPr algn="ctr" fontAlgn="ctr"/>
                      <a:r>
                        <a:rPr lang="it-IT" sz="2200" u="none" strike="noStrike">
                          <a:solidFill>
                            <a:schemeClr val="bg1"/>
                          </a:solidFill>
                          <a:effectLst/>
                        </a:rPr>
                        <a:t>Centri</a:t>
                      </a:r>
                      <a:endParaRPr lang="it-IT" sz="2200" b="1" i="0" u="none" strike="noStrike">
                        <a:solidFill>
                          <a:schemeClr val="bg1"/>
                        </a:solidFill>
                        <a:effectLst/>
                        <a:latin typeface="Times New Roman"/>
                      </a:endParaRPr>
                    </a:p>
                  </a:txBody>
                  <a:tcPr marL="9525" marR="9525" marT="9525" marB="0" anchor="ctr">
                    <a:solidFill>
                      <a:schemeClr val="accent6">
                        <a:lumMod val="75000"/>
                      </a:schemeClr>
                    </a:solidFill>
                  </a:tcPr>
                </a:tc>
                <a:tc>
                  <a:txBody>
                    <a:bodyPr/>
                    <a:lstStyle/>
                    <a:p>
                      <a:pPr algn="ctr" fontAlgn="ctr"/>
                      <a:r>
                        <a:rPr lang="it-IT" sz="2200" u="none" strike="noStrike" dirty="0">
                          <a:solidFill>
                            <a:schemeClr val="bg1"/>
                          </a:solidFill>
                          <a:effectLst/>
                        </a:rPr>
                        <a:t>33</a:t>
                      </a:r>
                      <a:endParaRPr lang="it-IT" sz="2200" b="0" i="0" u="none" strike="noStrike" dirty="0">
                        <a:solidFill>
                          <a:schemeClr val="bg1"/>
                        </a:solidFill>
                        <a:effectLst/>
                        <a:latin typeface="Times New Roman"/>
                      </a:endParaRPr>
                    </a:p>
                  </a:txBody>
                  <a:tcPr marL="9525" marR="9525" marT="9525" marB="0" anchor="ctr">
                    <a:solidFill>
                      <a:schemeClr val="accent6">
                        <a:lumMod val="75000"/>
                      </a:schemeClr>
                    </a:solidFill>
                  </a:tcPr>
                </a:tc>
                <a:tc>
                  <a:txBody>
                    <a:bodyPr/>
                    <a:lstStyle/>
                    <a:p>
                      <a:pPr algn="ctr" fontAlgn="ctr"/>
                      <a:r>
                        <a:rPr lang="it-IT" sz="2200" u="none" strike="noStrike" dirty="0">
                          <a:solidFill>
                            <a:schemeClr val="bg1"/>
                          </a:solidFill>
                          <a:effectLst/>
                        </a:rPr>
                        <a:t>9</a:t>
                      </a:r>
                      <a:endParaRPr lang="it-IT" sz="2200" b="0" i="0" u="none" strike="noStrike" dirty="0">
                        <a:solidFill>
                          <a:schemeClr val="bg1"/>
                        </a:solidFill>
                        <a:effectLst/>
                        <a:latin typeface="Times New Roman"/>
                      </a:endParaRPr>
                    </a:p>
                  </a:txBody>
                  <a:tcPr marL="9525" marR="9525" marT="9525" marB="0" anchor="ctr">
                    <a:solidFill>
                      <a:schemeClr val="accent6">
                        <a:lumMod val="75000"/>
                      </a:schemeClr>
                    </a:solidFill>
                  </a:tcPr>
                </a:tc>
                <a:tc>
                  <a:txBody>
                    <a:bodyPr/>
                    <a:lstStyle/>
                    <a:p>
                      <a:pPr algn="ctr" fontAlgn="ctr"/>
                      <a:r>
                        <a:rPr lang="it-IT" sz="2200" u="none" strike="noStrike">
                          <a:solidFill>
                            <a:schemeClr val="bg1"/>
                          </a:solidFill>
                          <a:effectLst/>
                        </a:rPr>
                        <a:t>100 / 27,27</a:t>
                      </a:r>
                      <a:endParaRPr lang="it-IT" sz="2200" b="0" i="0" u="none" strike="noStrike">
                        <a:solidFill>
                          <a:schemeClr val="bg1"/>
                        </a:solidFill>
                        <a:effectLst/>
                        <a:latin typeface="Times New Roman"/>
                      </a:endParaRPr>
                    </a:p>
                  </a:txBody>
                  <a:tcPr marL="9525" marR="9525" marT="9525" marB="0" anchor="ctr">
                    <a:solidFill>
                      <a:schemeClr val="accent6">
                        <a:lumMod val="75000"/>
                      </a:schemeClr>
                    </a:solidFill>
                  </a:tcPr>
                </a:tc>
                <a:extLst>
                  <a:ext uri="{0D108BD9-81ED-4DB2-BD59-A6C34878D82A}">
                    <a16:rowId xmlns:a16="http://schemas.microsoft.com/office/drawing/2014/main" xmlns="" val="10003"/>
                  </a:ext>
                </a:extLst>
              </a:tr>
              <a:tr h="200025">
                <a:tc>
                  <a:txBody>
                    <a:bodyPr/>
                    <a:lstStyle/>
                    <a:p>
                      <a:pPr algn="ctr" fontAlgn="ctr"/>
                      <a:r>
                        <a:rPr lang="it-IT" sz="2200" u="none" strike="noStrike">
                          <a:solidFill>
                            <a:schemeClr val="bg1"/>
                          </a:solidFill>
                          <a:effectLst/>
                        </a:rPr>
                        <a:t>Microaree</a:t>
                      </a:r>
                      <a:endParaRPr lang="it-IT" sz="2200" b="1" i="0" u="none" strike="noStrike">
                        <a:solidFill>
                          <a:schemeClr val="bg1"/>
                        </a:solidFill>
                        <a:effectLst/>
                        <a:latin typeface="Times New Roman"/>
                      </a:endParaRPr>
                    </a:p>
                  </a:txBody>
                  <a:tcPr marL="9525" marR="9525" marT="9525" marB="0" anchor="ctr">
                    <a:solidFill>
                      <a:schemeClr val="accent6">
                        <a:lumMod val="75000"/>
                      </a:schemeClr>
                    </a:solidFill>
                  </a:tcPr>
                </a:tc>
                <a:tc>
                  <a:txBody>
                    <a:bodyPr/>
                    <a:lstStyle/>
                    <a:p>
                      <a:pPr algn="ctr" fontAlgn="ctr"/>
                      <a:r>
                        <a:rPr lang="it-IT" sz="2200" u="none" strike="noStrike">
                          <a:solidFill>
                            <a:schemeClr val="bg1"/>
                          </a:solidFill>
                          <a:effectLst/>
                        </a:rPr>
                        <a:t>22</a:t>
                      </a:r>
                      <a:endParaRPr lang="it-IT" sz="2200" b="0" i="0" u="none" strike="noStrike">
                        <a:solidFill>
                          <a:schemeClr val="bg1"/>
                        </a:solidFill>
                        <a:effectLst/>
                        <a:latin typeface="Times New Roman"/>
                      </a:endParaRPr>
                    </a:p>
                  </a:txBody>
                  <a:tcPr marL="9525" marR="9525" marT="9525" marB="0" anchor="ctr">
                    <a:solidFill>
                      <a:schemeClr val="accent6">
                        <a:lumMod val="75000"/>
                      </a:schemeClr>
                    </a:solidFill>
                  </a:tcPr>
                </a:tc>
                <a:tc>
                  <a:txBody>
                    <a:bodyPr/>
                    <a:lstStyle/>
                    <a:p>
                      <a:pPr algn="ctr" fontAlgn="ctr"/>
                      <a:r>
                        <a:rPr lang="it-IT" sz="2200" u="none" strike="noStrike" dirty="0">
                          <a:solidFill>
                            <a:schemeClr val="bg1"/>
                          </a:solidFill>
                          <a:effectLst/>
                        </a:rPr>
                        <a:t>6</a:t>
                      </a:r>
                      <a:endParaRPr lang="it-IT" sz="2200" b="0" i="0" u="none" strike="noStrike" dirty="0">
                        <a:solidFill>
                          <a:schemeClr val="bg1"/>
                        </a:solidFill>
                        <a:effectLst/>
                        <a:latin typeface="Times New Roman"/>
                      </a:endParaRPr>
                    </a:p>
                  </a:txBody>
                  <a:tcPr marL="9525" marR="9525" marT="9525" marB="0" anchor="ctr">
                    <a:solidFill>
                      <a:schemeClr val="accent6">
                        <a:lumMod val="75000"/>
                      </a:schemeClr>
                    </a:solidFill>
                  </a:tcPr>
                </a:tc>
                <a:tc>
                  <a:txBody>
                    <a:bodyPr/>
                    <a:lstStyle/>
                    <a:p>
                      <a:pPr algn="ctr" fontAlgn="ctr"/>
                      <a:r>
                        <a:rPr lang="it-IT" sz="2200" u="none" strike="noStrike" dirty="0">
                          <a:solidFill>
                            <a:schemeClr val="bg1"/>
                          </a:solidFill>
                          <a:effectLst/>
                        </a:rPr>
                        <a:t>100 / 27,27</a:t>
                      </a:r>
                      <a:endParaRPr lang="it-IT" sz="2200" b="0" i="0" u="none" strike="noStrike" dirty="0">
                        <a:solidFill>
                          <a:schemeClr val="bg1"/>
                        </a:solidFill>
                        <a:effectLst/>
                        <a:latin typeface="Times New Roman"/>
                      </a:endParaRPr>
                    </a:p>
                  </a:txBody>
                  <a:tcPr marL="9525" marR="9525" marT="9525" marB="0" anchor="ctr">
                    <a:solidFill>
                      <a:schemeClr val="accent6">
                        <a:lumMod val="75000"/>
                      </a:schemeClr>
                    </a:solidFill>
                  </a:tcPr>
                </a:tc>
                <a:extLst>
                  <a:ext uri="{0D108BD9-81ED-4DB2-BD59-A6C34878D82A}">
                    <a16:rowId xmlns:a16="http://schemas.microsoft.com/office/drawing/2014/main" xmlns="" val="10004"/>
                  </a:ext>
                </a:extLst>
              </a:tr>
              <a:tr h="200025">
                <a:tc>
                  <a:txBody>
                    <a:bodyPr/>
                    <a:lstStyle/>
                    <a:p>
                      <a:pPr algn="ctr" fontAlgn="ctr"/>
                      <a:r>
                        <a:rPr lang="it-IT" sz="2200" u="none" strike="noStrike">
                          <a:solidFill>
                            <a:schemeClr val="bg1"/>
                          </a:solidFill>
                          <a:effectLst/>
                        </a:rPr>
                        <a:t>Informatori</a:t>
                      </a:r>
                      <a:endParaRPr lang="it-IT" sz="2200" b="1" i="0" u="none" strike="noStrike">
                        <a:solidFill>
                          <a:schemeClr val="bg1"/>
                        </a:solidFill>
                        <a:effectLst/>
                        <a:latin typeface="Times New Roman"/>
                      </a:endParaRPr>
                    </a:p>
                  </a:txBody>
                  <a:tcPr marL="9525" marR="9525" marT="9525" marB="0" anchor="ctr">
                    <a:solidFill>
                      <a:schemeClr val="accent6">
                        <a:lumMod val="75000"/>
                      </a:schemeClr>
                    </a:solidFill>
                  </a:tcPr>
                </a:tc>
                <a:tc>
                  <a:txBody>
                    <a:bodyPr/>
                    <a:lstStyle/>
                    <a:p>
                      <a:pPr algn="ctr" fontAlgn="ctr"/>
                      <a:r>
                        <a:rPr lang="it-IT" sz="2200" u="none" strike="noStrike">
                          <a:solidFill>
                            <a:schemeClr val="bg1"/>
                          </a:solidFill>
                          <a:effectLst/>
                        </a:rPr>
                        <a:t>935</a:t>
                      </a:r>
                      <a:endParaRPr lang="it-IT" sz="2200" b="0" i="0" u="none" strike="noStrike">
                        <a:solidFill>
                          <a:schemeClr val="bg1"/>
                        </a:solidFill>
                        <a:effectLst/>
                        <a:latin typeface="Times New Roman"/>
                      </a:endParaRPr>
                    </a:p>
                  </a:txBody>
                  <a:tcPr marL="9525" marR="9525" marT="9525" marB="0" anchor="ctr">
                    <a:solidFill>
                      <a:schemeClr val="accent6">
                        <a:lumMod val="75000"/>
                      </a:schemeClr>
                    </a:solidFill>
                  </a:tcPr>
                </a:tc>
                <a:tc>
                  <a:txBody>
                    <a:bodyPr/>
                    <a:lstStyle/>
                    <a:p>
                      <a:pPr algn="ctr" fontAlgn="ctr"/>
                      <a:r>
                        <a:rPr lang="it-IT" sz="2200" u="none" strike="noStrike" dirty="0">
                          <a:solidFill>
                            <a:schemeClr val="bg1"/>
                          </a:solidFill>
                          <a:effectLst/>
                        </a:rPr>
                        <a:t>255</a:t>
                      </a:r>
                      <a:endParaRPr lang="it-IT" sz="2200" b="0" i="0" u="none" strike="noStrike" dirty="0">
                        <a:solidFill>
                          <a:schemeClr val="bg1"/>
                        </a:solidFill>
                        <a:effectLst/>
                        <a:latin typeface="Times New Roman"/>
                      </a:endParaRPr>
                    </a:p>
                  </a:txBody>
                  <a:tcPr marL="9525" marR="9525" marT="9525" marB="0" anchor="ctr">
                    <a:solidFill>
                      <a:schemeClr val="accent6">
                        <a:lumMod val="75000"/>
                      </a:schemeClr>
                    </a:solidFill>
                  </a:tcPr>
                </a:tc>
                <a:tc>
                  <a:txBody>
                    <a:bodyPr/>
                    <a:lstStyle/>
                    <a:p>
                      <a:pPr algn="ctr" fontAlgn="ctr"/>
                      <a:r>
                        <a:rPr lang="it-IT" sz="2200" u="none" strike="noStrike" dirty="0">
                          <a:solidFill>
                            <a:schemeClr val="bg1"/>
                          </a:solidFill>
                          <a:effectLst/>
                        </a:rPr>
                        <a:t>100 / 27,27</a:t>
                      </a:r>
                      <a:endParaRPr lang="it-IT" sz="2200" b="0" i="0" u="none" strike="noStrike" dirty="0">
                        <a:solidFill>
                          <a:schemeClr val="bg1"/>
                        </a:solidFill>
                        <a:effectLst/>
                        <a:latin typeface="Times New Roman"/>
                      </a:endParaRPr>
                    </a:p>
                  </a:txBody>
                  <a:tcPr marL="9525" marR="9525" marT="9525" marB="0" anchor="ctr">
                    <a:solidFill>
                      <a:schemeClr val="accent6">
                        <a:lumMod val="75000"/>
                      </a:schemeClr>
                    </a:solid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6948605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Parametri di classificazione</a:t>
            </a:r>
            <a:endParaRPr lang="it-IT" dirty="0"/>
          </a:p>
        </p:txBody>
      </p:sp>
      <p:sp>
        <p:nvSpPr>
          <p:cNvPr id="3" name="Segnaposto contenuto 2"/>
          <p:cNvSpPr>
            <a:spLocks noGrp="1"/>
          </p:cNvSpPr>
          <p:nvPr>
            <p:ph idx="1"/>
          </p:nvPr>
        </p:nvSpPr>
        <p:spPr/>
        <p:txBody>
          <a:bodyPr>
            <a:normAutofit/>
          </a:bodyPr>
          <a:lstStyle/>
          <a:p>
            <a:pPr marL="0" indent="0" algn="just">
              <a:buNone/>
            </a:pPr>
            <a:r>
              <a:rPr lang="it-IT" sz="2000" dirty="0" smtClean="0"/>
              <a:t>La </a:t>
            </a:r>
            <a:r>
              <a:rPr lang="it-IT" sz="2000" b="1" dirty="0" smtClean="0">
                <a:solidFill>
                  <a:schemeClr val="accent6">
                    <a:lumMod val="75000"/>
                  </a:schemeClr>
                </a:solidFill>
              </a:rPr>
              <a:t>densità di urbanizzazione </a:t>
            </a:r>
            <a:r>
              <a:rPr lang="it-IT" sz="2000" dirty="0" smtClean="0"/>
              <a:t>di ciascun comune è legata a specifici parametri espressi dagli </a:t>
            </a:r>
            <a:r>
              <a:rPr lang="it-IT" sz="2000" i="1" dirty="0" smtClean="0"/>
              <a:t>indicatori Istat sulla demografia</a:t>
            </a:r>
            <a:r>
              <a:rPr lang="it-IT" sz="2000" dirty="0" smtClean="0"/>
              <a:t>, dalla </a:t>
            </a:r>
            <a:r>
              <a:rPr lang="it-IT" sz="2000" i="1" dirty="0" smtClean="0"/>
              <a:t>consistenza dei flussi di mobilità</a:t>
            </a:r>
            <a:r>
              <a:rPr lang="it-IT" sz="2000" dirty="0" smtClean="0"/>
              <a:t>, dalla </a:t>
            </a:r>
            <a:r>
              <a:rPr lang="it-IT" sz="2000" i="1" dirty="0" smtClean="0"/>
              <a:t>qualità e quantità dei servizi</a:t>
            </a:r>
            <a:r>
              <a:rPr lang="it-IT" sz="2000" dirty="0" smtClean="0"/>
              <a:t>. </a:t>
            </a:r>
            <a:r>
              <a:rPr lang="it-IT" sz="2000" dirty="0"/>
              <a:t>E</a:t>
            </a:r>
            <a:r>
              <a:rPr lang="it-IT" sz="2000" dirty="0" smtClean="0"/>
              <a:t>sprime il grado di dinamismo o di recessione dei comuni per il quale sono state individuate cinque tipologie polo regionale; comune dinamico; mediamente dinamico; mediamente recessivo; recessivo.</a:t>
            </a:r>
          </a:p>
          <a:p>
            <a:pPr marL="0" indent="0" algn="just">
              <a:buNone/>
            </a:pPr>
            <a:endParaRPr lang="it-IT" sz="1400" dirty="0"/>
          </a:p>
          <a:p>
            <a:pPr marL="0" indent="0" algn="just">
              <a:buNone/>
            </a:pPr>
            <a:r>
              <a:rPr lang="it-IT" sz="2000" b="1" dirty="0" smtClean="0">
                <a:solidFill>
                  <a:schemeClr val="accent6">
                    <a:lumMod val="75000"/>
                  </a:schemeClr>
                </a:solidFill>
              </a:rPr>
              <a:t>Posizionamento territoriale. </a:t>
            </a:r>
            <a:r>
              <a:rPr lang="it-IT" sz="2000" dirty="0" smtClean="0"/>
              <a:t>È espresso dall’incrocio dei parametri relativi ad </a:t>
            </a:r>
            <a:r>
              <a:rPr lang="it-IT" sz="2000" i="1" dirty="0" smtClean="0"/>
              <a:t>altimetria e vicinanza dalla costa </a:t>
            </a:r>
            <a:r>
              <a:rPr lang="it-IT" sz="2000" dirty="0" smtClean="0"/>
              <a:t>(‘area costiera o subcostiera’, ‘montagna o </a:t>
            </a:r>
            <a:r>
              <a:rPr lang="it-IT" sz="2000" dirty="0" err="1" smtClean="0"/>
              <a:t>interno’</a:t>
            </a:r>
            <a:r>
              <a:rPr lang="it-IT" sz="2000" dirty="0" smtClean="0"/>
              <a:t>) e a </a:t>
            </a:r>
            <a:r>
              <a:rPr lang="it-IT" sz="2000" i="1" dirty="0" smtClean="0"/>
              <a:t>grandezza del comune per numero di abitanti </a:t>
            </a:r>
            <a:r>
              <a:rPr lang="it-IT" sz="2000" dirty="0" smtClean="0"/>
              <a:t>(‘grande </a:t>
            </a:r>
            <a:r>
              <a:rPr lang="it-IT" sz="2000" dirty="0" err="1" smtClean="0"/>
              <a:t>centro’</a:t>
            </a:r>
            <a:r>
              <a:rPr lang="it-IT" sz="2000" dirty="0" smtClean="0"/>
              <a:t>, ‘piccolo </a:t>
            </a:r>
            <a:r>
              <a:rPr lang="it-IT" sz="2000" dirty="0" err="1" smtClean="0"/>
              <a:t>centro’</a:t>
            </a:r>
            <a:r>
              <a:rPr lang="it-IT" sz="2000" dirty="0" smtClean="0"/>
              <a:t>). Accanto ai grandi centri è stata prevista una specifica tipologia per </a:t>
            </a:r>
            <a:r>
              <a:rPr lang="it-IT" sz="2000" i="1" dirty="0" smtClean="0"/>
              <a:t>Catania e Palermo</a:t>
            </a:r>
            <a:r>
              <a:rPr lang="it-IT" sz="2000" dirty="0" smtClean="0"/>
              <a:t>, città metropolitane con profili di </a:t>
            </a:r>
            <a:r>
              <a:rPr lang="it-IT" sz="2000" dirty="0" err="1" smtClean="0"/>
              <a:t>urbanicità</a:t>
            </a:r>
            <a:r>
              <a:rPr lang="it-IT" sz="2000" dirty="0" smtClean="0"/>
              <a:t> molto specifici.</a:t>
            </a:r>
          </a:p>
          <a:p>
            <a:pPr marL="0" indent="0" algn="just">
              <a:buNone/>
            </a:pPr>
            <a:r>
              <a:rPr lang="it-IT" sz="2000" dirty="0" err="1" smtClean="0"/>
              <a:t>Tab</a:t>
            </a:r>
            <a:r>
              <a:rPr lang="it-IT" sz="2000" dirty="0" smtClean="0"/>
              <a:t>. &gt; Pinello 2020: 241 </a:t>
            </a:r>
            <a:r>
              <a:rPr lang="it-IT" sz="2400" b="1" dirty="0" smtClean="0">
                <a:solidFill>
                  <a:schemeClr val="accent6">
                    <a:lumMod val="75000"/>
                  </a:schemeClr>
                </a:solidFill>
                <a:latin typeface="Calibri"/>
                <a:cs typeface="Calibri"/>
              </a:rPr>
              <a:t>→</a:t>
            </a:r>
            <a:endParaRPr lang="it-IT" sz="2400" b="1" dirty="0">
              <a:solidFill>
                <a:schemeClr val="accent6">
                  <a:lumMod val="75000"/>
                </a:schemeClr>
              </a:solidFill>
            </a:endParaRPr>
          </a:p>
        </p:txBody>
      </p:sp>
    </p:spTree>
    <p:extLst>
      <p:ext uri="{BB962C8B-B14F-4D97-AF65-F5344CB8AC3E}">
        <p14:creationId xmlns:p14="http://schemas.microsoft.com/office/powerpoint/2010/main" val="1369592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Input per il Corpus</a:t>
            </a:r>
            <a:endParaRPr lang="it-IT" dirty="0"/>
          </a:p>
        </p:txBody>
      </p:sp>
      <p:sp>
        <p:nvSpPr>
          <p:cNvPr id="3" name="Segnaposto contenuto 2"/>
          <p:cNvSpPr>
            <a:spLocks noGrp="1"/>
          </p:cNvSpPr>
          <p:nvPr>
            <p:ph idx="1"/>
          </p:nvPr>
        </p:nvSpPr>
        <p:spPr/>
        <p:txBody>
          <a:bodyPr>
            <a:normAutofit/>
          </a:bodyPr>
          <a:lstStyle/>
          <a:p>
            <a:pPr marL="0" indent="0">
              <a:buNone/>
            </a:pPr>
            <a:r>
              <a:rPr lang="it-IT" sz="2400" b="1" dirty="0" smtClean="0">
                <a:solidFill>
                  <a:schemeClr val="accent6">
                    <a:lumMod val="75000"/>
                  </a:schemeClr>
                </a:solidFill>
              </a:rPr>
              <a:t>D. 16: </a:t>
            </a:r>
            <a:r>
              <a:rPr lang="it-IT" sz="2400" i="1" dirty="0" smtClean="0"/>
              <a:t>Lei </a:t>
            </a:r>
            <a:r>
              <a:rPr lang="it-IT" sz="2400" i="1" dirty="0" smtClean="0">
                <a:solidFill>
                  <a:schemeClr val="accent6">
                    <a:lumMod val="75000"/>
                  </a:schemeClr>
                </a:solidFill>
              </a:rPr>
              <a:t>nota </a:t>
            </a:r>
            <a:r>
              <a:rPr lang="it-IT" sz="2400" i="1" dirty="0" smtClean="0"/>
              <a:t>delle differenze tra il siciliano che si parla nel Suo paese/città e il siciliano che si parla nei paesi/città </a:t>
            </a:r>
            <a:r>
              <a:rPr lang="it-IT" sz="2400" b="1" i="1" dirty="0" smtClean="0">
                <a:solidFill>
                  <a:schemeClr val="accent6">
                    <a:lumMod val="75000"/>
                  </a:schemeClr>
                </a:solidFill>
              </a:rPr>
              <a:t>vicini</a:t>
            </a:r>
            <a:r>
              <a:rPr lang="it-IT" sz="2400" i="1" dirty="0" smtClean="0"/>
              <a:t>? </a:t>
            </a:r>
          </a:p>
          <a:p>
            <a:pPr marL="0" indent="0">
              <a:buNone/>
            </a:pPr>
            <a:endParaRPr lang="it-IT" sz="2400" dirty="0" smtClean="0"/>
          </a:p>
          <a:p>
            <a:pPr marL="0" indent="0">
              <a:buNone/>
            </a:pPr>
            <a:r>
              <a:rPr lang="it-IT" sz="2400" dirty="0" smtClean="0">
                <a:solidFill>
                  <a:schemeClr val="accent6">
                    <a:lumMod val="75000"/>
                  </a:schemeClr>
                </a:solidFill>
              </a:rPr>
              <a:t>D. 17: </a:t>
            </a:r>
            <a:r>
              <a:rPr lang="it-IT" sz="2400" dirty="0" smtClean="0"/>
              <a:t>(Se ha risposto sì alla D. 16) </a:t>
            </a:r>
            <a:r>
              <a:rPr lang="it-IT" sz="2400" i="1" dirty="0" smtClean="0"/>
              <a:t>Saprebbe dirmi </a:t>
            </a:r>
            <a:r>
              <a:rPr lang="it-IT" sz="2400" i="1" dirty="0" smtClean="0">
                <a:solidFill>
                  <a:schemeClr val="accent6">
                    <a:lumMod val="75000"/>
                  </a:schemeClr>
                </a:solidFill>
              </a:rPr>
              <a:t>per quali paesi </a:t>
            </a:r>
            <a:r>
              <a:rPr lang="it-IT" sz="2400" i="1" dirty="0" smtClean="0"/>
              <a:t>specialmente Lei nota delle differenze?</a:t>
            </a:r>
          </a:p>
          <a:p>
            <a:pPr marL="0" indent="0">
              <a:buNone/>
            </a:pPr>
            <a:endParaRPr lang="it-IT" sz="2400" dirty="0" smtClean="0"/>
          </a:p>
          <a:p>
            <a:pPr marL="0" indent="0">
              <a:buNone/>
            </a:pPr>
            <a:r>
              <a:rPr lang="it-IT" sz="2400" b="1" i="1" dirty="0" smtClean="0">
                <a:solidFill>
                  <a:schemeClr val="accent6">
                    <a:lumMod val="75000"/>
                  </a:schemeClr>
                </a:solidFill>
              </a:rPr>
              <a:t>D. 18</a:t>
            </a:r>
            <a:r>
              <a:rPr lang="it-IT" sz="2400" i="1" dirty="0" smtClean="0"/>
              <a:t>: Saprebbe indicarmi </a:t>
            </a:r>
            <a:r>
              <a:rPr lang="it-IT" sz="2400" i="1" dirty="0" smtClean="0">
                <a:solidFill>
                  <a:schemeClr val="accent6">
                    <a:lumMod val="75000"/>
                  </a:schemeClr>
                </a:solidFill>
              </a:rPr>
              <a:t>qualche particolarità </a:t>
            </a:r>
            <a:r>
              <a:rPr lang="it-IT" sz="2400" i="1" dirty="0" smtClean="0"/>
              <a:t>(pronuncia, parole, espressioni) che non è usata nel dialetto del Suo paese/città ed è invece tipica del dialetto di qualche paese/città vicini?</a:t>
            </a:r>
            <a:endParaRPr lang="it-IT" sz="2400" i="1" dirty="0"/>
          </a:p>
        </p:txBody>
      </p:sp>
    </p:spTree>
    <p:extLst>
      <p:ext uri="{BB962C8B-B14F-4D97-AF65-F5344CB8AC3E}">
        <p14:creationId xmlns:p14="http://schemas.microsoft.com/office/powerpoint/2010/main" val="461245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cap="small" dirty="0"/>
              <a:t>c</a:t>
            </a:r>
            <a:r>
              <a:rPr lang="it-IT" sz="3600" cap="small" dirty="0" smtClean="0"/>
              <a:t>orpus</a:t>
            </a:r>
            <a:r>
              <a:rPr lang="it-IT" sz="3400" dirty="0" smtClean="0"/>
              <a:t> &gt; Deissi puntuale </a:t>
            </a:r>
            <a:br>
              <a:rPr lang="it-IT" sz="3400" dirty="0" smtClean="0"/>
            </a:br>
            <a:r>
              <a:rPr lang="it-IT" sz="3400" dirty="0" smtClean="0"/>
              <a:t> &gt; Deissi interazionale o rappresentazionale</a:t>
            </a:r>
            <a:endParaRPr lang="it-IT" sz="3400" dirty="0"/>
          </a:p>
        </p:txBody>
      </p:sp>
      <p:sp>
        <p:nvSpPr>
          <p:cNvPr id="3" name="Segnaposto contenuto 2"/>
          <p:cNvSpPr>
            <a:spLocks noGrp="1"/>
          </p:cNvSpPr>
          <p:nvPr>
            <p:ph idx="1"/>
          </p:nvPr>
        </p:nvSpPr>
        <p:spPr/>
        <p:txBody>
          <a:bodyPr>
            <a:normAutofit/>
          </a:bodyPr>
          <a:lstStyle/>
          <a:p>
            <a:pPr marL="0" indent="0" algn="just">
              <a:buNone/>
            </a:pPr>
            <a:r>
              <a:rPr lang="it-IT" sz="2200" dirty="0" smtClean="0"/>
              <a:t>Il corpus è composto da</a:t>
            </a:r>
          </a:p>
          <a:p>
            <a:pPr marL="0" indent="0" algn="just">
              <a:buNone/>
            </a:pPr>
            <a:r>
              <a:rPr lang="it-IT" sz="2200" i="1" dirty="0" smtClean="0">
                <a:solidFill>
                  <a:schemeClr val="accent6">
                    <a:lumMod val="75000"/>
                  </a:schemeClr>
                </a:solidFill>
              </a:rPr>
              <a:t>espressioni deittiche puntuali </a:t>
            </a:r>
            <a:r>
              <a:rPr lang="it-IT" sz="2200" dirty="0" smtClean="0"/>
              <a:t>(stringhe di parole),</a:t>
            </a:r>
          </a:p>
          <a:p>
            <a:pPr marL="0" indent="0" algn="just">
              <a:buNone/>
            </a:pPr>
            <a:r>
              <a:rPr lang="it-IT" sz="2200" i="1" dirty="0" smtClean="0">
                <a:solidFill>
                  <a:schemeClr val="accent6">
                    <a:lumMod val="75000"/>
                  </a:schemeClr>
                </a:solidFill>
              </a:rPr>
              <a:t>narrazioni</a:t>
            </a:r>
            <a:r>
              <a:rPr lang="it-IT" sz="2200" dirty="0" smtClean="0"/>
              <a:t>. </a:t>
            </a:r>
          </a:p>
          <a:p>
            <a:pPr marL="0" indent="0" algn="just">
              <a:buNone/>
            </a:pPr>
            <a:endParaRPr lang="it-IT" sz="2200" dirty="0" smtClean="0"/>
          </a:p>
          <a:p>
            <a:pPr marL="0" indent="0" algn="just">
              <a:buNone/>
            </a:pPr>
            <a:r>
              <a:rPr lang="it-IT" sz="2800" dirty="0" smtClean="0"/>
              <a:t>Infatti, le risposte degli informatori agli input delle domande appena viste, non si esauriscono con la semplice enucleazione di paesi e fenomeni linguistici, bensì </a:t>
            </a:r>
            <a:r>
              <a:rPr lang="it-IT" sz="2800" i="1" dirty="0" smtClean="0">
                <a:solidFill>
                  <a:schemeClr val="accent6">
                    <a:lumMod val="75000"/>
                  </a:schemeClr>
                </a:solidFill>
              </a:rPr>
              <a:t>consistono spesso in discorsi interazionali </a:t>
            </a:r>
            <a:r>
              <a:rPr lang="it-IT" sz="2800" dirty="0" smtClean="0"/>
              <a:t>(interazioni informatore/raccoglitore) con al centro le esperienze di vita.</a:t>
            </a:r>
            <a:endParaRPr lang="it-IT" sz="2800" dirty="0"/>
          </a:p>
        </p:txBody>
      </p:sp>
    </p:spTree>
    <p:extLst>
      <p:ext uri="{BB962C8B-B14F-4D97-AF65-F5344CB8AC3E}">
        <p14:creationId xmlns:p14="http://schemas.microsoft.com/office/powerpoint/2010/main" val="415904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Manifesto epistemologico</a:t>
            </a:r>
            <a:endParaRPr lang="it-IT" dirty="0"/>
          </a:p>
        </p:txBody>
      </p:sp>
      <p:sp>
        <p:nvSpPr>
          <p:cNvPr id="3" name="Segnaposto contenuto 2"/>
          <p:cNvSpPr>
            <a:spLocks noGrp="1"/>
          </p:cNvSpPr>
          <p:nvPr>
            <p:ph idx="1"/>
          </p:nvPr>
        </p:nvSpPr>
        <p:spPr/>
        <p:txBody>
          <a:bodyPr>
            <a:normAutofit/>
          </a:bodyPr>
          <a:lstStyle/>
          <a:p>
            <a:pPr marL="457200" indent="-457200">
              <a:buFont typeface="+mj-lt"/>
              <a:buAutoNum type="alphaLcPeriod"/>
            </a:pPr>
            <a:r>
              <a:rPr lang="it-IT" sz="2200" dirty="0" smtClean="0"/>
              <a:t>«L’ambiente ideale per l’osservazione della deissi nel nostro corpus si determina quando il parlante è sottoposto a </a:t>
            </a:r>
            <a:r>
              <a:rPr lang="it-IT" sz="2200" dirty="0" smtClean="0">
                <a:solidFill>
                  <a:schemeClr val="accent6">
                    <a:lumMod val="75000"/>
                  </a:schemeClr>
                </a:solidFill>
              </a:rPr>
              <a:t>input della differenza linguistica su dimensione diatopica</a:t>
            </a:r>
            <a:r>
              <a:rPr lang="it-IT" sz="2200" dirty="0" smtClean="0"/>
              <a:t>. </a:t>
            </a:r>
          </a:p>
          <a:p>
            <a:pPr marL="457200" indent="-457200">
              <a:buFont typeface="+mj-lt"/>
              <a:buAutoNum type="alphaLcPeriod"/>
            </a:pPr>
            <a:r>
              <a:rPr lang="it-IT" sz="2200" dirty="0" smtClean="0"/>
              <a:t>Tali stimoli cognitivi sollecitano l’informatore a stabilire </a:t>
            </a:r>
            <a:r>
              <a:rPr lang="it-IT" sz="2200" dirty="0" smtClean="0">
                <a:solidFill>
                  <a:schemeClr val="accent6">
                    <a:lumMod val="75000"/>
                  </a:schemeClr>
                </a:solidFill>
              </a:rPr>
              <a:t>distanze e vicinanze</a:t>
            </a:r>
            <a:r>
              <a:rPr lang="it-IT" sz="2200" dirty="0" smtClean="0"/>
              <a:t> nello spazio, fissare confini di separazione spaziale, istituire </a:t>
            </a:r>
            <a:r>
              <a:rPr lang="it-IT" sz="2200" dirty="0" smtClean="0">
                <a:solidFill>
                  <a:schemeClr val="accent6">
                    <a:lumMod val="75000"/>
                  </a:schemeClr>
                </a:solidFill>
              </a:rPr>
              <a:t>relazioni ‘sotto vs sopra’ </a:t>
            </a:r>
            <a:r>
              <a:rPr lang="it-IT" sz="2200" dirty="0" smtClean="0"/>
              <a:t>(‘pianura vs montagna’), </a:t>
            </a:r>
            <a:r>
              <a:rPr lang="it-IT" sz="2200" dirty="0" smtClean="0">
                <a:solidFill>
                  <a:schemeClr val="accent6">
                    <a:lumMod val="75000"/>
                  </a:schemeClr>
                </a:solidFill>
              </a:rPr>
              <a:t>indicare posizionamenti e direzioni</a:t>
            </a:r>
            <a:r>
              <a:rPr lang="it-IT" sz="2200" dirty="0" smtClean="0"/>
              <a:t> nello spazio. </a:t>
            </a:r>
          </a:p>
          <a:p>
            <a:pPr marL="457200" indent="-457200">
              <a:buFont typeface="+mj-lt"/>
              <a:buAutoNum type="alphaLcPeriod"/>
            </a:pPr>
            <a:r>
              <a:rPr lang="it-IT" sz="2200" dirty="0" smtClean="0"/>
              <a:t>In tale contesto, </a:t>
            </a:r>
            <a:r>
              <a:rPr lang="it-IT" sz="2200" dirty="0" smtClean="0">
                <a:solidFill>
                  <a:schemeClr val="accent6">
                    <a:lumMod val="75000"/>
                  </a:schemeClr>
                </a:solidFill>
              </a:rPr>
              <a:t>gli atti verbali deittici </a:t>
            </a:r>
            <a:r>
              <a:rPr lang="it-IT" sz="2200" dirty="0" smtClean="0"/>
              <a:t>si qualificano quali reazioni del parlante a input volti a raccogliere opinioni sulla differenza linguistica i quali ottengono anche dati di tipo extra-linguistico»</a:t>
            </a:r>
          </a:p>
          <a:p>
            <a:pPr marL="0" indent="0">
              <a:buNone/>
            </a:pPr>
            <a:endParaRPr lang="it-IT" sz="2200" dirty="0" smtClean="0"/>
          </a:p>
        </p:txBody>
      </p:sp>
    </p:spTree>
    <p:extLst>
      <p:ext uri="{BB962C8B-B14F-4D97-AF65-F5344CB8AC3E}">
        <p14:creationId xmlns:p14="http://schemas.microsoft.com/office/powerpoint/2010/main" val="1586527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Manifesto epistemologico</a:t>
            </a:r>
          </a:p>
        </p:txBody>
      </p:sp>
      <p:sp>
        <p:nvSpPr>
          <p:cNvPr id="3" name="Segnaposto contenuto 2"/>
          <p:cNvSpPr>
            <a:spLocks noGrp="1"/>
          </p:cNvSpPr>
          <p:nvPr>
            <p:ph idx="1"/>
          </p:nvPr>
        </p:nvSpPr>
        <p:spPr/>
        <p:txBody>
          <a:bodyPr>
            <a:normAutofit/>
          </a:bodyPr>
          <a:lstStyle/>
          <a:p>
            <a:pPr marL="457200" indent="-457200">
              <a:buFont typeface="+mj-lt"/>
              <a:buAutoNum type="alphaLcPeriod" startAt="4"/>
            </a:pPr>
            <a:r>
              <a:rPr lang="it-IT" sz="2200" dirty="0" smtClean="0"/>
              <a:t>gli </a:t>
            </a:r>
            <a:r>
              <a:rPr lang="it-IT" sz="2200" dirty="0">
                <a:solidFill>
                  <a:schemeClr val="accent6">
                    <a:lumMod val="75000"/>
                  </a:schemeClr>
                </a:solidFill>
              </a:rPr>
              <a:t>informatori usano </a:t>
            </a:r>
            <a:r>
              <a:rPr lang="it-IT" sz="2200" dirty="0"/>
              <a:t>gli elementi deittici, in particolare la deissi spaziale o </a:t>
            </a:r>
            <a:r>
              <a:rPr lang="it-IT" sz="2200" dirty="0" err="1"/>
              <a:t>topodeissi</a:t>
            </a:r>
            <a:r>
              <a:rPr lang="it-IT" sz="2200" dirty="0"/>
              <a:t> (avverbi di luogo, dimostrativi, verbo andare e varianti</a:t>
            </a:r>
            <a:r>
              <a:rPr lang="it-IT" sz="2200" dirty="0" smtClean="0"/>
              <a:t>).</a:t>
            </a:r>
          </a:p>
          <a:p>
            <a:pPr marL="457200" indent="-457200">
              <a:buFont typeface="+mj-lt"/>
              <a:buAutoNum type="alphaLcPeriod" startAt="4"/>
            </a:pPr>
            <a:r>
              <a:rPr lang="it-IT" sz="2200" dirty="0" smtClean="0"/>
              <a:t>la </a:t>
            </a:r>
            <a:r>
              <a:rPr lang="it-IT" sz="2200" dirty="0"/>
              <a:t>deissi personale incarna la </a:t>
            </a:r>
            <a:r>
              <a:rPr lang="it-IT" sz="2200" dirty="0">
                <a:solidFill>
                  <a:schemeClr val="accent6">
                    <a:lumMod val="75000"/>
                  </a:schemeClr>
                </a:solidFill>
              </a:rPr>
              <a:t>dimensione egocentrica </a:t>
            </a:r>
            <a:r>
              <a:rPr lang="it-IT" sz="2200" dirty="0" smtClean="0"/>
              <a:t>dell’interazione</a:t>
            </a:r>
            <a:r>
              <a:rPr lang="it-IT" sz="2200" dirty="0"/>
              <a:t>.</a:t>
            </a:r>
            <a:endParaRPr lang="it-IT" sz="2200" dirty="0" smtClean="0"/>
          </a:p>
          <a:p>
            <a:pPr marL="457200" indent="-457200">
              <a:buFont typeface="+mj-lt"/>
              <a:buAutoNum type="alphaLcPeriod" startAt="4"/>
            </a:pPr>
            <a:r>
              <a:rPr lang="it-IT" sz="2200" dirty="0" smtClean="0"/>
              <a:t>il </a:t>
            </a:r>
            <a:r>
              <a:rPr lang="it-IT" sz="2200" dirty="0"/>
              <a:t>campo indicale della </a:t>
            </a:r>
            <a:r>
              <a:rPr lang="it-IT" sz="2200" dirty="0">
                <a:solidFill>
                  <a:schemeClr val="accent6">
                    <a:lumMod val="75000"/>
                  </a:schemeClr>
                </a:solidFill>
              </a:rPr>
              <a:t>deissi fantasmatica </a:t>
            </a:r>
            <a:r>
              <a:rPr lang="it-IT" sz="2200" dirty="0"/>
              <a:t>(o modo </a:t>
            </a:r>
            <a:r>
              <a:rPr lang="it-IT" sz="2200" dirty="0" smtClean="0"/>
              <a:t>analogico) </a:t>
            </a:r>
            <a:r>
              <a:rPr lang="it-IT" sz="2200" dirty="0"/>
              <a:t>nella fenomenologia delle interazioni metalinguistiche </a:t>
            </a:r>
            <a:r>
              <a:rPr lang="it-IT" sz="2200" dirty="0" smtClean="0"/>
              <a:t>ALS è lo </a:t>
            </a:r>
            <a:r>
              <a:rPr lang="it-IT" sz="2200" dirty="0" smtClean="0">
                <a:solidFill>
                  <a:schemeClr val="accent6">
                    <a:lumMod val="75000"/>
                  </a:schemeClr>
                </a:solidFill>
              </a:rPr>
              <a:t>spazio vissuto.</a:t>
            </a:r>
          </a:p>
          <a:p>
            <a:pPr marL="457200" indent="-457200">
              <a:buFont typeface="+mj-lt"/>
              <a:buAutoNum type="alphaLcPeriod" startAt="4"/>
            </a:pPr>
            <a:r>
              <a:rPr lang="it-IT" sz="2200" dirty="0"/>
              <a:t>la deissi è elemento centrale delle “</a:t>
            </a:r>
            <a:r>
              <a:rPr lang="it-IT" sz="2200" dirty="0">
                <a:solidFill>
                  <a:schemeClr val="accent6">
                    <a:lumMod val="75000"/>
                  </a:schemeClr>
                </a:solidFill>
              </a:rPr>
              <a:t>dicotomie oppositive</a:t>
            </a:r>
            <a:r>
              <a:rPr lang="it-IT" sz="2200" dirty="0"/>
              <a:t>” o “</a:t>
            </a:r>
            <a:r>
              <a:rPr lang="it-IT" sz="2200" dirty="0">
                <a:solidFill>
                  <a:schemeClr val="accent6">
                    <a:lumMod val="75000"/>
                  </a:schemeClr>
                </a:solidFill>
              </a:rPr>
              <a:t>interazionali</a:t>
            </a:r>
            <a:r>
              <a:rPr lang="it-IT" sz="2200" dirty="0"/>
              <a:t>”, rappresentazioni categoriali </a:t>
            </a:r>
            <a:r>
              <a:rPr lang="it-IT" sz="2200" dirty="0" smtClean="0"/>
              <a:t>dicotomiche.</a:t>
            </a:r>
          </a:p>
          <a:p>
            <a:pPr marL="457200" indent="-457200">
              <a:buFont typeface="+mj-lt"/>
              <a:buAutoNum type="alphaLcPeriod" startAt="4"/>
            </a:pPr>
            <a:endParaRPr lang="it-IT" sz="2200" dirty="0"/>
          </a:p>
          <a:p>
            <a:pPr marL="0" indent="0">
              <a:buNone/>
            </a:pPr>
            <a:r>
              <a:rPr lang="it-IT" sz="2200" dirty="0"/>
              <a:t>Pinello 2020: 242</a:t>
            </a:r>
          </a:p>
          <a:p>
            <a:pPr marL="457200" indent="-457200">
              <a:buFont typeface="+mj-lt"/>
              <a:buAutoNum type="alphaLcPeriod" startAt="4"/>
            </a:pPr>
            <a:endParaRPr lang="it-IT" sz="2200" dirty="0"/>
          </a:p>
        </p:txBody>
      </p:sp>
    </p:spTree>
    <p:extLst>
      <p:ext uri="{BB962C8B-B14F-4D97-AF65-F5344CB8AC3E}">
        <p14:creationId xmlns:p14="http://schemas.microsoft.com/office/powerpoint/2010/main" val="86162668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273</TotalTime>
  <Words>1728</Words>
  <Application>Microsoft Office PowerPoint</Application>
  <PresentationFormat>Presentazione su schermo (4:3)</PresentationFormat>
  <Paragraphs>134</Paragraphs>
  <Slides>19</Slides>
  <Notes>1</Notes>
  <HiddenSlides>0</HiddenSlides>
  <MMClips>0</MMClips>
  <ScaleCrop>false</ScaleCrop>
  <HeadingPairs>
    <vt:vector size="4" baseType="variant">
      <vt:variant>
        <vt:lpstr>Tema</vt:lpstr>
      </vt:variant>
      <vt:variant>
        <vt:i4>1</vt:i4>
      </vt:variant>
      <vt:variant>
        <vt:lpstr>Titoli diapositive</vt:lpstr>
      </vt:variant>
      <vt:variant>
        <vt:i4>19</vt:i4>
      </vt:variant>
    </vt:vector>
  </HeadingPairs>
  <TitlesOfParts>
    <vt:vector size="20" baseType="lpstr">
      <vt:lpstr>Tema di Office</vt:lpstr>
      <vt:lpstr>La dialettologia percettiva alla prova del tempo. Quale spazio, quale metodo, quale ricerca?</vt:lpstr>
      <vt:lpstr>Classificazione dei punti di inchiesta</vt:lpstr>
      <vt:lpstr>La rete pilota</vt:lpstr>
      <vt:lpstr>Rete completa vs Rete pilota</vt:lpstr>
      <vt:lpstr>Parametri di classificazione</vt:lpstr>
      <vt:lpstr>Input per il Corpus</vt:lpstr>
      <vt:lpstr>corpus &gt; Deissi puntuale   &gt; Deissi interazionale o rappresentazionale</vt:lpstr>
      <vt:lpstr>Manifesto epistemologico</vt:lpstr>
      <vt:lpstr>Manifesto epistemologico</vt:lpstr>
      <vt:lpstr>Deissi &gt; Statuto scientifico</vt:lpstr>
      <vt:lpstr>Deissi &gt; Dialettologia percettiva</vt:lpstr>
      <vt:lpstr>Deissi &gt; Linguistica cognitiva</vt:lpstr>
      <vt:lpstr>Categoria &gt; Prospettiva Classe &gt; Aggiustamenti focali → Deissi</vt:lpstr>
      <vt:lpstr>Tipologie deittiche ALS</vt:lpstr>
      <vt:lpstr>Analisi del corpus &gt; Esemplare 1</vt:lpstr>
      <vt:lpstr>Analisi del corpus &gt; Esemplare 1</vt:lpstr>
      <vt:lpstr>Analisi del corpus &gt; Esemplare 2</vt:lpstr>
      <vt:lpstr>Le funzione della deissi. Corpus ALS</vt:lpstr>
      <vt:lpstr>La rete relazionale Lingua/Spazi/Territorio</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vinceitastra</dc:creator>
  <cp:lastModifiedBy>vinceitastra</cp:lastModifiedBy>
  <cp:revision>18</cp:revision>
  <dcterms:created xsi:type="dcterms:W3CDTF">2023-10-23T05:02:54Z</dcterms:created>
  <dcterms:modified xsi:type="dcterms:W3CDTF">2023-10-26T05:00:47Z</dcterms:modified>
</cp:coreProperties>
</file>