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31" r:id="rId1"/>
  </p:sldMasterIdLst>
  <p:notesMasterIdLst>
    <p:notesMasterId r:id="rId51"/>
  </p:notesMasterIdLst>
  <p:handoutMasterIdLst>
    <p:handoutMasterId r:id="rId52"/>
  </p:handoutMasterIdLst>
  <p:sldIdLst>
    <p:sldId id="256" r:id="rId2"/>
    <p:sldId id="361" r:id="rId3"/>
    <p:sldId id="351" r:id="rId4"/>
    <p:sldId id="366" r:id="rId5"/>
    <p:sldId id="287" r:id="rId6"/>
    <p:sldId id="332" r:id="rId7"/>
    <p:sldId id="367" r:id="rId8"/>
    <p:sldId id="333" r:id="rId9"/>
    <p:sldId id="371" r:id="rId10"/>
    <p:sldId id="353" r:id="rId11"/>
    <p:sldId id="352" r:id="rId12"/>
    <p:sldId id="354" r:id="rId13"/>
    <p:sldId id="335" r:id="rId14"/>
    <p:sldId id="382" r:id="rId15"/>
    <p:sldId id="320" r:id="rId16"/>
    <p:sldId id="358" r:id="rId17"/>
    <p:sldId id="368" r:id="rId18"/>
    <p:sldId id="356" r:id="rId19"/>
    <p:sldId id="357" r:id="rId20"/>
    <p:sldId id="370" r:id="rId21"/>
    <p:sldId id="359" r:id="rId22"/>
    <p:sldId id="377" r:id="rId23"/>
    <p:sldId id="336" r:id="rId24"/>
    <p:sldId id="375" r:id="rId25"/>
    <p:sldId id="355" r:id="rId26"/>
    <p:sldId id="337" r:id="rId27"/>
    <p:sldId id="376" r:id="rId28"/>
    <p:sldId id="374" r:id="rId29"/>
    <p:sldId id="360" r:id="rId30"/>
    <p:sldId id="372" r:id="rId31"/>
    <p:sldId id="373" r:id="rId32"/>
    <p:sldId id="379" r:id="rId33"/>
    <p:sldId id="380" r:id="rId34"/>
    <p:sldId id="381" r:id="rId35"/>
    <p:sldId id="338" r:id="rId36"/>
    <p:sldId id="362" r:id="rId37"/>
    <p:sldId id="363" r:id="rId38"/>
    <p:sldId id="364" r:id="rId39"/>
    <p:sldId id="345" r:id="rId40"/>
    <p:sldId id="339" r:id="rId41"/>
    <p:sldId id="347" r:id="rId42"/>
    <p:sldId id="340" r:id="rId43"/>
    <p:sldId id="378" r:id="rId44"/>
    <p:sldId id="344" r:id="rId45"/>
    <p:sldId id="341" r:id="rId46"/>
    <p:sldId id="346" r:id="rId47"/>
    <p:sldId id="330" r:id="rId48"/>
    <p:sldId id="331" r:id="rId49"/>
    <p:sldId id="349" r:id="rId5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4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C7349-B881-4353-8E51-4EC823358624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6AF7D-B71E-4C93-8450-FB05759F5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632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2E4D4-9B8B-4CC4-B735-A038378999BB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434E6-DF7E-4D15-84D8-681E096FD1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3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434E6-DF7E-4D15-84D8-681E096FD16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41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434E6-DF7E-4D15-84D8-681E096FD16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64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79D5C-CDED-495D-A294-A4FD803141C5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7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843B-EFE3-4042-AC63-828433D56E00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1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D229-A182-4E93-9E48-C3515936AEEA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7A0BA-37C3-4013-BE67-82BD36F2B0FA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2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D9EC-5720-4DBD-B203-15E1607A68FE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1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C108-1C9B-49BE-8C18-946C0D0939A8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2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6C7D-4D52-4F4E-82F5-495A9CEC67FD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24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6FDD-C3C7-47FF-99AC-2E7243C0D6E5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1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B49F-1236-4FCC-A07B-41BB34D9EC2B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7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D32F-F82D-45BE-8C8B-413C95056F22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3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7A88-BAE8-4B15-B9E2-120AB5D84358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1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15FA-D8E1-40FA-8492-D694E083A981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5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4035" y="2318471"/>
            <a:ext cx="11729546" cy="1433721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/>
              <a:t>Un caso di </a:t>
            </a:r>
            <a:r>
              <a:rPr lang="it-IT" b="1" i="1" dirty="0"/>
              <a:t>do</a:t>
            </a:r>
            <a:r>
              <a:rPr lang="it-IT" b="1" dirty="0"/>
              <a:t>-support in siciliano?</a:t>
            </a:r>
            <a:br>
              <a:rPr lang="it-IT" b="1" dirty="0"/>
            </a:br>
            <a:r>
              <a:rPr lang="it-IT" sz="4000" b="1" dirty="0"/>
              <a:t>Su alcuni tipi di frase con </a:t>
            </a:r>
            <a:r>
              <a:rPr lang="it-IT" sz="4000" b="1" i="1" dirty="0"/>
              <a:t>fari</a:t>
            </a:r>
            <a:r>
              <a:rPr lang="it-IT" sz="4000" b="1" dirty="0"/>
              <a:t> tra morfosintassi e pragmatica</a:t>
            </a:r>
            <a:endParaRPr lang="it-IT" sz="3300" b="1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152411" y="3930732"/>
            <a:ext cx="4272454" cy="1206094"/>
          </a:xfrm>
        </p:spPr>
        <p:txBody>
          <a:bodyPr>
            <a:noAutofit/>
          </a:bodyPr>
          <a:lstStyle/>
          <a:p>
            <a:r>
              <a:rPr lang="it-IT" sz="2800" b="1" i="1" dirty="0">
                <a:ln w="18000">
                  <a:noFill/>
                  <a:prstDash val="solid"/>
                  <a:miter lim="800000"/>
                </a:ln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Angela Castiglione</a:t>
            </a:r>
          </a:p>
          <a:p>
            <a:pPr>
              <a:tabLst>
                <a:tab pos="630238" algn="l"/>
              </a:tabLst>
            </a:pPr>
            <a:r>
              <a:rPr lang="it-IT" sz="240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acastiglione@unime.it</a:t>
            </a:r>
            <a:endParaRPr lang="it-IT" sz="2400" dirty="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081" y="5371261"/>
            <a:ext cx="1052670" cy="1052670"/>
          </a:xfrm>
          <a:prstGeom prst="rect">
            <a:avLst/>
          </a:prstGeom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5102751" y="5628271"/>
            <a:ext cx="3048022" cy="538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40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 di Messina</a:t>
            </a:r>
            <a:endParaRPr lang="it-IT" sz="2400" dirty="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317142" y="289890"/>
            <a:ext cx="11729546" cy="1349724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Seminario permanente di Linguistica italiana 2023-2024</a:t>
            </a:r>
          </a:p>
          <a:p>
            <a:r>
              <a:rPr lang="it-IT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20 novembre 2023</a:t>
            </a:r>
          </a:p>
        </p:txBody>
      </p:sp>
    </p:spTree>
    <p:extLst>
      <p:ext uri="{BB962C8B-B14F-4D97-AF65-F5344CB8AC3E}">
        <p14:creationId xmlns:p14="http://schemas.microsoft.com/office/powerpoint/2010/main" val="15006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37230" y="1937982"/>
            <a:ext cx="10203584" cy="4312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(13)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Chi fai		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Chiffà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cci isti		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che 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/ che=fa.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ci=andasti.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(14) 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a. *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Non cci isti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non  ci=andasti.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buNone/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Non cci isti?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non ci=andasti.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“Non ci sei andato?”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1037230" y="1207156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Esclusioni:</a:t>
            </a:r>
          </a:p>
        </p:txBody>
      </p:sp>
    </p:spTree>
    <p:extLst>
      <p:ext uri="{BB962C8B-B14F-4D97-AF65-F5344CB8AC3E}">
        <p14:creationId xmlns:p14="http://schemas.microsoft.com/office/powerpoint/2010/main" val="242200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37230" y="1655380"/>
            <a:ext cx="10203584" cy="4682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(15)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a. *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Sùbbutu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isti	   (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sùbbutu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  (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sùbbutu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)?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  subito     ci=andasti.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subito       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subito?</a:t>
            </a:r>
          </a:p>
          <a:p>
            <a:pPr marL="361950" indent="0">
              <a:spcBef>
                <a:spcPts val="1800"/>
              </a:spcBef>
              <a:buNone/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cci isti	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sùbbutu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che facesti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.int	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ci=andasti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subito?</a:t>
            </a:r>
          </a:p>
          <a:p>
            <a:pPr marL="630238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“Ci sei andato subito?”</a:t>
            </a:r>
          </a:p>
          <a:p>
            <a:pPr marL="630238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(16)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a. *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T’accattasti		a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màchina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Ti=comprasti.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la  macchina  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  </a:t>
            </a:r>
          </a:p>
          <a:p>
            <a:pPr marL="536575" indent="0">
              <a:spcBef>
                <a:spcPts val="1800"/>
              </a:spcBef>
              <a:buNone/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t’accattasti            a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màchina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Che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ti=comprasti.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la  macchina?</a:t>
            </a:r>
          </a:p>
          <a:p>
            <a:pPr marL="8032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“Ti sei comprato la macchina?” 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816506" y="1081028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Restrizioni:</a:t>
            </a:r>
          </a:p>
        </p:txBody>
      </p:sp>
    </p:spTree>
    <p:extLst>
      <p:ext uri="{BB962C8B-B14F-4D97-AF65-F5344CB8AC3E}">
        <p14:creationId xmlns:p14="http://schemas.microsoft.com/office/powerpoint/2010/main" val="68846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37230" y="1876096"/>
            <a:ext cx="10203584" cy="4374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(17) 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a. *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Chiuveva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façeva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pioveva.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impf.3sg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faceva.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impf.3sg?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1800"/>
              </a:spcBef>
              <a:buNone/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façeva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chiuveva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che faceva.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int	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pioveva.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impf.3sg?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“Pioveva?”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816506" y="1081028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Restrizioni:</a:t>
            </a:r>
          </a:p>
        </p:txBody>
      </p:sp>
    </p:spTree>
    <p:extLst>
      <p:ext uri="{BB962C8B-B14F-4D97-AF65-F5344CB8AC3E}">
        <p14:creationId xmlns:p14="http://schemas.microsoft.com/office/powerpoint/2010/main" val="14762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18531" y="47503"/>
            <a:ext cx="11354938" cy="782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40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gnaposto contenuto 1"/>
          <p:cNvSpPr>
            <a:spLocks noGrp="1"/>
          </p:cNvSpPr>
          <p:nvPr>
            <p:ph idx="1"/>
          </p:nvPr>
        </p:nvSpPr>
        <p:spPr>
          <a:xfrm>
            <a:off x="9103057" y="1302365"/>
            <a:ext cx="2761396" cy="1113288"/>
          </a:xfr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>
                <a:solidFill>
                  <a:srgbClr val="00B050"/>
                </a:solidFill>
              </a:rPr>
              <a:t>Finale di Pòllina, Cefalù</a:t>
            </a:r>
            <a:r>
              <a:rPr lang="it-IT"/>
              <a:t>, </a:t>
            </a:r>
            <a:r>
              <a:rPr lang="it-IT" b="1">
                <a:solidFill>
                  <a:srgbClr val="00B050"/>
                </a:solidFill>
              </a:rPr>
              <a:t>Pòllina</a:t>
            </a:r>
            <a:r>
              <a:rPr lang="it-IT"/>
              <a:t> (PA):</a:t>
            </a:r>
          </a:p>
          <a:p>
            <a:pPr marL="0" indent="0" algn="r">
              <a:buNone/>
            </a:pPr>
            <a:r>
              <a:rPr lang="it-IT"/>
              <a:t>Mirto 2004, 2009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33" y="1111296"/>
            <a:ext cx="8502555" cy="5563100"/>
          </a:xfrm>
          <a:prstGeom prst="rect">
            <a:avLst/>
          </a:prstGeom>
        </p:spPr>
      </p:pic>
      <p:cxnSp>
        <p:nvCxnSpPr>
          <p:cNvPr id="12" name="Connettore 2 11"/>
          <p:cNvCxnSpPr>
            <a:stCxn id="10" idx="1"/>
          </p:cNvCxnSpPr>
          <p:nvPr/>
        </p:nvCxnSpPr>
        <p:spPr>
          <a:xfrm flipH="1">
            <a:off x="4660711" y="1859009"/>
            <a:ext cx="4442346" cy="244203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10" idx="1"/>
          </p:cNvCxnSpPr>
          <p:nvPr/>
        </p:nvCxnSpPr>
        <p:spPr>
          <a:xfrm flipH="1">
            <a:off x="4873387" y="1859009"/>
            <a:ext cx="4229670" cy="556644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gnaposto contenuto 1"/>
          <p:cNvSpPr txBox="1">
            <a:spLocks/>
          </p:cNvSpPr>
          <p:nvPr/>
        </p:nvSpPr>
        <p:spPr>
          <a:xfrm>
            <a:off x="9081449" y="2775399"/>
            <a:ext cx="2792103" cy="78574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solidFill>
                  <a:srgbClr val="00B050"/>
                </a:solidFill>
              </a:rPr>
              <a:t>Gangi</a:t>
            </a:r>
            <a:r>
              <a:rPr lang="it-IT"/>
              <a:t> (PA):</a:t>
            </a:r>
          </a:p>
          <a:p>
            <a:pPr marL="0" indent="0" algn="r">
              <a:buFont typeface="Wingdings 2"/>
              <a:buNone/>
            </a:pPr>
            <a:r>
              <a:rPr lang="it-IT"/>
              <a:t>Amenta 2013</a:t>
            </a:r>
          </a:p>
        </p:txBody>
      </p:sp>
      <p:cxnSp>
        <p:nvCxnSpPr>
          <p:cNvPr id="24" name="Connettore 2 23"/>
          <p:cNvCxnSpPr>
            <a:stCxn id="20" idx="1"/>
          </p:cNvCxnSpPr>
          <p:nvPr/>
        </p:nvCxnSpPr>
        <p:spPr>
          <a:xfrm flipH="1" flipV="1">
            <a:off x="5137247" y="3002508"/>
            <a:ext cx="3944202" cy="16576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contenuto 1"/>
          <p:cNvSpPr txBox="1">
            <a:spLocks/>
          </p:cNvSpPr>
          <p:nvPr/>
        </p:nvSpPr>
        <p:spPr>
          <a:xfrm>
            <a:off x="9038116" y="4335794"/>
            <a:ext cx="3084394" cy="1134840"/>
          </a:xfrm>
          <a:prstGeom prst="rect">
            <a:avLst/>
          </a:prstGeom>
          <a:ln w="28575">
            <a:solidFill>
              <a:srgbClr val="003300"/>
            </a:solidFill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solidFill>
                  <a:srgbClr val="00B050"/>
                </a:solidFill>
              </a:rPr>
              <a:t>Vari centri prov. EN</a:t>
            </a:r>
          </a:p>
          <a:p>
            <a:pPr marL="0" indent="0" algn="r">
              <a:buFont typeface="Wingdings 2"/>
              <a:buNone/>
            </a:pPr>
            <a:r>
              <a:rPr lang="it-IT"/>
              <a:t>Castiglione (Cilpr 2022)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 flipV="1">
            <a:off x="5967369" y="3561141"/>
            <a:ext cx="3070747" cy="1167524"/>
          </a:xfrm>
          <a:prstGeom prst="straightConnector1">
            <a:avLst/>
          </a:prstGeom>
          <a:ln w="254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5022376" y="1845361"/>
            <a:ext cx="4080682" cy="406519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85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38C1A2-CDB0-1BBA-3699-B96B46139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237" y="1270596"/>
            <a:ext cx="10317126" cy="4525963"/>
          </a:xfrm>
        </p:spPr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Anche in centri gallo-italici (ma da approfondire):</a:t>
            </a:r>
          </a:p>
          <a:p>
            <a:pPr marL="0" indent="0">
              <a:buNone/>
            </a:pPr>
            <a:endParaRPr lang="it-IT" dirty="0"/>
          </a:p>
          <a:p>
            <a:pPr marL="62706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Mə</a:t>
            </a:r>
            <a:r>
              <a:rPr lang="it-IT" sz="24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4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patrë</a:t>
            </a:r>
            <a:r>
              <a:rPr lang="it-IT" sz="24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4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mazzerö</a:t>
            </a:r>
            <a:r>
              <a:rPr lang="it-IT" sz="2400" b="1" i="1" dirty="0">
                <a:latin typeface="Times New Roman" pitchFamily="18" charset="0"/>
                <a:ea typeface="Calibri"/>
                <a:cs typeface="Times New Roman" pitchFamily="18" charset="0"/>
              </a:rPr>
              <a:t> 	</a:t>
            </a:r>
            <a:r>
              <a:rPr lang="it-IT" sz="24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mə</a:t>
            </a:r>
            <a:r>
              <a:rPr lang="it-IT" sz="2400" b="1" i="1" dirty="0">
                <a:latin typeface="Times New Roman" pitchFamily="18" charset="0"/>
                <a:ea typeface="Calibri"/>
                <a:cs typeface="Times New Roman" pitchFamily="18" charset="0"/>
              </a:rPr>
              <a:t> fa</a:t>
            </a:r>
            <a:endParaRPr lang="it-IT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mio padre   ammazzare.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	mi  fa.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prs.ind.3sg</a:t>
            </a: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“Mio padre mi ammazza (</a:t>
            </a:r>
            <a:r>
              <a:rPr lang="it-IT" sz="2000" i="1" dirty="0" err="1">
                <a:latin typeface="Times New Roman" pitchFamily="18" charset="0"/>
                <a:ea typeface="Calibri"/>
                <a:cs typeface="Times New Roman" pitchFamily="18" charset="0"/>
              </a:rPr>
              <a:t>scil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. se lo viene a sapere)” (Nicosia)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07FA6A-9C99-A3E6-8DA6-6489646C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2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00752" y="1702676"/>
            <a:ext cx="10536073" cy="5155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(18)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Chiòviri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fa	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1800" i="1" dirty="0">
                <a:latin typeface="Times New Roman" pitchFamily="18" charset="0"/>
                <a:cs typeface="Times New Roman" pitchFamily="18" charset="0"/>
              </a:rPr>
              <a:t>					</a:t>
            </a:r>
            <a:endParaRPr lang="it-IT" sz="18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piovere.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fa.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prs.3sg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“Piove”</a:t>
            </a:r>
          </a:p>
          <a:p>
            <a:pPr marL="0" indent="0">
              <a:spcBef>
                <a:spcPts val="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(19)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armaluzzu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chiànciri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facìa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l’animaletto		piangere.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faceva.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impf.3sg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“Il povero animale piangeva”</a:t>
            </a:r>
          </a:p>
          <a:p>
            <a:pPr marL="0" indent="0">
              <a:spcBef>
                <a:spcPts val="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(20)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I carusi	ancora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duòmmiri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fannu</a:t>
            </a:r>
            <a:endParaRPr lang="it-IT" sz="2200" b="1" i="1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i ragazzi	ancora	dormire.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fanno.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prs.3pl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“I ragazzi dormono ancora”</a:t>
            </a:r>
          </a:p>
          <a:p>
            <a:pPr marL="536575" indent="0">
              <a:spcBef>
                <a:spcPts val="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(21)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Siempri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taliari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storta		a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facìanu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Sempre		guardare.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storta.</a:t>
            </a:r>
            <a:r>
              <a:rPr lang="it-IT" sz="2000" cap="small" dirty="0" err="1">
                <a:latin typeface="Times New Roman" pitchFamily="18" charset="0"/>
                <a:cs typeface="Times New Roman" pitchFamily="18" charset="0"/>
              </a:rPr>
              <a:t>fsg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la=facevano.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impf.3pl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“La guardavano sempre male”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723326" y="1096794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1. Frasi dichiarative</a:t>
            </a:r>
          </a:p>
        </p:txBody>
      </p:sp>
    </p:spTree>
    <p:extLst>
      <p:ext uri="{BB962C8B-B14F-4D97-AF65-F5344CB8AC3E}">
        <p14:creationId xmlns:p14="http://schemas.microsoft.com/office/powerpoint/2010/main" val="80755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846161" y="1320525"/>
            <a:ext cx="10536073" cy="521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(22)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Nâ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	so vita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sempri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sòffriri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		à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fattu</a:t>
            </a:r>
            <a:endParaRPr lang="it-IT" sz="2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in=la	sua vita sempre soffrire.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	ha fatto</a:t>
            </a: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“Nella sua vita ha sempre sofferto”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(23) 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U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vistitu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puru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pruvari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		s’u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fici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,				ma non cci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piacìu</a:t>
            </a:r>
            <a:endParaRPr lang="it-IT" sz="2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il vestito    pure   provare.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	se=lo fece.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pf.3sg		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ma non	ci	piacque</a:t>
            </a:r>
          </a:p>
          <a:p>
            <a:pPr marL="536575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“Il vestito, se lo è anche provato, ma non le è piaciuto”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(24) 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Avantieri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macari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tuppulïari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	â	  potta	ti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fici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,			ma non m’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arrispunnisti</a:t>
            </a:r>
            <a:endParaRPr lang="it-IT" sz="2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avanti=ieri	anche	bussare.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	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a=la  porta	ti=feci.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pf.1sg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,	ma non mi=rispondesti</a:t>
            </a:r>
          </a:p>
          <a:p>
            <a:pPr marL="536575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“L’altro giorno ho perfino bussato alla tua porta, ma non mi hai risposto”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(25) 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Talè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, 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macari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cascari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	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avia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fattu</a:t>
            </a:r>
            <a:endParaRPr lang="it-IT" sz="2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guarda anche 	cadere.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	avevo fatto</a:t>
            </a:r>
          </a:p>
          <a:p>
            <a:pPr marL="536575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“Guarda, ero quasi caduto (</a:t>
            </a:r>
            <a:r>
              <a:rPr lang="it-IT" sz="2000" dirty="0" err="1">
                <a:latin typeface="Times New Roman" pitchFamily="18" charset="0"/>
                <a:ea typeface="Calibri"/>
                <a:cs typeface="Times New Roman" pitchFamily="18" charset="0"/>
              </a:rPr>
              <a:t>propr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. “ero anche caduto”)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91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00752" y="2005253"/>
            <a:ext cx="10536073" cy="47162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(26)</a:t>
            </a:r>
            <a:r>
              <a:rPr lang="it-IT" sz="2200" b="1" dirty="0">
                <a:latin typeface="Times New Roman" pitchFamily="18" charset="0"/>
                <a:ea typeface="Calibri"/>
                <a:cs typeface="Times New Roman" pitchFamily="18" charset="0"/>
              </a:rPr>
              <a:t> a. 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Si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fussi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	pi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tia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sulu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zanniari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		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facissi</a:t>
            </a:r>
            <a:endParaRPr lang="it-IT" sz="2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032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se fosse	per te, solo  girovagare.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 fare</a:t>
            </a:r>
            <a:r>
              <a:rPr lang="it-IT" sz="2000" cap="small" dirty="0">
                <a:latin typeface="Times New Roman" pitchFamily="18" charset="0"/>
                <a:ea typeface="Calibri"/>
                <a:cs typeface="Times New Roman" pitchFamily="18" charset="0"/>
              </a:rPr>
              <a:t>.impf.cong.2sg</a:t>
            </a:r>
            <a:endParaRPr lang="it-IT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032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latin typeface="Times New Roman" pitchFamily="18" charset="0"/>
                <a:ea typeface="Calibri"/>
                <a:cs typeface="Times New Roman" pitchFamily="18" charset="0"/>
              </a:rPr>
              <a:t>“Se fosse per te, non faresti altro che andare in giro”</a:t>
            </a: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365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 dirty="0">
                <a:latin typeface="Times New Roman" pitchFamily="18" charset="0"/>
                <a:ea typeface="Calibri"/>
                <a:cs typeface="Times New Roman" pitchFamily="18" charset="0"/>
              </a:rPr>
              <a:t>b. 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Si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fussi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pi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tia</a:t>
            </a:r>
            <a:r>
              <a:rPr lang="it-IT" sz="22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facissi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sulu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zanniari</a:t>
            </a:r>
            <a:r>
              <a:rPr lang="it-IT" sz="2200" b="1" i="1" dirty="0"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it-IT" sz="2200" i="1" dirty="0">
                <a:latin typeface="Times New Roman" pitchFamily="18" charset="0"/>
                <a:ea typeface="Calibri"/>
                <a:cs typeface="Times New Roman" pitchFamily="18" charset="0"/>
              </a:rPr>
              <a:t>            </a:t>
            </a:r>
            <a:r>
              <a:rPr lang="it-IT" sz="2200" dirty="0">
                <a:latin typeface="Times New Roman" pitchFamily="18" charset="0"/>
                <a:ea typeface="Calibri"/>
                <a:cs typeface="Times New Roman" pitchFamily="18" charset="0"/>
              </a:rPr>
              <a:t>ma *</a:t>
            </a:r>
            <a:r>
              <a:rPr lang="it-IT" sz="2200" i="1" dirty="0" err="1">
                <a:latin typeface="Times New Roman" pitchFamily="18" charset="0"/>
                <a:ea typeface="Calibri"/>
                <a:cs typeface="Times New Roman" pitchFamily="18" charset="0"/>
              </a:rPr>
              <a:t>facissi</a:t>
            </a:r>
            <a:r>
              <a:rPr lang="it-IT" sz="2200" i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ea typeface="Calibri"/>
                <a:cs typeface="Times New Roman" pitchFamily="18" charset="0"/>
              </a:rPr>
              <a:t>zanniari</a:t>
            </a:r>
            <a:endParaRPr lang="it-IT" sz="2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it-I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(27) </a:t>
            </a:r>
            <a:r>
              <a:rPr lang="it-I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Uoggi</a:t>
            </a:r>
            <a:r>
              <a:rPr lang="it-IT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sulu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duòmmiri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facisti</a:t>
            </a:r>
            <a:endParaRPr lang="it-IT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2788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oggi		solo dormire.</a:t>
            </a:r>
            <a:r>
              <a:rPr lang="it-IT" sz="22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facesti.</a:t>
            </a:r>
            <a:r>
              <a:rPr lang="it-IT" sz="22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</a:p>
          <a:p>
            <a:pPr marL="542925" indent="0" algn="just">
              <a:spcBef>
                <a:spcPts val="0"/>
              </a:spcBef>
              <a:spcAft>
                <a:spcPts val="1000"/>
              </a:spcAft>
              <a:buNone/>
              <a:tabLst>
                <a:tab pos="265113" algn="l"/>
                <a:tab pos="542925" algn="l"/>
              </a:tabLst>
            </a:pPr>
            <a:r>
              <a:rPr lang="it-I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Uoggi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facisti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sulu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duòmmiri</a:t>
            </a:r>
            <a:endParaRPr lang="it-IT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2925" indent="0" algn="just">
              <a:spcBef>
                <a:spcPts val="0"/>
              </a:spcBef>
              <a:spcAft>
                <a:spcPts val="1000"/>
              </a:spcAft>
              <a:buNone/>
              <a:tabLst>
                <a:tab pos="265113" algn="l"/>
                <a:tab pos="542925" algn="l"/>
              </a:tabLst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oggi		facesti.</a:t>
            </a:r>
            <a:r>
              <a:rPr lang="it-IT" sz="22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solo dormire.</a:t>
            </a:r>
            <a:r>
              <a:rPr lang="it-IT" sz="22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</a:p>
          <a:p>
            <a:pPr marL="542925" indent="0" algn="just">
              <a:spcBef>
                <a:spcPts val="0"/>
              </a:spcBef>
              <a:spcAft>
                <a:spcPts val="1000"/>
              </a:spcAft>
              <a:buNone/>
              <a:tabLst>
                <a:tab pos="265113" algn="l"/>
                <a:tab pos="542925" algn="l"/>
              </a:tabLst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ma: *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Uoggi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facisti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duòmmiri</a:t>
            </a:r>
            <a:endParaRPr lang="it-IT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8038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265113" algn="l"/>
                <a:tab pos="808038" algn="l"/>
              </a:tabLst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“Oggi non hai fatto altro che dormire”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586850" y="1224385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1. Frasi dichiarative con il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focalizzatore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‘solo’</a:t>
            </a:r>
          </a:p>
        </p:txBody>
      </p:sp>
    </p:spTree>
    <p:extLst>
      <p:ext uri="{BB962C8B-B14F-4D97-AF65-F5344CB8AC3E}">
        <p14:creationId xmlns:p14="http://schemas.microsoft.com/office/powerpoint/2010/main" val="610265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00752" y="2036882"/>
            <a:ext cx="10536073" cy="4553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(28) 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	salutari		u 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fici</a:t>
            </a:r>
            <a:endParaRPr lang="it-IT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manco		salutare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	lo=fece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.pf.3sg</a:t>
            </a:r>
          </a:p>
          <a:p>
            <a:pPr marL="36195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“Non lo ha neppure ha salutato”</a:t>
            </a:r>
          </a:p>
          <a:p>
            <a:pPr marL="0" indent="0"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(29) 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Era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accussì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abbiliatu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chi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manciari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fici</a:t>
            </a:r>
            <a:endParaRPr lang="it-IT" b="1" i="1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era		così		arrabbiato	che	manco	mangiare.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	fece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.pf.3sg</a:t>
            </a:r>
          </a:p>
          <a:p>
            <a:pPr marL="53657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“Era così arrabbiato che neppure mangiò”</a:t>
            </a:r>
          </a:p>
          <a:p>
            <a:pPr marL="536575" indent="0"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(30) 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Stu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cutieddu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tagghiari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	l’acqua	fa</a:t>
            </a:r>
          </a:p>
          <a:p>
            <a:pPr marL="53657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Questo	coltello		manco	tagliare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	l’acqua	fa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.prs.3s</a:t>
            </a:r>
          </a:p>
          <a:p>
            <a:pPr marL="53657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“Questo coltello non taglia neppure l’acqua”</a:t>
            </a:r>
          </a:p>
          <a:p>
            <a:pPr marL="0" indent="0"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. reg. pop.: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A quello neanche salutare lo facevamo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723326" y="1333284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Frasi con </a:t>
            </a:r>
            <a:r>
              <a:rPr lang="it-IT" b="1" i="1">
                <a:latin typeface="Times New Roman" pitchFamily="18" charset="0"/>
                <a:cs typeface="Times New Roman" pitchFamily="18" charset="0"/>
              </a:rPr>
              <a:t>mancu</a:t>
            </a:r>
          </a:p>
        </p:txBody>
      </p:sp>
    </p:spTree>
    <p:extLst>
      <p:ext uri="{BB962C8B-B14F-4D97-AF65-F5344CB8AC3E}">
        <p14:creationId xmlns:p14="http://schemas.microsoft.com/office/powerpoint/2010/main" val="3536087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00752" y="1828800"/>
            <a:ext cx="10536073" cy="4887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(31)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Chiḍḍa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puru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maniari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u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ṭṛatturi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sapi		fari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quella		pure		guidare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il  trattore	sa.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prs.3sg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	fare.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inf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“Quella sa perfino guidare il trattore”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(32) 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A	 to  ma’	   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sempri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sumpurtari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	l’ai 		  a	fari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100" cap="small" dirty="0" err="1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tua madre sempre	sopportare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	la=hai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.prs.2sg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a	fare.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inf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“Tua madre la devi sopportare sempre e comunque”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(33)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Talè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!	Macari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cascari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stavìa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facinnu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guarda!	Pure	cadere.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	stavo.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impf.1sg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it-IT" sz="2200" dirty="0" err="1">
                <a:latin typeface="Times New Roman" pitchFamily="18" charset="0"/>
                <a:cs typeface="Times New Roman" pitchFamily="18" charset="0"/>
              </a:rPr>
              <a:t>facendo.</a:t>
            </a:r>
            <a:r>
              <a:rPr lang="it-IT" sz="2100" cap="small" dirty="0" err="1">
                <a:latin typeface="Times New Roman" pitchFamily="18" charset="0"/>
                <a:cs typeface="Times New Roman" pitchFamily="18" charset="0"/>
              </a:rPr>
              <a:t>gnd</a:t>
            </a:r>
            <a:endParaRPr lang="it-IT" sz="2100" cap="small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“Guarda! Stavo perfino per cadere”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(34)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chiḍḍu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rràpriri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	a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ucca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cci		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fici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			fari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a quello		manco	aprire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	la bocca ci.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ocl.3sg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	feci.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pf.1sg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	fare.</a:t>
            </a:r>
            <a:r>
              <a:rPr lang="it-IT" sz="2100" cap="small" dirty="0">
                <a:latin typeface="Times New Roman" pitchFamily="18" charset="0"/>
                <a:cs typeface="Times New Roman" pitchFamily="18" charset="0"/>
              </a:rPr>
              <a:t>inf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A quello neppure gli ho fatto aprire bocca”</a:t>
            </a:r>
            <a:endParaRPr lang="it-IT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723325" y="1130745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Frasi dichiarative con i verbi modali, aspettuali, fattitivi</a:t>
            </a:r>
          </a:p>
        </p:txBody>
      </p:sp>
    </p:spTree>
    <p:extLst>
      <p:ext uri="{BB962C8B-B14F-4D97-AF65-F5344CB8AC3E}">
        <p14:creationId xmlns:p14="http://schemas.microsoft.com/office/powerpoint/2010/main" val="353608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D96E19-AF31-CB93-789D-7504215F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94"/>
            <a:ext cx="12191999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Un caso di </a:t>
            </a:r>
            <a:r>
              <a:rPr lang="it-IT" b="1" i="1" dirty="0">
                <a:solidFill>
                  <a:schemeClr val="bg1"/>
                </a:solidFill>
              </a:rPr>
              <a:t>do-</a:t>
            </a:r>
            <a:r>
              <a:rPr lang="it-IT" b="1" dirty="0">
                <a:solidFill>
                  <a:schemeClr val="bg1"/>
                </a:solidFill>
              </a:rPr>
              <a:t>support</a:t>
            </a:r>
            <a:r>
              <a:rPr lang="it-IT" b="1" i="1" dirty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in siciliano?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61FC6A-5A4B-311E-F114-39A53EBFD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3383" y="1796903"/>
            <a:ext cx="9247612" cy="4786460"/>
          </a:xfrm>
        </p:spPr>
        <p:txBody>
          <a:bodyPr>
            <a:normAutofit lnSpcReduction="10000"/>
          </a:bodyPr>
          <a:lstStyle/>
          <a:p>
            <a:pPr>
              <a:spcAft>
                <a:spcPts val="6600"/>
              </a:spcAft>
            </a:pPr>
            <a:r>
              <a:rPr lang="it-IT" dirty="0">
                <a:solidFill>
                  <a:srgbClr val="C00000"/>
                </a:solidFill>
              </a:rPr>
              <a:t>La genesi dell’idea</a:t>
            </a:r>
          </a:p>
          <a:p>
            <a:pPr>
              <a:spcAft>
                <a:spcPts val="6600"/>
              </a:spcAft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L’ipotesi di lavoro</a:t>
            </a:r>
          </a:p>
          <a:p>
            <a:pPr>
              <a:spcAft>
                <a:spcPts val="6600"/>
              </a:spcAft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La raccolta dei dati</a:t>
            </a:r>
          </a:p>
          <a:p>
            <a:pPr>
              <a:spcAft>
                <a:spcPts val="6600"/>
              </a:spcAft>
            </a:pPr>
            <a:r>
              <a:rPr lang="it-IT" dirty="0">
                <a:solidFill>
                  <a:srgbClr val="7030A0"/>
                </a:solidFill>
              </a:rPr>
              <a:t>Analisi dei dati e interpretazione del fenomeno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CFD7C63-D67C-63C6-8684-16AFE08A6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Immagine 5" descr="Immagine che contiene emoticon, cerchio, cartone animato&#10;&#10;Descrizione generata automaticamente">
            <a:extLst>
              <a:ext uri="{FF2B5EF4-FFF2-40B4-BE49-F238E27FC236}">
                <a16:creationId xmlns:a16="http://schemas.microsoft.com/office/drawing/2014/main" id="{48D11E31-C821-7C21-C46A-5E655B4133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442"/>
          <a:stretch/>
        </p:blipFill>
        <p:spPr>
          <a:xfrm>
            <a:off x="1136831" y="5464812"/>
            <a:ext cx="1386133" cy="1033167"/>
          </a:xfrm>
          <a:prstGeom prst="rect">
            <a:avLst/>
          </a:prstGeom>
        </p:spPr>
      </p:pic>
      <p:pic>
        <p:nvPicPr>
          <p:cNvPr id="8" name="Immagine 7" descr="Immagine che contiene giocattolo, cartone animato&#10;&#10;Descrizione generata automaticamente">
            <a:extLst>
              <a:ext uri="{FF2B5EF4-FFF2-40B4-BE49-F238E27FC236}">
                <a16:creationId xmlns:a16="http://schemas.microsoft.com/office/drawing/2014/main" id="{F810CC9B-294B-0758-7DE1-CFD641A77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362" y="2900452"/>
            <a:ext cx="1099183" cy="1099183"/>
          </a:xfrm>
          <a:prstGeom prst="rect">
            <a:avLst/>
          </a:prstGeom>
        </p:spPr>
      </p:pic>
      <p:pic>
        <p:nvPicPr>
          <p:cNvPr id="10" name="Immagine 9" descr="Immagine che contiene giallo, design&#10;&#10;Descrizione generata automaticamente">
            <a:extLst>
              <a:ext uri="{FF2B5EF4-FFF2-40B4-BE49-F238E27FC236}">
                <a16:creationId xmlns:a16="http://schemas.microsoft.com/office/drawing/2014/main" id="{11DAC8C5-F567-E959-D89E-7C96E84668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587" t="15077" r="-1429"/>
          <a:stretch/>
        </p:blipFill>
        <p:spPr>
          <a:xfrm>
            <a:off x="1062944" y="1561664"/>
            <a:ext cx="1460020" cy="1354568"/>
          </a:xfrm>
          <a:prstGeom prst="rect">
            <a:avLst/>
          </a:prstGeom>
        </p:spPr>
      </p:pic>
      <p:pic>
        <p:nvPicPr>
          <p:cNvPr id="12" name="Immagine 11" descr="Immagine che contiene dipinto, Arte bambini, disegno, arte&#10;&#10;Descrizione generata automaticamente">
            <a:extLst>
              <a:ext uri="{FF2B5EF4-FFF2-40B4-BE49-F238E27FC236}">
                <a16:creationId xmlns:a16="http://schemas.microsoft.com/office/drawing/2014/main" id="{07A24160-8806-2DF3-B930-E47FE48E86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122" r="10253" b="14212"/>
          <a:stretch/>
        </p:blipFill>
        <p:spPr>
          <a:xfrm>
            <a:off x="1062944" y="4154239"/>
            <a:ext cx="1460020" cy="114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489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A96777-2C4F-0AF3-2380-E567208DB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105"/>
            <a:ext cx="11472530" cy="97325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Tipo 2 vs. frasi fattitive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CEB9CF-3943-5A5B-1DD6-ABF541B1F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3228"/>
            <a:ext cx="10972800" cy="42229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Rrìdiri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AACF23D-EE25-0E25-B621-588BE5D6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74ABD4C-DE1E-7F41-D30A-157AF6C40F97}"/>
              </a:ext>
            </a:extLst>
          </p:cNvPr>
          <p:cNvCxnSpPr/>
          <p:nvPr/>
        </p:nvCxnSpPr>
        <p:spPr>
          <a:xfrm flipH="1">
            <a:off x="4327451" y="2796363"/>
            <a:ext cx="1499191" cy="765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4725E22-7773-0D6C-28C9-E0AEBBF0F86C}"/>
              </a:ext>
            </a:extLst>
          </p:cNvPr>
          <p:cNvCxnSpPr>
            <a:cxnSpLocks/>
          </p:cNvCxnSpPr>
          <p:nvPr/>
        </p:nvCxnSpPr>
        <p:spPr>
          <a:xfrm>
            <a:off x="6202326" y="2796363"/>
            <a:ext cx="1516911" cy="765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4476DA-8D41-AC1D-DA0B-904A9C49116B}"/>
              </a:ext>
            </a:extLst>
          </p:cNvPr>
          <p:cNvSpPr txBox="1"/>
          <p:nvPr/>
        </p:nvSpPr>
        <p:spPr>
          <a:xfrm>
            <a:off x="7241039" y="3667613"/>
            <a:ext cx="2604441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‘Fa ridere’</a:t>
            </a:r>
            <a:endParaRPr lang="it-IT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E6E210D-4E57-1528-5AD4-BCBD21BFE25E}"/>
              </a:ext>
            </a:extLst>
          </p:cNvPr>
          <p:cNvSpPr txBox="1"/>
          <p:nvPr/>
        </p:nvSpPr>
        <p:spPr>
          <a:xfrm>
            <a:off x="3374332" y="3667613"/>
            <a:ext cx="2604441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‘Ride’</a:t>
            </a:r>
            <a:endParaRPr lang="it-IT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E6243DD-F35D-6758-D484-EF8CC89B237B}"/>
              </a:ext>
            </a:extLst>
          </p:cNvPr>
          <p:cNvSpPr txBox="1"/>
          <p:nvPr/>
        </p:nvSpPr>
        <p:spPr>
          <a:xfrm>
            <a:off x="2105247" y="4995688"/>
            <a:ext cx="8750594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Ambiguità risolta solo sulla base del contesto informativo</a:t>
            </a:r>
          </a:p>
        </p:txBody>
      </p:sp>
    </p:spTree>
    <p:extLst>
      <p:ext uri="{BB962C8B-B14F-4D97-AF65-F5344CB8AC3E}">
        <p14:creationId xmlns:p14="http://schemas.microsoft.com/office/powerpoint/2010/main" val="124462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Rettangolo 1"/>
          <p:cNvSpPr/>
          <p:nvPr/>
        </p:nvSpPr>
        <p:spPr>
          <a:xfrm>
            <a:off x="1315871" y="1965947"/>
            <a:ext cx="83399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(35) 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salutari	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ni </a:t>
            </a:r>
            <a:r>
              <a:rPr lang="it-IT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puotti</a:t>
            </a:r>
            <a:endParaRPr lang="it-IT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3275"/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manco	salutare.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ci=potè.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pf.3sg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803275"/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“Non ci ha potuto nemmeno salutare” </a:t>
            </a:r>
          </a:p>
          <a:p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6575"/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salutari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ni  </a:t>
            </a:r>
            <a:r>
              <a:rPr lang="it-IT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fici</a:t>
            </a:r>
            <a:endParaRPr lang="it-IT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3275"/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manco	salutare.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ci=fece.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pf.3sg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803275"/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“Non ci ha neppure salutato”</a:t>
            </a:r>
          </a:p>
        </p:txBody>
      </p:sp>
    </p:spTree>
    <p:extLst>
      <p:ext uri="{BB962C8B-B14F-4D97-AF65-F5344CB8AC3E}">
        <p14:creationId xmlns:p14="http://schemas.microsoft.com/office/powerpoint/2010/main" val="1913576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80EDAD-6F00-F0DE-34A0-5A7A95FD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664" y="1531088"/>
            <a:ext cx="10334847" cy="5071731"/>
          </a:xfrm>
        </p:spPr>
        <p:txBody>
          <a:bodyPr>
            <a:normAutofit/>
          </a:bodyPr>
          <a:lstStyle/>
          <a:p>
            <a:pPr algn="just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restrizioni su tipo di verbo (transitivo, inergativo, inaccusativo o +/- telico), ma incompatibile con predicazioni basate su ‘avere’, ‘essere’ e verbi copulativi</a:t>
            </a:r>
          </a:p>
          <a:p>
            <a:pPr marL="0" indent="0" algn="just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restrizioni su tempi e modi, ma incompatibile con l’imperativo</a:t>
            </a:r>
          </a:p>
          <a:p>
            <a:pPr marL="0" indent="0" algn="just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restrizioni sul tipo di soggetto (+/- animato; +/- umano)</a:t>
            </a:r>
          </a:p>
          <a:p>
            <a:pPr marL="0" indent="0" algn="just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Argomenti sia lessicali sia pronominali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030A23-A586-CCF2-F336-026973CA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C2DD15E3-7CA0-D031-A367-F7D82837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293" y="136520"/>
            <a:ext cx="109728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36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137203" y="1662438"/>
            <a:ext cx="9999369" cy="519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(36)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Iri			m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Paliermu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fai?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andare.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	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in=Palermo		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‘Vai a Palermo?’ (Mirto 2009: 160)</a:t>
            </a:r>
          </a:p>
          <a:p>
            <a:pPr marL="0" indent="0">
              <a:spcBef>
                <a:spcPts val="0"/>
              </a:spcBef>
              <a:buNone/>
            </a:pPr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(37)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 a.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Ancora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manciari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fai?</a:t>
            </a:r>
          </a:p>
          <a:p>
            <a:pPr marL="89852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ancora	mangiare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9852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“Mangi ancora?!”</a:t>
            </a:r>
          </a:p>
          <a:p>
            <a:pPr marL="898525" indent="-268288">
              <a:spcBef>
                <a:spcPts val="0"/>
              </a:spcBef>
              <a:buNone/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b. #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Manciari fai?</a:t>
            </a:r>
          </a:p>
          <a:p>
            <a:pPr marL="0" indent="0">
              <a:spcBef>
                <a:spcPts val="0"/>
              </a:spcBef>
              <a:buNone/>
            </a:pPr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(38)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Puru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lamintari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ti fai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pure	lamentare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ti=fai.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“Ti lamenti pure?!”</a:t>
            </a:r>
          </a:p>
          <a:p>
            <a:pPr marL="0" indent="0">
              <a:spcBef>
                <a:spcPts val="0"/>
              </a:spcBef>
              <a:buNone/>
            </a:pP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(39)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Sta		sveglia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sempri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sunari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fa?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questa 	sveglia sempre		suonare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	fa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prs.3sg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“Questa sveglia suona sempre?”</a:t>
            </a: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1"/>
          <p:cNvSpPr txBox="1">
            <a:spLocks/>
          </p:cNvSpPr>
          <p:nvPr/>
        </p:nvSpPr>
        <p:spPr>
          <a:xfrm>
            <a:off x="562967" y="1011905"/>
            <a:ext cx="10672549" cy="650533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sz="2400" b="1">
                <a:latin typeface="Times New Roman" pitchFamily="18" charset="0"/>
                <a:cs typeface="Times New Roman" pitchFamily="18" charset="0"/>
              </a:rPr>
              <a:t>2. Frasi interrogative totali</a:t>
            </a:r>
          </a:p>
        </p:txBody>
      </p:sp>
    </p:spTree>
    <p:extLst>
      <p:ext uri="{BB962C8B-B14F-4D97-AF65-F5344CB8AC3E}">
        <p14:creationId xmlns:p14="http://schemas.microsoft.com/office/powerpoint/2010/main" val="4028030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137203" y="1662438"/>
            <a:ext cx="9999369" cy="519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(40)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Cû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carusu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iucari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cci		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facisti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con=il  bambino	manco	giocare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ci.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ocl.3sg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“Con il bambino non ci hai nemmeno giocato?”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(41)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Cû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carusu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iucari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cci			</a:t>
            </a:r>
            <a:r>
              <a:rPr lang="it-IT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vulisti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		fari?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con=il  bambino	manco	giocare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.inf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ci.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ocl.3sg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volesti.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pf.2sg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fare.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6575" indent="0">
              <a:spcBef>
                <a:spcPts val="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“Con il bambino non ci hai nemmeno voluto giocare?”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1"/>
          <p:cNvSpPr txBox="1">
            <a:spLocks/>
          </p:cNvSpPr>
          <p:nvPr/>
        </p:nvSpPr>
        <p:spPr>
          <a:xfrm>
            <a:off x="562967" y="1011905"/>
            <a:ext cx="10672549" cy="650533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2. Frasi interrogative totali</a:t>
            </a:r>
          </a:p>
        </p:txBody>
      </p:sp>
    </p:spTree>
    <p:extLst>
      <p:ext uri="{BB962C8B-B14F-4D97-AF65-F5344CB8AC3E}">
        <p14:creationId xmlns:p14="http://schemas.microsoft.com/office/powerpoint/2010/main" val="3254327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Tipo 2: </a:t>
            </a:r>
            <a:r>
              <a:rPr lang="it-IT" sz="36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 fa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  <p:sp>
        <p:nvSpPr>
          <p:cNvPr id="10" name="Segnaposto contenuto 1"/>
          <p:cNvSpPr txBox="1">
            <a:spLocks/>
          </p:cNvSpPr>
          <p:nvPr/>
        </p:nvSpPr>
        <p:spPr>
          <a:xfrm>
            <a:off x="832511" y="1269278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3. Frasi negative con </a:t>
            </a:r>
            <a:r>
              <a:rPr lang="it-IT" b="1" i="1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it-IT" b="1">
                <a:latin typeface="Times New Roman" pitchFamily="18" charset="0"/>
                <a:cs typeface="Times New Roman" pitchFamily="18" charset="0"/>
              </a:rPr>
              <a:t>(uso molto limitato)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37202" y="1933135"/>
            <a:ext cx="10217733" cy="1351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(42)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Studiari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non fa,		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ṭṛavagghiari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 non fa...     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nienti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fa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studiare.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	non fa.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prs.3sg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lavorare.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   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non fa.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prs.3sg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niente fa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‘Non studia, non lavora... Non fa niente’</a:t>
            </a:r>
          </a:p>
        </p:txBody>
      </p:sp>
    </p:spTree>
    <p:extLst>
      <p:ext uri="{BB962C8B-B14F-4D97-AF65-F5344CB8AC3E}">
        <p14:creationId xmlns:p14="http://schemas.microsoft.com/office/powerpoint/2010/main" val="2532335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163766"/>
            <a:ext cx="11354938" cy="82892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Perché ‘fare’?</a:t>
            </a:r>
            <a:endParaRPr lang="it-IT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  <p:sp>
        <p:nvSpPr>
          <p:cNvPr id="10" name="Segnaposto contenuto 1"/>
          <p:cNvSpPr txBox="1">
            <a:spLocks/>
          </p:cNvSpPr>
          <p:nvPr/>
        </p:nvSpPr>
        <p:spPr>
          <a:xfrm>
            <a:off x="914400" y="1699167"/>
            <a:ext cx="10100930" cy="4510247"/>
          </a:xfrm>
          <a:prstGeom prst="rect">
            <a:avLst/>
          </a:prstGeom>
          <a:ln w="28575"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2400"/>
              </a:spcBef>
            </a:pPr>
            <a:r>
              <a:rPr lang="it-IT" sz="2400" i="1" dirty="0">
                <a:latin typeface="Times New Roman" panose="02020603050405020304" pitchFamily="18" charset="0"/>
                <a:cs typeface="Times New Roman" pitchFamily="18" charset="0"/>
              </a:rPr>
              <a:t>Fari </a:t>
            </a:r>
            <a:r>
              <a:rPr lang="it-IT" sz="2400" dirty="0">
                <a:latin typeface="Times New Roman" panose="02020603050405020304" pitchFamily="18" charset="0"/>
                <a:cs typeface="Times New Roman" pitchFamily="18" charset="0"/>
              </a:rPr>
              <a:t>si comporta da verbo funzionale, ma quale operazione linguistico-comunicativa giustifica il suo impiego?</a:t>
            </a:r>
          </a:p>
          <a:p>
            <a:pPr algn="just">
              <a:lnSpc>
                <a:spcPct val="120000"/>
              </a:lnSpc>
              <a:spcBef>
                <a:spcPts val="2400"/>
              </a:spcBef>
            </a:pPr>
            <a:r>
              <a:rPr lang="it-IT" sz="24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costrutti con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fari</a:t>
            </a:r>
            <a:r>
              <a:rPr lang="it-IT" sz="24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sono obbligatori: si affiancano agli enunciati canonici o a quelli marcati di diffusione </a:t>
            </a:r>
            <a:r>
              <a:rPr lang="it-IT" sz="24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pansiciliana</a:t>
            </a:r>
            <a:r>
              <a:rPr lang="it-IT" sz="24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si attivano opzionalmente in certi contesti comunicativi: quali e perché?</a:t>
            </a:r>
          </a:p>
          <a:p>
            <a:pPr algn="just">
              <a:lnSpc>
                <a:spcPct val="120000"/>
              </a:lnSpc>
              <a:spcBef>
                <a:spcPts val="2400"/>
              </a:spcBef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Quale differenza funzionale intercorre tra gli enunciati canonici (</a:t>
            </a:r>
            <a:r>
              <a:rPr lang="it-IT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isti?</a:t>
            </a:r>
            <a:r>
              <a:rPr lang="it-I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Chiovi</a:t>
            </a:r>
            <a:r>
              <a:rPr lang="it-I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Mancu</a:t>
            </a:r>
            <a:r>
              <a:rPr lang="it-I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salutau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ecc.) e i costrutti con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facisti</a:t>
            </a:r>
            <a:r>
              <a:rPr lang="it-IT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it-IT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Chiòviri</a:t>
            </a:r>
            <a:r>
              <a:rPr lang="it-IT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</a:t>
            </a:r>
            <a:r>
              <a:rPr lang="it-IT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Mancu</a:t>
            </a:r>
            <a:r>
              <a:rPr lang="it-IT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salutari </a:t>
            </a:r>
            <a:r>
              <a:rPr lang="it-IT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fici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ecc.)?</a:t>
            </a:r>
          </a:p>
        </p:txBody>
      </p:sp>
    </p:spTree>
    <p:extLst>
      <p:ext uri="{BB962C8B-B14F-4D97-AF65-F5344CB8AC3E}">
        <p14:creationId xmlns:p14="http://schemas.microsoft.com/office/powerpoint/2010/main" val="2966284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14691-3D36-63FE-1DB0-28641524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390518"/>
            <a:ext cx="109728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Alcuni raffronti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C5B38BB-B430-F82A-D4FE-A574AE6F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42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14691-3D36-63FE-1DB0-286415244AE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Il </a:t>
            </a:r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do</a:t>
            </a: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-support inglese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5AA9F5-0D70-CF49-C8DF-F7845B713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7023"/>
            <a:ext cx="10972800" cy="415914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200" dirty="0">
                <a:latin typeface="TimesNewRomanPSMT"/>
              </a:rPr>
              <a:t>Obbligatorio con:</a:t>
            </a:r>
          </a:p>
          <a:p>
            <a:pPr algn="l"/>
            <a:r>
              <a:rPr lang="it-IT" sz="2200" b="0" i="0" u="none" strike="noStrike" baseline="0" dirty="0">
                <a:latin typeface="TimesNewRomanPSMT"/>
              </a:rPr>
              <a:t>frasi interrogative totali: es. </a:t>
            </a:r>
            <a:r>
              <a:rPr lang="en-US" sz="2200" b="0" i="1" u="none" strike="noStrike" baseline="0" dirty="0">
                <a:latin typeface="TimesNewRomanPS-ItalicMT"/>
              </a:rPr>
              <a:t>Do you eat apples?</a:t>
            </a:r>
            <a:endParaRPr lang="en-US" sz="2200" dirty="0">
              <a:latin typeface="TimesNewRomanPSMT"/>
            </a:endParaRPr>
          </a:p>
          <a:p>
            <a:pPr algn="l"/>
            <a:r>
              <a:rPr lang="en-US" sz="2200" dirty="0" err="1">
                <a:latin typeface="TimesNewRomanPSMT"/>
              </a:rPr>
              <a:t>f</a:t>
            </a:r>
            <a:r>
              <a:rPr lang="en-US" sz="2200" b="0" i="0" u="none" strike="noStrike" baseline="0" dirty="0" err="1">
                <a:latin typeface="TimesNewRomanPSMT"/>
              </a:rPr>
              <a:t>rasi</a:t>
            </a:r>
            <a:r>
              <a:rPr lang="en-US" sz="2200" b="0" i="0" u="none" strike="noStrike" baseline="0" dirty="0">
                <a:latin typeface="TimesNewRomanPSMT"/>
              </a:rPr>
              <a:t> interrogative </a:t>
            </a:r>
            <a:r>
              <a:rPr lang="en-US" sz="2200" b="0" i="1" u="none" strike="noStrike" baseline="0" dirty="0" err="1">
                <a:latin typeface="TimesNewRomanPSMT"/>
              </a:rPr>
              <a:t>wh</a:t>
            </a:r>
            <a:r>
              <a:rPr lang="en-US" sz="2200" b="0" i="1" u="none" strike="noStrike" baseline="0" dirty="0">
                <a:latin typeface="TimesNewRomanPSMT"/>
              </a:rPr>
              <a:t>-</a:t>
            </a:r>
            <a:r>
              <a:rPr lang="en-US" sz="2200" b="0" i="0" u="none" strike="noStrike" baseline="0" dirty="0">
                <a:latin typeface="TimesNewRomanPSMT"/>
              </a:rPr>
              <a:t> non </a:t>
            </a:r>
            <a:r>
              <a:rPr lang="en-US" sz="2200" b="0" i="0" u="none" strike="noStrike" baseline="0" dirty="0" err="1">
                <a:latin typeface="TimesNewRomanPSMT"/>
              </a:rPr>
              <a:t>soggetto</a:t>
            </a:r>
            <a:r>
              <a:rPr lang="en-US" sz="2200" b="0" i="0" u="none" strike="noStrike" baseline="0" dirty="0">
                <a:latin typeface="TimesNewRomanPSMT"/>
              </a:rPr>
              <a:t>: es. </a:t>
            </a:r>
            <a:r>
              <a:rPr lang="en-US" sz="2200" b="0" i="1" u="none" strike="noStrike" baseline="0" dirty="0">
                <a:latin typeface="TimesNewRomanPS-ItalicMT"/>
              </a:rPr>
              <a:t>What do you eat?</a:t>
            </a:r>
            <a:endParaRPr lang="en-US" sz="2200" b="0" i="0" u="none" strike="noStrike" baseline="0" dirty="0">
              <a:latin typeface="TimesNewRomanPSMT"/>
            </a:endParaRPr>
          </a:p>
          <a:p>
            <a:pPr algn="l"/>
            <a:r>
              <a:rPr lang="en-US" sz="2200" b="0" i="0" u="none" strike="noStrike" baseline="0" dirty="0" err="1">
                <a:latin typeface="TimesNewRomanPSMT"/>
              </a:rPr>
              <a:t>frasi</a:t>
            </a:r>
            <a:r>
              <a:rPr lang="en-US" sz="2200" b="0" i="0" u="none" strike="noStrike" baseline="0" dirty="0">
                <a:latin typeface="TimesNewRomanPSMT"/>
              </a:rPr>
              <a:t> negative: es. </a:t>
            </a:r>
            <a:r>
              <a:rPr lang="en-US" sz="2200" b="0" i="1" u="none" strike="noStrike" baseline="0" dirty="0">
                <a:latin typeface="TimesNewRomanPS-ItalicMT"/>
              </a:rPr>
              <a:t>I don’t eat apples</a:t>
            </a:r>
            <a:endParaRPr lang="en-US" sz="2200" dirty="0">
              <a:latin typeface="TimesNewRomanPSMT"/>
            </a:endParaRPr>
          </a:p>
          <a:p>
            <a:pPr algn="l"/>
            <a:r>
              <a:rPr lang="en-US" sz="2200" dirty="0" err="1">
                <a:latin typeface="TimesNewRomanPSMT"/>
              </a:rPr>
              <a:t>f</a:t>
            </a:r>
            <a:r>
              <a:rPr lang="en-US" sz="2200" b="0" i="0" u="none" strike="noStrike" baseline="0" dirty="0" err="1">
                <a:latin typeface="TimesNewRomanPSMT"/>
              </a:rPr>
              <a:t>rasi</a:t>
            </a:r>
            <a:r>
              <a:rPr lang="en-US" sz="2200" b="0" i="0" u="none" strike="noStrike" baseline="0" dirty="0">
                <a:latin typeface="TimesNewRomanPSMT"/>
              </a:rPr>
              <a:t> </a:t>
            </a:r>
            <a:r>
              <a:rPr lang="it-IT" sz="2200" b="0" i="0" u="none" strike="noStrike" baseline="0" dirty="0">
                <a:latin typeface="TimesNewRomanPSMT"/>
              </a:rPr>
              <a:t>cosiddette enfatiche: es. </a:t>
            </a:r>
            <a:r>
              <a:rPr lang="it-IT" sz="2200" b="0" i="1" u="none" strike="noStrike" baseline="0" dirty="0">
                <a:latin typeface="TimesNewRomanPS-ItalicMT"/>
              </a:rPr>
              <a:t>He DOES </a:t>
            </a:r>
            <a:r>
              <a:rPr lang="it-IT" sz="2200" b="0" i="1" u="none" strike="noStrike" baseline="0" dirty="0" err="1">
                <a:latin typeface="TimesNewRomanPS-ItalicMT"/>
              </a:rPr>
              <a:t>eat</a:t>
            </a:r>
            <a:r>
              <a:rPr lang="it-IT" sz="2200" b="0" i="1" u="none" strike="noStrike" baseline="0" dirty="0">
                <a:latin typeface="TimesNewRomanPS-ItalicMT"/>
              </a:rPr>
              <a:t> </a:t>
            </a:r>
            <a:r>
              <a:rPr lang="it-IT" sz="2200" b="0" i="1" u="none" strike="noStrike" baseline="0" dirty="0" err="1">
                <a:latin typeface="TimesNewRomanPS-ItalicMT"/>
              </a:rPr>
              <a:t>apples</a:t>
            </a:r>
            <a:r>
              <a:rPr lang="it-IT" sz="2200" b="0" i="1" u="none" strike="noStrike" baseline="0" dirty="0">
                <a:latin typeface="TimesNewRomanPS-ItalicMT"/>
              </a:rPr>
              <a:t>!</a:t>
            </a:r>
            <a:r>
              <a:rPr lang="it-IT" sz="2200" b="0" i="0" u="none" strike="noStrike" baseline="0" dirty="0">
                <a:latin typeface="TimesNewRomanPSMT"/>
              </a:rPr>
              <a:t>, con verbo </a:t>
            </a:r>
            <a:r>
              <a:rPr lang="it-IT" sz="2200" b="0" i="1" u="none" strike="noStrike" baseline="0" dirty="0">
                <a:latin typeface="TimesNewRomanPS-ItalicMT"/>
              </a:rPr>
              <a:t>do </a:t>
            </a:r>
            <a:r>
              <a:rPr lang="it-IT" sz="2200" b="0" i="0" u="none" strike="noStrike" baseline="0" dirty="0">
                <a:latin typeface="TimesNewRomanPSMT"/>
              </a:rPr>
              <a:t>sempre accentato</a:t>
            </a:r>
          </a:p>
          <a:p>
            <a:pPr algn="l"/>
            <a:endParaRPr lang="it-IT" sz="2200" dirty="0">
              <a:latin typeface="TimesNewRomanPSMT"/>
            </a:endParaRPr>
          </a:p>
          <a:p>
            <a:pPr marL="0" indent="0" algn="l">
              <a:buNone/>
            </a:pPr>
            <a:r>
              <a:rPr lang="it-IT" sz="2200" b="0" i="0" u="none" strike="noStrike" baseline="0" dirty="0">
                <a:latin typeface="TimesNewRomanPSMT"/>
              </a:rPr>
              <a:t>Opzionale nelle frasi all’imperativo: es. </a:t>
            </a:r>
            <a:r>
              <a:rPr lang="it-IT" sz="2200" b="0" i="1" u="none" strike="noStrike" baseline="0" dirty="0">
                <a:latin typeface="TimesNewRomanPS-ItalicMT"/>
              </a:rPr>
              <a:t>Do come in!</a:t>
            </a:r>
            <a:r>
              <a:rPr lang="it-IT" sz="2200" b="0" i="0" u="none" strike="noStrike" baseline="0" dirty="0">
                <a:latin typeface="TimesNewRomanPSMT"/>
              </a:rPr>
              <a:t>)</a:t>
            </a:r>
          </a:p>
          <a:p>
            <a:pPr marL="0" indent="0" algn="l">
              <a:buNone/>
            </a:pPr>
            <a:r>
              <a:rPr lang="it-IT" sz="2200" dirty="0">
                <a:latin typeface="TimesNewRomanPSMT"/>
              </a:rPr>
              <a:t>A</a:t>
            </a:r>
            <a:r>
              <a:rPr lang="it-IT" sz="2200" b="0" i="0" u="none" strike="noStrike" baseline="0" dirty="0">
                <a:latin typeface="TimesNewRomanPSMT"/>
              </a:rPr>
              <a:t>grammaticale con ausiliari e modali: </a:t>
            </a:r>
            <a:r>
              <a:rPr lang="en-US" sz="2200" b="0" i="0" u="none" strike="noStrike" baseline="0" dirty="0">
                <a:latin typeface="TimesNewRomanPSMT"/>
              </a:rPr>
              <a:t>*</a:t>
            </a:r>
            <a:r>
              <a:rPr lang="en-US" sz="2200" b="0" i="1" u="none" strike="noStrike" baseline="0" dirty="0">
                <a:latin typeface="TimesNewRomanPS-ItalicMT"/>
              </a:rPr>
              <a:t>What do you have eaten? *Do you can come?</a:t>
            </a:r>
          </a:p>
          <a:p>
            <a:pPr marL="0" indent="0" algn="l">
              <a:buNone/>
            </a:pPr>
            <a:endParaRPr lang="en-US" sz="2200" i="1" dirty="0">
              <a:latin typeface="TimesNewRomanPS-ItalicMT"/>
            </a:endParaRPr>
          </a:p>
          <a:p>
            <a:pPr marL="0" indent="0" algn="ctr">
              <a:buNone/>
            </a:pPr>
            <a:r>
              <a:rPr lang="en-US" sz="2200" b="1" dirty="0" err="1">
                <a:latin typeface="TimesNewRomanPS-ItalicMT"/>
              </a:rPr>
              <a:t>Inserzione</a:t>
            </a:r>
            <a:r>
              <a:rPr lang="en-US" sz="2200" b="1" dirty="0">
                <a:latin typeface="TimesNewRomanPS-ItalicMT"/>
              </a:rPr>
              <a:t> di </a:t>
            </a:r>
            <a:r>
              <a:rPr lang="en-US" sz="2200" b="1" i="1" dirty="0">
                <a:latin typeface="TimesNewRomanPS-ItalicMT"/>
              </a:rPr>
              <a:t>do</a:t>
            </a:r>
            <a:r>
              <a:rPr lang="en-US" sz="2200" b="1" dirty="0">
                <a:latin typeface="TimesNewRomanPS-ItalicMT"/>
              </a:rPr>
              <a:t> come </a:t>
            </a:r>
            <a:r>
              <a:rPr lang="en-US" sz="2200" b="1" dirty="0" err="1">
                <a:latin typeface="TimesNewRomanPS-ItalicMT"/>
              </a:rPr>
              <a:t>strategia</a:t>
            </a:r>
            <a:r>
              <a:rPr lang="en-US" sz="2200" b="1" dirty="0">
                <a:latin typeface="TimesNewRomanPS-ItalicMT"/>
              </a:rPr>
              <a:t> di </a:t>
            </a:r>
            <a:r>
              <a:rPr lang="en-US" sz="2200" b="1" i="1" dirty="0">
                <a:latin typeface="TimesNewRomanPS-ItalicMT"/>
              </a:rPr>
              <a:t>last resort</a:t>
            </a:r>
            <a:r>
              <a:rPr lang="en-US" sz="2200" b="1" dirty="0">
                <a:latin typeface="TimesNewRomanPS-ItalicMT"/>
              </a:rPr>
              <a:t>; </a:t>
            </a:r>
            <a:r>
              <a:rPr lang="en-US" sz="2200" b="1" i="1" dirty="0">
                <a:latin typeface="TimesNewRomanPS-ItalicMT"/>
              </a:rPr>
              <a:t>do</a:t>
            </a:r>
            <a:r>
              <a:rPr lang="en-US" sz="2200" b="1" dirty="0">
                <a:latin typeface="TimesNewRomanPS-ItalicMT"/>
              </a:rPr>
              <a:t> = verbo </a:t>
            </a:r>
            <a:r>
              <a:rPr lang="en-US" sz="2200" b="1" i="1" dirty="0">
                <a:latin typeface="TimesNewRomanPS-ItalicMT"/>
              </a:rPr>
              <a:t>dummy</a:t>
            </a:r>
            <a:endParaRPr lang="it-IT" sz="2200" b="1" i="1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C5B38BB-B430-F82A-D4FE-A574AE6F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9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21475"/>
            <a:ext cx="109728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Il caso di un </a:t>
            </a:r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do</a:t>
            </a: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-support in Val Camonica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400" y="1830392"/>
            <a:ext cx="9601200" cy="4525963"/>
          </a:xfrm>
        </p:spPr>
        <p:txBody>
          <a:bodyPr>
            <a:normAutofit/>
          </a:bodyPr>
          <a:lstStyle/>
          <a:p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Fe-t			 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dormer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6195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fai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.prs.2sg=scl.2sg	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dormire.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inf</a:t>
            </a:r>
          </a:p>
          <a:p>
            <a:pPr marL="36195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‘dormi?’</a:t>
            </a:r>
          </a:p>
          <a:p>
            <a:pPr marL="361950" indent="0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Perché fa-l			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dormer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6195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perché  fa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.prs.3sg=scl.3sg	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dormire.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inf</a:t>
            </a:r>
          </a:p>
          <a:p>
            <a:pPr marL="36195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‘perché dorme?’</a:t>
            </a:r>
          </a:p>
          <a:p>
            <a:pPr marL="361950" indent="0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(cfr. Benincà / Poletto 1998; 2004; Manzini / Savoia 2005: I, 601-606)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Immagine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15" y="914400"/>
            <a:ext cx="9326969" cy="594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50FEFDA-2729-09CF-E80C-C6145FEB6A9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9" cy="818707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mappatura geolinguistica</a:t>
            </a:r>
            <a:endParaRPr lang="it-IT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42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22076-D91B-DE35-6130-C6C6F08EF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0" y="1600205"/>
            <a:ext cx="9292857" cy="452596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 di ‘fare’ come verbo </a:t>
            </a:r>
            <a:r>
              <a:rPr lang="it-I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dummy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Costrutto obbligatorio sia nelle interrogative totali che in quelle parziali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flessa del verbo ‘fare’ + verbo lessicale all’infinito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soggetto clitico si posiziona a destra di ‘fare’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‘Fare’ compare in prima posizione ed è esso stesso a lessicalizzare le proprietà interr</a:t>
            </a: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ogative</a:t>
            </a: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incompatibile con verbi modali e ausiliari</a:t>
            </a:r>
          </a:p>
          <a:p>
            <a:pPr marL="0" indent="0">
              <a:buNone/>
            </a:pPr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00A64F-E0C1-2BE9-8EE9-20C01D1A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02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D6486-1857-81B2-A0DA-3C592B89208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Tun-</a:t>
            </a:r>
            <a:r>
              <a:rPr lang="it-IT" sz="3600" b="1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Periphrase</a:t>
            </a:r>
            <a:br>
              <a:rPr lang="it-IT" sz="36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in varietà tedesche non standard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12FDD-0BD0-511F-60CB-8A321B3FC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Opzionalità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polifunzionalità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3C52F5-C18A-8CF2-DA0E-95EBE78A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7EFBB6F-9EB2-71D5-ECCD-54B5494B600B}"/>
              </a:ext>
            </a:extLst>
          </p:cNvPr>
          <p:cNvSpPr txBox="1"/>
          <p:nvPr/>
        </p:nvSpPr>
        <p:spPr>
          <a:xfrm>
            <a:off x="1337931" y="2414711"/>
            <a:ext cx="9303488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200" b="0" i="0" u="none" strike="noStrike" baseline="0" dirty="0">
                <a:latin typeface="TimesNewRomanPSMT"/>
              </a:rPr>
              <a:t>a. </a:t>
            </a:r>
            <a:r>
              <a:rPr lang="it-IT" sz="2200" b="1" i="1" u="none" strike="noStrike" baseline="0" dirty="0">
                <a:latin typeface="TimesNewRomanPSMT"/>
              </a:rPr>
              <a:t>Mei 	Frau 	</a:t>
            </a:r>
            <a:r>
              <a:rPr lang="it-IT" sz="2200" b="1" i="1" u="none" strike="noStrike" baseline="0" dirty="0" err="1">
                <a:latin typeface="TimesNewRomanPSMT"/>
              </a:rPr>
              <a:t>duàd</a:t>
            </a:r>
            <a:r>
              <a:rPr lang="it-IT" sz="2200" b="1" i="1" u="none" strike="noStrike" baseline="0" dirty="0">
                <a:latin typeface="TimesNewRomanPSMT"/>
              </a:rPr>
              <a:t> 	</a:t>
            </a:r>
            <a:r>
              <a:rPr lang="it-IT" sz="2200" b="1" i="1" u="none" strike="noStrike" baseline="0" dirty="0" err="1">
                <a:latin typeface="TimesNewRomanPSMT"/>
              </a:rPr>
              <a:t>bigln</a:t>
            </a:r>
            <a:r>
              <a:rPr lang="it-IT" sz="2200" b="1" i="1" u="none" strike="noStrike" baseline="0" dirty="0">
                <a:latin typeface="TimesNewRomanPSMT"/>
              </a:rPr>
              <a:t> </a:t>
            </a:r>
            <a:r>
              <a:rPr lang="it-IT" sz="2800" dirty="0">
                <a:latin typeface="TimesNewRomanPSMT"/>
              </a:rPr>
              <a:t>					</a:t>
            </a:r>
            <a:r>
              <a:rPr lang="it-IT" dirty="0">
                <a:latin typeface="TimesNewRomanPSMT"/>
              </a:rPr>
              <a:t>(B</a:t>
            </a:r>
            <a:r>
              <a:rPr lang="it-IT" sz="1800" b="0" i="0" u="none" strike="noStrike" baseline="0" dirty="0">
                <a:latin typeface="TimesNewRomanPSMT"/>
              </a:rPr>
              <a:t>avarese di Passau, </a:t>
            </a:r>
            <a:r>
              <a:rPr lang="it-IT" sz="1800" b="0" i="0" u="none" strike="noStrike" baseline="0" dirty="0" err="1">
                <a:latin typeface="TimesNewRomanPSMT"/>
              </a:rPr>
              <a:t>Eroms</a:t>
            </a:r>
            <a:r>
              <a:rPr lang="it-IT" sz="1800" b="0" i="0" u="none" strike="noStrike" baseline="0" dirty="0">
                <a:latin typeface="TimesNewRomanPSMT"/>
              </a:rPr>
              <a:t> 1998: 144)</a:t>
            </a:r>
          </a:p>
          <a:p>
            <a:pPr marL="265113" algn="l"/>
            <a:r>
              <a:rPr lang="it-IT" sz="1800" b="0" u="none" strike="noStrike" baseline="0" dirty="0">
                <a:latin typeface="TimesNewRomanPS-ItalicMT"/>
              </a:rPr>
              <a:t>Mia	 moglie 	fa 		stirare </a:t>
            </a:r>
            <a:r>
              <a:rPr lang="it-IT" sz="1800" b="0" i="1" u="none" strike="noStrike" baseline="0" dirty="0">
                <a:latin typeface="TimesNewRomanPS-ItalicMT"/>
              </a:rPr>
              <a:t>				</a:t>
            </a:r>
            <a:r>
              <a:rPr lang="it-IT" dirty="0">
                <a:latin typeface="TimesNewRomanPSMT"/>
              </a:rPr>
              <a:t>‘</a:t>
            </a:r>
            <a:r>
              <a:rPr lang="it-IT" sz="1800" b="0" i="0" u="none" strike="noStrike" baseline="0" dirty="0">
                <a:latin typeface="TimesNewRomanPSMT"/>
              </a:rPr>
              <a:t>Mia moglie stira’</a:t>
            </a:r>
          </a:p>
          <a:p>
            <a:pPr algn="l"/>
            <a:endParaRPr lang="it-IT" sz="1800" b="0" i="0" u="none" strike="noStrike" baseline="0" dirty="0">
              <a:latin typeface="TimesNewRomanPSMT"/>
            </a:endParaRPr>
          </a:p>
          <a:p>
            <a:pPr algn="l"/>
            <a:r>
              <a:rPr lang="es-ES" sz="2200" b="0" i="0" u="none" strike="noStrike" baseline="0" dirty="0">
                <a:latin typeface="TimesNewRomanPSMT"/>
              </a:rPr>
              <a:t>b. </a:t>
            </a:r>
            <a:r>
              <a:rPr lang="es-ES" sz="2200" b="1" i="1" u="none" strike="noStrike" baseline="0" dirty="0" err="1">
                <a:latin typeface="TimesNewRomanPSMT"/>
              </a:rPr>
              <a:t>Dads</a:t>
            </a:r>
            <a:r>
              <a:rPr lang="es-ES" sz="2200" b="1" i="1" u="none" strike="noStrike" baseline="0" dirty="0">
                <a:latin typeface="TimesNewRomanPSMT"/>
              </a:rPr>
              <a:t> es </a:t>
            </a:r>
            <a:r>
              <a:rPr lang="es-ES" sz="2200" b="1" i="1" u="none" strike="noStrike" baseline="0" dirty="0" err="1">
                <a:latin typeface="TimesNewRomanPSMT"/>
              </a:rPr>
              <a:t>heid</a:t>
            </a:r>
            <a:r>
              <a:rPr lang="es-ES" sz="2200" b="1" i="1" u="none" strike="noStrike" baseline="0" dirty="0">
                <a:latin typeface="TimesNewRomanPSMT"/>
              </a:rPr>
              <a:t> 	no 		</a:t>
            </a:r>
            <a:r>
              <a:rPr lang="es-ES" sz="2200" b="1" i="1" u="none" strike="noStrike" baseline="0" dirty="0" err="1">
                <a:latin typeface="TimesNewRomanPSMT"/>
              </a:rPr>
              <a:t>fuaßboischbuin</a:t>
            </a:r>
            <a:r>
              <a:rPr lang="es-ES" sz="2200" b="1" i="1" u="none" strike="noStrike" baseline="0" dirty="0">
                <a:latin typeface="TimesNewRomanPSMT"/>
              </a:rPr>
              <a:t>?</a:t>
            </a:r>
          </a:p>
          <a:p>
            <a:pPr marL="265113" algn="l"/>
            <a:r>
              <a:rPr lang="it-IT" sz="1800" b="0" u="none" strike="noStrike" baseline="0" dirty="0">
                <a:latin typeface="TimesNewRomanPS-ItalicMT"/>
              </a:rPr>
              <a:t>Fate 	voi oggi 	ancora	calcio giocare </a:t>
            </a:r>
            <a:r>
              <a:rPr lang="it-IT" sz="1800" b="0" i="1" u="none" strike="noStrike" baseline="0" dirty="0">
                <a:latin typeface="TimesNewRomanPS-ItalicMT"/>
              </a:rPr>
              <a:t>			</a:t>
            </a:r>
            <a:r>
              <a:rPr lang="it-IT" dirty="0">
                <a:latin typeface="TimesNewRomanPSMT"/>
              </a:rPr>
              <a:t>‘</a:t>
            </a:r>
            <a:r>
              <a:rPr lang="it-IT" sz="1800" b="0" i="0" u="none" strike="noStrike" baseline="0" dirty="0">
                <a:latin typeface="TimesNewRomanPSMT"/>
              </a:rPr>
              <a:t>Giocate ancora a calcio oggi?’</a:t>
            </a:r>
          </a:p>
          <a:p>
            <a:pPr algn="l"/>
            <a:endParaRPr lang="it-IT" sz="1800" b="0" i="0" u="none" strike="noStrike" baseline="0" dirty="0">
              <a:latin typeface="TimesNewRomanPSMT"/>
            </a:endParaRPr>
          </a:p>
          <a:p>
            <a:pPr algn="l"/>
            <a:r>
              <a:rPr lang="it-IT" sz="2200" b="0" i="0" u="none" strike="noStrike" baseline="0" dirty="0">
                <a:latin typeface="TimesNewRomanPSMT"/>
              </a:rPr>
              <a:t>c. </a:t>
            </a:r>
            <a:r>
              <a:rPr lang="it-IT" sz="2200" b="1" i="1" u="none" strike="noStrike" baseline="0" dirty="0">
                <a:latin typeface="TimesNewRomanPSMT"/>
              </a:rPr>
              <a:t>I </a:t>
            </a:r>
            <a:r>
              <a:rPr lang="it-IT" sz="2200" b="1" i="1" u="none" strike="noStrike" baseline="0" dirty="0" err="1">
                <a:latin typeface="TimesNewRomanPSMT"/>
              </a:rPr>
              <a:t>däd</a:t>
            </a:r>
            <a:r>
              <a:rPr lang="it-IT" sz="2200" b="1" i="1" u="none" strike="noStrike" baseline="0" dirty="0">
                <a:latin typeface="TimesNewRomanPSMT"/>
              </a:rPr>
              <a:t> 		</a:t>
            </a:r>
            <a:r>
              <a:rPr lang="it-IT" sz="2200" b="1" i="1" u="none" strike="noStrike" baseline="0" dirty="0" err="1">
                <a:latin typeface="TimesNewRomanPSMT"/>
              </a:rPr>
              <a:t>scho</a:t>
            </a:r>
            <a:r>
              <a:rPr lang="it-IT" sz="2200" b="1" i="1" u="none" strike="noStrike" baseline="0" dirty="0">
                <a:latin typeface="TimesNewRomanPSMT"/>
              </a:rPr>
              <a:t> 	</a:t>
            </a:r>
            <a:r>
              <a:rPr lang="it-IT" sz="2200" b="1" i="1" u="none" strike="noStrike" baseline="0" dirty="0" err="1">
                <a:latin typeface="TimesNewRomanPSMT"/>
              </a:rPr>
              <a:t>noganga</a:t>
            </a:r>
            <a:r>
              <a:rPr lang="it-IT" sz="2800" b="0" i="0" u="none" strike="noStrike" baseline="0" dirty="0">
                <a:latin typeface="TimesNewRomanPSMT"/>
              </a:rPr>
              <a:t> 					  </a:t>
            </a:r>
            <a:r>
              <a:rPr lang="it-IT" dirty="0">
                <a:latin typeface="TimesNewRomanPSMT"/>
              </a:rPr>
              <a:t>(S</a:t>
            </a:r>
            <a:r>
              <a:rPr lang="it-IT" sz="1800" b="0" i="0" u="none" strike="noStrike" baseline="0" dirty="0">
                <a:latin typeface="TimesNewRomanPSMT"/>
              </a:rPr>
              <a:t>vevo, </a:t>
            </a:r>
            <a:r>
              <a:rPr lang="it-IT" sz="1800" b="0" i="0" u="none" strike="noStrike" baseline="0" dirty="0" err="1">
                <a:latin typeface="TimesNewRomanPSMT"/>
              </a:rPr>
              <a:t>Staudenmaier</a:t>
            </a:r>
            <a:r>
              <a:rPr lang="it-IT" sz="1800" b="0" i="0" u="none" strike="noStrike" baseline="0" dirty="0">
                <a:latin typeface="TimesNewRomanPSMT"/>
              </a:rPr>
              <a:t> 2002: 41)</a:t>
            </a:r>
          </a:p>
          <a:p>
            <a:pPr marL="265113" algn="l"/>
            <a:r>
              <a:rPr lang="it-IT" sz="1800" b="0" u="none" strike="noStrike" baseline="0" dirty="0">
                <a:latin typeface="TimesNewRomanPS-ItalicMT"/>
              </a:rPr>
              <a:t>Io farei-CONG 	ben 		lì andare 	</a:t>
            </a:r>
            <a:r>
              <a:rPr lang="it-IT" sz="1800" b="0" i="1" u="none" strike="noStrike" baseline="0" dirty="0">
                <a:latin typeface="TimesNewRomanPS-ItalicMT"/>
              </a:rPr>
              <a:t>			</a:t>
            </a:r>
            <a:r>
              <a:rPr lang="it-IT" dirty="0">
                <a:latin typeface="TimesNewRomanPSMT"/>
              </a:rPr>
              <a:t>‘</a:t>
            </a:r>
            <a:r>
              <a:rPr lang="it-IT" sz="1800" b="0" i="0" u="none" strike="noStrike" baseline="0" dirty="0">
                <a:latin typeface="TimesNewRomanPSMT"/>
              </a:rPr>
              <a:t>Io ci andrei proprio’</a:t>
            </a:r>
          </a:p>
          <a:p>
            <a:pPr algn="l"/>
            <a:endParaRPr lang="it-IT" sz="1800" b="0" i="0" u="none" strike="noStrike" baseline="0" dirty="0">
              <a:latin typeface="TimesNewRomanPSMT"/>
            </a:endParaRPr>
          </a:p>
          <a:p>
            <a:pPr algn="l"/>
            <a:r>
              <a:rPr lang="de-DE" sz="2200" b="0" i="0" u="none" strike="noStrike" baseline="0" dirty="0">
                <a:latin typeface="TimesNewRomanPSMT"/>
              </a:rPr>
              <a:t>d. </a:t>
            </a:r>
            <a:r>
              <a:rPr lang="de-DE" sz="2200" b="1" i="1" u="none" strike="noStrike" baseline="0" dirty="0">
                <a:latin typeface="TimesNewRomanPSMT"/>
              </a:rPr>
              <a:t>Wenn he </a:t>
            </a:r>
            <a:r>
              <a:rPr lang="de-DE" sz="2200" b="1" i="1" u="none" strike="noStrike" baseline="0" dirty="0" err="1">
                <a:latin typeface="TimesNewRomanPSMT"/>
              </a:rPr>
              <a:t>sowat</a:t>
            </a:r>
            <a:r>
              <a:rPr lang="de-DE" sz="2200" b="1" i="1" u="none" strike="noStrike" baseline="0" dirty="0">
                <a:latin typeface="TimesNewRomanPSMT"/>
              </a:rPr>
              <a:t> 	</a:t>
            </a:r>
            <a:r>
              <a:rPr lang="de-DE" sz="2200" b="1" i="1" u="none" strike="noStrike" baseline="0" dirty="0" err="1">
                <a:latin typeface="TimesNewRomanPSMT"/>
              </a:rPr>
              <a:t>seggen</a:t>
            </a:r>
            <a:r>
              <a:rPr lang="de-DE" sz="2200" b="1" i="1" u="none" strike="noStrike" baseline="0" dirty="0">
                <a:latin typeface="TimesNewRomanPSMT"/>
              </a:rPr>
              <a:t> </a:t>
            </a:r>
            <a:r>
              <a:rPr lang="de-DE" sz="2200" b="1" i="1" u="none" strike="noStrike" baseline="0" dirty="0" err="1">
                <a:latin typeface="TimesNewRomanPSMT"/>
              </a:rPr>
              <a:t>deit</a:t>
            </a:r>
            <a:r>
              <a:rPr lang="de-DE" sz="2200" b="1" i="1" u="none" strike="noStrike" baseline="0" dirty="0">
                <a:latin typeface="TimesNewRomanPSMT"/>
              </a:rPr>
              <a:t>, </a:t>
            </a:r>
            <a:r>
              <a:rPr lang="de-DE" sz="2200" b="1" i="1" u="none" strike="noStrike" baseline="0" dirty="0" err="1">
                <a:latin typeface="TimesNewRomanPSMT"/>
              </a:rPr>
              <a:t>lücht</a:t>
            </a:r>
            <a:r>
              <a:rPr lang="de-DE" sz="2200" b="1" i="1" u="none" strike="noStrike" baseline="0" dirty="0">
                <a:latin typeface="TimesNewRomanPSMT"/>
              </a:rPr>
              <a:t> he! 			     </a:t>
            </a:r>
            <a:r>
              <a:rPr lang="de-DE" dirty="0">
                <a:latin typeface="TimesNewRomanPSMT"/>
              </a:rPr>
              <a:t>(</a:t>
            </a:r>
            <a:r>
              <a:rPr lang="de-DE" dirty="0" err="1">
                <a:latin typeface="TimesNewRomanPSMT"/>
              </a:rPr>
              <a:t>A</a:t>
            </a:r>
            <a:r>
              <a:rPr lang="de-DE" sz="1800" b="0" i="0" u="none" strike="noStrike" baseline="0" dirty="0" err="1">
                <a:latin typeface="TimesNewRomanPSMT"/>
              </a:rPr>
              <a:t>mburgo</a:t>
            </a:r>
            <a:r>
              <a:rPr lang="de-DE" sz="1800" b="0" i="0" u="none" strike="noStrike" baseline="0" dirty="0">
                <a:latin typeface="TimesNewRomanPSMT"/>
              </a:rPr>
              <a:t>, Schwarz 2004: 43)</a:t>
            </a:r>
          </a:p>
          <a:p>
            <a:pPr marL="265113" algn="l"/>
            <a:r>
              <a:rPr lang="it-IT" sz="1800" b="0" u="none" strike="noStrike" baseline="0" dirty="0">
                <a:latin typeface="TimesNewRomanPS-ItalicMT"/>
              </a:rPr>
              <a:t>Se 	lui 	tale cosa dire 		fa</a:t>
            </a:r>
            <a:r>
              <a:rPr lang="it-IT" sz="1800" b="0" u="none" strike="noStrike" baseline="0" dirty="0">
                <a:latin typeface="TimesNewRomanPSMT"/>
              </a:rPr>
              <a:t>, 	</a:t>
            </a:r>
            <a:r>
              <a:rPr lang="it-IT" sz="1800" b="0" u="none" strike="noStrike" baseline="0" dirty="0">
                <a:latin typeface="TimesNewRomanPS-ItalicMT"/>
              </a:rPr>
              <a:t>mente lui!</a:t>
            </a:r>
            <a:r>
              <a:rPr lang="it-IT" sz="1800" b="0" i="1" u="none" strike="noStrike" baseline="0" dirty="0">
                <a:latin typeface="TimesNewRomanPS-ItalicMT"/>
              </a:rPr>
              <a:t>	 </a:t>
            </a:r>
            <a:r>
              <a:rPr lang="it-IT" dirty="0">
                <a:latin typeface="TimesNewRomanPSMT"/>
              </a:rPr>
              <a:t>‘</a:t>
            </a:r>
            <a:r>
              <a:rPr lang="it-IT" sz="1800" b="0" i="0" u="none" strike="noStrike" baseline="0" dirty="0">
                <a:latin typeface="TimesNewRomanPSMT"/>
              </a:rPr>
              <a:t>Se dice una cosa del genere, mente!’</a:t>
            </a:r>
          </a:p>
          <a:p>
            <a:pPr algn="l"/>
            <a:endParaRPr lang="it-IT" dirty="0">
              <a:latin typeface="TimesNewRomanPSMT"/>
            </a:endParaRPr>
          </a:p>
          <a:p>
            <a:pPr algn="l"/>
            <a:r>
              <a:rPr lang="it-IT" dirty="0">
                <a:latin typeface="TimesNewRomanPSMT"/>
              </a:rPr>
              <a:t>Esempi citati in </a:t>
            </a:r>
            <a:r>
              <a:rPr lang="it-IT" dirty="0" err="1">
                <a:latin typeface="TimesNewRomanPSMT"/>
              </a:rPr>
              <a:t>Casalicchio</a:t>
            </a:r>
            <a:r>
              <a:rPr lang="it-IT" dirty="0">
                <a:latin typeface="TimesNewRomanPSMT"/>
              </a:rPr>
              <a:t>/Perna (2012: 30)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1650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D6486-1857-81B2-A0DA-3C592B89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28" y="26692"/>
            <a:ext cx="109728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Tian </a:t>
            </a: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+ infinito nel dialetto tedesco di Merano</a:t>
            </a:r>
            <a:b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it-IT" sz="3200" b="1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Casalicchio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-Perna 2012)</a:t>
            </a:r>
            <a:endParaRPr lang="it-IT" sz="3600" b="1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12FDD-0BD0-511F-60CB-8A321B3FC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983157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Inserzione opzionale (ma con varie restrizioni)</a:t>
            </a:r>
          </a:p>
          <a:p>
            <a:pPr marL="1092200" indent="0" algn="l">
              <a:buNone/>
              <a:tabLst>
                <a:tab pos="1616075" algn="l"/>
              </a:tabLst>
            </a:pPr>
            <a:r>
              <a:rPr lang="de-DE" sz="2000" u="none" strike="noStrike" baseline="0" dirty="0">
                <a:latin typeface="TimesNewRomanPSMT"/>
              </a:rPr>
              <a:t>a. </a:t>
            </a:r>
            <a:r>
              <a:rPr lang="de-DE" sz="2000" b="1" i="1" u="none" strike="noStrike" baseline="0" dirty="0">
                <a:latin typeface="TimesNewRomanPSMT"/>
              </a:rPr>
              <a:t>Er 	</a:t>
            </a:r>
            <a:r>
              <a:rPr lang="de-DE" sz="2000" b="1" i="1" u="none" strike="noStrike" baseline="0" dirty="0" err="1">
                <a:latin typeface="TimesNewRomanPSMT"/>
              </a:rPr>
              <a:t>tuat</a:t>
            </a:r>
            <a:r>
              <a:rPr lang="de-DE" sz="2000" b="1" i="1" u="none" strike="noStrike" baseline="0" dirty="0">
                <a:latin typeface="TimesNewRomanPSMT"/>
              </a:rPr>
              <a:t> 	</a:t>
            </a:r>
            <a:r>
              <a:rPr lang="de-DE" sz="2000" b="1" i="1" u="none" strike="noStrike" baseline="0" dirty="0" err="1">
                <a:latin typeface="TimesNewRomanPSMT"/>
              </a:rPr>
              <a:t>grod</a:t>
            </a:r>
            <a:r>
              <a:rPr lang="de-DE" sz="2000" b="1" i="1" u="none" strike="noStrike" baseline="0" dirty="0">
                <a:latin typeface="TimesNewRomanPSMT"/>
              </a:rPr>
              <a:t> 		</a:t>
            </a:r>
            <a:r>
              <a:rPr lang="de-DE" sz="2000" b="1" i="1" u="none" strike="noStrike" baseline="0" dirty="0" err="1">
                <a:latin typeface="TimesNewRomanPSMT"/>
              </a:rPr>
              <a:t>schlofn</a:t>
            </a:r>
            <a:r>
              <a:rPr lang="de-DE" sz="1800" dirty="0">
                <a:latin typeface="TimesNewRomanPSMT"/>
              </a:rPr>
              <a:t> 			</a:t>
            </a:r>
            <a:r>
              <a:rPr lang="de-DE" sz="1800" b="0" i="0" u="none" strike="noStrike" baseline="0" dirty="0">
                <a:latin typeface="TimesNewRomanPSMT"/>
              </a:rPr>
              <a:t>‘</a:t>
            </a:r>
            <a:r>
              <a:rPr lang="de-DE" sz="1800" b="0" i="0" u="none" strike="noStrike" baseline="0" dirty="0" err="1">
                <a:latin typeface="TimesNewRomanPSMT"/>
              </a:rPr>
              <a:t>Sta</a:t>
            </a:r>
            <a:r>
              <a:rPr lang="de-DE" sz="1800" b="0" i="0" u="none" strike="noStrike" baseline="0" dirty="0">
                <a:latin typeface="TimesNewRomanPSMT"/>
              </a:rPr>
              <a:t> </a:t>
            </a:r>
            <a:r>
              <a:rPr lang="de-DE" sz="1800" b="0" i="0" u="none" strike="noStrike" baseline="0" dirty="0" err="1">
                <a:latin typeface="TimesNewRomanPSMT"/>
              </a:rPr>
              <a:t>dormendo</a:t>
            </a:r>
            <a:r>
              <a:rPr lang="it-IT" sz="1800" b="0" i="0" u="none" strike="noStrike" baseline="0" dirty="0">
                <a:latin typeface="TimesNewRomanPSMT"/>
              </a:rPr>
              <a:t>’</a:t>
            </a:r>
            <a:endParaRPr lang="de-DE" sz="1800" b="0" i="0" u="none" strike="noStrike" baseline="0" dirty="0">
              <a:latin typeface="TimesNewRomanPSMT"/>
            </a:endParaRPr>
          </a:p>
          <a:p>
            <a:pPr marL="1339850" indent="0" algn="l">
              <a:buNone/>
              <a:tabLst>
                <a:tab pos="1616075" algn="l"/>
              </a:tabLst>
            </a:pPr>
            <a:r>
              <a:rPr lang="it-IT" sz="1800" b="0" u="none" strike="noStrike" baseline="0" dirty="0">
                <a:latin typeface="TimesNewRomanPS-ItalicMT"/>
              </a:rPr>
              <a:t>Egli fa 	in-questo-momento dormire</a:t>
            </a:r>
          </a:p>
          <a:p>
            <a:pPr marL="1435100" algn="l">
              <a:buFont typeface="+mj-lt"/>
              <a:buAutoNum type="alphaLcPeriod"/>
              <a:tabLst>
                <a:tab pos="1616075" algn="l"/>
              </a:tabLst>
            </a:pPr>
            <a:endParaRPr lang="it-IT" sz="1800" i="1" dirty="0">
              <a:latin typeface="TimesNewRomanPS-ItalicMT"/>
            </a:endParaRPr>
          </a:p>
          <a:p>
            <a:pPr marL="1092200" indent="0" algn="l">
              <a:buNone/>
              <a:tabLst>
                <a:tab pos="1616075" algn="l"/>
              </a:tabLst>
            </a:pPr>
            <a:r>
              <a:rPr lang="de-DE" sz="1800" b="0" i="0" u="none" strike="noStrike" baseline="0" dirty="0">
                <a:latin typeface="TimesNewRomanPSMT"/>
              </a:rPr>
              <a:t>b. </a:t>
            </a:r>
            <a:r>
              <a:rPr lang="de-DE" sz="2000" b="1" i="1" dirty="0">
                <a:latin typeface="TimesNewRomanPSMT"/>
              </a:rPr>
              <a:t>Er 	</a:t>
            </a:r>
            <a:r>
              <a:rPr lang="de-DE" sz="2000" b="1" i="1" dirty="0" err="1">
                <a:latin typeface="TimesNewRomanPSMT"/>
              </a:rPr>
              <a:t>tuat</a:t>
            </a:r>
            <a:r>
              <a:rPr lang="de-DE" sz="2000" b="1" i="1" dirty="0">
                <a:latin typeface="TimesNewRomanPSMT"/>
              </a:rPr>
              <a:t> 	schlecht zeichnen</a:t>
            </a:r>
            <a:r>
              <a:rPr lang="de-DE" sz="1800" dirty="0">
                <a:latin typeface="TimesNewRomanPSMT"/>
              </a:rPr>
              <a:t>			</a:t>
            </a:r>
            <a:r>
              <a:rPr lang="de-DE" sz="1800" b="0" i="0" u="none" strike="noStrike" baseline="0" dirty="0">
                <a:latin typeface="TimesNewRomanPSMT"/>
              </a:rPr>
              <a:t>‘</a:t>
            </a:r>
            <a:r>
              <a:rPr lang="de-DE" sz="1800" b="0" i="0" u="none" strike="noStrike" baseline="0" dirty="0" err="1">
                <a:latin typeface="TimesNewRomanPSMT"/>
              </a:rPr>
              <a:t>Disegna</a:t>
            </a:r>
            <a:r>
              <a:rPr lang="de-DE" sz="1800" b="0" i="0" u="none" strike="noStrike" baseline="0" dirty="0">
                <a:latin typeface="TimesNewRomanPSMT"/>
              </a:rPr>
              <a:t> male</a:t>
            </a:r>
            <a:r>
              <a:rPr lang="it-IT" sz="1800" b="0" i="0" u="none" strike="noStrike" baseline="0" dirty="0">
                <a:latin typeface="TimesNewRomanPSMT"/>
              </a:rPr>
              <a:t>’</a:t>
            </a:r>
            <a:endParaRPr lang="de-DE" sz="1800" b="0" i="0" u="none" strike="noStrike" baseline="0" dirty="0">
              <a:latin typeface="TimesNewRomanPSMT"/>
            </a:endParaRPr>
          </a:p>
          <a:p>
            <a:pPr marL="1339850" indent="0" algn="l">
              <a:buNone/>
              <a:tabLst>
                <a:tab pos="1616075" algn="l"/>
              </a:tabLst>
            </a:pPr>
            <a:r>
              <a:rPr lang="it-IT" sz="1800" b="0" u="none" strike="noStrike" baseline="0" dirty="0">
                <a:latin typeface="TimesNewRomanPS-ItalicMT"/>
              </a:rPr>
              <a:t>Egli fa 	male 	disegnare</a:t>
            </a:r>
          </a:p>
          <a:p>
            <a:pPr marL="1435100" algn="l">
              <a:buFont typeface="+mj-lt"/>
              <a:buAutoNum type="alphaLcPeriod"/>
              <a:tabLst>
                <a:tab pos="1616075" algn="l"/>
              </a:tabLst>
            </a:pPr>
            <a:endParaRPr lang="it-IT" sz="1800" i="1" dirty="0">
              <a:latin typeface="TimesNewRomanPS-ItalicMT"/>
            </a:endParaRPr>
          </a:p>
          <a:p>
            <a:pPr marL="1092200" indent="0" algn="l">
              <a:buNone/>
              <a:tabLst>
                <a:tab pos="1616075" algn="l"/>
              </a:tabLst>
            </a:pPr>
            <a:r>
              <a:rPr lang="it-IT" sz="1800" dirty="0">
                <a:latin typeface="TimesNewRomanPS-ItalicMT"/>
              </a:rPr>
              <a:t>c. (Cosa fa Martin?)</a:t>
            </a:r>
            <a:endParaRPr lang="it-IT" sz="1800" b="0" u="none" strike="noStrike" baseline="0" dirty="0">
              <a:latin typeface="TimesNewRomanPS-ItalicMT"/>
            </a:endParaRPr>
          </a:p>
          <a:p>
            <a:pPr marL="1339850" indent="0" algn="l">
              <a:buNone/>
              <a:tabLst>
                <a:tab pos="1616075" algn="l"/>
              </a:tabLst>
            </a:pPr>
            <a:r>
              <a:rPr lang="it-IT" sz="2000" b="1" i="1" dirty="0" err="1">
                <a:latin typeface="TimesNewRomanPSMT"/>
              </a:rPr>
              <a:t>Er</a:t>
            </a:r>
            <a:r>
              <a:rPr lang="it-IT" sz="2000" b="1" i="1" dirty="0">
                <a:latin typeface="TimesNewRomanPSMT"/>
              </a:rPr>
              <a:t> </a:t>
            </a:r>
            <a:r>
              <a:rPr lang="it-IT" sz="2000" b="1" i="1" dirty="0" err="1">
                <a:latin typeface="TimesNewRomanPSMT"/>
              </a:rPr>
              <a:t>tuat</a:t>
            </a:r>
            <a:r>
              <a:rPr lang="it-IT" sz="2000" b="1" i="1" dirty="0">
                <a:latin typeface="TimesNewRomanPSMT"/>
              </a:rPr>
              <a:t> | 	</a:t>
            </a:r>
            <a:r>
              <a:rPr lang="it-IT" sz="2000" b="1" i="1" dirty="0" err="1">
                <a:latin typeface="TimesNewRomanPSMT"/>
              </a:rPr>
              <a:t>Mathe</a:t>
            </a:r>
            <a:r>
              <a:rPr lang="it-IT" sz="2000" b="1" i="1" dirty="0">
                <a:latin typeface="TimesNewRomanPSMT"/>
              </a:rPr>
              <a:t> 		</a:t>
            </a:r>
            <a:r>
              <a:rPr lang="it-IT" sz="2000" b="1" i="1" dirty="0" err="1">
                <a:latin typeface="TimesNewRomanPSMT"/>
              </a:rPr>
              <a:t>lernen</a:t>
            </a:r>
            <a:r>
              <a:rPr lang="it-IT" sz="1800" dirty="0">
                <a:latin typeface="TimesNewRomanPSMT"/>
              </a:rPr>
              <a:t>			</a:t>
            </a:r>
            <a:r>
              <a:rPr lang="it-IT" sz="1800" b="0" i="0" u="none" strike="noStrike" baseline="0" dirty="0">
                <a:latin typeface="TimesNewRomanPSMT"/>
              </a:rPr>
              <a:t>‘Studia matematica’</a:t>
            </a:r>
          </a:p>
          <a:p>
            <a:pPr marL="1339850" indent="0" algn="l">
              <a:buNone/>
              <a:tabLst>
                <a:tab pos="1616075" algn="l"/>
              </a:tabLst>
            </a:pPr>
            <a:r>
              <a:rPr lang="it-IT" sz="1800" b="0" u="none" strike="noStrike" baseline="0" dirty="0">
                <a:latin typeface="TimesNewRomanPS-ItalicMT"/>
              </a:rPr>
              <a:t>Egli fa 	matematica 	studiare</a:t>
            </a:r>
          </a:p>
          <a:p>
            <a:pPr marL="1435100" algn="l">
              <a:buFont typeface="+mj-lt"/>
              <a:buAutoNum type="alphaLcPeriod"/>
              <a:tabLst>
                <a:tab pos="1616075" algn="l"/>
              </a:tabLst>
            </a:pPr>
            <a:endParaRPr lang="it-IT" sz="1800" dirty="0">
              <a:latin typeface="TimesNewRomanPS-ItalicMT"/>
            </a:endParaRPr>
          </a:p>
          <a:p>
            <a:pPr marL="1092200" indent="0" algn="l">
              <a:buNone/>
              <a:tabLst>
                <a:tab pos="1616075" algn="l"/>
              </a:tabLst>
            </a:pPr>
            <a:r>
              <a:rPr lang="it-IT" sz="1800" b="0" i="0" u="none" strike="noStrike" baseline="0" dirty="0">
                <a:latin typeface="TimesNewRomanPSMT"/>
              </a:rPr>
              <a:t>d. Domanda: perché oggi non stai studiando?</a:t>
            </a:r>
          </a:p>
          <a:p>
            <a:pPr marL="1339850" indent="0" algn="l">
              <a:buNone/>
              <a:tabLst>
                <a:tab pos="1616075" algn="l"/>
              </a:tabLst>
            </a:pPr>
            <a:r>
              <a:rPr lang="it-IT" sz="1800" b="0" i="0" u="none" strike="noStrike" baseline="0" dirty="0">
                <a:latin typeface="TimesNewRomanPSMT"/>
              </a:rPr>
              <a:t>Risposta: </a:t>
            </a:r>
            <a:r>
              <a:rPr lang="it-IT" sz="2000" b="1" i="1" dirty="0">
                <a:latin typeface="TimesNewRomanPSMT"/>
              </a:rPr>
              <a:t>I TUA 	</a:t>
            </a:r>
            <a:r>
              <a:rPr lang="it-IT" sz="2000" b="1" i="1" dirty="0" err="1">
                <a:latin typeface="TimesNewRomanPSMT"/>
              </a:rPr>
              <a:t>jo</a:t>
            </a:r>
            <a:r>
              <a:rPr lang="it-IT" sz="2000" b="1" i="1" dirty="0">
                <a:latin typeface="TimesNewRomanPSMT"/>
              </a:rPr>
              <a:t> 	</a:t>
            </a:r>
            <a:r>
              <a:rPr lang="it-IT" sz="2000" b="1" i="1" dirty="0" err="1">
                <a:latin typeface="TimesNewRomanPSMT"/>
              </a:rPr>
              <a:t>lernen</a:t>
            </a:r>
            <a:r>
              <a:rPr lang="it-IT" sz="1800" b="0" i="0" u="none" strike="noStrike" baseline="0" dirty="0">
                <a:latin typeface="TimesNewRomanPSMT"/>
              </a:rPr>
              <a:t>!			‘Ma io STO studiando!’</a:t>
            </a:r>
          </a:p>
          <a:p>
            <a:pPr marL="2243138" indent="0" algn="l">
              <a:buNone/>
              <a:tabLst>
                <a:tab pos="1616075" algn="l"/>
              </a:tabLst>
            </a:pPr>
            <a:r>
              <a:rPr lang="it-IT" sz="1800" b="0" u="none" strike="noStrike" baseline="0" dirty="0">
                <a:latin typeface="TimesNewRomanPS-ItalicMT"/>
              </a:rPr>
              <a:t>Io faccio 	PART 	studiare!</a:t>
            </a:r>
            <a:endParaRPr lang="de-DE" sz="1800" dirty="0">
              <a:latin typeface="TimesNewRomanPSMT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3C52F5-C18A-8CF2-DA0E-95EBE78A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33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D6486-1857-81B2-A0DA-3C592B89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28" y="26692"/>
            <a:ext cx="109728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Tian </a:t>
            </a: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+ infinito nel dialetto tedesco di Merano</a:t>
            </a:r>
            <a:br>
              <a:rPr lang="it-IT" sz="36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it-IT" sz="3200" b="1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Casalicchio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anose="02020603050405020304" pitchFamily="18" charset="0"/>
              </a:rPr>
              <a:t>-Perna 2012)</a:t>
            </a:r>
            <a:endParaRPr lang="it-IT" sz="3600" b="1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12FDD-0BD0-511F-60CB-8A321B3FC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983157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Inserzione obbligatoria</a:t>
            </a:r>
          </a:p>
          <a:p>
            <a:pPr marL="1435100" indent="0" algn="l">
              <a:buNone/>
            </a:pP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 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iatz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hoamgian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</a:t>
            </a: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desso andrei a </a:t>
            </a:r>
            <a:r>
              <a:rPr lang="it-IT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casa’</a:t>
            </a:r>
            <a:endParaRPr lang="it-IT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6075" indent="0" algn="l">
              <a:buNone/>
            </a:pPr>
            <a:r>
              <a:rPr lang="it-IT" sz="2000" b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 farei 	adesso 	a-casa-andare</a:t>
            </a:r>
          </a:p>
          <a:p>
            <a:pPr marL="1435100" indent="0" algn="l">
              <a:buNone/>
            </a:pPr>
            <a:endParaRPr lang="it-IT" sz="2000" b="0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5100" indent="0" algn="l">
              <a:buNone/>
            </a:pP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Muater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staubsaugn</a:t>
            </a:r>
            <a:r>
              <a:rPr lang="it-IT" sz="2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‘La madre passa l’aspirapolvere’</a:t>
            </a:r>
          </a:p>
          <a:p>
            <a:pPr marL="1701800" indent="0" algn="l">
              <a:buNone/>
            </a:pPr>
            <a:r>
              <a:rPr lang="it-IT" sz="2000" b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 madre    fa     passare l’aspirapolvere</a:t>
            </a:r>
          </a:p>
          <a:p>
            <a:pPr marL="1435100" indent="0" algn="l">
              <a:buNone/>
            </a:pPr>
            <a:endParaRPr lang="it-IT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5100" indent="0" algn="l">
              <a:buNone/>
            </a:pP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Kochn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ollm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gern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         </a:t>
            </a: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‘Cucinare, cucina sempre volentieri’</a:t>
            </a:r>
          </a:p>
          <a:p>
            <a:pPr marL="1616075" indent="0" algn="l">
              <a:buNone/>
            </a:pPr>
            <a:r>
              <a:rPr lang="de-DE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Kochen    tut   sie  immer  gern 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200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tand.)</a:t>
            </a:r>
          </a:p>
          <a:p>
            <a:pPr marL="1616075" indent="0" algn="l">
              <a:buNone/>
            </a:pPr>
            <a:r>
              <a:rPr lang="it-IT" sz="2000" b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Cucinare  fa     lei  sempre  volentieri</a:t>
            </a:r>
          </a:p>
          <a:p>
            <a:pPr marL="1435100" indent="0" algn="l">
              <a:buNone/>
            </a:pPr>
            <a:endParaRPr lang="it-IT" sz="2000" b="0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5100" indent="0" algn="l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KOCHN  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Nudln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net    </a:t>
            </a:r>
            <a:r>
              <a:rPr lang="it-IT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essn</a:t>
            </a:r>
            <a:r>
              <a:rPr lang="it-IT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	           </a:t>
            </a:r>
            <a:r>
              <a:rPr lang="it-I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‘CUCINA la pasta, non la mangia’</a:t>
            </a:r>
          </a:p>
          <a:p>
            <a:pPr marL="1616075" indent="0">
              <a:buNone/>
            </a:pPr>
            <a:r>
              <a:rPr lang="de-DE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KOCHEN tut  sie die  Nudeln, nicht essen! 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200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e-DE" sz="20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tand.)</a:t>
            </a:r>
          </a:p>
          <a:p>
            <a:pPr marL="1616075" indent="0" algn="l">
              <a:buNone/>
            </a:pPr>
            <a:r>
              <a:rPr lang="it-IT" sz="2000" b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Cucinare    fa    lei la    pasta,     non   mangiare!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3C52F5-C18A-8CF2-DA0E-95EBE78A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052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18531" y="1892837"/>
            <a:ext cx="11354938" cy="117630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Le strutture frasali con 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fari 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nella cornice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della sintassi e della struttura informativa proprie del siciliano</a:t>
            </a:r>
            <a:endParaRPr lang="it-IT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516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53404"/>
            <a:ext cx="11354938" cy="117630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L’anteposizione focale (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– 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FF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</a:t>
            </a:r>
            <a:b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nel siciliano</a:t>
            </a:r>
            <a:endParaRPr lang="it-IT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Segnaposto contenuto 1"/>
          <p:cNvSpPr txBox="1">
            <a:spLocks/>
          </p:cNvSpPr>
          <p:nvPr/>
        </p:nvSpPr>
        <p:spPr>
          <a:xfrm>
            <a:off x="297820" y="1530202"/>
            <a:ext cx="11632755" cy="75674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Cfr. Bentley 2008; Bianchi, Bocci e Cruschina 2015, 2016; Bianchi e Cruschina 2016; Cruschina 2010, 2012, 2016, 2022; Cruschina, </a:t>
            </a:r>
            <a:r>
              <a:rPr lang="it-IT" sz="1800" dirty="0" err="1">
                <a:latin typeface="Times New Roman" pitchFamily="18" charset="0"/>
                <a:cs typeface="Times New Roman" pitchFamily="18" charset="0"/>
              </a:rPr>
              <a:t>Giurgea</a:t>
            </a: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1800" dirty="0" err="1">
                <a:latin typeface="Times New Roman" pitchFamily="18" charset="0"/>
                <a:cs typeface="Times New Roman" pitchFamily="18" charset="0"/>
              </a:rPr>
              <a:t>Remberger</a:t>
            </a: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(2022); Cruschina e </a:t>
            </a:r>
            <a:r>
              <a:rPr lang="it-IT" sz="1800" dirty="0" err="1">
                <a:latin typeface="Times New Roman" pitchFamily="18" charset="0"/>
                <a:cs typeface="Times New Roman" pitchFamily="18" charset="0"/>
              </a:rPr>
              <a:t>Remberger</a:t>
            </a: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2009, 2017; </a:t>
            </a:r>
            <a:r>
              <a:rPr lang="it-IT" sz="1800" dirty="0" err="1">
                <a:latin typeface="Times New Roman" pitchFamily="18" charset="0"/>
                <a:cs typeface="Times New Roman" pitchFamily="18" charset="0"/>
              </a:rPr>
              <a:t>Giurgea</a:t>
            </a: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1800" dirty="0" err="1">
                <a:latin typeface="Times New Roman" pitchFamily="18" charset="0"/>
                <a:cs typeface="Times New Roman" pitchFamily="18" charset="0"/>
              </a:rPr>
              <a:t>Remberger</a:t>
            </a: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2014, 2016.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801833" y="3429000"/>
            <a:ext cx="4833583" cy="24975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siciliano</a:t>
            </a:r>
          </a:p>
          <a:p>
            <a:pPr marL="0" indent="0" algn="ctr">
              <a:buNone/>
            </a:pP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A: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bbirra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accattasti (a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bbirra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marL="0" indent="0">
              <a:spcBef>
                <a:spcPts val="20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vinu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accattai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      Il vino     comprai</a:t>
            </a: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4921FEE7-955D-E34C-AE2D-0AB80DA1A54A}"/>
              </a:ext>
            </a:extLst>
          </p:cNvPr>
          <p:cNvSpPr txBox="1">
            <a:spLocks/>
          </p:cNvSpPr>
          <p:nvPr/>
        </p:nvSpPr>
        <p:spPr>
          <a:xfrm>
            <a:off x="6007395" y="3429000"/>
            <a:ext cx="5382772" cy="24975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italiano</a:t>
            </a:r>
          </a:p>
          <a:p>
            <a:pPr marL="0" indent="0" algn="ctr">
              <a:buNone/>
            </a:pP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A: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Hai comprato la birra?</a:t>
            </a:r>
          </a:p>
          <a:p>
            <a:pPr marL="0" indent="0">
              <a:spcBef>
                <a:spcPts val="20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B: IL VINO ho comprato (non la birra)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EC4A0F8E-B921-6FD5-18CF-2F3D5EE42EB1}"/>
              </a:ext>
            </a:extLst>
          </p:cNvPr>
          <p:cNvSpPr txBox="1">
            <a:spLocks/>
          </p:cNvSpPr>
          <p:nvPr/>
        </p:nvSpPr>
        <p:spPr>
          <a:xfrm>
            <a:off x="3389089" y="2587440"/>
            <a:ext cx="4833583" cy="5671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Corrective</a:t>
            </a: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FF</a:t>
            </a: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511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53404"/>
            <a:ext cx="11354938" cy="117630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L’anteposizione focale (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– FF)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nel siciliano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36</a:t>
            </a:fld>
            <a:endParaRPr lang="en-US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500249" y="3087602"/>
            <a:ext cx="3598773" cy="24975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n-US"/>
            </a:defPPr>
            <a:lvl1pPr indent="0" algn="ctr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548640" indent="-228600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/>
            </a:lvl2pPr>
            <a:lvl3pPr marL="822960" indent="-228600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/>
            </a:lvl3pPr>
            <a:lvl4pPr marL="1097280" indent="-228600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/>
            </a:lvl4pPr>
            <a:lvl5pPr marL="1371600" indent="-228600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/>
            </a:lvl5pPr>
            <a:lvl6pPr marL="1645920" indent="-228600">
              <a:spcBef>
                <a:spcPts val="370"/>
              </a:spcBef>
              <a:buClr>
                <a:schemeClr val="accent3"/>
              </a:buClr>
              <a:buChar char="•"/>
              <a:defRPr kumimoji="0" baseline="0"/>
            </a:lvl6pPr>
            <a:lvl7pPr marL="1920240" indent="-228600">
              <a:spcBef>
                <a:spcPts val="370"/>
              </a:spcBef>
              <a:buClr>
                <a:schemeClr val="accent2"/>
              </a:buClr>
              <a:buChar char="•"/>
              <a:defRPr kumimoji="0"/>
            </a:lvl7pPr>
            <a:lvl8pPr marL="2194560" indent="-228600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/>
            </a:lvl8pPr>
            <a:lvl9pPr marL="2468880" indent="-228600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/>
            </a:lvl9pPr>
          </a:lstStyle>
          <a:p>
            <a:r>
              <a:rPr lang="it-IT" dirty="0"/>
              <a:t>   siciliano                                                              </a:t>
            </a:r>
          </a:p>
          <a:p>
            <a:pPr algn="l">
              <a:spcBef>
                <a:spcPts val="200"/>
              </a:spcBef>
            </a:pPr>
            <a:endParaRPr lang="it-IT" sz="1000" dirty="0">
              <a:solidFill>
                <a:schemeClr val="tx1"/>
              </a:solidFill>
            </a:endParaRPr>
          </a:p>
          <a:p>
            <a:pPr algn="l">
              <a:spcBef>
                <a:spcPts val="200"/>
              </a:spcBef>
            </a:pPr>
            <a:r>
              <a:rPr lang="it-IT" sz="2200" dirty="0">
                <a:solidFill>
                  <a:schemeClr val="tx1"/>
                </a:solidFill>
              </a:rPr>
              <a:t>   (A: </a:t>
            </a:r>
            <a:r>
              <a:rPr lang="it-IT" sz="2200" i="1" dirty="0">
                <a:solidFill>
                  <a:schemeClr val="tx1"/>
                </a:solidFill>
              </a:rPr>
              <a:t>Chi </a:t>
            </a:r>
            <a:r>
              <a:rPr lang="it-IT" sz="2200" i="1" dirty="0" err="1">
                <a:solidFill>
                  <a:schemeClr val="tx1"/>
                </a:solidFill>
              </a:rPr>
              <a:t>succidìu</a:t>
            </a:r>
            <a:r>
              <a:rPr lang="it-IT" sz="2200" i="1" dirty="0">
                <a:solidFill>
                  <a:schemeClr val="tx1"/>
                </a:solidFill>
              </a:rPr>
              <a:t>?</a:t>
            </a:r>
          </a:p>
          <a:p>
            <a:pPr algn="l">
              <a:spcBef>
                <a:spcPts val="200"/>
              </a:spcBef>
            </a:pPr>
            <a:r>
              <a:rPr lang="it-IT" sz="2000" dirty="0">
                <a:solidFill>
                  <a:schemeClr val="tx1"/>
                </a:solidFill>
              </a:rPr>
              <a:t>            Che è successo?)</a:t>
            </a:r>
          </a:p>
          <a:p>
            <a:pPr algn="l">
              <a:spcBef>
                <a:spcPts val="200"/>
              </a:spcBef>
            </a:pPr>
            <a:endParaRPr lang="it-IT" sz="1100" dirty="0">
              <a:solidFill>
                <a:schemeClr val="tx1"/>
              </a:solidFill>
            </a:endParaRPr>
          </a:p>
          <a:p>
            <a:pPr algn="l">
              <a:spcBef>
                <a:spcPts val="200"/>
              </a:spcBef>
            </a:pPr>
            <a:r>
              <a:rPr lang="it-IT" sz="2200" dirty="0">
                <a:solidFill>
                  <a:schemeClr val="tx1"/>
                </a:solidFill>
              </a:rPr>
              <a:t>      B: </a:t>
            </a:r>
            <a:r>
              <a:rPr lang="it-IT" sz="2200" b="1" i="1" dirty="0">
                <a:solidFill>
                  <a:schemeClr val="tx1"/>
                </a:solidFill>
              </a:rPr>
              <a:t>U </a:t>
            </a:r>
            <a:r>
              <a:rPr lang="it-IT" sz="2200" b="1" i="1" dirty="0" err="1">
                <a:solidFill>
                  <a:schemeClr val="tx1"/>
                </a:solidFill>
              </a:rPr>
              <a:t>jitu</a:t>
            </a:r>
            <a:r>
              <a:rPr lang="it-IT" sz="2200" b="1" i="1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mi </a:t>
            </a:r>
            <a:r>
              <a:rPr lang="it-IT" sz="2200" i="1" dirty="0" err="1">
                <a:solidFill>
                  <a:schemeClr val="tx1"/>
                </a:solidFill>
              </a:rPr>
              <a:t>tagghiai</a:t>
            </a:r>
            <a:r>
              <a:rPr lang="it-IT" sz="2200" i="1" dirty="0">
                <a:solidFill>
                  <a:schemeClr val="tx1"/>
                </a:solidFill>
              </a:rPr>
              <a:t>!               </a:t>
            </a:r>
          </a:p>
          <a:p>
            <a:pPr algn="l">
              <a:spcBef>
                <a:spcPts val="200"/>
              </a:spcBef>
            </a:pPr>
            <a:r>
              <a:rPr lang="it-IT" sz="2000" dirty="0">
                <a:solidFill>
                  <a:schemeClr val="tx1"/>
                </a:solidFill>
              </a:rPr>
              <a:t>            il dito mi tagliai</a:t>
            </a:r>
          </a:p>
          <a:p>
            <a:pPr algn="l">
              <a:spcBef>
                <a:spcPts val="200"/>
              </a:spcBef>
            </a:pPr>
            <a:r>
              <a:rPr lang="it-IT" sz="2000" dirty="0">
                <a:solidFill>
                  <a:schemeClr val="tx1"/>
                </a:solidFill>
              </a:rPr>
              <a:t>            ‘Mi sono tagliata il dito!’</a:t>
            </a:r>
          </a:p>
          <a:p>
            <a:pPr algn="l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E1BCB79-543C-B8E1-6353-DAC3EF6EB072}"/>
              </a:ext>
            </a:extLst>
          </p:cNvPr>
          <p:cNvSpPr txBox="1">
            <a:spLocks/>
          </p:cNvSpPr>
          <p:nvPr/>
        </p:nvSpPr>
        <p:spPr>
          <a:xfrm>
            <a:off x="3299636" y="1875058"/>
            <a:ext cx="4833583" cy="5671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Mirative</a:t>
            </a: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FF</a:t>
            </a: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575A5D8-1DE1-E8DA-5A24-EE26D270DE37}"/>
              </a:ext>
            </a:extLst>
          </p:cNvPr>
          <p:cNvSpPr txBox="1">
            <a:spLocks/>
          </p:cNvSpPr>
          <p:nvPr/>
        </p:nvSpPr>
        <p:spPr>
          <a:xfrm>
            <a:off x="6096000" y="3103648"/>
            <a:ext cx="3598773" cy="24975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algn="ctr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548640" indent="-228600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/>
            </a:lvl2pPr>
            <a:lvl3pPr marL="822960" indent="-228600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/>
            </a:lvl3pPr>
            <a:lvl4pPr marL="1097280" indent="-228600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/>
            </a:lvl4pPr>
            <a:lvl5pPr marL="1371600" indent="-228600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/>
            </a:lvl5pPr>
            <a:lvl6pPr marL="1645920" indent="-228600">
              <a:spcBef>
                <a:spcPts val="370"/>
              </a:spcBef>
              <a:buClr>
                <a:schemeClr val="accent3"/>
              </a:buClr>
              <a:buChar char="•"/>
              <a:defRPr kumimoji="0" baseline="0"/>
            </a:lvl6pPr>
            <a:lvl7pPr marL="1920240" indent="-228600">
              <a:spcBef>
                <a:spcPts val="370"/>
              </a:spcBef>
              <a:buClr>
                <a:schemeClr val="accent2"/>
              </a:buClr>
              <a:buChar char="•"/>
              <a:defRPr kumimoji="0"/>
            </a:lvl7pPr>
            <a:lvl8pPr marL="2194560" indent="-228600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/>
            </a:lvl8pPr>
            <a:lvl9pPr marL="2468880" indent="-228600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/>
            </a:lvl9pPr>
          </a:lstStyle>
          <a:p>
            <a:r>
              <a:rPr lang="it-IT" dirty="0"/>
              <a:t>   italiano                                                              </a:t>
            </a:r>
          </a:p>
          <a:p>
            <a:pPr algn="l">
              <a:spcBef>
                <a:spcPts val="200"/>
              </a:spcBef>
            </a:pPr>
            <a:endParaRPr lang="it-IT" sz="1000" dirty="0">
              <a:solidFill>
                <a:schemeClr val="tx1"/>
              </a:solidFill>
            </a:endParaRPr>
          </a:p>
          <a:p>
            <a:pPr algn="l">
              <a:spcBef>
                <a:spcPts val="200"/>
              </a:spcBef>
            </a:pPr>
            <a:r>
              <a:rPr lang="it-IT" sz="2200" dirty="0">
                <a:solidFill>
                  <a:schemeClr val="tx1"/>
                </a:solidFill>
              </a:rPr>
              <a:t>      (A: </a:t>
            </a:r>
            <a:r>
              <a:rPr lang="it-IT" sz="2200" i="1" dirty="0">
                <a:solidFill>
                  <a:schemeClr val="tx1"/>
                </a:solidFill>
              </a:rPr>
              <a:t>Che è successo?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  <a:endParaRPr lang="it-IT" sz="2200" i="1" dirty="0">
              <a:solidFill>
                <a:schemeClr val="tx1"/>
              </a:solidFill>
            </a:endParaRPr>
          </a:p>
          <a:p>
            <a:pPr algn="l">
              <a:spcBef>
                <a:spcPts val="200"/>
              </a:spcBef>
            </a:pPr>
            <a:r>
              <a:rPr lang="it-IT" sz="2000" dirty="0">
                <a:solidFill>
                  <a:schemeClr val="tx1"/>
                </a:solidFill>
              </a:rPr>
              <a:t>            </a:t>
            </a:r>
            <a:endParaRPr lang="it-IT" sz="1100" dirty="0">
              <a:solidFill>
                <a:schemeClr val="tx1"/>
              </a:solidFill>
            </a:endParaRPr>
          </a:p>
          <a:p>
            <a:pPr marL="893763" indent="-712788" algn="l">
              <a:spcBef>
                <a:spcPts val="200"/>
              </a:spcBef>
            </a:pPr>
            <a:r>
              <a:rPr lang="it-IT" sz="2200" dirty="0">
                <a:solidFill>
                  <a:schemeClr val="tx1"/>
                </a:solidFill>
              </a:rPr>
              <a:t>   B: </a:t>
            </a:r>
            <a:r>
              <a:rPr lang="it-IT" sz="2200" b="1" i="1" dirty="0">
                <a:solidFill>
                  <a:schemeClr val="tx1"/>
                </a:solidFill>
              </a:rPr>
              <a:t>Un anello di diamanti</a:t>
            </a:r>
            <a:r>
              <a:rPr lang="it-IT" sz="2200" i="1" dirty="0">
                <a:solidFill>
                  <a:schemeClr val="tx1"/>
                </a:solidFill>
              </a:rPr>
              <a:t> mi ha regalato!              </a:t>
            </a:r>
          </a:p>
          <a:p>
            <a:pPr algn="l">
              <a:spcBef>
                <a:spcPts val="200"/>
              </a:spcBef>
            </a:pPr>
            <a:r>
              <a:rPr lang="it-IT" sz="2000" dirty="0">
                <a:solidFill>
                  <a:schemeClr val="tx1"/>
                </a:solidFill>
              </a:rPr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2803469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53404"/>
            <a:ext cx="11354938" cy="117630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L’anteposizione focale (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– FF)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nel siciliano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37</a:t>
            </a:fld>
            <a:endParaRPr lang="en-US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777930" y="3087602"/>
            <a:ext cx="3043411" cy="24975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siciliano</a:t>
            </a: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(A: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Unni sì?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Dove sei?)</a:t>
            </a:r>
          </a:p>
          <a:p>
            <a:pPr marL="0" indent="0">
              <a:spcBef>
                <a:spcPts val="200"/>
              </a:spcBef>
              <a:buNone/>
            </a:pPr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Inṭṛa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sugnu</a:t>
            </a:r>
            <a:endParaRPr lang="it-IT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dentro sono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‘Sono a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casa’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</a:t>
            </a: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4B8BD7E4-BD74-99FE-9375-13B5AAFA3154}"/>
              </a:ext>
            </a:extLst>
          </p:cNvPr>
          <p:cNvSpPr txBox="1">
            <a:spLocks/>
          </p:cNvSpPr>
          <p:nvPr/>
        </p:nvSpPr>
        <p:spPr>
          <a:xfrm>
            <a:off x="3129515" y="1875058"/>
            <a:ext cx="4833583" cy="5671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 FF</a:t>
            </a: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EE541B41-623B-4F2C-F588-1E18F9BB8A59}"/>
              </a:ext>
            </a:extLst>
          </p:cNvPr>
          <p:cNvSpPr txBox="1">
            <a:spLocks/>
          </p:cNvSpPr>
          <p:nvPr/>
        </p:nvSpPr>
        <p:spPr>
          <a:xfrm>
            <a:off x="5716428" y="3087602"/>
            <a:ext cx="4437666" cy="24975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siciliano</a:t>
            </a: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(A: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Chi è chi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cci’avi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to frati?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Che cos’ha tuo fratello?)</a:t>
            </a:r>
          </a:p>
          <a:p>
            <a:pPr marL="0" indent="0">
              <a:spcBef>
                <a:spcPts val="200"/>
              </a:spcBef>
              <a:buNone/>
            </a:pPr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A luna storta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avi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la luna storta 	ha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‘Ha la luna storta’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79277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53404"/>
            <a:ext cx="11354938" cy="117630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L’anteposizione focale (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– FF)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nel siciliano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38</a:t>
            </a:fld>
            <a:endParaRPr lang="en-US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686909" y="3756632"/>
            <a:ext cx="3515711" cy="1528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màchina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t’accatasti? </a:t>
            </a:r>
          </a:p>
          <a:p>
            <a:pPr marL="36195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la macchina ti=comprasti?</a:t>
            </a:r>
          </a:p>
          <a:p>
            <a:pPr marL="0" indent="0">
              <a:spcBef>
                <a:spcPts val="20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200"/>
              </a:spcBef>
              <a:buNone/>
            </a:pPr>
            <a:r>
              <a:rPr lang="it-I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Double-checking </a:t>
            </a:r>
            <a:r>
              <a:rPr lang="it-IT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presupposition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5928328" y="3833821"/>
            <a:ext cx="3515711" cy="1528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>
              <a:spcBef>
                <a:spcPts val="200"/>
              </a:spcBef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màchina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t’accatasti?! </a:t>
            </a:r>
          </a:p>
          <a:p>
            <a:pPr marL="361950" indent="0">
              <a:spcBef>
                <a:spcPts val="200"/>
              </a:spcBef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la macchina ti=comprasti?</a:t>
            </a:r>
          </a:p>
          <a:p>
            <a:pPr marL="0" indent="0">
              <a:spcBef>
                <a:spcPts val="200"/>
              </a:spcBef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200"/>
              </a:spcBef>
              <a:buNone/>
            </a:pPr>
            <a:r>
              <a:rPr lang="it-IT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Mirative</a:t>
            </a:r>
            <a:r>
              <a:rPr lang="it-I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FF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56B82C1-3300-184E-5625-0AC7D46E9DB2}"/>
              </a:ext>
            </a:extLst>
          </p:cNvPr>
          <p:cNvSpPr txBox="1"/>
          <p:nvPr/>
        </p:nvSpPr>
        <p:spPr>
          <a:xfrm>
            <a:off x="2493977" y="1484707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it-IT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nterrogative totali con FF</a:t>
            </a:r>
            <a:endParaRPr lang="it-IT" sz="2400" b="1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B04CA88C-8341-959F-8572-49B8C1463768}"/>
              </a:ext>
            </a:extLst>
          </p:cNvPr>
          <p:cNvSpPr txBox="1">
            <a:spLocks/>
          </p:cNvSpPr>
          <p:nvPr/>
        </p:nvSpPr>
        <p:spPr>
          <a:xfrm>
            <a:off x="1686910" y="2031470"/>
            <a:ext cx="3515711" cy="13585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ctr">
              <a:spcBef>
                <a:spcPts val="200"/>
              </a:spcBef>
              <a:buNone/>
            </a:pPr>
            <a:r>
              <a:rPr lang="it-IT" sz="2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Friddu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senti?</a:t>
            </a:r>
          </a:p>
          <a:p>
            <a:pPr marL="361950" indent="0" algn="ctr">
              <a:spcBef>
                <a:spcPts val="200"/>
              </a:spcBef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freddo senti?</a:t>
            </a:r>
          </a:p>
          <a:p>
            <a:pPr marL="361950" indent="0">
              <a:spcBef>
                <a:spcPts val="20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200"/>
              </a:spcBef>
              <a:buNone/>
            </a:pPr>
            <a:r>
              <a:rPr lang="it-I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Double-checking </a:t>
            </a:r>
            <a:r>
              <a:rPr lang="it-IT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presupposition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5F3163A9-B1B0-EBF5-5D0D-C1BF19ED5502}"/>
              </a:ext>
            </a:extLst>
          </p:cNvPr>
          <p:cNvSpPr txBox="1">
            <a:spLocks/>
          </p:cNvSpPr>
          <p:nvPr/>
        </p:nvSpPr>
        <p:spPr>
          <a:xfrm>
            <a:off x="5928328" y="2038192"/>
            <a:ext cx="3515711" cy="139080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ctr">
              <a:spcBef>
                <a:spcPts val="200"/>
              </a:spcBef>
              <a:buNone/>
            </a:pPr>
            <a:r>
              <a:rPr lang="it-IT" sz="2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Friddu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senti?!</a:t>
            </a:r>
          </a:p>
          <a:p>
            <a:pPr marL="361950" indent="0" algn="ctr">
              <a:spcBef>
                <a:spcPts val="200"/>
              </a:spcBef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freddo senti?!</a:t>
            </a:r>
          </a:p>
          <a:p>
            <a:pPr marL="361950" indent="0">
              <a:spcBef>
                <a:spcPts val="200"/>
              </a:spcBef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200"/>
              </a:spcBef>
              <a:buNone/>
            </a:pPr>
            <a:r>
              <a:rPr lang="it-IT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Mirative</a:t>
            </a:r>
            <a:r>
              <a:rPr lang="it-I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FF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1">
            <a:extLst>
              <a:ext uri="{FF2B5EF4-FFF2-40B4-BE49-F238E27FC236}">
                <a16:creationId xmlns:a16="http://schemas.microsoft.com/office/drawing/2014/main" id="{08EC4CA8-E837-CDFB-D9A5-F215D45E5FC8}"/>
              </a:ext>
            </a:extLst>
          </p:cNvPr>
          <p:cNvSpPr txBox="1">
            <a:spLocks/>
          </p:cNvSpPr>
          <p:nvPr/>
        </p:nvSpPr>
        <p:spPr>
          <a:xfrm>
            <a:off x="223284" y="5916938"/>
            <a:ext cx="11738344" cy="95145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*Per le interrogative polari le lingue romanze adoperano come strategia prevalente l’intonazione, ma fanno anche ricorso a mezzi grammaticali espliciti, ad esempio particolari ordini delle parole, particelle interrogative ecc., spesso non obbligatorie ma opzionalmente impiegate per assegnare maggiore forza illocutoria (cfr.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Giurge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Remberger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2016).</a:t>
            </a:r>
          </a:p>
        </p:txBody>
      </p:sp>
    </p:spTree>
    <p:extLst>
      <p:ext uri="{BB962C8B-B14F-4D97-AF65-F5344CB8AC3E}">
        <p14:creationId xmlns:p14="http://schemas.microsoft.com/office/powerpoint/2010/main" val="20356159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39</a:t>
            </a:fld>
            <a:endParaRPr lang="en-US" dirty="0"/>
          </a:p>
        </p:txBody>
      </p:sp>
      <p:sp>
        <p:nvSpPr>
          <p:cNvPr id="8" name="Segnaposto contenuto 1"/>
          <p:cNvSpPr txBox="1">
            <a:spLocks/>
          </p:cNvSpPr>
          <p:nvPr/>
        </p:nvSpPr>
        <p:spPr>
          <a:xfrm>
            <a:off x="609600" y="276447"/>
            <a:ext cx="11088414" cy="6376601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VP focus </a:t>
            </a:r>
            <a:r>
              <a:rPr lang="it-IT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fronting</a:t>
            </a:r>
            <a:endParaRPr lang="it-IT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2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salutari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l’amici</a:t>
            </a:r>
            <a:r>
              <a:rPr lang="it-IT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potti</a:t>
            </a:r>
            <a:endParaRPr lang="it-IT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manco	salutare  gli amici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potè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‘Non ha neppure potuto salutare gli amici’</a:t>
            </a:r>
          </a:p>
          <a:p>
            <a:pPr marL="0" indent="0">
              <a:buNone/>
            </a:pPr>
            <a:endParaRPr lang="it-IT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Ma restrizioni sulla forma finita del verbo:</a:t>
            </a:r>
          </a:p>
          <a:p>
            <a:pPr algn="just">
              <a:lnSpc>
                <a:spcPct val="115000"/>
              </a:lnSpc>
              <a:spcBef>
                <a:spcPts val="1800"/>
              </a:spcBef>
              <a:spcAft>
                <a:spcPts val="1000"/>
              </a:spcAft>
            </a:pPr>
            <a:r>
              <a:rPr lang="it-IT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Maritata </a:t>
            </a:r>
            <a:r>
              <a:rPr lang="it-IT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si’</a:t>
            </a:r>
            <a:r>
              <a:rPr lang="it-IT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‘Sei sposata?’ (lett. ‘sposata sei?’) ma </a:t>
            </a:r>
            <a:r>
              <a:rPr lang="it-IT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 maritasti</a:t>
            </a:r>
            <a:r>
              <a:rPr lang="it-IT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 sposasti</a:t>
            </a:r>
            <a:r>
              <a:rPr lang="it-IT" sz="2000" cap="small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?) ‘Ti sei sposata?’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Stancu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sugnu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stanco’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(lett. ‘stanco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sono’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ma 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 stancai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(mi stancai</a:t>
            </a:r>
            <a:r>
              <a:rPr lang="it-IT" sz="20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pf.1sg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‘Mi sono stancato’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it-IT" sz="24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Tuttavia: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atin typeface="Times New Roman" panose="02020603050405020304" pitchFamily="18" charset="0"/>
                <a:cs typeface="Times New Roman" pitchFamily="18" charset="0"/>
              </a:rPr>
              <a:t>Terrasini: 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 maritasti </a:t>
            </a:r>
            <a:r>
              <a:rPr lang="it-IT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façisti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 sposasti</a:t>
            </a:r>
            <a:r>
              <a:rPr lang="it-IT" sz="2000" cap="small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facesti</a:t>
            </a:r>
            <a:r>
              <a:rPr lang="it-IT" sz="2000" cap="small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?)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elle varietà in cui è diffuso il Tipo 2: 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(Macari) Stancari mi </a:t>
            </a:r>
            <a:r>
              <a:rPr lang="it-IT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fìci</a:t>
            </a:r>
            <a:r>
              <a:rPr lang="it-IT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(pure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stancare</a:t>
            </a:r>
            <a:r>
              <a:rPr lang="it-IT" sz="2000" cap="small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 feci</a:t>
            </a:r>
            <a:r>
              <a:rPr lang="it-IT" sz="2000" cap="small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pf.1sg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5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>
          <a:xfrm>
            <a:off x="0" y="24540"/>
            <a:ext cx="12191999" cy="1570344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400"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>
                <a:latin typeface="Times New Roman" panose="02020603050405020304" pitchFamily="18" charset="0"/>
              </a:rPr>
              <a:t>1) </a:t>
            </a:r>
            <a:r>
              <a:rPr lang="it-IT" i="1" dirty="0" err="1">
                <a:latin typeface="Times New Roman" panose="02020603050405020304" pitchFamily="18" charset="0"/>
              </a:rPr>
              <a:t>Cci</a:t>
            </a:r>
            <a:r>
              <a:rPr lang="it-IT" i="1" dirty="0">
                <a:latin typeface="Times New Roman" panose="02020603050405020304" pitchFamily="18" charset="0"/>
              </a:rPr>
              <a:t> isti </a:t>
            </a:r>
            <a:r>
              <a:rPr lang="it-IT" i="1" dirty="0" err="1">
                <a:latin typeface="Times New Roman" panose="02020603050405020304" pitchFamily="18" charset="0"/>
              </a:rPr>
              <a:t>facisti</a:t>
            </a:r>
            <a:r>
              <a:rPr lang="it-IT" i="1" dirty="0">
                <a:latin typeface="Times New Roman" panose="02020603050405020304" pitchFamily="18" charset="0"/>
              </a:rPr>
              <a:t>?             </a:t>
            </a:r>
            <a:r>
              <a:rPr lang="it-IT" dirty="0">
                <a:latin typeface="Times New Roman" panose="02020603050405020304" pitchFamily="18" charset="0"/>
              </a:rPr>
              <a:t>2) </a:t>
            </a:r>
            <a:r>
              <a:rPr lang="it-IT" i="1" dirty="0" err="1">
                <a:latin typeface="Times New Roman" panose="02020603050405020304" pitchFamily="18" charset="0"/>
              </a:rPr>
              <a:t>Chiòviri</a:t>
            </a:r>
            <a:r>
              <a:rPr lang="it-IT" i="1" dirty="0">
                <a:latin typeface="Times New Roman" panose="02020603050405020304" pitchFamily="18" charset="0"/>
              </a:rPr>
              <a:t> fa</a:t>
            </a:r>
          </a:p>
          <a:p>
            <a:r>
              <a:rPr lang="it-IT" dirty="0">
                <a:latin typeface="Times New Roman" panose="02020603050405020304" pitchFamily="18" charset="0"/>
              </a:rPr>
              <a:t>Caratteri generali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0F21A9E8-DE77-6ADC-94B4-78697C065A06}"/>
              </a:ext>
            </a:extLst>
          </p:cNvPr>
          <p:cNvSpPr txBox="1">
            <a:spLocks/>
          </p:cNvSpPr>
          <p:nvPr/>
        </p:nvSpPr>
        <p:spPr>
          <a:xfrm>
            <a:off x="955157" y="2158408"/>
            <a:ext cx="10281684" cy="425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it-IT" sz="3200" dirty="0" err="1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Opzionalità</a:t>
            </a:r>
            <a:endParaRPr lang="it-IT" sz="3200" dirty="0">
              <a:ln w="18000">
                <a:noFill/>
                <a:prstDash val="solid"/>
                <a:miter lim="800000"/>
              </a:ln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it-IT" dirty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it-IT" sz="3200" dirty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fare’ segue il verbo lessicalmente pieno (e i suoi eventuali argomenti e/o modificatori) e occupa sempre la posizione finale della frase</a:t>
            </a:r>
            <a:endParaRPr lang="it-IT" dirty="0">
              <a:ln w="18000">
                <a:noFill/>
                <a:prstDash val="solid"/>
                <a:miter lim="800000"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it-IT" sz="3200" dirty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‘fare’ ha proprietà di un verbo funzionale (</a:t>
            </a:r>
            <a:r>
              <a:rPr lang="it-IT" sz="3200" i="1" dirty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dummy</a:t>
            </a:r>
            <a:r>
              <a:rPr lang="it-IT" sz="3200" dirty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89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7"/>
            <a:ext cx="11354938" cy="1192069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Strutture con 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fari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come strategia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di VP 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endParaRPr lang="it-IT" sz="3200" b="1" i="1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40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609600" y="1681606"/>
            <a:ext cx="11232107" cy="4674749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Tipo 1:</a:t>
            </a:r>
          </a:p>
          <a:p>
            <a:pPr marL="0" indent="0"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isti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 = Chi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cci isti? </a:t>
            </a:r>
            <a:r>
              <a:rPr lang="it-IT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		</a:t>
            </a: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parràstivu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façistivu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 = Chi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façìstivu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cci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parràstivu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55600" indent="0">
              <a:buNone/>
            </a:pP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Ruoimmi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fai?</a:t>
            </a:r>
            <a:r>
              <a:rPr lang="it-IT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Chi fai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ruoimmi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r>
              <a:rPr lang="it-IT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												</a:t>
            </a:r>
            <a:endParaRPr lang="it-IT" sz="2200" i="1" dirty="0"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Mi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ncuieti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fai? = Chi fai mi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ncuieti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‘Che fai, mi importuni?’                    	</a:t>
            </a: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endParaRPr lang="it-IT" sz="2200" b="1" i="1" dirty="0">
              <a:latin typeface="Times New Roman" pitchFamily="18" charset="0"/>
              <a:cs typeface="Times New Roman" pitchFamily="18" charset="0"/>
            </a:endParaRPr>
          </a:p>
          <a:p>
            <a:pPr marL="355600" indent="0">
              <a:buNone/>
            </a:pP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T’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assicutu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fazzu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! = Vidi chi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t’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assicutu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‘Bada che ti inseguo!’             </a:t>
            </a:r>
            <a:r>
              <a:rPr lang="it-IT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(forza illocutoria esclamativa)</a:t>
            </a:r>
          </a:p>
          <a:p>
            <a:pPr marL="35560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200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. anche Tipo 2: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Assicutari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ti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fazzu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>
              <a:buNone/>
            </a:pP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939752"/>
              </p:ext>
            </p:extLst>
          </p:nvPr>
        </p:nvGraphicFramePr>
        <p:xfrm>
          <a:off x="4612379" y="1681606"/>
          <a:ext cx="2441407" cy="89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386">
                <a:tc>
                  <a:txBody>
                    <a:bodyPr/>
                    <a:lstStyle/>
                    <a:p>
                      <a:r>
                        <a:rPr lang="it-IT" dirty="0" err="1">
                          <a:solidFill>
                            <a:srgbClr val="C00000"/>
                          </a:solidFill>
                        </a:rPr>
                        <a:t>Stancu</a:t>
                      </a:r>
                      <a:endParaRPr lang="it-IT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</a:rPr>
                        <a:t>sì?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r>
                        <a:rPr lang="it-IT" b="1" i="0">
                          <a:solidFill>
                            <a:srgbClr val="C00000"/>
                          </a:solidFill>
                        </a:rPr>
                        <a:t>Ruoimmi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fai?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413530" y="3272176"/>
            <a:ext cx="3316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(Double-checking </a:t>
            </a:r>
            <a:r>
              <a:rPr lang="it-IT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presupposition</a:t>
            </a: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413530" y="4718320"/>
            <a:ext cx="3316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Mirative</a:t>
            </a: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focus)</a:t>
            </a:r>
          </a:p>
        </p:txBody>
      </p:sp>
    </p:spTree>
    <p:extLst>
      <p:ext uri="{BB962C8B-B14F-4D97-AF65-F5344CB8AC3E}">
        <p14:creationId xmlns:p14="http://schemas.microsoft.com/office/powerpoint/2010/main" val="38676675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17757"/>
              </p:ext>
            </p:extLst>
          </p:nvPr>
        </p:nvGraphicFramePr>
        <p:xfrm>
          <a:off x="930167" y="1198180"/>
          <a:ext cx="10342178" cy="5164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3245">
                <a:tc>
                  <a:txBody>
                    <a:bodyPr/>
                    <a:lstStyle/>
                    <a:p>
                      <a:pPr algn="ctr"/>
                      <a:r>
                        <a:rPr lang="it-IT" sz="24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Sardo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Tipo</a:t>
                      </a:r>
                      <a:r>
                        <a:rPr lang="it-IT" sz="2400" i="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it-IT" sz="2400" i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Tipo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616">
                <a:tc>
                  <a:txBody>
                    <a:bodyPr/>
                    <a:lstStyle/>
                    <a:p>
                      <a:pPr algn="l"/>
                      <a:r>
                        <a:rPr lang="it-IT" sz="24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Comporatu</a:t>
                      </a:r>
                      <a:r>
                        <a:rPr lang="it-IT" sz="2400" b="0" i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l’as?</a:t>
                      </a:r>
                    </a:p>
                    <a:p>
                      <a:pPr algn="l"/>
                      <a:r>
                        <a:rPr lang="it-IT" sz="2400" b="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comprato    l=hai?</a:t>
                      </a:r>
                      <a:endParaRPr lang="it-IT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Cci</a:t>
                      </a:r>
                      <a:r>
                        <a:rPr lang="it-IT" sz="24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isti       </a:t>
                      </a:r>
                      <a:r>
                        <a:rPr lang="it-IT" sz="2400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facisti</a:t>
                      </a:r>
                      <a:r>
                        <a:rPr lang="it-IT" sz="24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ci=andasti  facesti?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Ancora</a:t>
                      </a:r>
                      <a:r>
                        <a:rPr lang="it-IT" sz="2400" i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chiòviri fa?</a:t>
                      </a:r>
                      <a:r>
                        <a:rPr lang="it-IT" sz="24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400" i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Ancora piovere fa?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318">
                <a:tc>
                  <a:txBody>
                    <a:bodyPr/>
                    <a:lstStyle/>
                    <a:p>
                      <a:pPr algn="l"/>
                      <a:endParaRPr lang="it-IT" sz="2400" b="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it-IT" sz="24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      l’as  comporatu?</a:t>
                      </a:r>
                    </a:p>
                    <a:p>
                      <a:pPr algn="l"/>
                      <a:r>
                        <a:rPr lang="it-IT" sz="2400" b="0" i="1" cap="none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it-IT" sz="2400" b="0" i="0" cap="small" baseline="-250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it-IT" sz="2400" b="0" i="0" cap="none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l=hai comprato?</a:t>
                      </a:r>
                      <a:endParaRPr lang="it-IT" sz="2400" b="0" i="1" cap="small" baseline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it-IT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4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 facisti         cci isti?</a:t>
                      </a:r>
                    </a:p>
                    <a:p>
                      <a:pPr algn="l"/>
                      <a:r>
                        <a:rPr lang="it-IT" sz="2400" i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 facesti</a:t>
                      </a:r>
                      <a:r>
                        <a:rPr lang="it-IT" sz="2400" b="0" i="0" cap="small" baseline="-250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it-IT" sz="2400" b="0" i="0" cap="none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ci=andasti? </a:t>
                      </a:r>
                      <a:endParaRPr lang="it-IT" sz="2400" i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40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it-IT" sz="24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Chiffà        ancora chiovi?</a:t>
                      </a:r>
                    </a:p>
                    <a:p>
                      <a:pPr algn="l"/>
                      <a:r>
                        <a:rPr lang="it-IT" sz="2400" i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che=fa</a:t>
                      </a:r>
                      <a:r>
                        <a:rPr lang="it-IT" sz="2400" b="0" i="0" cap="small" baseline="-250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it-IT" sz="2400" b="0" i="0" cap="none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ancora piove? </a:t>
                      </a:r>
                      <a:endParaRPr lang="it-IT" sz="2400" i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it-IT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494">
                <a:tc>
                  <a:txBody>
                    <a:bodyPr/>
                    <a:lstStyle/>
                    <a:p>
                      <a:pPr algn="l"/>
                      <a:endParaRPr lang="it-IT" sz="2400" b="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it-IT" sz="24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  l’as   comporatu?</a:t>
                      </a:r>
                    </a:p>
                    <a:p>
                      <a:pPr algn="l"/>
                      <a:r>
                        <a:rPr lang="it-IT" sz="24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non l=hai  comprato?</a:t>
                      </a:r>
                    </a:p>
                    <a:p>
                      <a:pPr algn="l"/>
                      <a:endParaRPr lang="it-IT" sz="2400" b="0" i="1" cap="small" baseline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40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it-IT" sz="24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Non  cci isti?</a:t>
                      </a:r>
                    </a:p>
                    <a:p>
                      <a:pPr algn="l"/>
                      <a:r>
                        <a:rPr lang="it-IT" sz="2400" i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non   ci=andasti?</a:t>
                      </a:r>
                    </a:p>
                    <a:p>
                      <a:pPr algn="l"/>
                      <a:endParaRPr lang="it-IT" sz="240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4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Ancora</a:t>
                      </a:r>
                      <a:r>
                        <a:rPr lang="it-IT" sz="2400" i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non</a:t>
                      </a:r>
                      <a:r>
                        <a:rPr lang="it-IT" sz="24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400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chiovi</a:t>
                      </a:r>
                      <a:r>
                        <a:rPr lang="it-IT" sz="24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/>
                      <a:r>
                        <a:rPr lang="it-IT" sz="24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ancora  non</a:t>
                      </a:r>
                      <a:r>
                        <a:rPr lang="it-IT" sz="2400" b="0" i="0" cap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piove?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641131" y="0"/>
            <a:ext cx="10972800" cy="1143000"/>
          </a:xfrm>
        </p:spPr>
        <p:txBody>
          <a:bodyPr>
            <a:normAutofit/>
          </a:bodyPr>
          <a:lstStyle/>
          <a:p>
            <a:r>
              <a:rPr lang="it-IT" sz="3200"/>
              <a:t>Incompatibilità ed esclusioni reciproche nelle interrogative totali</a:t>
            </a:r>
          </a:p>
        </p:txBody>
      </p:sp>
    </p:spTree>
    <p:extLst>
      <p:ext uri="{BB962C8B-B14F-4D97-AF65-F5344CB8AC3E}">
        <p14:creationId xmlns:p14="http://schemas.microsoft.com/office/powerpoint/2010/main" val="26695582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119207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Strutture con 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fari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come strategia</a:t>
            </a:r>
            <a:b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di VP </a:t>
            </a:r>
            <a:r>
              <a:rPr lang="it-IT" sz="32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endParaRPr lang="it-IT" sz="3200" b="1" i="1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42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614149" y="1679766"/>
            <a:ext cx="11232107" cy="671034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>
                <a:latin typeface="Times New Roman" pitchFamily="18" charset="0"/>
                <a:cs typeface="Times New Roman" pitchFamily="18" charset="0"/>
              </a:rPr>
              <a:t>Tipo 2:</a:t>
            </a:r>
          </a:p>
          <a:p>
            <a:pPr marL="0" indent="0">
              <a:buNone/>
            </a:pPr>
            <a:endParaRPr lang="it-IT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55413"/>
              </p:ext>
            </p:extLst>
          </p:nvPr>
        </p:nvGraphicFramePr>
        <p:xfrm>
          <a:off x="996287" y="2350800"/>
          <a:ext cx="2224586" cy="89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386">
                <a:tc>
                  <a:txBody>
                    <a:bodyPr/>
                    <a:lstStyle/>
                    <a:p>
                      <a:r>
                        <a:rPr kumimoji="0" lang="it-IT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Stancu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sugnu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r>
                        <a:rPr lang="it-IT" b="1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Stancari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mi</a:t>
                      </a:r>
                      <a:r>
                        <a:rPr lang="it-IT" b="0" baseline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fici</a:t>
                      </a:r>
                      <a:endParaRPr lang="it-IT" b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62281"/>
              </p:ext>
            </p:extLst>
          </p:nvPr>
        </p:nvGraphicFramePr>
        <p:xfrm>
          <a:off x="8984777" y="2350800"/>
          <a:ext cx="2681706" cy="89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386"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(Ancora)</a:t>
                      </a:r>
                      <a:r>
                        <a:rPr lang="it-IT" b="0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it-IT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schetta</a:t>
                      </a:r>
                      <a:endParaRPr lang="it-IT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sì?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(Ancora)</a:t>
                      </a:r>
                      <a:r>
                        <a:rPr lang="it-IT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it-IT" b="1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studiari</a:t>
                      </a:r>
                      <a:endParaRPr lang="it-IT" b="1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>
                          <a:latin typeface="+mn-lt"/>
                          <a:cs typeface="Times New Roman" pitchFamily="18" charset="0"/>
                        </a:rPr>
                        <a:t>fai?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138293"/>
              </p:ext>
            </p:extLst>
          </p:nvPr>
        </p:nvGraphicFramePr>
        <p:xfrm>
          <a:off x="3564337" y="2350800"/>
          <a:ext cx="2549856" cy="85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064"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Mancu ggiustu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è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11">
                <a:tc>
                  <a:txBody>
                    <a:bodyPr/>
                    <a:lstStyle/>
                    <a:p>
                      <a:r>
                        <a:rPr lang="it-IT" b="1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Mancu</a:t>
                      </a:r>
                      <a:r>
                        <a:rPr lang="it-IT" b="1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 salutari</a:t>
                      </a:r>
                      <a:endParaRPr lang="it-IT" b="1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fa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34573"/>
              </p:ext>
            </p:extLst>
          </p:nvPr>
        </p:nvGraphicFramePr>
        <p:xfrm>
          <a:off x="6471312" y="2350800"/>
          <a:ext cx="2224586" cy="89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386"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Bbeḍḍu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non è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r>
                        <a:rPr lang="it-IT" b="1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Studiari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non fa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Segnaposto contenuto 1"/>
          <p:cNvSpPr txBox="1">
            <a:spLocks/>
          </p:cNvSpPr>
          <p:nvPr/>
        </p:nvSpPr>
        <p:spPr>
          <a:xfrm>
            <a:off x="740979" y="3578771"/>
            <a:ext cx="5785945" cy="2995448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Chiòviri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fa</a:t>
            </a:r>
          </a:p>
          <a:p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I carusi ancora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duòmmiri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fannu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armaluzzu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chiànciri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facìa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salutari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fici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it-IT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figghia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ṭṛavagghia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(Ancora)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studiari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fa</a:t>
            </a:r>
          </a:p>
          <a:p>
            <a:r>
              <a:rPr lang="it-IT" sz="22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Ancora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studiari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fai?</a:t>
            </a:r>
          </a:p>
          <a:p>
            <a:r>
              <a:rPr lang="it-IT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Ancora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studiari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fai?!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767121" y="3745433"/>
            <a:ext cx="33168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(Informative FF)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740870" y="4442536"/>
            <a:ext cx="33168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(Mirative FF)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719840" y="5640705"/>
            <a:ext cx="3316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(Double-checking </a:t>
            </a:r>
            <a:r>
              <a:rPr lang="it-IT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presupposition</a:t>
            </a: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Mirative</a:t>
            </a:r>
            <a:r>
              <a:rPr lang="it-IT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FF)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735607" y="5192731"/>
            <a:ext cx="3316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(Corrective FF)</a:t>
            </a:r>
          </a:p>
        </p:txBody>
      </p:sp>
    </p:spTree>
    <p:extLst>
      <p:ext uri="{BB962C8B-B14F-4D97-AF65-F5344CB8AC3E}">
        <p14:creationId xmlns:p14="http://schemas.microsoft.com/office/powerpoint/2010/main" val="13831804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163765"/>
            <a:ext cx="11354938" cy="13343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Costrutti con </a:t>
            </a:r>
            <a:r>
              <a:rPr lang="it-IT" sz="3600" b="1" i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fare </a:t>
            </a:r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come strategia</a:t>
            </a:r>
            <a:b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di VP </a:t>
            </a:r>
            <a:r>
              <a:rPr lang="it-IT" sz="3600" b="1" i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fronting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43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635414" y="1966845"/>
            <a:ext cx="11232107" cy="671034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Tipo 2:</a:t>
            </a:r>
          </a:p>
          <a:p>
            <a:pPr marL="0" indent="0"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745775"/>
              </p:ext>
            </p:extLst>
          </p:nvPr>
        </p:nvGraphicFramePr>
        <p:xfrm>
          <a:off x="1315899" y="3021584"/>
          <a:ext cx="9130351" cy="2866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539"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FF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20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Com’è u tempu?</a:t>
                      </a:r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Chiòviri</a:t>
                      </a:r>
                      <a:r>
                        <a:rPr lang="it-IT" sz="20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fa</a:t>
                      </a:r>
                      <a:endParaRPr lang="it-IT" sz="200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Piove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497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Mirative</a:t>
                      </a:r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20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 succedi?</a:t>
                      </a:r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Chiòviri</a:t>
                      </a:r>
                      <a:r>
                        <a:rPr lang="it-IT" sz="20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fa!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Piove!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497"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Verum FF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2000" b="0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Chiffà</a:t>
                      </a:r>
                      <a:r>
                        <a:rPr lang="it-IT" sz="20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000" b="0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chiovi</a:t>
                      </a:r>
                      <a:r>
                        <a:rPr lang="it-IT" sz="20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lang="it-IT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Chiòviri</a:t>
                      </a:r>
                      <a:r>
                        <a:rPr lang="it-IT" sz="200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 proprio </a:t>
                      </a:r>
                      <a:r>
                        <a:rPr lang="it-IT" sz="20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piovendo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497"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Correptive FF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2000" b="0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it-IT" sz="2000" b="0" i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ivica?</a:t>
                      </a:r>
                      <a:r>
                        <a:rPr lang="it-IT" sz="2000" b="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20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i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Chiòviri</a:t>
                      </a:r>
                      <a:r>
                        <a:rPr lang="it-IT" sz="2000" i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fa</a:t>
                      </a:r>
                      <a:endParaRPr lang="it-IT" sz="2000" i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No, </a:t>
                      </a:r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piove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718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163765"/>
            <a:ext cx="11354938" cy="123973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Costrutti con </a:t>
            </a:r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fare </a:t>
            </a: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come strategia</a:t>
            </a:r>
            <a:br>
              <a:rPr lang="it-IT" sz="36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di VP </a:t>
            </a:r>
            <a:r>
              <a:rPr lang="it-IT" sz="3600" b="1" i="1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</a:t>
            </a:r>
            <a:r>
              <a:rPr lang="it-IT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fronting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44</a:t>
            </a:fld>
            <a:endParaRPr lang="en-US" dirty="0"/>
          </a:p>
        </p:txBody>
      </p:sp>
      <p:sp>
        <p:nvSpPr>
          <p:cNvPr id="7" name="Segnaposto contenuto 1"/>
          <p:cNvSpPr txBox="1">
            <a:spLocks/>
          </p:cNvSpPr>
          <p:nvPr/>
        </p:nvSpPr>
        <p:spPr>
          <a:xfrm>
            <a:off x="1433014" y="1907276"/>
            <a:ext cx="7206020" cy="4408225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Su non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cci’a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finisci, </a:t>
            </a:r>
            <a:r>
              <a:rPr lang="it-IT" sz="2200" i="1" u="sng" dirty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it-IT" sz="2200" i="1" u="sng" dirty="0" err="1">
                <a:latin typeface="Times New Roman" pitchFamily="18" charset="0"/>
                <a:cs typeface="Times New Roman" pitchFamily="18" charset="0"/>
              </a:rPr>
              <a:t>pigghiu</a:t>
            </a:r>
            <a:r>
              <a:rPr lang="it-IT" sz="2200" i="1" u="sng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2200" i="1" u="sng" dirty="0" err="1">
                <a:latin typeface="Times New Roman" pitchFamily="18" charset="0"/>
                <a:cs typeface="Times New Roman" pitchFamily="18" charset="0"/>
              </a:rPr>
              <a:t>timpulun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a</a:t>
            </a:r>
            <a:endParaRPr lang="it-IT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se  non   ce=la finisci, ti=prendo   a schiaffi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‘Se non la smetti, ti prendo a schiaffi’</a:t>
            </a:r>
          </a:p>
          <a:p>
            <a:endParaRPr lang="it-IT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Su non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cci’a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finisci, </a:t>
            </a:r>
            <a:r>
              <a:rPr lang="it-IT" sz="2200" b="1" i="1" u="sng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200" b="1" i="1" u="sng" dirty="0" err="1">
                <a:latin typeface="Times New Roman" pitchFamily="18" charset="0"/>
                <a:cs typeface="Times New Roman" pitchFamily="18" charset="0"/>
              </a:rPr>
              <a:t>timpuluna</a:t>
            </a:r>
            <a:r>
              <a:rPr lang="it-IT" sz="22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i="1" u="sng" dirty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it-IT" sz="2200" i="1" u="sng" dirty="0" err="1">
                <a:latin typeface="Times New Roman" pitchFamily="18" charset="0"/>
                <a:cs typeface="Times New Roman" pitchFamily="18" charset="0"/>
              </a:rPr>
              <a:t>pigghiu</a:t>
            </a:r>
            <a:r>
              <a:rPr lang="it-IT" sz="2200" i="1" u="sng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it-IT" sz="2200" b="1" i="1" u="sng" dirty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it-IT" sz="2200" b="1" i="1" u="sng" dirty="0" err="1">
                <a:latin typeface="Times New Roman" pitchFamily="18" charset="0"/>
                <a:cs typeface="Times New Roman" pitchFamily="18" charset="0"/>
              </a:rPr>
              <a:t>tumpuliu</a:t>
            </a:r>
            <a:endParaRPr lang="it-IT" sz="22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se  non ce=la finisci,   a schiaffi          ti prendo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‘Se non la smetti, ti prendo a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schiffi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marL="0" indent="0">
              <a:buNone/>
            </a:pPr>
            <a:endParaRPr lang="it-IT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Su non </a:t>
            </a:r>
            <a:r>
              <a:rPr lang="it-IT" sz="2200" i="1" dirty="0" err="1">
                <a:latin typeface="Times New Roman" pitchFamily="18" charset="0"/>
                <a:cs typeface="Times New Roman" pitchFamily="18" charset="0"/>
              </a:rPr>
              <a:t>cci’a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 finisci,  </a:t>
            </a:r>
            <a:r>
              <a:rPr lang="it-IT" sz="2200" b="1" i="1" u="sng" dirty="0" err="1">
                <a:latin typeface="Times New Roman" pitchFamily="18" charset="0"/>
                <a:cs typeface="Times New Roman" pitchFamily="18" charset="0"/>
              </a:rPr>
              <a:t>timpuliari</a:t>
            </a:r>
            <a:r>
              <a:rPr lang="it-IT" sz="2200" b="1" i="1" u="sng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2200" i="1" u="sng" dirty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it-IT" sz="2200" i="1" u="sng" dirty="0" err="1">
                <a:latin typeface="Times New Roman" pitchFamily="18" charset="0"/>
                <a:cs typeface="Times New Roman" pitchFamily="18" charset="0"/>
              </a:rPr>
              <a:t>fazzu</a:t>
            </a:r>
            <a:endParaRPr lang="it-IT" sz="2200" i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se  non ce=la finisci,    schiaffaggiare.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ti=faccio.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prs.ind.1sg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‘Se non la smetti, ti prendo a schiaffi’</a:t>
            </a:r>
          </a:p>
          <a:p>
            <a:endParaRPr lang="it-IT" sz="2200" b="1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8639033" y="3822511"/>
            <a:ext cx="1828799" cy="6118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Tipi di F</a:t>
            </a:r>
          </a:p>
          <a:p>
            <a:pPr marL="0" indent="0" algn="ctr">
              <a:buNone/>
            </a:pPr>
            <a:r>
              <a:rPr lang="it-IT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pansiciliani</a:t>
            </a:r>
            <a:endParaRPr lang="it-IT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it-IT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8639034" y="5382905"/>
            <a:ext cx="1828799" cy="909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 di VP FF</a:t>
            </a:r>
          </a:p>
          <a:p>
            <a:pPr marL="0" indent="0" algn="ctr">
              <a:buNone/>
            </a:pPr>
            <a:r>
              <a:rPr lang="it-IT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Solo nelle varietà che presentano i costrutti con </a:t>
            </a:r>
            <a:r>
              <a:rPr lang="it-IT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fari</a:t>
            </a:r>
            <a:endParaRPr lang="it-IT" sz="11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8639034" y="2226861"/>
            <a:ext cx="1828799" cy="6118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Frase canonica</a:t>
            </a:r>
          </a:p>
          <a:p>
            <a:pPr marL="0" indent="0" algn="ctr">
              <a:buNone/>
            </a:pPr>
            <a:r>
              <a:rPr lang="it-IT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pansiciliana</a:t>
            </a:r>
          </a:p>
          <a:p>
            <a:pPr marL="0" indent="0" algn="ctr">
              <a:buNone/>
            </a:pPr>
            <a:endParaRPr lang="it-IT" sz="11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2690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163766"/>
            <a:ext cx="11354938" cy="12291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Costrutti con </a:t>
            </a:r>
            <a:r>
              <a:rPr lang="it-IT" sz="3600" b="1" i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fare </a:t>
            </a:r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come strategia</a:t>
            </a:r>
            <a:b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di VP </a:t>
            </a:r>
            <a:r>
              <a:rPr lang="it-IT" sz="3600" b="1" i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focus fronting</a:t>
            </a:r>
            <a:endParaRPr lang="it-IT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45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1774209" y="2386062"/>
            <a:ext cx="8911987" cy="2292264"/>
          </a:xfrm>
          <a:prstGeom prst="rect">
            <a:avLst/>
          </a:prstGeom>
          <a:ln w="28575"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>
                <a:latin typeface="Times New Roman" pitchFamily="18" charset="0"/>
                <a:cs typeface="Times New Roman" pitchFamily="18" charset="0"/>
              </a:rPr>
              <a:t>Vedi anche presenza e ruolo degli avverbi focalizzanti e fasali 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macari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puru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mancu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sulu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ancora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sempri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che sembrano favorire il FF (e in particolare una lettura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mirativa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  (cfr. Calabrese 1992; Brunetti 2002; Cruschina 2012)</a:t>
            </a:r>
          </a:p>
          <a:p>
            <a:pPr marL="0" indent="0" algn="just"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409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205552" y="751764"/>
            <a:ext cx="103632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80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80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9600" b="1">
                <a:ln w="18000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anose="02020603050405020304" pitchFamily="18" charset="0"/>
              </a:rPr>
              <a:t>Grazie!</a:t>
            </a:r>
          </a:p>
          <a:p>
            <a:pPr marL="0" indent="0">
              <a:buNone/>
            </a:pPr>
            <a:endParaRPr lang="it-IT" sz="280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80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80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it-IT" sz="280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acastiglione@unime.it</a:t>
            </a:r>
          </a:p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827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9809" y="212706"/>
            <a:ext cx="10522423" cy="6456107"/>
          </a:xfrm>
        </p:spPr>
        <p:txBody>
          <a:bodyPr>
            <a:noAutofit/>
          </a:bodyPr>
          <a:lstStyle/>
          <a:p>
            <a:pPr marL="357188" indent="-357188" algn="just">
              <a:spcBef>
                <a:spcPts val="300"/>
              </a:spcBef>
              <a:buNone/>
            </a:pPr>
            <a:r>
              <a:rPr lang="en-US" sz="2200" dirty="0" err="1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Bibliografia</a:t>
            </a:r>
            <a:endParaRPr lang="en-US" sz="2200" dirty="0">
              <a:solidFill>
                <a:schemeClr val="accent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Amenta, Luisa (2013).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Note di morfosintassi siciliana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, in G. Ruffino (a cura di),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Lingue e culture in Sicilia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, Palermo, CSFLS: 99-117.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Benincà, Paola / Poletto, Cecilia, 1998.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A case of do-support in Romance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Venice Working Papers in Linguistics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8, 27-64.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Bentley, D. (2008).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The interplay of focus structure and syntax. Evidence from two sister languages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. In van Valin Jr., R. (ed.), Investigations of the Syntax–Semantics–Pragmatics Interface. Amsterdam: Benjamins, 263-84.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Bianchi, V., Bocci, G., and Cruschina, S. (2016).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Focus fronting, unexpectedness, and evaluative implicatures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Semantics and Pragmatics 9: 1-54</a:t>
            </a:r>
            <a:endParaRPr lang="it-IT" sz="2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Bianchi, V., Cruschina, S. (2016).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The derivation and interpretation of polar questions with a fronted focus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Lingua 170:47-68.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Cruschina, Silvio (2010).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Fronting as focalization in Sicilian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R. D’Alessandro, A. Ledgeway, I. Roberts (eds),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Syntactic Variation: The Dialects of Italy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Cambridge, CUP: 247-260.</a:t>
            </a:r>
            <a:endParaRPr lang="it-IT" sz="2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Cruschina, Silvio (2012).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Discourse-Related Features and Functional Projections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Oxford, OSO. </a:t>
            </a:r>
            <a:endParaRPr lang="it-IT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99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2236" y="189180"/>
            <a:ext cx="10658901" cy="5739961"/>
          </a:xfrm>
        </p:spPr>
        <p:txBody>
          <a:bodyPr>
            <a:noAutofit/>
          </a:bodyPr>
          <a:lstStyle/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Cruschina, Silvio (2021).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The greater the contrast, the greater the potential: On the effects of focus in syntax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«Glossa: a journal of general linguistics», 6(1): 3: 1-30.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Cruschina, S. (2022).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Focus and focus structures in the Romance languages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. In Gardani, F. and Loporcaro, M. (eds), The Oxford Encyclopaedia of Romance Linguistics. Oxford: Oxford University Press.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Cruschina, Silvio, Ion Giurgea &amp; Eva-Maria Remberger (2022).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 Information Structure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. In The Cambridge Handbook of Romance Linguistics, Adam Ledgeway &amp; Martin Maiden (eds), 784-814. Cambridge: Cambridge University Press.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Cruschina, Silvio / Remberger, Eva-Maria (2009).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Focus fronting in Sardinian and Sicilian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V. Moscati, E. Servidio (eds),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Proceedings of the XXXV IGG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University of Siena, 3: 118-130.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Cruschina, S., and Remberger, E.-M. (2017).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Focus Fronting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in: Dufter, A. and Stark, E. (eds),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Manual of Romance Morphosyntax and Syntax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. Berlin / Boston: de Gruyter, 502-35.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Giurgea, I. and Remberger, E.-M. (2014).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Polarity fronting in Romanian and Sardinian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in: Côté, M.-E., and Mathieu, E. (eds),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Variation Within and Across Romance Languages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. Selected papers from the 41st Linguistic Symposium on Romance Languages (LSRL), Ottawa, 5-7 May 2011. Amsterdam: Benjamins, 173-98.</a:t>
            </a:r>
            <a:endParaRPr lang="it-IT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466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399" y="323190"/>
            <a:ext cx="10636469" cy="5636167"/>
          </a:xfrm>
        </p:spPr>
        <p:txBody>
          <a:bodyPr>
            <a:normAutofit/>
          </a:bodyPr>
          <a:lstStyle/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Giurgea, Ion / Remberger, Eva-Maria (2016).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Illocutionary Force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M. Maiden, A. Ledgeway (eds),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The Oxford Guide to the Romance Languages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Oxford, OUP: 863-878.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Jones, M. (2013). ‘Fronting, focus, and illocutionary force in Sardinian’, Lingua 134: 75-101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Lusini, Sara (2013).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Yes-no Question/Marking in Italian Dialects: A Typological, Theoretical and Experimental Approach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. Utrecht: LOT Dissertation Series.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Manzini, M. Rita / Savoia, Leonardo M., 2005.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I dialetti italiani. Sintassi delle varietà italiane e romance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, 3 vol., Alessandria, Edizioni dell’Orso.</a:t>
            </a: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Mirto, Ignazio M. (2004). 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Uno strano 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fari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 siciliano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, in «Quaderni di Semantica», 2: 289-302.</a:t>
            </a:r>
          </a:p>
          <a:p>
            <a:pPr algn="just"/>
            <a:r>
              <a:rPr lang="en-US" sz="2200">
                <a:latin typeface="Times New Roman" pitchFamily="18" charset="0"/>
                <a:cs typeface="Times New Roman" pitchFamily="18" charset="0"/>
              </a:rPr>
              <a:t>Mirto, Ignazio M. (2009).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‘Do’-support in a Sicilian variety, an Italian pseudo-cleft, and the packaging of information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M. Lunella (ed.),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Information Structure and its Interfaces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Berlino/New York, Mouton de Gruyter: 153-168.</a:t>
            </a:r>
            <a:endParaRPr lang="it-IT" sz="2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200">
                <a:latin typeface="Times New Roman" pitchFamily="18" charset="0"/>
                <a:cs typeface="Times New Roman" pitchFamily="18" charset="0"/>
              </a:rPr>
              <a:t>Ruffino, Giovanni (1973).</a:t>
            </a:r>
            <a:r>
              <a:rPr lang="it-IT" sz="2200" i="1">
                <a:latin typeface="Times New Roman" pitchFamily="18" charset="0"/>
                <a:cs typeface="Times New Roman" pitchFamily="18" charset="0"/>
              </a:rPr>
              <a:t> Parlata agricola e parlata marinara a Terrasini</a:t>
            </a:r>
            <a:r>
              <a:rPr lang="it-IT" sz="2200">
                <a:latin typeface="Times New Roman" pitchFamily="18" charset="0"/>
                <a:cs typeface="Times New Roman" pitchFamily="18" charset="0"/>
              </a:rPr>
              <a:t>, in «Bollettino del CSFLS», 12: 297-307.</a:t>
            </a:r>
          </a:p>
          <a:p>
            <a:endParaRPr lang="it-IT" sz="22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5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69170"/>
            <a:ext cx="11354938" cy="7664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151796" y="1255632"/>
            <a:ext cx="3653051" cy="423041"/>
          </a:xfrm>
          <a:ln w="28575"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Terrasini (PA): Ruffino 1973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" r="1"/>
          <a:stretch/>
        </p:blipFill>
        <p:spPr>
          <a:xfrm>
            <a:off x="2852382" y="1972429"/>
            <a:ext cx="7095984" cy="4694502"/>
          </a:xfrm>
          <a:prstGeom prst="rect">
            <a:avLst/>
          </a:prstGeom>
        </p:spPr>
      </p:pic>
      <p:cxnSp>
        <p:nvCxnSpPr>
          <p:cNvPr id="11" name="Connettore 2 10"/>
          <p:cNvCxnSpPr/>
          <p:nvPr/>
        </p:nvCxnSpPr>
        <p:spPr>
          <a:xfrm>
            <a:off x="3712191" y="1678674"/>
            <a:ext cx="532263" cy="79157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0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66648" y="2006221"/>
            <a:ext cx="9833447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isti               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                         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ci=andasti.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Ci sei andato?’</a:t>
            </a: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parràstivu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façìstivu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gli=parlaste.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pf.ind.2pl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faceste.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pf.ind.2pl?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Gli avete parlato?’</a:t>
            </a:r>
          </a:p>
          <a:p>
            <a:pPr marL="0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Mi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ncuieti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                     fai?                        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mi=importuni.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prs.ind.2sg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prs.ind.2sg?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Mi importuni?’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1037230" y="1364816"/>
            <a:ext cx="4767617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1. Frasi interrogative totali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529855" y="1993348"/>
            <a:ext cx="260444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isti?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cci isti?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529165" y="3396082"/>
            <a:ext cx="325153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parràstivu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façìstivu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cci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parràstivu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8529854" y="5044248"/>
            <a:ext cx="260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 ncuieti?</a:t>
            </a:r>
          </a:p>
          <a:p>
            <a:pPr>
              <a:lnSpc>
                <a:spcPct val="150000"/>
              </a:lnSpc>
            </a:pPr>
            <a:r>
              <a:rPr lang="it-IT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fai mi ncuieti?</a:t>
            </a:r>
          </a:p>
        </p:txBody>
      </p:sp>
    </p:spTree>
    <p:extLst>
      <p:ext uri="{BB962C8B-B14F-4D97-AF65-F5344CB8AC3E}">
        <p14:creationId xmlns:p14="http://schemas.microsoft.com/office/powerpoint/2010/main" val="359213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21872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66648" y="2286000"/>
            <a:ext cx="10415752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Ruoimmi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            fai?                         </a:t>
            </a: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dormi.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prs.ind.2sg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fai.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prs.ind.2sg?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Dormi?’</a:t>
            </a: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Mi chiamasti	  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mi chiamasti.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Mi hai chiamato?’</a:t>
            </a:r>
          </a:p>
          <a:p>
            <a:pPr marL="0" indent="0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(6)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Cci’u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riçisti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	   		</a:t>
            </a:r>
            <a:r>
              <a:rPr lang="it-IT" sz="2200" b="1" i="1" dirty="0" err="1">
                <a:latin typeface="Times New Roman" pitchFamily="18" charset="0"/>
                <a:cs typeface="Times New Roman" pitchFamily="18" charset="0"/>
              </a:rPr>
              <a:t>façisti</a:t>
            </a:r>
            <a:r>
              <a:rPr lang="it-IT" sz="2200" b="1" i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it-IT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glie=lo dicesti.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	facesti.</a:t>
            </a: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pf.ind.2sg?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cap="small" dirty="0">
                <a:latin typeface="Times New Roman" pitchFamily="18" charset="0"/>
                <a:cs typeface="Times New Roman" pitchFamily="18" charset="0"/>
              </a:rPr>
              <a:t>    ‘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Glielo hai detto?’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1037230" y="1364816"/>
            <a:ext cx="4767617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1. Frasi interrogative totali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529165" y="2286000"/>
            <a:ext cx="260444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rummieinnu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fai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ruoimmi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529165" y="3721208"/>
            <a:ext cx="325153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 chiamasti?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facìsti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mi chiamasti?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13B26A9-23EC-1E68-F42F-AB46862A9167}"/>
              </a:ext>
            </a:extLst>
          </p:cNvPr>
          <p:cNvSpPr txBox="1"/>
          <p:nvPr/>
        </p:nvSpPr>
        <p:spPr>
          <a:xfrm>
            <a:off x="8529165" y="5179679"/>
            <a:ext cx="325153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Cci’u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riçisti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façìsti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cci’u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riçisti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0758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6729" y="37638"/>
            <a:ext cx="11354938" cy="8289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308538" y="1937982"/>
            <a:ext cx="9932276" cy="43126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(7)   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 ivi                    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fiçi</a:t>
            </a:r>
            <a:endParaRPr lang="it-IT" sz="2600" b="1" i="1" dirty="0">
              <a:latin typeface="Times New Roman" pitchFamily="18" charset="0"/>
              <a:cs typeface="Times New Roman" pitchFamily="18" charset="0"/>
            </a:endParaRPr>
          </a:p>
          <a:p>
            <a:pPr marL="54292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ci=andai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.pf.ind.1sg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feci.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pf.ind.1sg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542925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‘Ci sono andato’</a:t>
            </a:r>
          </a:p>
          <a:p>
            <a:pPr marL="0" indent="0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(8)   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Chiuovi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               fa?</a:t>
            </a:r>
            <a:endParaRPr lang="it-IT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          piove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.prs.ind.3sg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fa.</a:t>
            </a:r>
            <a:r>
              <a:rPr lang="it-IT" sz="2200" cap="small" dirty="0">
                <a:latin typeface="Times New Roman" pitchFamily="18" charset="0"/>
                <a:cs typeface="Times New Roman" pitchFamily="18" charset="0"/>
              </a:rPr>
              <a:t>prs.ind.3sg?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         ‘Piove?’</a:t>
            </a:r>
          </a:p>
          <a:p>
            <a:pPr marL="0" indent="0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Chiuovi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 fa</a:t>
            </a:r>
          </a:p>
          <a:p>
            <a:pPr marL="0" indent="0"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            ‘Piove’</a:t>
            </a:r>
          </a:p>
          <a:p>
            <a:pPr marL="0" indent="0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(9)   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T’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assicutu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it-IT" sz="2600" b="1" i="1" dirty="0" err="1">
                <a:latin typeface="Times New Roman" pitchFamily="18" charset="0"/>
                <a:cs typeface="Times New Roman" pitchFamily="18" charset="0"/>
              </a:rPr>
              <a:t>fazzu</a:t>
            </a:r>
            <a:r>
              <a:rPr lang="it-IT" sz="2600" b="1" i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it-IT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       ti=inseguo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.prs.ind.1sg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faccio.</a:t>
            </a: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prs.ind.1sg!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cap="small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‘Ti inseguo!’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1037230" y="1207156"/>
            <a:ext cx="10672549" cy="423041"/>
          </a:xfrm>
          <a:prstGeom prst="rect">
            <a:avLst/>
          </a:prstGeom>
          <a:ln w="28575">
            <a:noFill/>
          </a:ln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b="1">
                <a:latin typeface="Times New Roman" pitchFamily="18" charset="0"/>
                <a:cs typeface="Times New Roman" pitchFamily="18" charset="0"/>
              </a:rPr>
              <a:t>2. Talvolta, risposte alle interrogative e frasi dichiarative con intonazione esclamativa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420671" y="2072178"/>
            <a:ext cx="2604441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Cci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ivi</a:t>
            </a:r>
            <a:endParaRPr lang="it-IT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420673" y="2973386"/>
            <a:ext cx="2604441" cy="203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Chiuovi</a:t>
            </a:r>
            <a:r>
              <a:rPr lang="it-IT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t-IT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 fa </a:t>
            </a:r>
            <a:r>
              <a:rPr lang="it-IT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chiuovi</a:t>
            </a:r>
            <a:r>
              <a:rPr lang="it-IT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t-IT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Chiuovi</a:t>
            </a:r>
            <a:endParaRPr lang="it-IT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it-IT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420672" y="5224811"/>
            <a:ext cx="2604441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T’assicutu!</a:t>
            </a:r>
            <a:endParaRPr lang="it-IT" sz="20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40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908771-0D8D-14F0-9779-F38B6CE6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684" y="1382180"/>
            <a:ext cx="10444716" cy="454010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Altre modalità di espressione delle interrogative totali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(10)</a:t>
            </a:r>
            <a:r>
              <a:rPr lang="it-I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Cci</a:t>
            </a:r>
            <a:r>
              <a:rPr lang="it-IT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isti?</a:t>
            </a:r>
          </a:p>
          <a:p>
            <a:pPr marL="36195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ci.</a:t>
            </a:r>
            <a:r>
              <a:rPr lang="it-IT" sz="18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1800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</a:t>
            </a:r>
            <a:r>
              <a:rPr lang="it-IT" sz="18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andasti.</a:t>
            </a:r>
            <a:r>
              <a:rPr lang="it-IT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(11) 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façisti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cci	isti?</a:t>
            </a:r>
            <a:endParaRPr lang="it-IT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che facesti.</a:t>
            </a:r>
            <a:r>
              <a:rPr lang="it-IT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	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ci.</a:t>
            </a:r>
            <a:r>
              <a:rPr lang="it-IT" sz="1800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it-IT" sz="18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andasti.</a:t>
            </a:r>
            <a:r>
              <a:rPr lang="it-IT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(12)</a:t>
            </a:r>
            <a:r>
              <a:rPr lang="it-I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Chiffà</a:t>
            </a:r>
            <a:r>
              <a:rPr lang="it-I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cci	isti?</a:t>
            </a:r>
            <a:endParaRPr lang="it-IT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che=fa.</a:t>
            </a:r>
            <a:r>
              <a:rPr lang="it-IT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ci.</a:t>
            </a:r>
            <a:r>
              <a:rPr lang="it-IT" sz="1800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it-IT" sz="18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andasti.</a:t>
            </a:r>
            <a:r>
              <a:rPr lang="it-IT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pf.2sg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73AB1A-737F-AF99-949B-73B3A56E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E52AB637-4ADF-275A-A3F8-E0B5241D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265"/>
            <a:ext cx="10972800" cy="92684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1: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isti </a:t>
            </a:r>
            <a:r>
              <a:rPr lang="it-IT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façisti</a:t>
            </a:r>
            <a:r>
              <a:rPr lang="it-IT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71747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49274</TotalTime>
  <Words>4927</Words>
  <Application>Microsoft Office PowerPoint</Application>
  <PresentationFormat>Widescreen</PresentationFormat>
  <Paragraphs>611</Paragraphs>
  <Slides>49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8" baseType="lpstr">
      <vt:lpstr>Arial</vt:lpstr>
      <vt:lpstr>Calibri</vt:lpstr>
      <vt:lpstr>Comic Sans MS</vt:lpstr>
      <vt:lpstr>Times New Roman</vt:lpstr>
      <vt:lpstr>TimesNewRomanPS-ItalicMT</vt:lpstr>
      <vt:lpstr>TimesNewRomanPSMT</vt:lpstr>
      <vt:lpstr>Wingdings 2</vt:lpstr>
      <vt:lpstr>Wingdings 3</vt:lpstr>
      <vt:lpstr>Tema di Office</vt:lpstr>
      <vt:lpstr>Un caso di do-support in siciliano? Su alcuni tipi di frase con fari tra morfosintassi e pragmatica</vt:lpstr>
      <vt:lpstr>Un caso di do-support in siciliano?</vt:lpstr>
      <vt:lpstr>Presentazione standard di PowerPoint</vt:lpstr>
      <vt:lpstr>Presentazione standard di PowerPoint</vt:lpstr>
      <vt:lpstr>Tipo 1: Cci isti façisti?</vt:lpstr>
      <vt:lpstr>Tipo 1: Cci isti façisti?</vt:lpstr>
      <vt:lpstr>Tipo 1: Cci isti façisti?</vt:lpstr>
      <vt:lpstr>Tipo 1: Cci isti façisti?</vt:lpstr>
      <vt:lpstr>Tipo 1: Cci isti façisti?</vt:lpstr>
      <vt:lpstr>Tipo 1: Cci isti façisti?</vt:lpstr>
      <vt:lpstr>Tipo 1: Cci isti façisti?</vt:lpstr>
      <vt:lpstr>Tipo 1: Cci isti façisti?</vt:lpstr>
      <vt:lpstr>Tipo 2: Chiòviri fa</vt:lpstr>
      <vt:lpstr>Presentazione standard di PowerPoint</vt:lpstr>
      <vt:lpstr>Tipo 2: Chiòviri fa</vt:lpstr>
      <vt:lpstr>Tipo 2: Chiòviri fa</vt:lpstr>
      <vt:lpstr>Tipo 2: Chiòviri fa</vt:lpstr>
      <vt:lpstr>Tipo 2: Chiòviri fa</vt:lpstr>
      <vt:lpstr>Tipo 2: Chiòviri fa</vt:lpstr>
      <vt:lpstr>Tipo 2 vs. frasi fattitive</vt:lpstr>
      <vt:lpstr>Tipo 2: Chiòviri fa</vt:lpstr>
      <vt:lpstr>Tipo 2: Chiòviri fa</vt:lpstr>
      <vt:lpstr>Tipo 2: Chiòviri fa</vt:lpstr>
      <vt:lpstr>Tipo 2: Chiòviri fa</vt:lpstr>
      <vt:lpstr>Tipo 2: Chiòviri fa</vt:lpstr>
      <vt:lpstr>Perché ‘fare’?</vt:lpstr>
      <vt:lpstr>Alcuni raffronti</vt:lpstr>
      <vt:lpstr>Il do-support inglese</vt:lpstr>
      <vt:lpstr>Il caso di un do-support in Val Camonica</vt:lpstr>
      <vt:lpstr>Presentazione standard di PowerPoint</vt:lpstr>
      <vt:lpstr>Tun-Periphrase in varietà tedesche non standard</vt:lpstr>
      <vt:lpstr>Tian + infinito nel dialetto tedesco di Merano (Casalicchio-Perna 2012)</vt:lpstr>
      <vt:lpstr>Tian + infinito nel dialetto tedesco di Merano (Casalicchio-Perna 2012)</vt:lpstr>
      <vt:lpstr>Le strutture frasali con fari nella cornice della sintassi e della struttura informativa proprie del siciliano</vt:lpstr>
      <vt:lpstr>L’anteposizione focale (focus fronting – FF) nel siciliano</vt:lpstr>
      <vt:lpstr>L’anteposizione focale (focus fronting – FF) nel siciliano</vt:lpstr>
      <vt:lpstr>L’anteposizione focale (focus fronting – FF) nel siciliano</vt:lpstr>
      <vt:lpstr>L’anteposizione focale (focus fronting – FF) nel siciliano</vt:lpstr>
      <vt:lpstr>Presentazione standard di PowerPoint</vt:lpstr>
      <vt:lpstr>Strutture con fari come strategia di VP focus fronting</vt:lpstr>
      <vt:lpstr>Incompatibilità ed esclusioni reciproche nelle interrogative totali</vt:lpstr>
      <vt:lpstr>Strutture con fari come strategia di VP focus fronting</vt:lpstr>
      <vt:lpstr>Costrutti con fare come strategia di VP focus fronting</vt:lpstr>
      <vt:lpstr>Costrutti con fare come strategia di VP focus fronting</vt:lpstr>
      <vt:lpstr>Costrutti con fare come strategia di VP focus fronting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sull’infinito personale in siciliano moderno</dc:title>
  <dc:creator>Angela Castiglione;Anna Chilà</dc:creator>
  <cp:lastModifiedBy>Angela Castiglione</cp:lastModifiedBy>
  <cp:revision>507</cp:revision>
  <cp:lastPrinted>2022-06-30T18:07:27Z</cp:lastPrinted>
  <dcterms:created xsi:type="dcterms:W3CDTF">2021-05-31T13:15:34Z</dcterms:created>
  <dcterms:modified xsi:type="dcterms:W3CDTF">2023-11-20T13:48:56Z</dcterms:modified>
</cp:coreProperties>
</file>