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0" r:id="rId3"/>
    <p:sldId id="261" r:id="rId4"/>
    <p:sldId id="257" r:id="rId5"/>
    <p:sldId id="262" r:id="rId6"/>
    <p:sldId id="258" r:id="rId7"/>
    <p:sldId id="265" r:id="rId8"/>
    <p:sldId id="259" r:id="rId9"/>
    <p:sldId id="263" r:id="rId10"/>
    <p:sldId id="264" r:id="rId11"/>
    <p:sldId id="266" r:id="rId12"/>
    <p:sldId id="270" r:id="rId13"/>
    <p:sldId id="267" r:id="rId14"/>
    <p:sldId id="268" r:id="rId15"/>
    <p:sldId id="269"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Kliknutím lze upravit styl.</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16" name="Zástupný symbol pro datum 15"/>
          <p:cNvSpPr>
            <a:spLocks noGrp="1"/>
          </p:cNvSpPr>
          <p:nvPr>
            <p:ph type="dt" sz="half" idx="10"/>
          </p:nvPr>
        </p:nvSpPr>
        <p:spPr/>
        <p:txBody>
          <a:bodyPr/>
          <a:lstStyle/>
          <a:p>
            <a:fld id="{4489E97D-3E3C-43B4-A08C-6C71CC708532}" type="datetimeFigureOut">
              <a:rPr lang="cs-CZ" smtClean="0"/>
              <a:t>28.03.2019</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B532FCCC-9FEF-4793-A35C-1C5D1100F493}"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489E97D-3E3C-43B4-A08C-6C71CC708532}" type="datetimeFigureOut">
              <a:rPr lang="cs-CZ" smtClean="0"/>
              <a:t>28.03.2019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532FCCC-9FEF-4793-A35C-1C5D1100F493}"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489E97D-3E3C-43B4-A08C-6C71CC708532}" type="datetimeFigureOut">
              <a:rPr lang="cs-CZ" smtClean="0"/>
              <a:t>28.03.2019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532FCCC-9FEF-4793-A35C-1C5D1100F493}"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Kliknutím lze upravit styl.</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4489E97D-3E3C-43B4-A08C-6C71CC708532}" type="datetimeFigureOut">
              <a:rPr lang="cs-CZ" smtClean="0"/>
              <a:t>28.03.2019</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B532FCCC-9FEF-4793-A35C-1C5D1100F493}"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9" name="Zástupný symbol pro datum 18"/>
          <p:cNvSpPr>
            <a:spLocks noGrp="1"/>
          </p:cNvSpPr>
          <p:nvPr>
            <p:ph type="dt" sz="half" idx="10"/>
          </p:nvPr>
        </p:nvSpPr>
        <p:spPr/>
        <p:txBody>
          <a:bodyPr/>
          <a:lstStyle/>
          <a:p>
            <a:fld id="{4489E97D-3E3C-43B4-A08C-6C71CC708532}" type="datetimeFigureOut">
              <a:rPr lang="cs-CZ" smtClean="0"/>
              <a:t>28.03.2019</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B532FCCC-9FEF-4793-A35C-1C5D1100F493}" type="slidenum">
              <a:rPr lang="cs-CZ" smtClean="0"/>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4489E97D-3E3C-43B4-A08C-6C71CC708532}" type="datetimeFigureOut">
              <a:rPr lang="cs-CZ" smtClean="0"/>
              <a:t>28.03.2019</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B532FCCC-9FEF-4793-A35C-1C5D1100F493}"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4489E97D-3E3C-43B4-A08C-6C71CC708532}" type="datetimeFigureOut">
              <a:rPr lang="cs-CZ" smtClean="0"/>
              <a:t>28.03.2019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B532FCCC-9FEF-4793-A35C-1C5D1100F493}" type="slidenum">
              <a:rPr lang="cs-CZ" smtClean="0"/>
              <a:t>‹#›</a:t>
            </a:fld>
            <a:endParaRPr lang="cs-CZ"/>
          </a:p>
        </p:txBody>
      </p:sp>
      <p:sp>
        <p:nvSpPr>
          <p:cNvPr id="11" name="Přímá spojnice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fld id="{4489E97D-3E3C-43B4-A08C-6C71CC708532}" type="datetimeFigureOut">
              <a:rPr lang="cs-CZ" smtClean="0"/>
              <a:t>28.03.2019</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532FCCC-9FEF-4793-A35C-1C5D1100F493}"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4489E97D-3E3C-43B4-A08C-6C71CC708532}" type="datetimeFigureOut">
              <a:rPr lang="cs-CZ" smtClean="0"/>
              <a:t>28.03.2019</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532FCCC-9FEF-4793-A35C-1C5D1100F493}"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nice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4489E97D-3E3C-43B4-A08C-6C71CC708532}" type="datetimeFigureOut">
              <a:rPr lang="cs-CZ" smtClean="0"/>
              <a:t>28.03.2019</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532FCCC-9FEF-4793-A35C-1C5D1100F493}"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Kliknutím na ikonu přidáte obrázek.</a:t>
            </a:r>
            <a:endParaRPr kumimoji="0" lang="en-US" dirty="0"/>
          </a:p>
        </p:txBody>
      </p:sp>
      <p:sp>
        <p:nvSpPr>
          <p:cNvPr id="7" name="Zástupný symbol pro datum 6"/>
          <p:cNvSpPr>
            <a:spLocks noGrp="1"/>
          </p:cNvSpPr>
          <p:nvPr>
            <p:ph type="dt" sz="half" idx="10"/>
          </p:nvPr>
        </p:nvSpPr>
        <p:spPr/>
        <p:txBody>
          <a:bodyPr/>
          <a:lstStyle/>
          <a:p>
            <a:fld id="{4489E97D-3E3C-43B4-A08C-6C71CC708532}" type="datetimeFigureOut">
              <a:rPr lang="cs-CZ" smtClean="0"/>
              <a:t>28.03.2019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B532FCCC-9FEF-4793-A35C-1C5D1100F493}" type="slidenum">
              <a:rPr lang="cs-CZ" smtClean="0"/>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489E97D-3E3C-43B4-A08C-6C71CC708532}" type="datetimeFigureOut">
              <a:rPr lang="cs-CZ" smtClean="0"/>
              <a:t>28.03.2019</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532FCCC-9FEF-4793-A35C-1C5D1100F493}" type="slidenum">
              <a:rPr lang="cs-CZ" smtClean="0"/>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Kliknutím lze upravit styl.</a:t>
            </a:r>
            <a:endParaRPr kumimoji="0" lang="en-US"/>
          </a:p>
        </p:txBody>
      </p:sp>
      <p:sp>
        <p:nvSpPr>
          <p:cNvPr id="9" name="Přímá spojnice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nice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fr.wikipedia.org/wiki/Dessinatrice" TargetMode="External"/><Relationship Id="rId13" Type="http://schemas.openxmlformats.org/officeDocument/2006/relationships/hyperlink" Target="https://fr.wikipedia.org/wiki/Prix_Rosny_a%C3%AEn%C3%A9" TargetMode="External"/><Relationship Id="rId3" Type="http://schemas.openxmlformats.org/officeDocument/2006/relationships/hyperlink" Target="https://fr.wikipedia.org/wiki/Septembre_1974" TargetMode="External"/><Relationship Id="rId7" Type="http://schemas.openxmlformats.org/officeDocument/2006/relationships/hyperlink" Target="https://fr.wikipedia.org/wiki/Conceptrice_de_jeux" TargetMode="External"/><Relationship Id="rId12" Type="http://schemas.openxmlformats.org/officeDocument/2006/relationships/hyperlink" Target="https://fr.wikipedia.org/wiki/Grand_Prix_de_l'Imaginaire" TargetMode="External"/><Relationship Id="rId2" Type="http://schemas.openxmlformats.org/officeDocument/2006/relationships/hyperlink" Target="https://fr.wikipedia.org/wiki/19_septembre" TargetMode="External"/><Relationship Id="rId16"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s://fr.wikipedia.org/wiki/%C3%89crivaine" TargetMode="External"/><Relationship Id="rId11" Type="http://schemas.openxmlformats.org/officeDocument/2006/relationships/hyperlink" Target="https://fr.wikipedia.org/wiki/Prix_Bob-Morane" TargetMode="External"/><Relationship Id="rId5" Type="http://schemas.openxmlformats.org/officeDocument/2006/relationships/hyperlink" Target="https://fr.wikipedia.org/wiki/Marseille" TargetMode="External"/><Relationship Id="rId15" Type="http://schemas.openxmlformats.org/officeDocument/2006/relationships/image" Target="../media/image4.jpg"/><Relationship Id="rId10" Type="http://schemas.openxmlformats.org/officeDocument/2006/relationships/hyperlink" Target="https://fr.wikipedia.org/wiki/Prix_Julia-Verlanger" TargetMode="External"/><Relationship Id="rId4" Type="http://schemas.openxmlformats.org/officeDocument/2006/relationships/hyperlink" Target="https://fr.wikipedia.org/wiki/1974_en_litt%C3%A9rature" TargetMode="External"/><Relationship Id="rId9" Type="http://schemas.openxmlformats.org/officeDocument/2006/relationships/hyperlink" Target="https://fr.wikipedia.org/wiki/Sc%C3%A9nariste" TargetMode="Externa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4294967295"/>
          </p:nvPr>
        </p:nvSpPr>
        <p:spPr>
          <a:xfrm>
            <a:off x="685800" y="1412875"/>
            <a:ext cx="8458200" cy="3387725"/>
          </a:xfrm>
        </p:spPr>
        <p:txBody>
          <a:bodyPr/>
          <a:lstStyle/>
          <a:p>
            <a:pPr marL="0" indent="0">
              <a:buNone/>
            </a:pPr>
            <a:r>
              <a:rPr lang="fr-CA" sz="4000" b="1" i="1" dirty="0" err="1">
                <a:latin typeface="Times New Roman" panose="02020603050405020304" pitchFamily="18" charset="0"/>
                <a:cs typeface="Times New Roman" panose="02020603050405020304" pitchFamily="18" charset="0"/>
              </a:rPr>
              <a:t>Toxoplasma</a:t>
            </a:r>
            <a:r>
              <a:rPr lang="fr-CA" sz="4000" b="1" dirty="0">
                <a:latin typeface="Times New Roman" panose="02020603050405020304" pitchFamily="18" charset="0"/>
                <a:cs typeface="Times New Roman" panose="02020603050405020304" pitchFamily="18" charset="0"/>
              </a:rPr>
              <a:t> de David Calvo – tentative de lecture plurielle</a:t>
            </a:r>
            <a:endParaRPr lang="cs-CZ" sz="4000" dirty="0">
              <a:latin typeface="Times New Roman" panose="02020603050405020304" pitchFamily="18" charset="0"/>
              <a:cs typeface="Times New Roman" panose="02020603050405020304" pitchFamily="18" charset="0"/>
            </a:endParaRPr>
          </a:p>
          <a:p>
            <a:pPr marL="0" indent="0">
              <a:buNone/>
            </a:pPr>
            <a:endParaRPr lang="cs-CZ" sz="4000" dirty="0" smtClean="0">
              <a:latin typeface="Times New Roman" panose="02020603050405020304" pitchFamily="18" charset="0"/>
              <a:cs typeface="Times New Roman" panose="02020603050405020304" pitchFamily="18" charset="0"/>
            </a:endParaRPr>
          </a:p>
          <a:p>
            <a:pPr marL="0" indent="0">
              <a:buNone/>
            </a:pPr>
            <a:r>
              <a:rPr lang="fr-CA" dirty="0" smtClean="0">
                <a:latin typeface="Times New Roman" panose="02020603050405020304" pitchFamily="18" charset="0"/>
                <a:cs typeface="Times New Roman" panose="02020603050405020304" pitchFamily="18" charset="0"/>
              </a:rPr>
              <a:t>Petr </a:t>
            </a:r>
            <a:r>
              <a:rPr lang="fr-CA" dirty="0" err="1">
                <a:latin typeface="Times New Roman" panose="02020603050405020304" pitchFamily="18" charset="0"/>
                <a:cs typeface="Times New Roman" panose="02020603050405020304" pitchFamily="18" charset="0"/>
              </a:rPr>
              <a:t>Kyloušek</a:t>
            </a:r>
            <a:r>
              <a:rPr lang="fr-CA" dirty="0">
                <a:latin typeface="Times New Roman" panose="02020603050405020304" pitchFamily="18" charset="0"/>
                <a:cs typeface="Times New Roman" panose="02020603050405020304" pitchFamily="18" charset="0"/>
              </a:rPr>
              <a:t>, Université </a:t>
            </a:r>
            <a:r>
              <a:rPr lang="fr-CA" dirty="0" smtClean="0">
                <a:latin typeface="Times New Roman" panose="02020603050405020304" pitchFamily="18" charset="0"/>
                <a:cs typeface="Times New Roman" panose="02020603050405020304" pitchFamily="18" charset="0"/>
              </a:rPr>
              <a:t>Masaryk</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207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0649"/>
            <a:ext cx="8784976" cy="5262979"/>
          </a:xfrm>
          <a:prstGeom prst="rect">
            <a:avLst/>
          </a:prstGeom>
        </p:spPr>
        <p:txBody>
          <a:bodyPr wrap="square">
            <a:spAutoFit/>
          </a:bodyPr>
          <a:lstStyle/>
          <a:p>
            <a:pPr marL="342900" lvl="0" indent="-342900">
              <a:spcAft>
                <a:spcPts val="0"/>
              </a:spcAft>
              <a:buFont typeface="Times New Roman" panose="02020603050405020304" pitchFamily="18" charset="0"/>
              <a:buChar char="-"/>
            </a:pPr>
            <a:r>
              <a:rPr lang="fr-CA" sz="2400" dirty="0">
                <a:latin typeface="Times New Roman" panose="02020603050405020304" pitchFamily="18" charset="0"/>
                <a:ea typeface="Times New Roman" panose="02020603050405020304" pitchFamily="18" charset="0"/>
                <a:cs typeface="Times New Roman" panose="02020603050405020304" pitchFamily="18" charset="0"/>
              </a:rPr>
              <a:t>Je viens consulter l’Oracle.</a:t>
            </a: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CA" sz="2400" dirty="0">
                <a:latin typeface="Times New Roman" panose="02020603050405020304" pitchFamily="18" charset="0"/>
                <a:ea typeface="Times New Roman" panose="02020603050405020304" pitchFamily="18" charset="0"/>
                <a:cs typeface="Times New Roman" panose="02020603050405020304" pitchFamily="18" charset="0"/>
              </a:rPr>
              <a:t>Vous avez les gâteux au miel ?</a:t>
            </a: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CA" sz="2400" dirty="0">
                <a:latin typeface="Times New Roman" panose="02020603050405020304" pitchFamily="18" charset="0"/>
                <a:ea typeface="Times New Roman" panose="02020603050405020304" pitchFamily="18" charset="0"/>
                <a:cs typeface="Times New Roman" panose="02020603050405020304" pitchFamily="18" charset="0"/>
              </a:rPr>
              <a:t>Kim sort les baklavas achetés au dépanneur près de chez elle. […]</a:t>
            </a: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CA" sz="2400" dirty="0">
                <a:latin typeface="Times New Roman" panose="02020603050405020304" pitchFamily="18" charset="0"/>
                <a:ea typeface="Times New Roman" panose="02020603050405020304" pitchFamily="18" charset="0"/>
                <a:cs typeface="Times New Roman" panose="02020603050405020304" pitchFamily="18" charset="0"/>
              </a:rPr>
              <a:t>Le tout pour nous, mais gardez trois offrandes dans votre main.</a:t>
            </a: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fr-CA" sz="2400" dirty="0">
                <a:latin typeface="Times New Roman" panose="02020603050405020304" pitchFamily="18" charset="0"/>
                <a:ea typeface="Times New Roman" panose="02020603050405020304" pitchFamily="18" charset="0"/>
                <a:cs typeface="Times New Roman" panose="02020603050405020304" pitchFamily="18" charset="0"/>
              </a:rPr>
              <a:t>Machine sept, dit la seconde vieille en lui glissant un </a:t>
            </a:r>
            <a:r>
              <a:rPr lang="fr-CA" sz="2400" dirty="0" err="1">
                <a:latin typeface="Times New Roman" panose="02020603050405020304" pitchFamily="18" charset="0"/>
                <a:ea typeface="Times New Roman" panose="02020603050405020304" pitchFamily="18" charset="0"/>
                <a:cs typeface="Times New Roman" panose="02020603050405020304" pitchFamily="18" charset="0"/>
              </a:rPr>
              <a:t>token</a:t>
            </a:r>
            <a:r>
              <a:rPr lang="fr-CA" sz="2400" dirty="0">
                <a:latin typeface="Times New Roman" panose="02020603050405020304" pitchFamily="18" charset="0"/>
                <a:ea typeface="Times New Roman" panose="02020603050405020304" pitchFamily="18" charset="0"/>
                <a:cs typeface="Times New Roman" panose="02020603050405020304" pitchFamily="18" charset="0"/>
              </a:rPr>
              <a:t> en argent lisse. […]</a:t>
            </a: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CA" sz="2400" dirty="0">
                <a:latin typeface="Times New Roman" panose="02020603050405020304" pitchFamily="18" charset="0"/>
                <a:ea typeface="Times New Roman" panose="02020603050405020304" pitchFamily="18" charset="0"/>
                <a:cs typeface="Times New Roman" panose="02020603050405020304" pitchFamily="18" charset="0"/>
              </a:rPr>
              <a:t>Quelqu’un lui avait dit que, par pur hasard, l’architecte des lieux avait reproduit le plan exact de l’Adyton, la salle où la Pythie de Delphes rendait ses oracles, assise sur un trépied géant, derrière un rideau […]. Au centre de la dépression, un trépied face à une machine à laver, câblée. Une rousse en maillot olympique une pièce, des </a:t>
            </a:r>
            <a:r>
              <a:rPr lang="fr-CA" sz="2400" dirty="0" err="1">
                <a:latin typeface="Times New Roman" panose="02020603050405020304" pitchFamily="18" charset="0"/>
                <a:ea typeface="Times New Roman" panose="02020603050405020304" pitchFamily="18" charset="0"/>
                <a:cs typeface="Times New Roman" panose="02020603050405020304" pitchFamily="18" charset="0"/>
              </a:rPr>
              <a:t>gougounes</a:t>
            </a:r>
            <a:r>
              <a:rPr lang="fr-CA" sz="2400" dirty="0">
                <a:latin typeface="Times New Roman" panose="02020603050405020304" pitchFamily="18" charset="0"/>
                <a:ea typeface="Times New Roman" panose="02020603050405020304" pitchFamily="18" charset="0"/>
                <a:cs typeface="Times New Roman" panose="02020603050405020304" pitchFamily="18" charset="0"/>
              </a:rPr>
              <a:t> fluo aux pieds, finit de remplir la machine de draps blancs immaculés. Elle referme la porte du tambour sans un mot et se poste à côté, la main droite tendue. […]</a:t>
            </a: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69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41"/>
            <a:ext cx="8640960" cy="6555641"/>
          </a:xfrm>
          <a:prstGeom prst="rect">
            <a:avLst/>
          </a:prstGeom>
        </p:spPr>
        <p:txBody>
          <a:bodyPr wrap="square">
            <a:spAutoFit/>
          </a:bodyPr>
          <a:lstStyle/>
          <a:p>
            <a:pPr algn="just">
              <a:spcAft>
                <a:spcPts val="0"/>
              </a:spcAft>
            </a:pPr>
            <a:r>
              <a:rPr lang="fr-CA" sz="2800" dirty="0">
                <a:latin typeface="Times New Roman" panose="02020603050405020304" pitchFamily="18" charset="0"/>
                <a:ea typeface="Times New Roman" panose="02020603050405020304" pitchFamily="18" charset="0"/>
                <a:cs typeface="Times New Roman" panose="02020603050405020304" pitchFamily="18" charset="0"/>
              </a:rPr>
              <a:t>Kim monte sur le trépied, et pose le dernier gâteau sur le couvercle de la machine. Elle glisse le </a:t>
            </a:r>
            <a:r>
              <a:rPr lang="fr-CA" sz="2800" dirty="0" err="1">
                <a:latin typeface="Times New Roman" panose="02020603050405020304" pitchFamily="18" charset="0"/>
                <a:ea typeface="Times New Roman" panose="02020603050405020304" pitchFamily="18" charset="0"/>
                <a:cs typeface="Times New Roman" panose="02020603050405020304" pitchFamily="18" charset="0"/>
              </a:rPr>
              <a:t>token</a:t>
            </a:r>
            <a:r>
              <a:rPr lang="fr-CA" sz="2800" dirty="0">
                <a:latin typeface="Times New Roman" panose="02020603050405020304" pitchFamily="18" charset="0"/>
                <a:ea typeface="Times New Roman" panose="02020603050405020304" pitchFamily="18" charset="0"/>
                <a:cs typeface="Times New Roman" panose="02020603050405020304" pitchFamily="18" charset="0"/>
              </a:rPr>
              <a:t> dans la fente de la lessiveuse et verse la poudre dans le petit tiroir en plastique. Chacun de ses gestes est mesuré, comme indiqué pendant ses longues séances d’Unix antique, quand on lui avait enseigné la matrice originelle de toutes les lignes de commande […]. (T 150-151)</a:t>
            </a:r>
            <a:endParaRPr lang="cs-CZ"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CA" sz="2800" dirty="0">
                <a:latin typeface="Times New Roman" panose="02020603050405020304" pitchFamily="18" charset="0"/>
                <a:ea typeface="Times New Roman" panose="02020603050405020304" pitchFamily="18" charset="0"/>
                <a:cs typeface="Times New Roman" panose="02020603050405020304" pitchFamily="18" charset="0"/>
              </a:rPr>
              <a:t>Strié de vecteurs incisifs, le couloir se forme dans un remous. Kim avance son point de vue, sans conscience de son corps. Les vapeurs de la lessive l’envoûtent, elle est en condition pour voir l’entre-monde […]. Autour d’elle, la </a:t>
            </a:r>
            <a:r>
              <a:rPr lang="fr-CA" sz="2800" dirty="0" err="1">
                <a:latin typeface="Times New Roman" panose="02020603050405020304" pitchFamily="18" charset="0"/>
                <a:ea typeface="Times New Roman" panose="02020603050405020304" pitchFamily="18" charset="0"/>
                <a:cs typeface="Times New Roman" panose="02020603050405020304" pitchFamily="18" charset="0"/>
              </a:rPr>
              <a:t>buanderette</a:t>
            </a:r>
            <a:r>
              <a:rPr lang="fr-CA" sz="2800" dirty="0">
                <a:latin typeface="Times New Roman" panose="02020603050405020304" pitchFamily="18" charset="0"/>
                <a:ea typeface="Times New Roman" panose="02020603050405020304" pitchFamily="18" charset="0"/>
                <a:cs typeface="Times New Roman" panose="02020603050405020304" pitchFamily="18" charset="0"/>
              </a:rPr>
              <a:t> a disparu, il n’y a plus que l’écran tambour et le mouvement incessant de bulles et de gonflements, va-et-vient sensuel, implacable roulis. (T 155)</a:t>
            </a:r>
            <a:endParaRPr lang="cs-CZ"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CA" sz="2800" dirty="0">
                <a:latin typeface="Times New Roman" panose="02020603050405020304" pitchFamily="18" charset="0"/>
                <a:ea typeface="Times New Roman" panose="02020603050405020304" pitchFamily="18" charset="0"/>
                <a:cs typeface="Courier"/>
              </a:rPr>
              <a:t> </a:t>
            </a:r>
            <a:endParaRPr lang="cs-CZ" sz="2800" dirty="0">
              <a:effectLst/>
              <a:latin typeface="Times New Roman" panose="02020603050405020304" pitchFamily="18" charset="0"/>
              <a:ea typeface="Times New Roman" panose="02020603050405020304" pitchFamily="18" charset="0"/>
              <a:cs typeface="Courier"/>
            </a:endParaRPr>
          </a:p>
        </p:txBody>
      </p:sp>
    </p:spTree>
    <p:extLst>
      <p:ext uri="{BB962C8B-B14F-4D97-AF65-F5344CB8AC3E}">
        <p14:creationId xmlns:p14="http://schemas.microsoft.com/office/powerpoint/2010/main" val="390850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11560" y="404664"/>
            <a:ext cx="8136904" cy="3231654"/>
          </a:xfrm>
          <a:prstGeom prst="rect">
            <a:avLst/>
          </a:prstGeom>
        </p:spPr>
        <p:txBody>
          <a:bodyPr wrap="square">
            <a:spAutoFit/>
          </a:bodyPr>
          <a:lstStyle/>
          <a:p>
            <a:pPr algn="just">
              <a:spcAft>
                <a:spcPts val="0"/>
              </a:spcAft>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Triades – configuration des personnages</a:t>
            </a:r>
          </a:p>
          <a:p>
            <a:pPr algn="just">
              <a:spcAft>
                <a:spcPts val="0"/>
              </a:spcAft>
            </a:pPr>
            <a:endParaRPr lang="fr-FR"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Nikki – Kim –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Mommy</a:t>
            </a:r>
            <a:endParaRPr lang="fr-FR"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CA" sz="2800" dirty="0">
                <a:latin typeface="Times New Roman" panose="02020603050405020304" pitchFamily="18" charset="0"/>
                <a:ea typeface="Times New Roman" panose="02020603050405020304" pitchFamily="18" charset="0"/>
                <a:cs typeface="Times New Roman" panose="02020603050405020304" pitchFamily="18" charset="0"/>
              </a:rPr>
              <a:t>2  a) Kim – </a:t>
            </a:r>
            <a:r>
              <a:rPr lang="fr-CA" sz="2800" dirty="0" err="1">
                <a:latin typeface="Times New Roman" panose="02020603050405020304" pitchFamily="18" charset="0"/>
                <a:ea typeface="Times New Roman" panose="02020603050405020304" pitchFamily="18" charset="0"/>
                <a:cs typeface="Times New Roman" panose="02020603050405020304" pitchFamily="18" charset="0"/>
              </a:rPr>
              <a:t>Mei</a:t>
            </a:r>
            <a:r>
              <a:rPr lang="fr-CA" sz="2800" dirty="0">
                <a:latin typeface="Times New Roman" panose="02020603050405020304" pitchFamily="18" charset="0"/>
                <a:ea typeface="Times New Roman" panose="02020603050405020304" pitchFamily="18" charset="0"/>
                <a:cs typeface="Times New Roman" panose="02020603050405020304" pitchFamily="18" charset="0"/>
              </a:rPr>
              <a:t> – Jove</a:t>
            </a:r>
          </a:p>
          <a:p>
            <a:pPr algn="just">
              <a:spcAft>
                <a:spcPts val="0"/>
              </a:spcAft>
            </a:pPr>
            <a:r>
              <a:rPr lang="fr-CA" sz="2800" dirty="0">
                <a:latin typeface="Times New Roman" panose="02020603050405020304" pitchFamily="18" charset="0"/>
                <a:ea typeface="Times New Roman" panose="02020603050405020304" pitchFamily="18" charset="0"/>
                <a:cs typeface="Times New Roman" panose="02020603050405020304" pitchFamily="18" charset="0"/>
              </a:rPr>
              <a:t>    b) Nikki – </a:t>
            </a:r>
            <a:r>
              <a:rPr lang="fr-CA" sz="2800" dirty="0" err="1">
                <a:latin typeface="Times New Roman" panose="02020603050405020304" pitchFamily="18" charset="0"/>
                <a:ea typeface="Times New Roman" panose="02020603050405020304" pitchFamily="18" charset="0"/>
                <a:cs typeface="Times New Roman" panose="02020603050405020304" pitchFamily="18" charset="0"/>
              </a:rPr>
              <a:t>Finnegan</a:t>
            </a:r>
            <a:r>
              <a:rPr lang="fr-CA" sz="2800" dirty="0">
                <a:latin typeface="Times New Roman" panose="02020603050405020304" pitchFamily="18" charset="0"/>
                <a:ea typeface="Times New Roman" panose="02020603050405020304" pitchFamily="18" charset="0"/>
                <a:cs typeface="Times New Roman" panose="02020603050405020304" pitchFamily="18" charset="0"/>
              </a:rPr>
              <a:t> (ventriloque de N.) – </a:t>
            </a:r>
            <a:r>
              <a:rPr lang="fr-CA" sz="2800" dirty="0" err="1">
                <a:latin typeface="Times New Roman" panose="02020603050405020304" pitchFamily="18" charset="0"/>
                <a:ea typeface="Times New Roman" panose="02020603050405020304" pitchFamily="18" charset="0"/>
                <a:cs typeface="Times New Roman" panose="02020603050405020304" pitchFamily="18" charset="0"/>
              </a:rPr>
              <a:t>Mommy</a:t>
            </a:r>
            <a:endParaRPr lang="fr-CA"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CA" sz="2800" dirty="0">
                <a:latin typeface="Times New Roman" panose="02020603050405020304" pitchFamily="18" charset="0"/>
                <a:ea typeface="Times New Roman" panose="02020603050405020304" pitchFamily="18" charset="0"/>
                <a:cs typeface="Times New Roman" panose="02020603050405020304" pitchFamily="18" charset="0"/>
              </a:rPr>
              <a:t>    c) Kim – </a:t>
            </a:r>
            <a:r>
              <a:rPr lang="fr-CA" sz="2800" dirty="0" err="1">
                <a:latin typeface="Times New Roman" panose="02020603050405020304" pitchFamily="18" charset="0"/>
                <a:ea typeface="Times New Roman" panose="02020603050405020304" pitchFamily="18" charset="0"/>
                <a:cs typeface="Times New Roman" panose="02020603050405020304" pitchFamily="18" charset="0"/>
              </a:rPr>
              <a:t>Finnegan</a:t>
            </a:r>
            <a:r>
              <a:rPr lang="fr-CA" sz="2800" dirty="0">
                <a:latin typeface="Times New Roman" panose="02020603050405020304" pitchFamily="18" charset="0"/>
                <a:ea typeface="Times New Roman" panose="02020603050405020304" pitchFamily="18" charset="0"/>
                <a:cs typeface="Times New Roman" panose="02020603050405020304" pitchFamily="18" charset="0"/>
              </a:rPr>
              <a:t> (ventriloque de N.) – </a:t>
            </a:r>
            <a:r>
              <a:rPr lang="fr-CA" sz="2800" dirty="0" err="1">
                <a:latin typeface="Times New Roman" panose="02020603050405020304" pitchFamily="18" charset="0"/>
                <a:ea typeface="Times New Roman" panose="02020603050405020304" pitchFamily="18" charset="0"/>
                <a:cs typeface="Times New Roman" panose="02020603050405020304" pitchFamily="18" charset="0"/>
              </a:rPr>
              <a:t>Mommy</a:t>
            </a:r>
            <a:endParaRPr lang="fr-CA"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CA" sz="2800" dirty="0">
                <a:latin typeface="Times New Roman" panose="02020603050405020304" pitchFamily="18" charset="0"/>
                <a:ea typeface="Times New Roman" panose="02020603050405020304" pitchFamily="18" charset="0"/>
                <a:cs typeface="Times New Roman" panose="02020603050405020304" pitchFamily="18" charset="0"/>
              </a:rPr>
              <a:t> 3  Nikki – </a:t>
            </a:r>
            <a:r>
              <a:rPr lang="fr-CA" sz="2800" dirty="0" err="1">
                <a:latin typeface="Times New Roman" panose="02020603050405020304" pitchFamily="18" charset="0"/>
                <a:ea typeface="Times New Roman" panose="02020603050405020304" pitchFamily="18" charset="0"/>
                <a:cs typeface="Times New Roman" panose="02020603050405020304" pitchFamily="18" charset="0"/>
              </a:rPr>
              <a:t>Mei</a:t>
            </a:r>
            <a:r>
              <a:rPr lang="fr-CA" sz="2800" dirty="0">
                <a:latin typeface="Times New Roman" panose="02020603050405020304" pitchFamily="18" charset="0"/>
                <a:ea typeface="Times New Roman" panose="02020603050405020304" pitchFamily="18" charset="0"/>
                <a:cs typeface="Times New Roman" panose="02020603050405020304" pitchFamily="18" charset="0"/>
              </a:rPr>
              <a:t> - Kim</a:t>
            </a:r>
            <a:endParaRPr lang="cs-CZ"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99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188641"/>
            <a:ext cx="8784976" cy="4893647"/>
          </a:xfrm>
          <a:prstGeom prst="rect">
            <a:avLst/>
          </a:prstGeom>
        </p:spPr>
        <p:txBody>
          <a:bodyPr wrap="square">
            <a:spAutoFit/>
          </a:bodyPr>
          <a:lstStyle/>
          <a:p>
            <a:pPr algn="just">
              <a:spcAft>
                <a:spcPts val="0"/>
              </a:spcAft>
            </a:pPr>
            <a:r>
              <a:rPr lang="fr-CA" sz="2400" dirty="0">
                <a:latin typeface="Times New Roman" panose="02020603050405020304" pitchFamily="18" charset="0"/>
                <a:ea typeface="Times New Roman" panose="02020603050405020304" pitchFamily="18" charset="0"/>
                <a:cs typeface="Courier"/>
              </a:rPr>
              <a:t>Le monde part en morceaux et rien ne pourrait les faire changer d’avis. </a:t>
            </a:r>
            <a:r>
              <a:rPr lang="fr-CA" sz="2400" dirty="0" err="1">
                <a:latin typeface="Times New Roman" panose="02020603050405020304" pitchFamily="18" charset="0"/>
                <a:ea typeface="Times New Roman" panose="02020603050405020304" pitchFamily="18" charset="0"/>
                <a:cs typeface="Courier"/>
              </a:rPr>
              <a:t>Mei</a:t>
            </a:r>
            <a:r>
              <a:rPr lang="fr-CA" sz="2400" dirty="0">
                <a:latin typeface="Times New Roman" panose="02020603050405020304" pitchFamily="18" charset="0"/>
                <a:ea typeface="Times New Roman" panose="02020603050405020304" pitchFamily="18" charset="0"/>
                <a:cs typeface="Courier"/>
              </a:rPr>
              <a:t> serre très fort la </a:t>
            </a:r>
            <a:r>
              <a:rPr lang="fr-CA" sz="2400" dirty="0" err="1">
                <a:latin typeface="Times New Roman" panose="02020603050405020304" pitchFamily="18" charset="0"/>
                <a:ea typeface="Times New Roman" panose="02020603050405020304" pitchFamily="18" charset="0"/>
                <a:cs typeface="Courier"/>
              </a:rPr>
              <a:t>téléprésence</a:t>
            </a:r>
            <a:r>
              <a:rPr lang="fr-CA" sz="2400" dirty="0">
                <a:latin typeface="Times New Roman" panose="02020603050405020304" pitchFamily="18" charset="0"/>
                <a:ea typeface="Times New Roman" panose="02020603050405020304" pitchFamily="18" charset="0"/>
                <a:cs typeface="Courier"/>
              </a:rPr>
              <a:t> de Kim entre ses doigts, ses larmes glissent entre les touches, noyant le signal. Nikki lève les yeux vers le vide qui se fait en elle alors que les craquements laissent la place à une longue plage de paix au cœur du malström. Elle croit voir se peindre sur les murs les esquisses d’un bruissement, une forêt peut-être, qui naît à nouveau, qui vient tout envahir et le voile qui sépare les mondes se déchire et oui, c’est une ombre, ce sont les flammes et la tornade qui tracent ces arbres tordus mais peut-être pas. […] Il faut maintenant tout ouvrir […] et suivre cette voix […] qui est tienne, dont tu connais la source : chante, hurle, dis ce que tu es et la forêt viendra amplifiée par le relais de cette </a:t>
            </a:r>
            <a:r>
              <a:rPr lang="fr-CA" sz="2400" dirty="0" err="1">
                <a:latin typeface="Times New Roman" panose="02020603050405020304" pitchFamily="18" charset="0"/>
                <a:ea typeface="Times New Roman" panose="02020603050405020304" pitchFamily="18" charset="0"/>
                <a:cs typeface="Courier"/>
              </a:rPr>
              <a:t>Tritogénie</a:t>
            </a:r>
            <a:r>
              <a:rPr lang="fr-CA" sz="2400" dirty="0">
                <a:latin typeface="Times New Roman" panose="02020603050405020304" pitchFamily="18" charset="0"/>
                <a:ea typeface="Times New Roman" panose="02020603050405020304" pitchFamily="18" charset="0"/>
                <a:cs typeface="Courier"/>
              </a:rPr>
              <a:t> formée au-delà des frontières et des murmures […].  (T 370)</a:t>
            </a:r>
            <a:endParaRPr lang="cs-CZ" sz="2400" dirty="0">
              <a:latin typeface="Times New Roman" panose="02020603050405020304" pitchFamily="18" charset="0"/>
              <a:ea typeface="Times New Roman" panose="02020603050405020304" pitchFamily="18" charset="0"/>
              <a:cs typeface="Courier"/>
            </a:endParaRPr>
          </a:p>
        </p:txBody>
      </p:sp>
    </p:spTree>
    <p:extLst>
      <p:ext uri="{BB962C8B-B14F-4D97-AF65-F5344CB8AC3E}">
        <p14:creationId xmlns:p14="http://schemas.microsoft.com/office/powerpoint/2010/main" val="139024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404664"/>
            <a:ext cx="8712968" cy="3108543"/>
          </a:xfrm>
          <a:prstGeom prst="rect">
            <a:avLst/>
          </a:prstGeom>
        </p:spPr>
        <p:txBody>
          <a:bodyPr wrap="square">
            <a:spAutoFit/>
          </a:bodyPr>
          <a:lstStyle/>
          <a:p>
            <a:pPr algn="just">
              <a:spcAft>
                <a:spcPts val="0"/>
              </a:spcAft>
            </a:pPr>
            <a:r>
              <a:rPr lang="fr-CA" sz="2800" dirty="0">
                <a:latin typeface="Times New Roman" panose="02020603050405020304" pitchFamily="18" charset="0"/>
                <a:ea typeface="Calibri" panose="020F0502020204030204" pitchFamily="34" charset="0"/>
              </a:rPr>
              <a:t>Calvo, David,</a:t>
            </a:r>
            <a:r>
              <a:rPr lang="fr-CA" sz="2800" dirty="0">
                <a:latin typeface="Times New Roman" panose="02020603050405020304" pitchFamily="18" charset="0"/>
                <a:ea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rPr>
              <a:t>Toxoplasma</a:t>
            </a:r>
            <a:r>
              <a:rPr lang="fr-FR" sz="2800" dirty="0">
                <a:latin typeface="Times New Roman" panose="02020603050405020304" pitchFamily="18" charset="0"/>
                <a:ea typeface="Times New Roman" panose="02020603050405020304" pitchFamily="18" charset="0"/>
              </a:rPr>
              <a:t>. Clamart : La Volte, 2017.</a:t>
            </a:r>
            <a:endParaRPr lang="cs-CZ" sz="2800" dirty="0">
              <a:latin typeface="Times New Roman" panose="02020603050405020304" pitchFamily="18" charset="0"/>
              <a:ea typeface="Calibri" panose="020F0502020204030204" pitchFamily="34" charset="0"/>
            </a:endParaRPr>
          </a:p>
          <a:p>
            <a:pPr algn="just">
              <a:spcAft>
                <a:spcPts val="0"/>
              </a:spcAft>
            </a:pPr>
            <a:r>
              <a:rPr lang="fr-FR" sz="2800" dirty="0">
                <a:latin typeface="Times New Roman" panose="02020603050405020304" pitchFamily="18" charset="0"/>
                <a:ea typeface="Times New Roman" panose="02020603050405020304" pitchFamily="18" charset="0"/>
              </a:rPr>
              <a:t>Guay-</a:t>
            </a:r>
            <a:r>
              <a:rPr lang="fr-FR" sz="2800" dirty="0" err="1">
                <a:latin typeface="Times New Roman" panose="02020603050405020304" pitchFamily="18" charset="0"/>
                <a:ea typeface="Times New Roman" panose="02020603050405020304" pitchFamily="18" charset="0"/>
              </a:rPr>
              <a:t>Poliquin</a:t>
            </a:r>
            <a:r>
              <a:rPr lang="fr-FR" sz="2800" dirty="0">
                <a:latin typeface="Times New Roman" panose="02020603050405020304" pitchFamily="18" charset="0"/>
                <a:ea typeface="Times New Roman" panose="02020603050405020304" pitchFamily="18" charset="0"/>
              </a:rPr>
              <a:t>, Christian. </a:t>
            </a:r>
            <a:r>
              <a:rPr lang="fr-FR" sz="2800" i="1" dirty="0">
                <a:latin typeface="Times New Roman" panose="02020603050405020304" pitchFamily="18" charset="0"/>
                <a:ea typeface="Times New Roman" panose="02020603050405020304" pitchFamily="18" charset="0"/>
              </a:rPr>
              <a:t>Le Fil des kilomètres</a:t>
            </a:r>
            <a:r>
              <a:rPr lang="fr-FR" sz="2800" dirty="0">
                <a:latin typeface="Times New Roman" panose="02020603050405020304" pitchFamily="18" charset="0"/>
                <a:ea typeface="Times New Roman" panose="02020603050405020304" pitchFamily="18" charset="0"/>
              </a:rPr>
              <a:t>. Montréal : Éditions La Peuplade, 2013.</a:t>
            </a:r>
            <a:r>
              <a:rPr lang="fr-FR" sz="2800" i="1" dirty="0">
                <a:latin typeface="Times New Roman" panose="02020603050405020304" pitchFamily="18" charset="0"/>
                <a:ea typeface="Times New Roman" panose="02020603050405020304" pitchFamily="18" charset="0"/>
              </a:rPr>
              <a:t> </a:t>
            </a:r>
            <a:endParaRPr lang="cs-CZ" sz="2800" dirty="0">
              <a:latin typeface="Times New Roman" panose="02020603050405020304" pitchFamily="18" charset="0"/>
              <a:ea typeface="Calibri" panose="020F0502020204030204" pitchFamily="34" charset="0"/>
            </a:endParaRPr>
          </a:p>
          <a:p>
            <a:pPr algn="just">
              <a:spcAft>
                <a:spcPts val="0"/>
              </a:spcAft>
            </a:pPr>
            <a:r>
              <a:rPr lang="fr-FR" sz="2800" dirty="0">
                <a:latin typeface="Times New Roman" panose="02020603050405020304" pitchFamily="18" charset="0"/>
                <a:ea typeface="Times New Roman" panose="02020603050405020304" pitchFamily="18" charset="0"/>
              </a:rPr>
              <a:t>Guay-</a:t>
            </a:r>
            <a:r>
              <a:rPr lang="fr-FR" sz="2800" dirty="0" err="1">
                <a:latin typeface="Times New Roman" panose="02020603050405020304" pitchFamily="18" charset="0"/>
                <a:ea typeface="Times New Roman" panose="02020603050405020304" pitchFamily="18" charset="0"/>
              </a:rPr>
              <a:t>Poliquin</a:t>
            </a:r>
            <a:r>
              <a:rPr lang="fr-FR" sz="2800" dirty="0">
                <a:latin typeface="Times New Roman" panose="02020603050405020304" pitchFamily="18" charset="0"/>
                <a:ea typeface="Times New Roman" panose="02020603050405020304" pitchFamily="18" charset="0"/>
              </a:rPr>
              <a:t>, Christian. </a:t>
            </a:r>
            <a:r>
              <a:rPr lang="fr-FR" sz="2800" i="1" dirty="0">
                <a:latin typeface="Times New Roman" panose="02020603050405020304" pitchFamily="18" charset="0"/>
                <a:ea typeface="Times New Roman" panose="02020603050405020304" pitchFamily="18" charset="0"/>
              </a:rPr>
              <a:t>Le Poids de la neige</a:t>
            </a:r>
            <a:r>
              <a:rPr lang="fr-FR" sz="2800" dirty="0">
                <a:latin typeface="Times New Roman" panose="02020603050405020304" pitchFamily="18" charset="0"/>
                <a:ea typeface="Times New Roman" panose="02020603050405020304" pitchFamily="18" charset="0"/>
              </a:rPr>
              <a:t>. Montréal : Éditions La Peuplade, 2017.</a:t>
            </a:r>
            <a:endParaRPr lang="cs-CZ" sz="2800" dirty="0">
              <a:latin typeface="Times New Roman" panose="02020603050405020304" pitchFamily="18" charset="0"/>
              <a:ea typeface="Calibri" panose="020F0502020204030204" pitchFamily="34" charset="0"/>
            </a:endParaRPr>
          </a:p>
          <a:p>
            <a:pPr algn="just">
              <a:spcAft>
                <a:spcPts val="0"/>
              </a:spcAft>
            </a:pPr>
            <a:r>
              <a:rPr lang="fr-CA" sz="2800" dirty="0" err="1">
                <a:latin typeface="Times New Roman" panose="02020603050405020304" pitchFamily="18" charset="0"/>
                <a:ea typeface="Calibri" panose="020F0502020204030204" pitchFamily="34" charset="0"/>
              </a:rPr>
              <a:t>Mavrikakis</a:t>
            </a:r>
            <a:r>
              <a:rPr lang="fr-CA" sz="2800" dirty="0">
                <a:latin typeface="Times New Roman" panose="02020603050405020304" pitchFamily="18" charset="0"/>
                <a:ea typeface="Calibri" panose="020F0502020204030204" pitchFamily="34" charset="0"/>
              </a:rPr>
              <a:t>, Catherine. </a:t>
            </a:r>
            <a:r>
              <a:rPr lang="de-DE" sz="2800" i="1" dirty="0">
                <a:latin typeface="Times New Roman" panose="02020603050405020304" pitchFamily="18" charset="0"/>
                <a:ea typeface="Calibri" panose="020F0502020204030204" pitchFamily="34" charset="0"/>
              </a:rPr>
              <a:t>Oscar de Profundis</a:t>
            </a:r>
            <a:r>
              <a:rPr lang="de-DE" sz="2800" dirty="0">
                <a:latin typeface="Times New Roman" panose="02020603050405020304" pitchFamily="18" charset="0"/>
                <a:ea typeface="Calibri" panose="020F0502020204030204" pitchFamily="34" charset="0"/>
              </a:rPr>
              <a:t>. </a:t>
            </a:r>
            <a:r>
              <a:rPr lang="de-DE" sz="2800" dirty="0" err="1">
                <a:latin typeface="Times New Roman" panose="02020603050405020304" pitchFamily="18" charset="0"/>
                <a:ea typeface="Calibri" panose="020F0502020204030204" pitchFamily="34" charset="0"/>
              </a:rPr>
              <a:t>Montréal</a:t>
            </a:r>
            <a:r>
              <a:rPr lang="de-DE" sz="2800" dirty="0">
                <a:latin typeface="Times New Roman" panose="02020603050405020304" pitchFamily="18" charset="0"/>
                <a:ea typeface="Calibri" panose="020F0502020204030204" pitchFamily="34" charset="0"/>
              </a:rPr>
              <a:t> : </a:t>
            </a:r>
            <a:r>
              <a:rPr lang="de-DE" sz="2800" dirty="0" err="1">
                <a:latin typeface="Times New Roman" panose="02020603050405020304" pitchFamily="18" charset="0"/>
                <a:ea typeface="Calibri" panose="020F0502020204030204" pitchFamily="34" charset="0"/>
              </a:rPr>
              <a:t>Héliotrope</a:t>
            </a:r>
            <a:r>
              <a:rPr lang="de-DE" sz="2800" dirty="0">
                <a:latin typeface="Times New Roman" panose="02020603050405020304" pitchFamily="18" charset="0"/>
                <a:ea typeface="Calibri" panose="020F0502020204030204" pitchFamily="34" charset="0"/>
              </a:rPr>
              <a:t>, 2016.</a:t>
            </a:r>
            <a:endParaRPr lang="cs-CZ"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9290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0" y="3105835"/>
            <a:ext cx="4572000" cy="584775"/>
          </a:xfrm>
          <a:prstGeom prst="rect">
            <a:avLst/>
          </a:prstGeom>
        </p:spPr>
        <p:txBody>
          <a:bodyPr>
            <a:spAutoFit/>
          </a:bodyPr>
          <a:lstStyle/>
          <a:p>
            <a:pPr algn="just">
              <a:spcAft>
                <a:spcPts val="0"/>
              </a:spcAft>
            </a:pPr>
            <a:r>
              <a:rPr lang="cs-CZ" sz="3200" dirty="0" err="1" smtClean="0">
                <a:latin typeface="Times New Roman" panose="02020603050405020304" pitchFamily="18" charset="0"/>
                <a:ea typeface="Calibri" panose="020F0502020204030204" pitchFamily="34" charset="0"/>
              </a:rPr>
              <a:t>Merci</a:t>
            </a:r>
            <a:r>
              <a:rPr lang="cs-CZ" sz="3200" dirty="0" smtClean="0">
                <a:latin typeface="Times New Roman" panose="02020603050405020304" pitchFamily="18" charset="0"/>
                <a:ea typeface="Calibri" panose="020F0502020204030204" pitchFamily="34" charset="0"/>
              </a:rPr>
              <a:t> de </a:t>
            </a:r>
            <a:r>
              <a:rPr lang="cs-CZ" sz="3200" dirty="0" err="1" smtClean="0">
                <a:latin typeface="Times New Roman" panose="02020603050405020304" pitchFamily="18" charset="0"/>
                <a:ea typeface="Calibri" panose="020F0502020204030204" pitchFamily="34" charset="0"/>
              </a:rPr>
              <a:t>votre</a:t>
            </a:r>
            <a:r>
              <a:rPr lang="cs-CZ" sz="3200" dirty="0" smtClean="0">
                <a:latin typeface="Times New Roman" panose="02020603050405020304" pitchFamily="18" charset="0"/>
                <a:ea typeface="Calibri" panose="020F0502020204030204" pitchFamily="34" charset="0"/>
              </a:rPr>
              <a:t> </a:t>
            </a:r>
            <a:r>
              <a:rPr lang="cs-CZ" sz="3200" dirty="0" err="1" smtClean="0">
                <a:latin typeface="Times New Roman" panose="02020603050405020304" pitchFamily="18" charset="0"/>
                <a:ea typeface="Calibri" panose="020F0502020204030204" pitchFamily="34" charset="0"/>
              </a:rPr>
              <a:t>attention</a:t>
            </a:r>
            <a:endParaRPr lang="cs-CZ" sz="3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8911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4260743263"/>
              </p:ext>
            </p:extLst>
          </p:nvPr>
        </p:nvGraphicFramePr>
        <p:xfrm>
          <a:off x="2735288" y="2492897"/>
          <a:ext cx="6408712" cy="4117071"/>
        </p:xfrm>
        <a:graphic>
          <a:graphicData uri="http://schemas.openxmlformats.org/drawingml/2006/table">
            <a:tbl>
              <a:tblPr/>
              <a:tblGrid>
                <a:gridCol w="3204356">
                  <a:extLst>
                    <a:ext uri="{9D8B030D-6E8A-4147-A177-3AD203B41FA5}">
                      <a16:colId xmlns:a16="http://schemas.microsoft.com/office/drawing/2014/main" val="1621892132"/>
                    </a:ext>
                  </a:extLst>
                </a:gridCol>
                <a:gridCol w="3204356">
                  <a:extLst>
                    <a:ext uri="{9D8B030D-6E8A-4147-A177-3AD203B41FA5}">
                      <a16:colId xmlns:a16="http://schemas.microsoft.com/office/drawing/2014/main" val="1645686904"/>
                    </a:ext>
                  </a:extLst>
                </a:gridCol>
              </a:tblGrid>
              <a:tr h="484361">
                <a:tc>
                  <a:txBody>
                    <a:bodyPr/>
                    <a:lstStyle/>
                    <a:p>
                      <a:r>
                        <a:rPr lang="cs-CZ">
                          <a:effectLst/>
                        </a:rPr>
                        <a:t>Nom de naissance</a:t>
                      </a:r>
                    </a:p>
                  </a:txBody>
                  <a:tcPr anchor="ctr">
                    <a:lnL>
                      <a:noFill/>
                    </a:lnL>
                    <a:lnR>
                      <a:noFill/>
                    </a:lnR>
                    <a:lnT>
                      <a:noFill/>
                    </a:lnT>
                    <a:lnB>
                      <a:noFill/>
                    </a:lnB>
                  </a:tcPr>
                </a:tc>
                <a:tc>
                  <a:txBody>
                    <a:bodyPr/>
                    <a:lstStyle/>
                    <a:p>
                      <a:r>
                        <a:rPr lang="cs-CZ" sz="2400" dirty="0" smtClean="0"/>
                        <a:t>David/Sabrina </a:t>
                      </a:r>
                      <a:r>
                        <a:rPr lang="cs-CZ" sz="2400" dirty="0" err="1"/>
                        <a:t>Calvo</a:t>
                      </a:r>
                      <a:endParaRPr lang="cs-CZ" sz="2400" dirty="0"/>
                    </a:p>
                  </a:txBody>
                  <a:tcPr anchor="ctr">
                    <a:lnL>
                      <a:noFill/>
                    </a:lnL>
                    <a:lnR>
                      <a:noFill/>
                    </a:lnR>
                    <a:lnT>
                      <a:noFill/>
                    </a:lnT>
                    <a:lnB>
                      <a:noFill/>
                    </a:lnB>
                  </a:tcPr>
                </a:tc>
                <a:extLst>
                  <a:ext uri="{0D108BD9-81ED-4DB2-BD59-A6C34878D82A}">
                    <a16:rowId xmlns:a16="http://schemas.microsoft.com/office/drawing/2014/main" val="3942175415"/>
                  </a:ext>
                </a:extLst>
              </a:tr>
              <a:tr h="847632">
                <a:tc>
                  <a:txBody>
                    <a:bodyPr/>
                    <a:lstStyle/>
                    <a:p>
                      <a:r>
                        <a:rPr lang="cs-CZ">
                          <a:effectLst/>
                        </a:rPr>
                        <a:t>Naissance</a:t>
                      </a:r>
                    </a:p>
                  </a:txBody>
                  <a:tcPr anchor="ctr">
                    <a:lnL>
                      <a:noFill/>
                    </a:lnL>
                    <a:lnR>
                      <a:noFill/>
                    </a:lnR>
                    <a:lnT>
                      <a:noFill/>
                    </a:lnT>
                    <a:lnB>
                      <a:noFill/>
                    </a:lnB>
                  </a:tcPr>
                </a:tc>
                <a:tc>
                  <a:txBody>
                    <a:bodyPr/>
                    <a:lstStyle/>
                    <a:p>
                      <a:r>
                        <a:rPr lang="fr-FR">
                          <a:hlinkClick r:id="rId2" tooltip="19 septembre"/>
                        </a:rPr>
                        <a:t>19</a:t>
                      </a:r>
                      <a:r>
                        <a:rPr lang="fr-FR"/>
                        <a:t> </a:t>
                      </a:r>
                      <a:r>
                        <a:rPr lang="fr-FR">
                          <a:hlinkClick r:id="rId3" tooltip="Septembre 1974"/>
                        </a:rPr>
                        <a:t>septembre</a:t>
                      </a:r>
                      <a:r>
                        <a:rPr lang="fr-FR"/>
                        <a:t> </a:t>
                      </a:r>
                      <a:r>
                        <a:rPr lang="fr-FR">
                          <a:hlinkClick r:id="rId4" tooltip="1974 en littérature"/>
                        </a:rPr>
                        <a:t>1974</a:t>
                      </a:r>
                      <a:r>
                        <a:rPr lang="fr-FR"/>
                        <a:t> (44 ans) </a:t>
                      </a:r>
                      <a:br>
                        <a:rPr lang="fr-FR"/>
                      </a:br>
                      <a:r>
                        <a:rPr lang="fr-FR">
                          <a:hlinkClick r:id="rId5" tooltip="Marseille"/>
                        </a:rPr>
                        <a:t>Marseille</a:t>
                      </a:r>
                      <a:endParaRPr lang="fr-FR"/>
                    </a:p>
                  </a:txBody>
                  <a:tcPr anchor="ctr">
                    <a:lnL>
                      <a:noFill/>
                    </a:lnL>
                    <a:lnR>
                      <a:noFill/>
                    </a:lnR>
                    <a:lnT>
                      <a:noFill/>
                    </a:lnT>
                    <a:lnB>
                      <a:noFill/>
                    </a:lnB>
                  </a:tcPr>
                </a:tc>
                <a:extLst>
                  <a:ext uri="{0D108BD9-81ED-4DB2-BD59-A6C34878D82A}">
                    <a16:rowId xmlns:a16="http://schemas.microsoft.com/office/drawing/2014/main" val="1902990432"/>
                  </a:ext>
                </a:extLst>
              </a:tr>
              <a:tr h="847632">
                <a:tc>
                  <a:txBody>
                    <a:bodyPr/>
                    <a:lstStyle/>
                    <a:p>
                      <a:r>
                        <a:rPr lang="cs-CZ">
                          <a:effectLst/>
                        </a:rPr>
                        <a:t>Activité principale</a:t>
                      </a:r>
                    </a:p>
                  </a:txBody>
                  <a:tcPr anchor="ctr">
                    <a:lnL>
                      <a:noFill/>
                    </a:lnL>
                    <a:lnR>
                      <a:noFill/>
                    </a:lnR>
                    <a:lnT>
                      <a:noFill/>
                    </a:lnT>
                    <a:lnB>
                      <a:noFill/>
                    </a:lnB>
                  </a:tcPr>
                </a:tc>
                <a:tc>
                  <a:txBody>
                    <a:bodyPr/>
                    <a:lstStyle/>
                    <a:p>
                      <a:r>
                        <a:rPr lang="fr-FR">
                          <a:hlinkClick r:id="rId6" tooltip="Écrivaine"/>
                        </a:rPr>
                        <a:t>Écrivaine</a:t>
                      </a:r>
                      <a:r>
                        <a:rPr lang="fr-FR"/>
                        <a:t>, </a:t>
                      </a:r>
                      <a:r>
                        <a:rPr lang="fr-FR">
                          <a:hlinkClick r:id="rId7" tooltip="Conceptrice de jeux"/>
                        </a:rPr>
                        <a:t>conceptrice de jeux</a:t>
                      </a:r>
                      <a:r>
                        <a:rPr lang="fr-FR"/>
                        <a:t>, </a:t>
                      </a:r>
                      <a:r>
                        <a:rPr lang="fr-FR">
                          <a:hlinkClick r:id="rId8" tooltip="Dessinatrice"/>
                        </a:rPr>
                        <a:t>dessinatrice</a:t>
                      </a:r>
                      <a:r>
                        <a:rPr lang="fr-FR"/>
                        <a:t>, </a:t>
                      </a:r>
                      <a:r>
                        <a:rPr lang="fr-FR">
                          <a:hlinkClick r:id="rId9" tooltip="Scénariste"/>
                        </a:rPr>
                        <a:t>scénariste</a:t>
                      </a:r>
                      <a:endParaRPr lang="fr-FR"/>
                    </a:p>
                  </a:txBody>
                  <a:tcPr anchor="ctr">
                    <a:lnL>
                      <a:noFill/>
                    </a:lnL>
                    <a:lnR>
                      <a:noFill/>
                    </a:lnR>
                    <a:lnT>
                      <a:noFill/>
                    </a:lnT>
                    <a:lnB>
                      <a:noFill/>
                    </a:lnB>
                  </a:tcPr>
                </a:tc>
                <a:extLst>
                  <a:ext uri="{0D108BD9-81ED-4DB2-BD59-A6C34878D82A}">
                    <a16:rowId xmlns:a16="http://schemas.microsoft.com/office/drawing/2014/main" val="1363340760"/>
                  </a:ext>
                </a:extLst>
              </a:tr>
              <a:tr h="1937446">
                <a:tc>
                  <a:txBody>
                    <a:bodyPr/>
                    <a:lstStyle/>
                    <a:p>
                      <a:endParaRPr lang="cs-CZ" dirty="0">
                        <a:effectLst/>
                      </a:endParaRPr>
                    </a:p>
                  </a:txBody>
                  <a:tcPr anchor="ctr">
                    <a:lnL>
                      <a:noFill/>
                    </a:lnL>
                    <a:lnR>
                      <a:noFill/>
                    </a:lnR>
                    <a:lnT>
                      <a:noFill/>
                    </a:lnT>
                    <a:lnB>
                      <a:noFill/>
                    </a:lnB>
                  </a:tcPr>
                </a:tc>
                <a:tc>
                  <a:txBody>
                    <a:bodyPr/>
                    <a:lstStyle/>
                    <a:p>
                      <a:r>
                        <a:rPr lang="fr-FR" dirty="0">
                          <a:hlinkClick r:id="rId10" tooltip="Prix Julia-Verlanger"/>
                        </a:rPr>
                        <a:t>Prix Julia-</a:t>
                      </a:r>
                      <a:r>
                        <a:rPr lang="fr-FR" dirty="0" err="1">
                          <a:hlinkClick r:id="rId10" tooltip="Prix Julia-Verlanger"/>
                        </a:rPr>
                        <a:t>Verlanger</a:t>
                      </a:r>
                      <a:r>
                        <a:rPr lang="fr-FR" dirty="0"/>
                        <a:t> (2002)</a:t>
                      </a:r>
                      <a:br>
                        <a:rPr lang="fr-FR" dirty="0"/>
                      </a:br>
                      <a:r>
                        <a:rPr lang="fr-FR" dirty="0">
                          <a:hlinkClick r:id="rId11" tooltip="Prix Bob-Morane"/>
                        </a:rPr>
                        <a:t>Prix Bob-Morane</a:t>
                      </a:r>
                      <a:r>
                        <a:rPr lang="fr-FR" dirty="0"/>
                        <a:t> (2016)</a:t>
                      </a:r>
                      <a:br>
                        <a:rPr lang="fr-FR" dirty="0"/>
                      </a:br>
                      <a:r>
                        <a:rPr lang="fr-FR" dirty="0">
                          <a:hlinkClick r:id="rId12" tooltip="Grand Prix de l'Imaginaire"/>
                        </a:rPr>
                        <a:t>Grand Prix de l'Imaginaire</a:t>
                      </a:r>
                      <a:r>
                        <a:rPr lang="fr-FR" dirty="0"/>
                        <a:t> (2018)</a:t>
                      </a:r>
                      <a:br>
                        <a:rPr lang="fr-FR" dirty="0"/>
                      </a:br>
                      <a:r>
                        <a:rPr lang="fr-FR" dirty="0">
                          <a:hlinkClick r:id="rId13" tooltip="Prix Rosny aîné"/>
                        </a:rPr>
                        <a:t>Prix Rosny aîné</a:t>
                      </a:r>
                      <a:r>
                        <a:rPr lang="fr-FR" dirty="0"/>
                        <a:t> (2018)</a:t>
                      </a:r>
                    </a:p>
                  </a:txBody>
                  <a:tcPr anchor="ctr">
                    <a:lnL>
                      <a:noFill/>
                    </a:lnL>
                    <a:lnR>
                      <a:noFill/>
                    </a:lnR>
                    <a:lnT>
                      <a:noFill/>
                    </a:lnT>
                    <a:lnB>
                      <a:noFill/>
                    </a:lnB>
                  </a:tcPr>
                </a:tc>
                <a:extLst>
                  <a:ext uri="{0D108BD9-81ED-4DB2-BD59-A6C34878D82A}">
                    <a16:rowId xmlns:a16="http://schemas.microsoft.com/office/drawing/2014/main" val="1014287870"/>
                  </a:ext>
                </a:extLst>
              </a:tr>
            </a:tbl>
          </a:graphicData>
        </a:graphic>
      </p:graphicFrame>
      <p:pic>
        <p:nvPicPr>
          <p:cNvPr id="1025" name="Picture 1" descr="Drapeau de la Franc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5288" y="3604682"/>
            <a:ext cx="171425" cy="147557"/>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5576" y="188640"/>
            <a:ext cx="5067944" cy="5067944"/>
          </a:xfrm>
          <a:prstGeom prst="rect">
            <a:avLst/>
          </a:prstGeom>
        </p:spPr>
      </p:pic>
      <p:pic>
        <p:nvPicPr>
          <p:cNvPr id="4" name="Obrázek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2077" y="3185592"/>
            <a:ext cx="2648923" cy="3672408"/>
          </a:xfrm>
          <a:prstGeom prst="rect">
            <a:avLst/>
          </a:prstGeom>
        </p:spPr>
      </p:pic>
    </p:spTree>
    <p:extLst>
      <p:ext uri="{BB962C8B-B14F-4D97-AF65-F5344CB8AC3E}">
        <p14:creationId xmlns:p14="http://schemas.microsoft.com/office/powerpoint/2010/main" val="316740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3501446"/>
            <a:ext cx="8604448" cy="2862322"/>
          </a:xfrm>
          <a:prstGeom prst="rect">
            <a:avLst/>
          </a:prstGeom>
        </p:spPr>
        <p:txBody>
          <a:bodyPr wrap="square">
            <a:spAutoFit/>
          </a:bodyPr>
          <a:lstStyle/>
          <a:p>
            <a:pPr algn="just">
              <a:spcAft>
                <a:spcPts val="0"/>
              </a:spcAft>
            </a:pPr>
            <a:r>
              <a:rPr lang="en-US" sz="2000" dirty="0">
                <a:latin typeface="Times New Roman" panose="02020603050405020304" pitchFamily="18" charset="0"/>
                <a:ea typeface="Calibri" panose="020F0502020204030204" pitchFamily="34" charset="0"/>
              </a:rPr>
              <a:t>Dole</a:t>
            </a:r>
            <a:r>
              <a:rPr lang="cs-CZ" sz="2000" dirty="0">
                <a:latin typeface="Times New Roman" panose="02020603050405020304" pitchFamily="18" charset="0"/>
                <a:ea typeface="Calibri" panose="020F0502020204030204" pitchFamily="34" charset="0"/>
              </a:rPr>
              <a:t>žel, Lubomír. </a:t>
            </a:r>
            <a:r>
              <a:rPr lang="cs-CZ" sz="2000" i="1" dirty="0" err="1">
                <a:latin typeface="Times New Roman" panose="02020603050405020304" pitchFamily="18" charset="0"/>
                <a:ea typeface="Calibri" panose="020F0502020204030204" pitchFamily="34" charset="0"/>
              </a:rPr>
              <a:t>Heterocosmica</a:t>
            </a:r>
            <a:r>
              <a:rPr lang="cs-CZ" sz="2000" i="1" dirty="0">
                <a:latin typeface="Times New Roman" panose="02020603050405020304" pitchFamily="18" charset="0"/>
                <a:ea typeface="Calibri" panose="020F0502020204030204" pitchFamily="34" charset="0"/>
              </a:rPr>
              <a:t>. Fiction and </a:t>
            </a:r>
            <a:r>
              <a:rPr lang="cs-CZ" sz="2000" i="1" dirty="0" err="1">
                <a:latin typeface="Times New Roman" panose="02020603050405020304" pitchFamily="18" charset="0"/>
                <a:ea typeface="Calibri" panose="020F0502020204030204" pitchFamily="34" charset="0"/>
              </a:rPr>
              <a:t>Possible</a:t>
            </a:r>
            <a:r>
              <a:rPr lang="cs-CZ" sz="2000" i="1" dirty="0">
                <a:latin typeface="Times New Roman" panose="02020603050405020304" pitchFamily="18" charset="0"/>
                <a:ea typeface="Calibri" panose="020F0502020204030204" pitchFamily="34" charset="0"/>
              </a:rPr>
              <a:t> </a:t>
            </a:r>
            <a:r>
              <a:rPr lang="cs-CZ" sz="2000" i="1" dirty="0" err="1">
                <a:latin typeface="Times New Roman" panose="02020603050405020304" pitchFamily="18" charset="0"/>
                <a:ea typeface="Calibri" panose="020F0502020204030204" pitchFamily="34" charset="0"/>
              </a:rPr>
              <a:t>Worlds</a:t>
            </a:r>
            <a:r>
              <a:rPr lang="cs-CZ" sz="2000" dirty="0">
                <a:latin typeface="Times New Roman" panose="02020603050405020304" pitchFamily="18" charset="0"/>
                <a:ea typeface="Calibri" panose="020F0502020204030204" pitchFamily="34" charset="0"/>
              </a:rPr>
              <a:t>, Baltimore-London, 1998.</a:t>
            </a:r>
          </a:p>
          <a:p>
            <a:pPr algn="just">
              <a:spcAft>
                <a:spcPts val="0"/>
              </a:spcAft>
            </a:pPr>
            <a:r>
              <a:rPr lang="de-DE" sz="2000" dirty="0" err="1">
                <a:latin typeface="Times New Roman" panose="02020603050405020304" pitchFamily="18" charset="0"/>
                <a:ea typeface="Calibri" panose="020F0502020204030204" pitchFamily="34" charset="0"/>
              </a:rPr>
              <a:t>Ingarden</a:t>
            </a:r>
            <a:r>
              <a:rPr lang="de-DE" sz="2000" dirty="0">
                <a:latin typeface="Times New Roman" panose="02020603050405020304" pitchFamily="18" charset="0"/>
                <a:ea typeface="Calibri" panose="020F0502020204030204" pitchFamily="34" charset="0"/>
              </a:rPr>
              <a:t>, Roman Witold. </a:t>
            </a:r>
            <a:r>
              <a:rPr lang="de-DE" sz="2000" i="1" dirty="0">
                <a:latin typeface="Times New Roman" panose="02020603050405020304" pitchFamily="18" charset="0"/>
                <a:ea typeface="Calibri" panose="020F0502020204030204" pitchFamily="34" charset="0"/>
              </a:rPr>
              <a:t>Das Literarische Kunstwerk. Eine Untersuchung aus dem Grenzgebiet </a:t>
            </a:r>
            <a:r>
              <a:rPr lang="de-DE" sz="2000" i="1" dirty="0" smtClean="0">
                <a:latin typeface="Times New Roman" panose="02020603050405020304" pitchFamily="18" charset="0"/>
                <a:ea typeface="Calibri" panose="020F0502020204030204" pitchFamily="34" charset="0"/>
              </a:rPr>
              <a:t>de</a:t>
            </a:r>
            <a:r>
              <a:rPr lang="cs-CZ" sz="2000" i="1" dirty="0" smtClean="0">
                <a:latin typeface="Times New Roman" panose="02020603050405020304" pitchFamily="18" charset="0"/>
                <a:ea typeface="Calibri" panose="020F0502020204030204" pitchFamily="34" charset="0"/>
              </a:rPr>
              <a:t>r</a:t>
            </a:r>
            <a:r>
              <a:rPr lang="de-DE" sz="2000" i="1" dirty="0" smtClean="0">
                <a:latin typeface="Times New Roman" panose="02020603050405020304" pitchFamily="18" charset="0"/>
                <a:ea typeface="Calibri" panose="020F0502020204030204" pitchFamily="34" charset="0"/>
              </a:rPr>
              <a:t> </a:t>
            </a:r>
            <a:r>
              <a:rPr lang="de-DE" sz="2000" i="1" dirty="0">
                <a:latin typeface="Times New Roman" panose="02020603050405020304" pitchFamily="18" charset="0"/>
                <a:ea typeface="Calibri" panose="020F0502020204030204" pitchFamily="34" charset="0"/>
              </a:rPr>
              <a:t>Ontologie, Logik und Literaturwissenschaft</a:t>
            </a:r>
            <a:r>
              <a:rPr lang="de-DE" sz="2000" dirty="0">
                <a:latin typeface="Times New Roman" panose="02020603050405020304" pitchFamily="18" charset="0"/>
                <a:ea typeface="Calibri" panose="020F0502020204030204" pitchFamily="34" charset="0"/>
              </a:rPr>
              <a:t>. Halle 1931.</a:t>
            </a:r>
            <a:endParaRPr lang="cs-CZ" sz="2000" dirty="0">
              <a:latin typeface="Times New Roman" panose="02020603050405020304" pitchFamily="18" charset="0"/>
              <a:ea typeface="Calibri" panose="020F0502020204030204" pitchFamily="34" charset="0"/>
            </a:endParaRPr>
          </a:p>
          <a:p>
            <a:pPr algn="just">
              <a:spcAft>
                <a:spcPts val="0"/>
              </a:spcAft>
            </a:pPr>
            <a:r>
              <a:rPr lang="de-DE" sz="2000" dirty="0">
                <a:latin typeface="Times New Roman" panose="02020603050405020304" pitchFamily="18" charset="0"/>
                <a:ea typeface="Calibri" panose="020F0502020204030204" pitchFamily="34" charset="0"/>
              </a:rPr>
              <a:t>Iser, Wolfgang. « Die </a:t>
            </a:r>
            <a:r>
              <a:rPr lang="de-DE" sz="2000" dirty="0" err="1">
                <a:latin typeface="Times New Roman" panose="02020603050405020304" pitchFamily="18" charset="0"/>
                <a:ea typeface="Calibri" panose="020F0502020204030204" pitchFamily="34" charset="0"/>
              </a:rPr>
              <a:t>Appelstruktur</a:t>
            </a:r>
            <a:r>
              <a:rPr lang="de-DE" sz="2000" dirty="0">
                <a:latin typeface="Times New Roman" panose="02020603050405020304" pitchFamily="18" charset="0"/>
                <a:ea typeface="Calibri" panose="020F0502020204030204" pitchFamily="34" charset="0"/>
              </a:rPr>
              <a:t> der Texte ». In </a:t>
            </a:r>
            <a:r>
              <a:rPr lang="de-DE" sz="2000" dirty="0" err="1">
                <a:latin typeface="Times New Roman" panose="02020603050405020304" pitchFamily="18" charset="0"/>
                <a:ea typeface="Calibri" panose="020F0502020204030204" pitchFamily="34" charset="0"/>
              </a:rPr>
              <a:t>Warning</a:t>
            </a:r>
            <a:r>
              <a:rPr lang="de-DE" sz="2000" dirty="0">
                <a:latin typeface="Times New Roman" panose="02020603050405020304" pitchFamily="18" charset="0"/>
                <a:ea typeface="Calibri" panose="020F0502020204030204" pitchFamily="34" charset="0"/>
              </a:rPr>
              <a:t>, R. (</a:t>
            </a:r>
            <a:r>
              <a:rPr lang="de-DE" sz="2000" dirty="0" err="1">
                <a:latin typeface="Times New Roman" panose="02020603050405020304" pitchFamily="18" charset="0"/>
                <a:ea typeface="Calibri" panose="020F0502020204030204" pitchFamily="34" charset="0"/>
              </a:rPr>
              <a:t>ed</a:t>
            </a:r>
            <a:r>
              <a:rPr lang="de-DE" sz="2000" dirty="0">
                <a:latin typeface="Times New Roman" panose="02020603050405020304" pitchFamily="18" charset="0"/>
                <a:ea typeface="Calibri" panose="020F0502020204030204" pitchFamily="34" charset="0"/>
              </a:rPr>
              <a:t>.) </a:t>
            </a:r>
            <a:r>
              <a:rPr lang="de-DE" sz="2000" i="1" dirty="0" err="1">
                <a:latin typeface="Times New Roman" panose="02020603050405020304" pitchFamily="18" charset="0"/>
                <a:ea typeface="Calibri" panose="020F0502020204030204" pitchFamily="34" charset="0"/>
              </a:rPr>
              <a:t>Rezepzionsästhetik</a:t>
            </a:r>
            <a:r>
              <a:rPr lang="de-DE" sz="2000" dirty="0">
                <a:latin typeface="Times New Roman" panose="02020603050405020304" pitchFamily="18" charset="0"/>
                <a:ea typeface="Calibri" panose="020F0502020204030204" pitchFamily="34" charset="0"/>
              </a:rPr>
              <a:t>. München 1975, p. 228-252. </a:t>
            </a:r>
            <a:endParaRPr lang="cs-CZ" sz="2000" dirty="0">
              <a:latin typeface="Times New Roman" panose="02020603050405020304" pitchFamily="18" charset="0"/>
              <a:ea typeface="Calibri" panose="020F0502020204030204" pitchFamily="34" charset="0"/>
            </a:endParaRPr>
          </a:p>
          <a:p>
            <a:pPr algn="just">
              <a:spcAft>
                <a:spcPts val="0"/>
              </a:spcAft>
            </a:pPr>
            <a:r>
              <a:rPr lang="de-DE" sz="2000" dirty="0">
                <a:latin typeface="Times New Roman" panose="02020603050405020304" pitchFamily="18" charset="0"/>
                <a:ea typeface="Calibri" panose="020F0502020204030204" pitchFamily="34" charset="0"/>
              </a:rPr>
              <a:t>Iser, Wolfgang. </a:t>
            </a:r>
            <a:r>
              <a:rPr lang="de-DE" sz="2000" i="1" dirty="0">
                <a:latin typeface="Times New Roman" panose="02020603050405020304" pitchFamily="18" charset="0"/>
                <a:ea typeface="Calibri" panose="020F0502020204030204" pitchFamily="34" charset="0"/>
              </a:rPr>
              <a:t>Der Akt des Lesens. Theorie ästhetischer Wirkung</a:t>
            </a:r>
            <a:r>
              <a:rPr lang="de-DE" sz="2000" dirty="0">
                <a:latin typeface="Times New Roman" panose="02020603050405020304" pitchFamily="18" charset="0"/>
                <a:ea typeface="Calibri" panose="020F0502020204030204" pitchFamily="34" charset="0"/>
              </a:rPr>
              <a:t>. München, 1976</a:t>
            </a:r>
            <a:endParaRPr lang="cs-CZ" sz="2000" dirty="0">
              <a:latin typeface="Times New Roman" panose="02020603050405020304" pitchFamily="18" charset="0"/>
              <a:ea typeface="Calibri" panose="020F0502020204030204" pitchFamily="34" charset="0"/>
            </a:endParaRPr>
          </a:p>
          <a:p>
            <a:pPr algn="just">
              <a:spcAft>
                <a:spcPts val="0"/>
              </a:spcAft>
            </a:pPr>
            <a:r>
              <a:rPr lang="cs-CZ" sz="2000" dirty="0">
                <a:latin typeface="Times New Roman" panose="02020603050405020304" pitchFamily="18" charset="0"/>
                <a:ea typeface="Times New Roman" panose="02020603050405020304" pitchFamily="18" charset="0"/>
              </a:rPr>
              <a:t>Mukařovský, Jan. « Záměrnost a nezáměrnost v umění ». </a:t>
            </a:r>
            <a:r>
              <a:rPr lang="de-DE" sz="2000" dirty="0">
                <a:latin typeface="Times New Roman" panose="02020603050405020304" pitchFamily="18" charset="0"/>
                <a:ea typeface="Times New Roman" panose="02020603050405020304" pitchFamily="18" charset="0"/>
              </a:rPr>
              <a:t>In </a:t>
            </a:r>
            <a:r>
              <a:rPr lang="de-DE" sz="2000" dirty="0" err="1">
                <a:latin typeface="Times New Roman" panose="02020603050405020304" pitchFamily="18" charset="0"/>
                <a:ea typeface="Calibri" panose="020F0502020204030204" pitchFamily="34" charset="0"/>
              </a:rPr>
              <a:t>Mukařovský</a:t>
            </a:r>
            <a:r>
              <a:rPr lang="de-DE" sz="2000" dirty="0">
                <a:latin typeface="Times New Roman" panose="02020603050405020304" pitchFamily="18" charset="0"/>
                <a:ea typeface="Calibri" panose="020F0502020204030204" pitchFamily="34" charset="0"/>
              </a:rPr>
              <a:t>, Jan. </a:t>
            </a:r>
            <a:r>
              <a:rPr lang="de-DE" sz="2000" i="1" dirty="0">
                <a:latin typeface="Times New Roman" panose="02020603050405020304" pitchFamily="18" charset="0"/>
                <a:ea typeface="Calibri" panose="020F0502020204030204" pitchFamily="34" charset="0"/>
              </a:rPr>
              <a:t>Studie I, </a:t>
            </a:r>
            <a:r>
              <a:rPr lang="de-DE" sz="2000" dirty="0">
                <a:latin typeface="Times New Roman" panose="02020603050405020304" pitchFamily="18" charset="0"/>
                <a:ea typeface="Calibri" panose="020F0502020204030204" pitchFamily="34" charset="0"/>
              </a:rPr>
              <a:t>Host, Brno 2000, p. 353-388.</a:t>
            </a:r>
            <a:endParaRPr lang="cs-CZ" sz="2000" dirty="0">
              <a:latin typeface="Times New Roman" panose="02020603050405020304" pitchFamily="18" charset="0"/>
              <a:ea typeface="Calibri" panose="020F0502020204030204" pitchFamily="34" charset="0"/>
            </a:endParaRPr>
          </a:p>
        </p:txBody>
      </p:sp>
      <p:sp>
        <p:nvSpPr>
          <p:cNvPr id="3" name="Obdélník 2"/>
          <p:cNvSpPr/>
          <p:nvPr/>
        </p:nvSpPr>
        <p:spPr>
          <a:xfrm>
            <a:off x="395536" y="177021"/>
            <a:ext cx="8604448" cy="3323987"/>
          </a:xfrm>
          <a:prstGeom prst="rect">
            <a:avLst/>
          </a:prstGeom>
        </p:spPr>
        <p:txBody>
          <a:bodyPr wrap="square">
            <a:spAutoFit/>
          </a:bodyPr>
          <a:lstStyle/>
          <a:p>
            <a:pPr>
              <a:spcAft>
                <a:spcPts val="0"/>
              </a:spcAft>
            </a:pPr>
            <a:r>
              <a:rPr lang="fr-CA" sz="2400" dirty="0">
                <a:latin typeface="Times New Roman" panose="02020603050405020304" pitchFamily="18" charset="0"/>
                <a:ea typeface="Calibri" panose="020F0502020204030204" pitchFamily="34" charset="0"/>
              </a:rPr>
              <a:t>Roman </a:t>
            </a:r>
            <a:r>
              <a:rPr lang="fr-CA" sz="2400" dirty="0" err="1" smtClean="0">
                <a:latin typeface="Times New Roman" panose="02020603050405020304" pitchFamily="18" charset="0"/>
                <a:ea typeface="Calibri" panose="020F0502020204030204" pitchFamily="34" charset="0"/>
              </a:rPr>
              <a:t>Ingarden</a:t>
            </a:r>
            <a:r>
              <a:rPr lang="fr-CA" sz="2400" dirty="0" smtClean="0">
                <a:latin typeface="Times New Roman" panose="02020603050405020304" pitchFamily="18" charset="0"/>
                <a:ea typeface="Calibri" panose="020F0502020204030204" pitchFamily="34" charset="0"/>
              </a:rPr>
              <a:t> </a:t>
            </a:r>
            <a:r>
              <a:rPr lang="cs-CZ" sz="2400" dirty="0" smtClean="0">
                <a:latin typeface="Times New Roman" panose="02020603050405020304" pitchFamily="18" charset="0"/>
                <a:ea typeface="Calibri" panose="020F0502020204030204" pitchFamily="34" charset="0"/>
              </a:rPr>
              <a:t>- </a:t>
            </a:r>
            <a:r>
              <a:rPr lang="fr-CA" sz="2400" dirty="0" smtClean="0">
                <a:latin typeface="Times New Roman" panose="02020603050405020304" pitchFamily="18" charset="0"/>
                <a:ea typeface="Calibri" panose="020F0502020204030204" pitchFamily="34" charset="0"/>
              </a:rPr>
              <a:t>lieux </a:t>
            </a:r>
            <a:r>
              <a:rPr lang="fr-CA" sz="2400" dirty="0">
                <a:latin typeface="Times New Roman" panose="02020603050405020304" pitchFamily="18" charset="0"/>
                <a:ea typeface="Calibri" panose="020F0502020204030204" pitchFamily="34" charset="0"/>
              </a:rPr>
              <a:t>d’indétermination (« </a:t>
            </a:r>
            <a:r>
              <a:rPr lang="fr-CA" sz="2400" dirty="0" err="1">
                <a:latin typeface="Times New Roman" panose="02020603050405020304" pitchFamily="18" charset="0"/>
                <a:ea typeface="Calibri" panose="020F0502020204030204" pitchFamily="34" charset="0"/>
              </a:rPr>
              <a:t>Unbestimmtheitsstellen</a:t>
            </a:r>
            <a:r>
              <a:rPr lang="fr-CA" sz="2400" dirty="0">
                <a:latin typeface="Times New Roman" panose="02020603050405020304" pitchFamily="18" charset="0"/>
                <a:ea typeface="Calibri" panose="020F0502020204030204" pitchFamily="34" charset="0"/>
              </a:rPr>
              <a:t> », </a:t>
            </a:r>
            <a:r>
              <a:rPr lang="fr-CA" sz="2400" dirty="0" err="1">
                <a:latin typeface="Times New Roman" panose="02020603050405020304" pitchFamily="18" charset="0"/>
                <a:ea typeface="Calibri" panose="020F0502020204030204" pitchFamily="34" charset="0"/>
              </a:rPr>
              <a:t>indeterminacy</a:t>
            </a:r>
            <a:r>
              <a:rPr lang="fr-CA" sz="2400" dirty="0" smtClean="0">
                <a:latin typeface="Times New Roman" panose="02020603050405020304" pitchFamily="18" charset="0"/>
                <a:ea typeface="Calibri" panose="020F0502020204030204" pitchFamily="34" charset="0"/>
              </a:rPr>
              <a:t>)</a:t>
            </a:r>
            <a:endParaRPr lang="cs-CZ" sz="2400" dirty="0" smtClean="0">
              <a:latin typeface="Times New Roman" panose="02020603050405020304" pitchFamily="18" charset="0"/>
              <a:ea typeface="Calibri" panose="020F0502020204030204" pitchFamily="34" charset="0"/>
            </a:endParaRPr>
          </a:p>
          <a:p>
            <a:pPr>
              <a:spcAft>
                <a:spcPts val="0"/>
              </a:spcAft>
            </a:pPr>
            <a:endParaRPr lang="cs-CZ" sz="2400" dirty="0" smtClean="0">
              <a:latin typeface="Times New Roman" panose="02020603050405020304" pitchFamily="18" charset="0"/>
              <a:ea typeface="Calibri" panose="020F0502020204030204" pitchFamily="34" charset="0"/>
            </a:endParaRPr>
          </a:p>
          <a:p>
            <a:pPr>
              <a:spcAft>
                <a:spcPts val="0"/>
              </a:spcAft>
            </a:pPr>
            <a:r>
              <a:rPr lang="fr-CA" sz="2400" dirty="0" smtClean="0">
                <a:latin typeface="Times New Roman" panose="02020603050405020304" pitchFamily="18" charset="0"/>
                <a:ea typeface="Calibri" panose="020F0502020204030204" pitchFamily="34" charset="0"/>
              </a:rPr>
              <a:t>Jan </a:t>
            </a:r>
            <a:r>
              <a:rPr lang="fr-CA" sz="2400" dirty="0" err="1" smtClean="0">
                <a:latin typeface="Times New Roman" panose="02020603050405020304" pitchFamily="18" charset="0"/>
                <a:ea typeface="Calibri" panose="020F0502020204030204" pitchFamily="34" charset="0"/>
              </a:rPr>
              <a:t>Mukařovský</a:t>
            </a:r>
            <a:r>
              <a:rPr lang="fr-CA" sz="2400" dirty="0" smtClean="0">
                <a:latin typeface="Times New Roman" panose="02020603050405020304" pitchFamily="18" charset="0"/>
                <a:ea typeface="Calibri" panose="020F0502020204030204" pitchFamily="34" charset="0"/>
              </a:rPr>
              <a:t> </a:t>
            </a:r>
            <a:r>
              <a:rPr lang="cs-CZ" sz="2400" dirty="0" smtClean="0">
                <a:latin typeface="Times New Roman" panose="02020603050405020304" pitchFamily="18" charset="0"/>
                <a:ea typeface="Calibri" panose="020F0502020204030204" pitchFamily="34" charset="0"/>
              </a:rPr>
              <a:t>- </a:t>
            </a:r>
            <a:r>
              <a:rPr lang="fr-CA" sz="2400" dirty="0" smtClean="0">
                <a:latin typeface="Times New Roman" panose="02020603050405020304" pitchFamily="18" charset="0"/>
                <a:ea typeface="Calibri" panose="020F0502020204030204" pitchFamily="34" charset="0"/>
              </a:rPr>
              <a:t>non-</a:t>
            </a:r>
            <a:r>
              <a:rPr lang="cs-CZ" sz="2400" dirty="0" smtClean="0">
                <a:latin typeface="Times New Roman" panose="02020603050405020304" pitchFamily="18" charset="0"/>
                <a:ea typeface="Calibri" panose="020F0502020204030204" pitchFamily="34" charset="0"/>
              </a:rPr>
              <a:t>i</a:t>
            </a:r>
            <a:r>
              <a:rPr lang="fr-CA" sz="2400" dirty="0" err="1" smtClean="0">
                <a:latin typeface="Times New Roman" panose="02020603050405020304" pitchFamily="18" charset="0"/>
                <a:ea typeface="Calibri" panose="020F0502020204030204" pitchFamily="34" charset="0"/>
              </a:rPr>
              <a:t>ntentionnalité</a:t>
            </a:r>
            <a:r>
              <a:rPr lang="fr-CA" sz="2400" dirty="0">
                <a:latin typeface="Times New Roman" panose="02020603050405020304" pitchFamily="18" charset="0"/>
                <a:ea typeface="Calibri" panose="020F0502020204030204" pitchFamily="34" charset="0"/>
              </a:rPr>
              <a:t> </a:t>
            </a:r>
            <a:r>
              <a:rPr lang="fr-CA" sz="2400" dirty="0" smtClean="0">
                <a:latin typeface="Times New Roman" panose="02020603050405020304" pitchFamily="18" charset="0"/>
                <a:ea typeface="Calibri" panose="020F0502020204030204" pitchFamily="34" charset="0"/>
              </a:rPr>
              <a:t> </a:t>
            </a:r>
            <a:r>
              <a:rPr lang="fr-CA" sz="2400" dirty="0">
                <a:latin typeface="Times New Roman" panose="02020603050405020304" pitchFamily="18" charset="0"/>
                <a:ea typeface="Calibri" panose="020F0502020204030204" pitchFamily="34" charset="0"/>
              </a:rPr>
              <a:t>(</a:t>
            </a:r>
            <a:r>
              <a:rPr lang="fr-CA" sz="2400" dirty="0" err="1">
                <a:latin typeface="Times New Roman" panose="02020603050405020304" pitchFamily="18" charset="0"/>
                <a:ea typeface="Calibri" panose="020F0502020204030204" pitchFamily="34" charset="0"/>
              </a:rPr>
              <a:t>nezáměrnost</a:t>
            </a:r>
            <a:r>
              <a:rPr lang="fr-CA" sz="2400" dirty="0" smtClean="0">
                <a:latin typeface="Times New Roman" panose="02020603050405020304" pitchFamily="18" charset="0"/>
                <a:ea typeface="Calibri" panose="020F0502020204030204" pitchFamily="34" charset="0"/>
              </a:rPr>
              <a:t>)</a:t>
            </a:r>
            <a:endParaRPr lang="cs-CZ" sz="2400" dirty="0" smtClean="0">
              <a:latin typeface="Times New Roman" panose="02020603050405020304" pitchFamily="18" charset="0"/>
              <a:ea typeface="Calibri" panose="020F0502020204030204" pitchFamily="34" charset="0"/>
            </a:endParaRPr>
          </a:p>
          <a:p>
            <a:pPr>
              <a:spcAft>
                <a:spcPts val="0"/>
              </a:spcAft>
            </a:pPr>
            <a:endParaRPr lang="cs-CZ" sz="2400" dirty="0" smtClean="0">
              <a:latin typeface="Times New Roman" panose="02020603050405020304" pitchFamily="18" charset="0"/>
              <a:ea typeface="Calibri" panose="020F0502020204030204" pitchFamily="34" charset="0"/>
            </a:endParaRPr>
          </a:p>
          <a:p>
            <a:pPr>
              <a:spcAft>
                <a:spcPts val="0"/>
              </a:spcAft>
            </a:pPr>
            <a:r>
              <a:rPr lang="fr-CA" sz="2400" dirty="0" smtClean="0">
                <a:latin typeface="Times New Roman" panose="02020603050405020304" pitchFamily="18" charset="0"/>
                <a:ea typeface="Calibri" panose="020F0502020204030204" pitchFamily="34" charset="0"/>
              </a:rPr>
              <a:t>Wolfgang </a:t>
            </a:r>
            <a:r>
              <a:rPr lang="fr-CA" sz="2400" dirty="0" err="1">
                <a:latin typeface="Times New Roman" panose="02020603050405020304" pitchFamily="18" charset="0"/>
                <a:ea typeface="Calibri" panose="020F0502020204030204" pitchFamily="34" charset="0"/>
              </a:rPr>
              <a:t>Iser</a:t>
            </a:r>
            <a:r>
              <a:rPr lang="fr-CA" sz="2400" dirty="0">
                <a:latin typeface="Times New Roman" panose="02020603050405020304" pitchFamily="18" charset="0"/>
                <a:ea typeface="Calibri" panose="020F0502020204030204" pitchFamily="34" charset="0"/>
              </a:rPr>
              <a:t> </a:t>
            </a:r>
            <a:r>
              <a:rPr lang="cs-CZ" sz="2400" dirty="0" smtClean="0">
                <a:latin typeface="Times New Roman" panose="02020603050405020304" pitchFamily="18" charset="0"/>
                <a:ea typeface="Calibri" panose="020F0502020204030204" pitchFamily="34" charset="0"/>
              </a:rPr>
              <a:t> - </a:t>
            </a:r>
            <a:r>
              <a:rPr lang="fr-CA" sz="2400" dirty="0" smtClean="0">
                <a:latin typeface="Times New Roman" panose="02020603050405020304" pitchFamily="18" charset="0"/>
                <a:ea typeface="Calibri" panose="020F0502020204030204" pitchFamily="34" charset="0"/>
              </a:rPr>
              <a:t>lecteur implicite</a:t>
            </a:r>
            <a:endParaRPr lang="cs-CZ" sz="2400" dirty="0" smtClean="0">
              <a:latin typeface="Times New Roman" panose="02020603050405020304" pitchFamily="18" charset="0"/>
              <a:ea typeface="Calibri" panose="020F0502020204030204" pitchFamily="34" charset="0"/>
            </a:endParaRPr>
          </a:p>
          <a:p>
            <a:pPr>
              <a:spcAft>
                <a:spcPts val="0"/>
              </a:spcAft>
            </a:pPr>
            <a:endParaRPr lang="cs-CZ" sz="2400" dirty="0" smtClean="0">
              <a:latin typeface="Times New Roman" panose="02020603050405020304" pitchFamily="18" charset="0"/>
              <a:ea typeface="Calibri" panose="020F0502020204030204" pitchFamily="34" charset="0"/>
            </a:endParaRPr>
          </a:p>
          <a:p>
            <a:pPr>
              <a:spcAft>
                <a:spcPts val="0"/>
              </a:spcAft>
            </a:pPr>
            <a:r>
              <a:rPr lang="fr-CA" sz="2400" dirty="0" err="1" smtClean="0">
                <a:latin typeface="Times New Roman" panose="02020603050405020304" pitchFamily="18" charset="0"/>
                <a:ea typeface="Calibri" panose="020F0502020204030204" pitchFamily="34" charset="0"/>
              </a:rPr>
              <a:t>Lubomír</a:t>
            </a:r>
            <a:r>
              <a:rPr lang="fr-CA" sz="2400" dirty="0" smtClean="0">
                <a:latin typeface="Times New Roman" panose="02020603050405020304" pitchFamily="18" charset="0"/>
                <a:ea typeface="Calibri" panose="020F0502020204030204" pitchFamily="34" charset="0"/>
              </a:rPr>
              <a:t> </a:t>
            </a:r>
            <a:r>
              <a:rPr lang="fr-CA" sz="2400" dirty="0" err="1">
                <a:latin typeface="Times New Roman" panose="02020603050405020304" pitchFamily="18" charset="0"/>
                <a:ea typeface="Calibri" panose="020F0502020204030204" pitchFamily="34" charset="0"/>
              </a:rPr>
              <a:t>Doležel</a:t>
            </a:r>
            <a:r>
              <a:rPr lang="fr-CA" sz="2400" dirty="0">
                <a:latin typeface="Times New Roman" panose="02020603050405020304" pitchFamily="18" charset="0"/>
                <a:ea typeface="Calibri" panose="020F0502020204030204" pitchFamily="34" charset="0"/>
              </a:rPr>
              <a:t> </a:t>
            </a:r>
            <a:r>
              <a:rPr lang="cs-CZ" sz="2400" dirty="0" smtClean="0">
                <a:latin typeface="Times New Roman" panose="02020603050405020304" pitchFamily="18" charset="0"/>
                <a:ea typeface="Calibri" panose="020F0502020204030204" pitchFamily="34" charset="0"/>
              </a:rPr>
              <a:t>- </a:t>
            </a:r>
            <a:r>
              <a:rPr lang="fr-CA" sz="2400" dirty="0" smtClean="0">
                <a:latin typeface="Times New Roman" panose="02020603050405020304" pitchFamily="18" charset="0"/>
                <a:ea typeface="Calibri" panose="020F0502020204030204" pitchFamily="34" charset="0"/>
              </a:rPr>
              <a:t>construction </a:t>
            </a:r>
            <a:r>
              <a:rPr lang="fr-CA" sz="2400" dirty="0">
                <a:latin typeface="Times New Roman" panose="02020603050405020304" pitchFamily="18" charset="0"/>
                <a:ea typeface="Calibri" panose="020F0502020204030204" pitchFamily="34" charset="0"/>
              </a:rPr>
              <a:t>de l’univers </a:t>
            </a:r>
            <a:r>
              <a:rPr lang="fr-CA" sz="2400" dirty="0" smtClean="0">
                <a:latin typeface="Times New Roman" panose="02020603050405020304" pitchFamily="18" charset="0"/>
                <a:ea typeface="Calibri" panose="020F0502020204030204" pitchFamily="34" charset="0"/>
              </a:rPr>
              <a:t>fictionnel</a:t>
            </a:r>
            <a:endParaRPr lang="cs-CZ" sz="2400" dirty="0" smtClean="0">
              <a:latin typeface="Times New Roman" panose="02020603050405020304" pitchFamily="18" charset="0"/>
              <a:ea typeface="Calibri" panose="020F0502020204030204" pitchFamily="34" charset="0"/>
            </a:endParaRPr>
          </a:p>
          <a:p>
            <a:pPr>
              <a:spcAft>
                <a:spcPts val="0"/>
              </a:spcAft>
            </a:pPr>
            <a:endParaRPr lang="cs-CZ"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8324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11645" y="-1143492"/>
            <a:ext cx="6120682" cy="8784947"/>
          </a:xfrm>
          <a:prstGeom prst="rect">
            <a:avLst/>
          </a:prstGeom>
        </p:spPr>
      </p:pic>
    </p:spTree>
    <p:extLst>
      <p:ext uri="{BB962C8B-B14F-4D97-AF65-F5344CB8AC3E}">
        <p14:creationId xmlns:p14="http://schemas.microsoft.com/office/powerpoint/2010/main" val="306361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9552" y="332657"/>
            <a:ext cx="8424936" cy="3539430"/>
          </a:xfrm>
          <a:prstGeom prst="rect">
            <a:avLst/>
          </a:prstGeom>
        </p:spPr>
        <p:txBody>
          <a:bodyPr wrap="square">
            <a:spAutoFit/>
          </a:bodyPr>
          <a:lstStyle/>
          <a:p>
            <a:pPr algn="just">
              <a:spcAft>
                <a:spcPts val="0"/>
              </a:spcAft>
            </a:pPr>
            <a:r>
              <a:rPr lang="fr-CA" sz="2800" i="1" dirty="0">
                <a:latin typeface="Times New Roman" panose="02020603050405020304" pitchFamily="18" charset="0"/>
                <a:ea typeface="Times New Roman" panose="02020603050405020304" pitchFamily="18" charset="0"/>
                <a:cs typeface="Courier"/>
              </a:rPr>
              <a:t>Plus forêt non, Désastre. Une terre éventrée de racines, ruines d’arbres noyées dans la boue. Cette dévastation de troncs tresse un labyrinthe sans issue. Éteintes des rhapsodies d’oiseaux. […] Une silhouette dans au fond du bois brisé – ses mains tracent dans la désolation la figure d’une folle d’une</a:t>
            </a:r>
            <a:endParaRPr lang="cs-CZ" sz="2800" dirty="0">
              <a:latin typeface="Times New Roman" panose="02020603050405020304" pitchFamily="18" charset="0"/>
              <a:ea typeface="Times New Roman" panose="02020603050405020304" pitchFamily="18" charset="0"/>
              <a:cs typeface="Courier"/>
            </a:endParaRPr>
          </a:p>
          <a:p>
            <a:pPr algn="just">
              <a:spcAft>
                <a:spcPts val="0"/>
              </a:spcAft>
            </a:pPr>
            <a:r>
              <a:rPr lang="fr-CA" sz="2800" dirty="0">
                <a:latin typeface="Times New Roman" panose="02020603050405020304" pitchFamily="18" charset="0"/>
                <a:ea typeface="Times New Roman" panose="02020603050405020304" pitchFamily="18" charset="0"/>
                <a:cs typeface="Courier"/>
              </a:rPr>
              <a:t>Nikki ouvre les yeux. Signal d’alarme au fond du ventre, pipi ou bien terreur. (T 11)</a:t>
            </a:r>
            <a:endParaRPr lang="cs-CZ" sz="2800" dirty="0">
              <a:latin typeface="Times New Roman" panose="02020603050405020304" pitchFamily="18" charset="0"/>
              <a:ea typeface="Times New Roman" panose="02020603050405020304" pitchFamily="18" charset="0"/>
              <a:cs typeface="Courier"/>
            </a:endParaRPr>
          </a:p>
        </p:txBody>
      </p:sp>
    </p:spTree>
    <p:extLst>
      <p:ext uri="{BB962C8B-B14F-4D97-AF65-F5344CB8AC3E}">
        <p14:creationId xmlns:p14="http://schemas.microsoft.com/office/powerpoint/2010/main" val="639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75528" y="1373955"/>
            <a:ext cx="6235894" cy="4066887"/>
          </a:xfrm>
          <a:prstGeom prst="rect">
            <a:avLst/>
          </a:prstGeom>
        </p:spPr>
      </p:pic>
      <p:sp>
        <p:nvSpPr>
          <p:cNvPr id="3" name="Obdélník 2"/>
          <p:cNvSpPr/>
          <p:nvPr/>
        </p:nvSpPr>
        <p:spPr>
          <a:xfrm>
            <a:off x="107503" y="116632"/>
            <a:ext cx="4752527" cy="4893647"/>
          </a:xfrm>
          <a:prstGeom prst="rect">
            <a:avLst/>
          </a:prstGeom>
        </p:spPr>
        <p:txBody>
          <a:bodyPr wrap="square">
            <a:spAutoFit/>
          </a:bodyPr>
          <a:lstStyle/>
          <a:p>
            <a:pPr>
              <a:spcAft>
                <a:spcPts val="0"/>
              </a:spcAft>
            </a:pPr>
            <a:r>
              <a:rPr lang="fr-CA" sz="2400" dirty="0" err="1">
                <a:latin typeface="Times New Roman" panose="02020603050405020304" pitchFamily="18" charset="0"/>
                <a:ea typeface="Times New Roman" panose="02020603050405020304" pitchFamily="18" charset="0"/>
                <a:cs typeface="Courier"/>
              </a:rPr>
              <a:t>Trophonion</a:t>
            </a:r>
            <a:r>
              <a:rPr lang="fr-CA" sz="2400" dirty="0">
                <a:latin typeface="Times New Roman" panose="02020603050405020304" pitchFamily="18" charset="0"/>
                <a:ea typeface="Times New Roman" panose="02020603050405020304" pitchFamily="18" charset="0"/>
                <a:cs typeface="Courier"/>
              </a:rPr>
              <a:t> XSSS-GFFR </a:t>
            </a:r>
            <a:r>
              <a:rPr lang="fr-CA" sz="2400" baseline="-25000" dirty="0">
                <a:latin typeface="Times New Roman" panose="02020603050405020304" pitchFamily="18" charset="0"/>
                <a:ea typeface="Times New Roman" panose="02020603050405020304" pitchFamily="18" charset="0"/>
                <a:cs typeface="Courier"/>
              </a:rPr>
              <a:t>5</a:t>
            </a:r>
            <a:r>
              <a:rPr lang="fr-CA" sz="2400" dirty="0">
                <a:latin typeface="Times New Roman" panose="02020603050405020304" pitchFamily="18" charset="0"/>
                <a:ea typeface="Times New Roman" panose="02020603050405020304" pitchFamily="18" charset="0"/>
                <a:cs typeface="Courier"/>
              </a:rPr>
              <a:t>AMGMT</a:t>
            </a:r>
            <a:endParaRPr lang="cs-CZ" sz="2400" dirty="0">
              <a:latin typeface="Times New Roman" panose="02020603050405020304" pitchFamily="18" charset="0"/>
              <a:ea typeface="Times New Roman" panose="02020603050405020304" pitchFamily="18" charset="0"/>
              <a:cs typeface="Courier"/>
            </a:endParaRPr>
          </a:p>
          <a:p>
            <a:pPr>
              <a:spcAft>
                <a:spcPts val="0"/>
              </a:spcAft>
            </a:pPr>
            <a:r>
              <a:rPr lang="fr-CA" sz="2400" dirty="0">
                <a:latin typeface="Times New Roman" panose="02020603050405020304" pitchFamily="18" charset="0"/>
                <a:ea typeface="Times New Roman" panose="02020603050405020304" pitchFamily="18" charset="0"/>
                <a:cs typeface="Courier"/>
              </a:rPr>
              <a:t>&lt;</a:t>
            </a:r>
            <a:r>
              <a:rPr lang="fr-CA" sz="2400" dirty="0" err="1">
                <a:latin typeface="Times New Roman" panose="02020603050405020304" pitchFamily="18" charset="0"/>
                <a:ea typeface="Times New Roman" panose="02020603050405020304" pitchFamily="18" charset="0"/>
                <a:cs typeface="Courier"/>
              </a:rPr>
              <a:t>MeiMei</a:t>
            </a:r>
            <a:r>
              <a:rPr lang="fr-CA" sz="2400" dirty="0">
                <a:latin typeface="Times New Roman" panose="02020603050405020304" pitchFamily="18" charset="0"/>
                <a:ea typeface="Times New Roman" panose="02020603050405020304" pitchFamily="18" charset="0"/>
                <a:cs typeface="Courier"/>
              </a:rPr>
              <a:t>&gt; quoi t’as dit</a:t>
            </a:r>
            <a:endParaRPr lang="cs-CZ" sz="2400" dirty="0">
              <a:latin typeface="Times New Roman" panose="02020603050405020304" pitchFamily="18" charset="0"/>
              <a:ea typeface="Times New Roman" panose="02020603050405020304" pitchFamily="18" charset="0"/>
              <a:cs typeface="Courier"/>
            </a:endParaRPr>
          </a:p>
          <a:p>
            <a:pPr>
              <a:spcAft>
                <a:spcPts val="0"/>
              </a:spcAft>
            </a:pPr>
            <a:r>
              <a:rPr lang="fr-CA" sz="2400" dirty="0">
                <a:latin typeface="Times New Roman" panose="02020603050405020304" pitchFamily="18" charset="0"/>
                <a:ea typeface="Times New Roman" panose="02020603050405020304" pitchFamily="18" charset="0"/>
                <a:cs typeface="Courier"/>
              </a:rPr>
              <a:t>&lt;</a:t>
            </a:r>
            <a:r>
              <a:rPr lang="fr-CA" sz="2400" dirty="0" err="1">
                <a:latin typeface="Times New Roman" panose="02020603050405020304" pitchFamily="18" charset="0"/>
                <a:ea typeface="Times New Roman" panose="02020603050405020304" pitchFamily="18" charset="0"/>
                <a:cs typeface="Courier"/>
              </a:rPr>
              <a:t>kllm</a:t>
            </a:r>
            <a:r>
              <a:rPr lang="fr-CA" sz="2400" dirty="0">
                <a:latin typeface="Times New Roman" panose="02020603050405020304" pitchFamily="18" charset="0"/>
                <a:ea typeface="Times New Roman" panose="02020603050405020304" pitchFamily="18" charset="0"/>
                <a:cs typeface="Courier"/>
              </a:rPr>
              <a:t>&gt; </a:t>
            </a:r>
            <a:r>
              <a:rPr lang="fr-CA" sz="2400" dirty="0" err="1">
                <a:latin typeface="Times New Roman" panose="02020603050405020304" pitchFamily="18" charset="0"/>
                <a:ea typeface="Times New Roman" panose="02020603050405020304" pitchFamily="18" charset="0"/>
                <a:cs typeface="Courier"/>
              </a:rPr>
              <a:t>nikki</a:t>
            </a:r>
            <a:r>
              <a:rPr lang="fr-CA" sz="2400" dirty="0">
                <a:latin typeface="Times New Roman" panose="02020603050405020304" pitchFamily="18" charset="0"/>
                <a:ea typeface="Times New Roman" panose="02020603050405020304" pitchFamily="18" charset="0"/>
                <a:cs typeface="Courier"/>
              </a:rPr>
              <a:t> chanson</a:t>
            </a:r>
            <a:endParaRPr lang="cs-CZ" sz="2400" dirty="0">
              <a:latin typeface="Times New Roman" panose="02020603050405020304" pitchFamily="18" charset="0"/>
              <a:ea typeface="Times New Roman" panose="02020603050405020304" pitchFamily="18" charset="0"/>
              <a:cs typeface="Courier"/>
            </a:endParaRPr>
          </a:p>
          <a:p>
            <a:pPr>
              <a:spcAft>
                <a:spcPts val="0"/>
              </a:spcAft>
            </a:pPr>
            <a:r>
              <a:rPr lang="fr-CA" sz="2400" dirty="0">
                <a:latin typeface="Times New Roman" panose="02020603050405020304" pitchFamily="18" charset="0"/>
                <a:ea typeface="Times New Roman" panose="02020603050405020304" pitchFamily="18" charset="0"/>
                <a:cs typeface="Courier"/>
              </a:rPr>
              <a:t>&lt;</a:t>
            </a:r>
            <a:r>
              <a:rPr lang="fr-CA" sz="2400" dirty="0" err="1">
                <a:latin typeface="Times New Roman" panose="02020603050405020304" pitchFamily="18" charset="0"/>
                <a:ea typeface="Times New Roman" panose="02020603050405020304" pitchFamily="18" charset="0"/>
                <a:cs typeface="Courier"/>
              </a:rPr>
              <a:t>MeiMei</a:t>
            </a:r>
            <a:r>
              <a:rPr lang="fr-CA" sz="2400" dirty="0">
                <a:latin typeface="Times New Roman" panose="02020603050405020304" pitchFamily="18" charset="0"/>
                <a:ea typeface="Times New Roman" panose="02020603050405020304" pitchFamily="18" charset="0"/>
                <a:cs typeface="Courier"/>
              </a:rPr>
              <a:t>&gt; </a:t>
            </a:r>
            <a:r>
              <a:rPr lang="fr-CA" sz="2400" dirty="0" err="1">
                <a:latin typeface="Times New Roman" panose="02020603050405020304" pitchFamily="18" charset="0"/>
                <a:ea typeface="Times New Roman" panose="02020603050405020304" pitchFamily="18" charset="0"/>
                <a:cs typeface="Courier"/>
              </a:rPr>
              <a:t>nicole</a:t>
            </a:r>
            <a:endParaRPr lang="cs-CZ" sz="2400" dirty="0">
              <a:latin typeface="Times New Roman" panose="02020603050405020304" pitchFamily="18" charset="0"/>
              <a:ea typeface="Times New Roman" panose="02020603050405020304" pitchFamily="18" charset="0"/>
              <a:cs typeface="Courier"/>
            </a:endParaRPr>
          </a:p>
          <a:p>
            <a:pPr>
              <a:spcAft>
                <a:spcPts val="0"/>
              </a:spcAft>
            </a:pPr>
            <a:r>
              <a:rPr lang="fr-CA" sz="2400" dirty="0">
                <a:latin typeface="Times New Roman" panose="02020603050405020304" pitchFamily="18" charset="0"/>
                <a:ea typeface="Times New Roman" panose="02020603050405020304" pitchFamily="18" charset="0"/>
                <a:cs typeface="Courier"/>
              </a:rPr>
              <a:t>&lt;</a:t>
            </a:r>
            <a:r>
              <a:rPr lang="fr-CA" sz="2400" dirty="0" err="1">
                <a:latin typeface="Times New Roman" panose="02020603050405020304" pitchFamily="18" charset="0"/>
                <a:ea typeface="Times New Roman" panose="02020603050405020304" pitchFamily="18" charset="0"/>
                <a:cs typeface="Courier"/>
              </a:rPr>
              <a:t>kllm</a:t>
            </a:r>
            <a:r>
              <a:rPr lang="fr-CA" sz="2400" dirty="0">
                <a:latin typeface="Times New Roman" panose="02020603050405020304" pitchFamily="18" charset="0"/>
                <a:ea typeface="Times New Roman" panose="02020603050405020304" pitchFamily="18" charset="0"/>
                <a:cs typeface="Courier"/>
              </a:rPr>
              <a:t>&gt; </a:t>
            </a:r>
            <a:r>
              <a:rPr lang="fr-CA" sz="2400" dirty="0" err="1">
                <a:latin typeface="Times New Roman" panose="02020603050405020304" pitchFamily="18" charset="0"/>
                <a:ea typeface="Times New Roman" panose="02020603050405020304" pitchFamily="18" charset="0"/>
                <a:cs typeface="Courier"/>
              </a:rPr>
              <a:t>ptêt</a:t>
            </a:r>
            <a:endParaRPr lang="cs-CZ" sz="2400" dirty="0">
              <a:latin typeface="Times New Roman" panose="02020603050405020304" pitchFamily="18" charset="0"/>
              <a:ea typeface="Times New Roman" panose="02020603050405020304" pitchFamily="18" charset="0"/>
              <a:cs typeface="Courier"/>
            </a:endParaRPr>
          </a:p>
          <a:p>
            <a:pPr>
              <a:spcAft>
                <a:spcPts val="0"/>
              </a:spcAft>
            </a:pPr>
            <a:r>
              <a:rPr lang="fr-CA" sz="2400" dirty="0">
                <a:latin typeface="Times New Roman" panose="02020603050405020304" pitchFamily="18" charset="0"/>
                <a:ea typeface="Times New Roman" panose="02020603050405020304" pitchFamily="18" charset="0"/>
                <a:cs typeface="Courier"/>
              </a:rPr>
              <a:t>&lt;</a:t>
            </a:r>
            <a:r>
              <a:rPr lang="fr-CA" sz="2400" dirty="0" err="1">
                <a:latin typeface="Times New Roman" panose="02020603050405020304" pitchFamily="18" charset="0"/>
                <a:ea typeface="Times New Roman" panose="02020603050405020304" pitchFamily="18" charset="0"/>
                <a:cs typeface="Courier"/>
              </a:rPr>
              <a:t>MeiMei</a:t>
            </a:r>
            <a:r>
              <a:rPr lang="fr-CA" sz="2400" dirty="0">
                <a:latin typeface="Times New Roman" panose="02020603050405020304" pitchFamily="18" charset="0"/>
                <a:ea typeface="Times New Roman" panose="02020603050405020304" pitchFamily="18" charset="0"/>
                <a:cs typeface="Courier"/>
              </a:rPr>
              <a:t>&gt; </a:t>
            </a:r>
            <a:r>
              <a:rPr lang="fr-CA" sz="2400" dirty="0" err="1">
                <a:latin typeface="Times New Roman" panose="02020603050405020304" pitchFamily="18" charset="0"/>
                <a:ea typeface="Times New Roman" panose="02020603050405020304" pitchFamily="18" charset="0"/>
                <a:cs typeface="Courier"/>
              </a:rPr>
              <a:t>old</a:t>
            </a:r>
            <a:r>
              <a:rPr lang="fr-CA" sz="2400" dirty="0">
                <a:latin typeface="Times New Roman" panose="02020603050405020304" pitchFamily="18" charset="0"/>
                <a:ea typeface="Times New Roman" panose="02020603050405020304" pitchFamily="18" charset="0"/>
                <a:cs typeface="Courier"/>
              </a:rPr>
              <a:t> </a:t>
            </a:r>
            <a:r>
              <a:rPr lang="fr-CA" sz="2400" dirty="0" err="1">
                <a:latin typeface="Times New Roman" panose="02020603050405020304" pitchFamily="18" charset="0"/>
                <a:ea typeface="Times New Roman" panose="02020603050405020304" pitchFamily="18" charset="0"/>
                <a:cs typeface="Courier"/>
              </a:rPr>
              <a:t>school</a:t>
            </a:r>
            <a:endParaRPr lang="cs-CZ" sz="2400" dirty="0">
              <a:latin typeface="Times New Roman" panose="02020603050405020304" pitchFamily="18" charset="0"/>
              <a:ea typeface="Times New Roman" panose="02020603050405020304" pitchFamily="18" charset="0"/>
              <a:cs typeface="Courier"/>
            </a:endParaRPr>
          </a:p>
          <a:p>
            <a:pPr>
              <a:spcAft>
                <a:spcPts val="0"/>
              </a:spcAft>
            </a:pPr>
            <a:r>
              <a:rPr lang="fr-CA" sz="2400" dirty="0">
                <a:latin typeface="Times New Roman" panose="02020603050405020304" pitchFamily="18" charset="0"/>
                <a:ea typeface="Times New Roman" panose="02020603050405020304" pitchFamily="18" charset="0"/>
                <a:cs typeface="Courier"/>
              </a:rPr>
              <a:t>&lt;</a:t>
            </a:r>
            <a:r>
              <a:rPr lang="fr-CA" sz="2400" dirty="0" err="1">
                <a:latin typeface="Times New Roman" panose="02020603050405020304" pitchFamily="18" charset="0"/>
                <a:ea typeface="Times New Roman" panose="02020603050405020304" pitchFamily="18" charset="0"/>
                <a:cs typeface="Courier"/>
              </a:rPr>
              <a:t>kllm</a:t>
            </a:r>
            <a:r>
              <a:rPr lang="fr-CA" sz="2400" dirty="0">
                <a:latin typeface="Times New Roman" panose="02020603050405020304" pitchFamily="18" charset="0"/>
                <a:ea typeface="Times New Roman" panose="02020603050405020304" pitchFamily="18" charset="0"/>
                <a:cs typeface="Courier"/>
              </a:rPr>
              <a:t>&gt; </a:t>
            </a:r>
            <a:r>
              <a:rPr lang="fr-CA" sz="2400" dirty="0" err="1">
                <a:latin typeface="Times New Roman" panose="02020603050405020304" pitchFamily="18" charset="0"/>
                <a:ea typeface="Times New Roman" panose="02020603050405020304" pitchFamily="18" charset="0"/>
                <a:cs typeface="Courier"/>
              </a:rPr>
              <a:t>chill</a:t>
            </a:r>
            <a:endParaRPr lang="cs-CZ" sz="2400" dirty="0">
              <a:latin typeface="Times New Roman" panose="02020603050405020304" pitchFamily="18" charset="0"/>
              <a:ea typeface="Times New Roman" panose="02020603050405020304" pitchFamily="18" charset="0"/>
              <a:cs typeface="Courier"/>
            </a:endParaRPr>
          </a:p>
          <a:p>
            <a:pPr>
              <a:spcAft>
                <a:spcPts val="0"/>
              </a:spcAft>
            </a:pPr>
            <a:r>
              <a:rPr lang="fr-CA" sz="2400" dirty="0">
                <a:latin typeface="Times New Roman" panose="02020603050405020304" pitchFamily="18" charset="0"/>
                <a:ea typeface="Times New Roman" panose="02020603050405020304" pitchFamily="18" charset="0"/>
                <a:cs typeface="Courier"/>
              </a:rPr>
              <a:t>&lt;</a:t>
            </a:r>
            <a:r>
              <a:rPr lang="fr-CA" sz="2400" dirty="0" err="1">
                <a:latin typeface="Times New Roman" panose="02020603050405020304" pitchFamily="18" charset="0"/>
                <a:ea typeface="Times New Roman" panose="02020603050405020304" pitchFamily="18" charset="0"/>
                <a:cs typeface="Courier"/>
              </a:rPr>
              <a:t>MeiMei</a:t>
            </a:r>
            <a:r>
              <a:rPr lang="fr-CA" sz="2400" dirty="0">
                <a:latin typeface="Times New Roman" panose="02020603050405020304" pitchFamily="18" charset="0"/>
                <a:ea typeface="Times New Roman" panose="02020603050405020304" pitchFamily="18" charset="0"/>
                <a:cs typeface="Courier"/>
              </a:rPr>
              <a:t>&gt; elle fait quoi Nicole Chanson?</a:t>
            </a:r>
            <a:endParaRPr lang="cs-CZ" sz="2400" dirty="0">
              <a:latin typeface="Times New Roman" panose="02020603050405020304" pitchFamily="18" charset="0"/>
              <a:ea typeface="Times New Roman" panose="02020603050405020304" pitchFamily="18" charset="0"/>
              <a:cs typeface="Courier"/>
            </a:endParaRPr>
          </a:p>
          <a:p>
            <a:pPr>
              <a:spcAft>
                <a:spcPts val="0"/>
              </a:spcAft>
            </a:pPr>
            <a:r>
              <a:rPr lang="fr-CA" sz="2400" dirty="0">
                <a:latin typeface="Times New Roman" panose="02020603050405020304" pitchFamily="18" charset="0"/>
                <a:ea typeface="Times New Roman" panose="02020603050405020304" pitchFamily="18" charset="0"/>
                <a:cs typeface="Courier"/>
              </a:rPr>
              <a:t>&lt;</a:t>
            </a:r>
            <a:r>
              <a:rPr lang="fr-CA" sz="2400" dirty="0" err="1">
                <a:latin typeface="Times New Roman" panose="02020603050405020304" pitchFamily="18" charset="0"/>
                <a:ea typeface="Times New Roman" panose="02020603050405020304" pitchFamily="18" charset="0"/>
                <a:cs typeface="Courier"/>
              </a:rPr>
              <a:t>kllm</a:t>
            </a:r>
            <a:r>
              <a:rPr lang="fr-CA" sz="2400" dirty="0">
                <a:latin typeface="Times New Roman" panose="02020603050405020304" pitchFamily="18" charset="0"/>
                <a:ea typeface="Times New Roman" panose="02020603050405020304" pitchFamily="18" charset="0"/>
                <a:cs typeface="Courier"/>
              </a:rPr>
              <a:t>&gt; détective à chats</a:t>
            </a:r>
            <a:endParaRPr lang="cs-CZ" sz="2400" dirty="0">
              <a:latin typeface="Times New Roman" panose="02020603050405020304" pitchFamily="18" charset="0"/>
              <a:ea typeface="Times New Roman" panose="02020603050405020304" pitchFamily="18" charset="0"/>
              <a:cs typeface="Courier"/>
            </a:endParaRPr>
          </a:p>
          <a:p>
            <a:pPr>
              <a:spcAft>
                <a:spcPts val="0"/>
              </a:spcAft>
            </a:pPr>
            <a:r>
              <a:rPr lang="fr-CA" sz="2400" dirty="0">
                <a:latin typeface="Times New Roman" panose="02020603050405020304" pitchFamily="18" charset="0"/>
                <a:ea typeface="Times New Roman" panose="02020603050405020304" pitchFamily="18" charset="0"/>
                <a:cs typeface="Courier"/>
              </a:rPr>
              <a:t>&lt;</a:t>
            </a:r>
            <a:r>
              <a:rPr lang="fr-CA" sz="2400" dirty="0" err="1">
                <a:latin typeface="Times New Roman" panose="02020603050405020304" pitchFamily="18" charset="0"/>
                <a:ea typeface="Times New Roman" panose="02020603050405020304" pitchFamily="18" charset="0"/>
                <a:cs typeface="Courier"/>
              </a:rPr>
              <a:t>MeiMei</a:t>
            </a:r>
            <a:r>
              <a:rPr lang="fr-CA" sz="2400" dirty="0">
                <a:latin typeface="Times New Roman" panose="02020603050405020304" pitchFamily="18" charset="0"/>
                <a:ea typeface="Times New Roman" panose="02020603050405020304" pitchFamily="18" charset="0"/>
                <a:cs typeface="Courier"/>
              </a:rPr>
              <a:t>&gt; </a:t>
            </a:r>
            <a:r>
              <a:rPr lang="fr-CA" sz="2400" dirty="0" err="1">
                <a:latin typeface="Times New Roman" panose="02020603050405020304" pitchFamily="18" charset="0"/>
                <a:ea typeface="Times New Roman" panose="02020603050405020304" pitchFamily="18" charset="0"/>
                <a:cs typeface="Courier"/>
              </a:rPr>
              <a:t>what</a:t>
            </a:r>
            <a:r>
              <a:rPr lang="fr-CA" sz="2400" dirty="0">
                <a:latin typeface="Times New Roman" panose="02020603050405020304" pitchFamily="18" charset="0"/>
                <a:ea typeface="Times New Roman" panose="02020603050405020304" pitchFamily="18" charset="0"/>
                <a:cs typeface="Courier"/>
              </a:rPr>
              <a:t>?</a:t>
            </a:r>
            <a:endParaRPr lang="cs-CZ" sz="2400" dirty="0">
              <a:latin typeface="Times New Roman" panose="02020603050405020304" pitchFamily="18" charset="0"/>
              <a:ea typeface="Times New Roman" panose="02020603050405020304" pitchFamily="18" charset="0"/>
              <a:cs typeface="Courier"/>
            </a:endParaRPr>
          </a:p>
          <a:p>
            <a:pPr>
              <a:spcAft>
                <a:spcPts val="0"/>
              </a:spcAft>
            </a:pPr>
            <a:r>
              <a:rPr lang="fr-CA" sz="2400" dirty="0">
                <a:latin typeface="Times New Roman" panose="02020603050405020304" pitchFamily="18" charset="0"/>
                <a:ea typeface="Times New Roman" panose="02020603050405020304" pitchFamily="18" charset="0"/>
                <a:cs typeface="Courier"/>
              </a:rPr>
              <a:t>&lt;</a:t>
            </a:r>
            <a:r>
              <a:rPr lang="fr-CA" sz="2400" dirty="0" err="1">
                <a:latin typeface="Times New Roman" panose="02020603050405020304" pitchFamily="18" charset="0"/>
                <a:ea typeface="Times New Roman" panose="02020603050405020304" pitchFamily="18" charset="0"/>
                <a:cs typeface="Courier"/>
              </a:rPr>
              <a:t>kllm</a:t>
            </a:r>
            <a:r>
              <a:rPr lang="fr-CA" sz="2400" dirty="0">
                <a:latin typeface="Times New Roman" panose="02020603050405020304" pitchFamily="18" charset="0"/>
                <a:ea typeface="Times New Roman" panose="02020603050405020304" pitchFamily="18" charset="0"/>
                <a:cs typeface="Courier"/>
              </a:rPr>
              <a:t>&gt; elle cherche les chats perdus dans son quartier (T 13)</a:t>
            </a:r>
            <a:endParaRPr lang="cs-CZ" sz="2400" dirty="0">
              <a:latin typeface="Times New Roman" panose="02020603050405020304" pitchFamily="18" charset="0"/>
              <a:ea typeface="Times New Roman" panose="02020603050405020304" pitchFamily="18" charset="0"/>
              <a:cs typeface="Courier"/>
            </a:endParaRPr>
          </a:p>
        </p:txBody>
      </p:sp>
    </p:spTree>
    <p:extLst>
      <p:ext uri="{BB962C8B-B14F-4D97-AF65-F5344CB8AC3E}">
        <p14:creationId xmlns:p14="http://schemas.microsoft.com/office/powerpoint/2010/main" val="282815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332656"/>
            <a:ext cx="8424936" cy="3970318"/>
          </a:xfrm>
          <a:prstGeom prst="rect">
            <a:avLst/>
          </a:prstGeom>
        </p:spPr>
        <p:txBody>
          <a:bodyPr wrap="square">
            <a:spAutoFit/>
          </a:bodyPr>
          <a:lstStyle/>
          <a:p>
            <a:pPr algn="just">
              <a:spcAft>
                <a:spcPts val="0"/>
              </a:spcAft>
            </a:pPr>
            <a:r>
              <a:rPr lang="fr-CA" sz="2800" i="1" dirty="0">
                <a:latin typeface="Times New Roman" panose="02020603050405020304" pitchFamily="18" charset="0"/>
                <a:ea typeface="Times New Roman" panose="02020603050405020304" pitchFamily="18" charset="0"/>
                <a:cs typeface="Courier"/>
              </a:rPr>
              <a:t>Radio GRA ne lâche rien, on crèvera avant de laisser ces fils de chameaux boire dans… </a:t>
            </a:r>
            <a:r>
              <a:rPr lang="fr-CA" sz="2800" i="1" dirty="0" err="1">
                <a:latin typeface="Times New Roman" panose="02020603050405020304" pitchFamily="18" charset="0"/>
                <a:ea typeface="Times New Roman" panose="02020603050405020304" pitchFamily="18" charset="0"/>
                <a:cs typeface="Courier"/>
              </a:rPr>
              <a:t>atta</a:t>
            </a:r>
            <a:r>
              <a:rPr lang="fr-CA" sz="2800" i="1" dirty="0">
                <a:latin typeface="Times New Roman" panose="02020603050405020304" pitchFamily="18" charset="0"/>
                <a:ea typeface="Times New Roman" panose="02020603050405020304" pitchFamily="18" charset="0"/>
                <a:cs typeface="Courier"/>
              </a:rPr>
              <a:t>, </a:t>
            </a:r>
            <a:r>
              <a:rPr lang="fr-CA" sz="2800" i="1" dirty="0" err="1">
                <a:latin typeface="Times New Roman" panose="02020603050405020304" pitchFamily="18" charset="0"/>
                <a:ea typeface="Times New Roman" panose="02020603050405020304" pitchFamily="18" charset="0"/>
                <a:cs typeface="Courier"/>
              </a:rPr>
              <a:t>oué</a:t>
            </a:r>
            <a:r>
              <a:rPr lang="fr-CA" sz="2800" i="1" dirty="0">
                <a:latin typeface="Times New Roman" panose="02020603050405020304" pitchFamily="18" charset="0"/>
                <a:ea typeface="Times New Roman" panose="02020603050405020304" pitchFamily="18" charset="0"/>
                <a:cs typeface="Courier"/>
              </a:rPr>
              <a:t> alors on m’dit que c’est au parc de Gaspé que nos camarades ont fait la découverte d’un raton laveur mort, dépecé et décapité dans une balançoire. Tout le monde sait que ces bibittes ne sont guère appréciées mais franchement là vous abusez les chums… […] je vais vous laisser en compagnie de</a:t>
            </a:r>
            <a:r>
              <a:rPr lang="fr-CA" sz="2800" dirty="0">
                <a:latin typeface="Times New Roman" panose="02020603050405020304" pitchFamily="18" charset="0"/>
                <a:ea typeface="Times New Roman" panose="02020603050405020304" pitchFamily="18" charset="0"/>
                <a:cs typeface="Courier"/>
              </a:rPr>
              <a:t> </a:t>
            </a:r>
            <a:r>
              <a:rPr lang="fr-CA" sz="2800" dirty="0" err="1">
                <a:latin typeface="Times New Roman" panose="02020603050405020304" pitchFamily="18" charset="0"/>
                <a:ea typeface="Times New Roman" panose="02020603050405020304" pitchFamily="18" charset="0"/>
                <a:cs typeface="Courier"/>
              </a:rPr>
              <a:t>Don‘t</a:t>
            </a:r>
            <a:r>
              <a:rPr lang="fr-CA" sz="2800" dirty="0">
                <a:latin typeface="Times New Roman" panose="02020603050405020304" pitchFamily="18" charset="0"/>
                <a:ea typeface="Times New Roman" panose="02020603050405020304" pitchFamily="18" charset="0"/>
                <a:cs typeface="Courier"/>
              </a:rPr>
              <a:t> </a:t>
            </a:r>
            <a:r>
              <a:rPr lang="fr-CA" sz="2800" dirty="0" err="1">
                <a:latin typeface="Times New Roman" panose="02020603050405020304" pitchFamily="18" charset="0"/>
                <a:ea typeface="Times New Roman" panose="02020603050405020304" pitchFamily="18" charset="0"/>
                <a:cs typeface="Courier"/>
              </a:rPr>
              <a:t>Fall</a:t>
            </a:r>
            <a:r>
              <a:rPr lang="fr-CA" sz="2800" dirty="0">
                <a:latin typeface="Times New Roman" panose="02020603050405020304" pitchFamily="18" charset="0"/>
                <a:ea typeface="Times New Roman" panose="02020603050405020304" pitchFamily="18" charset="0"/>
                <a:cs typeface="Courier"/>
              </a:rPr>
              <a:t> </a:t>
            </a:r>
            <a:r>
              <a:rPr lang="fr-CA" sz="2800" i="1" dirty="0">
                <a:latin typeface="Times New Roman" panose="02020603050405020304" pitchFamily="18" charset="0"/>
                <a:ea typeface="Times New Roman" panose="02020603050405020304" pitchFamily="18" charset="0"/>
                <a:cs typeface="Courier"/>
              </a:rPr>
              <a:t>des </a:t>
            </a:r>
            <a:r>
              <a:rPr lang="fr-CA" sz="2800" i="1" dirty="0" err="1">
                <a:latin typeface="Times New Roman" panose="02020603050405020304" pitchFamily="18" charset="0"/>
                <a:ea typeface="Times New Roman" panose="02020603050405020304" pitchFamily="18" charset="0"/>
                <a:cs typeface="Courier"/>
              </a:rPr>
              <a:t>Chameleons</a:t>
            </a:r>
            <a:r>
              <a:rPr lang="fr-CA" sz="2800" i="1" dirty="0">
                <a:latin typeface="Times New Roman" panose="02020603050405020304" pitchFamily="18" charset="0"/>
                <a:ea typeface="Times New Roman" panose="02020603050405020304" pitchFamily="18" charset="0"/>
                <a:cs typeface="Courier"/>
              </a:rPr>
              <a:t>,</a:t>
            </a:r>
            <a:r>
              <a:rPr lang="fr-CA" sz="2800" dirty="0">
                <a:latin typeface="Times New Roman" panose="02020603050405020304" pitchFamily="18" charset="0"/>
                <a:ea typeface="Times New Roman" panose="02020603050405020304" pitchFamily="18" charset="0"/>
                <a:cs typeface="Courier"/>
              </a:rPr>
              <a:t> </a:t>
            </a:r>
            <a:r>
              <a:rPr lang="fr-CA" sz="2800" i="1" dirty="0">
                <a:latin typeface="Times New Roman" panose="02020603050405020304" pitchFamily="18" charset="0"/>
                <a:ea typeface="Times New Roman" panose="02020603050405020304" pitchFamily="18" charset="0"/>
                <a:cs typeface="Courier"/>
              </a:rPr>
              <a:t>on a pensé que ce serait de circonstance.</a:t>
            </a:r>
            <a:r>
              <a:rPr lang="fr-CA" sz="2800" dirty="0">
                <a:latin typeface="Times New Roman" panose="02020603050405020304" pitchFamily="18" charset="0"/>
                <a:ea typeface="Times New Roman" panose="02020603050405020304" pitchFamily="18" charset="0"/>
                <a:cs typeface="Courier"/>
              </a:rPr>
              <a:t> (T 14-15)</a:t>
            </a:r>
            <a:endParaRPr lang="cs-CZ" sz="2800" dirty="0">
              <a:latin typeface="Times New Roman" panose="02020603050405020304" pitchFamily="18" charset="0"/>
              <a:ea typeface="Times New Roman" panose="02020603050405020304" pitchFamily="18" charset="0"/>
              <a:cs typeface="Courier"/>
            </a:endParaRPr>
          </a:p>
        </p:txBody>
      </p:sp>
    </p:spTree>
    <p:extLst>
      <p:ext uri="{BB962C8B-B14F-4D97-AF65-F5344CB8AC3E}">
        <p14:creationId xmlns:p14="http://schemas.microsoft.com/office/powerpoint/2010/main" val="140368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4995" y="1803619"/>
            <a:ext cx="3846398" cy="2997385"/>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05716" y="903504"/>
            <a:ext cx="3911659" cy="3299572"/>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70618" y="2110302"/>
            <a:ext cx="4097076" cy="3566120"/>
          </a:xfrm>
          <a:prstGeom prst="rect">
            <a:avLst/>
          </a:prstGeom>
        </p:spPr>
      </p:pic>
    </p:spTree>
    <p:extLst>
      <p:ext uri="{BB962C8B-B14F-4D97-AF65-F5344CB8AC3E}">
        <p14:creationId xmlns:p14="http://schemas.microsoft.com/office/powerpoint/2010/main" val="163192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260648"/>
            <a:ext cx="8496944" cy="2677656"/>
          </a:xfrm>
          <a:prstGeom prst="rect">
            <a:avLst/>
          </a:prstGeom>
        </p:spPr>
        <p:txBody>
          <a:bodyPr wrap="square">
            <a:spAutoFit/>
          </a:bodyPr>
          <a:lstStyle/>
          <a:p>
            <a:pPr algn="just">
              <a:spcAft>
                <a:spcPts val="0"/>
              </a:spcAft>
            </a:pPr>
            <a:r>
              <a:rPr lang="fr-FR" sz="2800" dirty="0" smtClean="0">
                <a:latin typeface="Times New Roman" panose="02020603050405020304" pitchFamily="18" charset="0"/>
                <a:cs typeface="Times New Roman" panose="02020603050405020304" pitchFamily="18" charset="0"/>
              </a:rPr>
              <a: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Tritogénie</a:t>
            </a:r>
            <a:r>
              <a:rPr lang="fr-FR" sz="2800" dirty="0">
                <a:latin typeface="Times New Roman" panose="02020603050405020304" pitchFamily="18" charset="0"/>
                <a:cs typeface="Times New Roman" panose="02020603050405020304" pitchFamily="18" charset="0"/>
              </a:rPr>
              <a:t> » </a:t>
            </a:r>
            <a:endParaRPr lang="cs-CZ" sz="2800" dirty="0" smtClean="0">
              <a:latin typeface="Times New Roman" panose="02020603050405020304" pitchFamily="18" charset="0"/>
              <a:cs typeface="Times New Roman" panose="02020603050405020304" pitchFamily="18" charset="0"/>
            </a:endParaRPr>
          </a:p>
          <a:p>
            <a:pPr algn="just">
              <a:spcAft>
                <a:spcPts val="0"/>
              </a:spcAft>
            </a:pP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énochéen</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a:t>
            </a:r>
            <a:endParaRPr lang="cs-CZ" sz="2800" dirty="0" smtClean="0">
              <a:latin typeface="Times New Roman" panose="02020603050405020304" pitchFamily="18" charset="0"/>
              <a:cs typeface="Times New Roman" panose="02020603050405020304" pitchFamily="18" charset="0"/>
            </a:endParaRPr>
          </a:p>
          <a:p>
            <a:pPr algn="just">
              <a:spcAft>
                <a:spcPts val="0"/>
              </a:spcAft>
            </a:pP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 Unix antique </a:t>
            </a:r>
            <a:r>
              <a:rPr lang="fr-FR" sz="2800" dirty="0" smtClean="0">
                <a:latin typeface="Times New Roman" panose="02020603050405020304" pitchFamily="18" charset="0"/>
                <a:cs typeface="Times New Roman" panose="02020603050405020304" pitchFamily="18" charset="0"/>
              </a:rPr>
              <a:t>» Apollon</a:t>
            </a:r>
            <a:r>
              <a:rPr lang="fr-FR" sz="2800" dirty="0">
                <a:latin typeface="Times New Roman" panose="02020603050405020304" pitchFamily="18" charset="0"/>
                <a:cs typeface="Times New Roman" panose="02020603050405020304" pitchFamily="18" charset="0"/>
              </a:rPr>
              <a:t>, Artémis, Hermès, Hadès, Tartare, daemon, Oracle, </a:t>
            </a:r>
            <a:r>
              <a:rPr lang="fr-FR" sz="2800" dirty="0" err="1">
                <a:latin typeface="Times New Roman" panose="02020603050405020304" pitchFamily="18" charset="0"/>
                <a:cs typeface="Times New Roman" panose="02020603050405020304" pitchFamily="18" charset="0"/>
              </a:rPr>
              <a:t>Tritogénie</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Vesta</a:t>
            </a:r>
            <a:r>
              <a:rPr lang="cs-CZ"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(T </a:t>
            </a:r>
            <a:r>
              <a:rPr lang="fr-FR" sz="2800" dirty="0">
                <a:latin typeface="Times New Roman" panose="02020603050405020304" pitchFamily="18" charset="0"/>
                <a:cs typeface="Times New Roman" panose="02020603050405020304" pitchFamily="18" charset="0"/>
              </a:rPr>
              <a:t>23 et passim</a:t>
            </a:r>
            <a:r>
              <a:rPr lang="fr-FR" sz="2800" dirty="0" smtClean="0">
                <a:latin typeface="Times New Roman" panose="02020603050405020304" pitchFamily="18" charset="0"/>
                <a:cs typeface="Times New Roman" panose="02020603050405020304" pitchFamily="18" charset="0"/>
              </a:rPr>
              <a:t>)</a:t>
            </a:r>
          </a:p>
          <a:p>
            <a:pPr algn="just">
              <a:spcAft>
                <a:spcPts val="0"/>
              </a:spcAft>
            </a:pPr>
            <a:endParaRPr lang="fr-F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4258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170</TotalTime>
  <Words>716</Words>
  <Application>Microsoft Office PowerPoint</Application>
  <PresentationFormat>Předvádění na obrazovce (4:3)</PresentationFormat>
  <Paragraphs>61</Paragraphs>
  <Slides>15</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15</vt:i4>
      </vt:variant>
    </vt:vector>
  </HeadingPairs>
  <TitlesOfParts>
    <vt:vector size="22" baseType="lpstr">
      <vt:lpstr>Calibri</vt:lpstr>
      <vt:lpstr>Courier</vt:lpstr>
      <vt:lpstr>Franklin Gothic Book</vt:lpstr>
      <vt:lpstr>Franklin Gothic Medium</vt:lpstr>
      <vt:lpstr>Times New Roman</vt:lpstr>
      <vt:lpstr>Wingdings 2</vt:lpstr>
      <vt:lpstr>Cesta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Kyloušek</dc:creator>
  <cp:lastModifiedBy>Uživatel systému Windows</cp:lastModifiedBy>
  <cp:revision>56</cp:revision>
  <dcterms:created xsi:type="dcterms:W3CDTF">2015-03-27T06:28:16Z</dcterms:created>
  <dcterms:modified xsi:type="dcterms:W3CDTF">2019-03-28T06:17:55Z</dcterms:modified>
</cp:coreProperties>
</file>