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68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7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3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10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22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7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5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56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4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4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8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CC11-9367-4284-A755-4B065B2CB9FB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95DF-362F-470F-A1E1-1FAB63CD7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1566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22651" y="474735"/>
            <a:ext cx="9924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>
                <a:solidFill>
                  <a:srgbClr val="C00000"/>
                </a:solidFill>
              </a:rPr>
              <a:t>Proměny Brna na historických snímcích</a:t>
            </a:r>
            <a:endParaRPr lang="cs-CZ" sz="48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5615552" y="1305732"/>
            <a:ext cx="8611892" cy="165576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Výtvarná kultura Brna I.</a:t>
            </a:r>
          </a:p>
        </p:txBody>
      </p:sp>
    </p:spTree>
    <p:extLst>
      <p:ext uri="{BB962C8B-B14F-4D97-AF65-F5344CB8AC3E}">
        <p14:creationId xmlns:p14="http://schemas.microsoft.com/office/powerpoint/2010/main" val="287296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018" y="5046307"/>
            <a:ext cx="10243782" cy="13255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Královská kaple Panny Marie a sv. Václava</a:t>
            </a:r>
            <a:r>
              <a:rPr lang="cs-CZ" sz="2400" dirty="0"/>
              <a:t>, později sv. Cyrila a Metoděje, původem z konce 13. stol., snesena r. 1908, nároží Dominikánského nám. a Veselé ul.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060929"/>
            <a:ext cx="4740095" cy="39853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90" y="381047"/>
            <a:ext cx="6304405" cy="4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2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29" y="3346934"/>
            <a:ext cx="5048250" cy="34194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8" y="595312"/>
            <a:ext cx="4124325" cy="5667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727" y="-121118"/>
            <a:ext cx="3361296" cy="35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2560" y="1123647"/>
            <a:ext cx="4993943" cy="1325563"/>
          </a:xfrm>
        </p:spPr>
        <p:txBody>
          <a:bodyPr>
            <a:normAutofit fontScale="90000"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Tivoli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Josef </a:t>
            </a:r>
            <a:r>
              <a:rPr lang="cs-CZ" sz="2400" dirty="0" err="1">
                <a:solidFill>
                  <a:srgbClr val="FF0000"/>
                </a:solidFill>
              </a:rPr>
              <a:t>Kunzfeld</a:t>
            </a:r>
            <a:r>
              <a:rPr lang="cs-CZ" sz="2400" dirty="0">
                <a:solidFill>
                  <a:srgbClr val="FF0000"/>
                </a:solidFill>
              </a:rPr>
              <a:t>, cca 1902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>
                <a:solidFill>
                  <a:srgbClr val="FF0000"/>
                </a:solidFill>
              </a:rPr>
              <a:t>Staré Brno, Křížová ul.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/>
              <a:t>týž, 1910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Další snímek: </a:t>
            </a:r>
            <a:r>
              <a:rPr lang="cs-CZ" sz="2400" dirty="0" err="1">
                <a:solidFill>
                  <a:srgbClr val="FF0000"/>
                </a:solidFill>
              </a:rPr>
              <a:t>Offermannova</a:t>
            </a:r>
            <a:r>
              <a:rPr lang="cs-CZ" sz="2400" dirty="0">
                <a:solidFill>
                  <a:srgbClr val="FF0000"/>
                </a:solidFill>
              </a:rPr>
              <a:t> továrna, </a:t>
            </a:r>
            <a:r>
              <a:rPr lang="cs-CZ" sz="2400" dirty="0"/>
              <a:t>ulice Trnitá, týž, 1909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05" y="3187962"/>
            <a:ext cx="5713119" cy="33493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9" y="134137"/>
            <a:ext cx="5840856" cy="46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0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99" y="0"/>
            <a:ext cx="8740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" y="0"/>
            <a:ext cx="444751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9" y="136477"/>
            <a:ext cx="5059491" cy="66181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278280" y="3614737"/>
            <a:ext cx="17383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Malé Benátky</a:t>
            </a:r>
          </a:p>
          <a:p>
            <a:r>
              <a:rPr lang="cs-CZ" dirty="0"/>
              <a:t>u Svrateckého</a:t>
            </a:r>
          </a:p>
          <a:p>
            <a:r>
              <a:rPr lang="cs-CZ" dirty="0"/>
              <a:t>náhonu poblíž Dornychu</a:t>
            </a:r>
          </a:p>
          <a:p>
            <a:endParaRPr lang="cs-CZ" dirty="0"/>
          </a:p>
          <a:p>
            <a:r>
              <a:rPr lang="cs-CZ" dirty="0"/>
              <a:t>Pohlednice</a:t>
            </a:r>
          </a:p>
          <a:p>
            <a:endParaRPr lang="cs-CZ" dirty="0"/>
          </a:p>
          <a:p>
            <a:r>
              <a:rPr lang="cs-CZ" dirty="0"/>
              <a:t>Obraz Rudolfa</a:t>
            </a:r>
          </a:p>
          <a:p>
            <a:r>
              <a:rPr lang="cs-CZ" dirty="0" err="1"/>
              <a:t>Quittnera</a:t>
            </a:r>
            <a:r>
              <a:rPr lang="cs-CZ" dirty="0"/>
              <a:t>,</a:t>
            </a:r>
          </a:p>
          <a:p>
            <a:r>
              <a:rPr lang="cs-CZ" dirty="0"/>
              <a:t>cca 1906</a:t>
            </a:r>
          </a:p>
        </p:txBody>
      </p:sp>
    </p:spTree>
    <p:extLst>
      <p:ext uri="{BB962C8B-B14F-4D97-AF65-F5344CB8AC3E}">
        <p14:creationId xmlns:p14="http://schemas.microsoft.com/office/powerpoint/2010/main" val="326857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879480"/>
            <a:ext cx="7045399" cy="48625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13" y="139340"/>
            <a:ext cx="5411236" cy="348027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25218" y="4682244"/>
            <a:ext cx="386451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Špitál u sv. Štěpána</a:t>
            </a:r>
          </a:p>
          <a:p>
            <a:endParaRPr lang="cs-CZ" dirty="0"/>
          </a:p>
          <a:p>
            <a:r>
              <a:rPr lang="cs-CZ" dirty="0"/>
              <a:t>První zmínka 1343</a:t>
            </a:r>
          </a:p>
          <a:p>
            <a:r>
              <a:rPr lang="cs-CZ" dirty="0"/>
              <a:t>Už 1293 zde byla kaple malomocných</a:t>
            </a:r>
          </a:p>
          <a:p>
            <a:r>
              <a:rPr lang="cs-CZ" dirty="0"/>
              <a:t>Zbořen 1909-10</a:t>
            </a:r>
          </a:p>
          <a:p>
            <a:r>
              <a:rPr lang="cs-CZ" dirty="0"/>
              <a:t>Na jeho místě vyrostl kostel na Křenové</a:t>
            </a:r>
          </a:p>
        </p:txBody>
      </p:sp>
    </p:spTree>
    <p:extLst>
      <p:ext uri="{BB962C8B-B14F-4D97-AF65-F5344CB8AC3E}">
        <p14:creationId xmlns:p14="http://schemas.microsoft.com/office/powerpoint/2010/main" val="424527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4240"/>
            <a:ext cx="7145029" cy="49008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46" y="421840"/>
            <a:ext cx="4160654" cy="277268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11985" y="293252"/>
            <a:ext cx="430643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Velká synagoga</a:t>
            </a:r>
          </a:p>
          <a:p>
            <a:r>
              <a:rPr lang="cs-CZ" sz="1000" dirty="0">
                <a:solidFill>
                  <a:schemeClr val="bg1"/>
                </a:solidFill>
              </a:rPr>
              <a:t>-</a:t>
            </a:r>
          </a:p>
          <a:p>
            <a:r>
              <a:rPr lang="cs-CZ" dirty="0"/>
              <a:t>Spálená/Přízova, </a:t>
            </a:r>
            <a:r>
              <a:rPr lang="cs-CZ" dirty="0" err="1"/>
              <a:t>k.ú</a:t>
            </a:r>
            <a:r>
              <a:rPr lang="cs-CZ" dirty="0"/>
              <a:t>. Trnitá</a:t>
            </a:r>
          </a:p>
          <a:p>
            <a:r>
              <a:rPr lang="cs-CZ" dirty="0"/>
              <a:t>Vystavěna 1853-55, zlikvidována 17. 3. 1939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5178C8-B30D-06AA-F421-D32849CE6456}"/>
              </a:ext>
            </a:extLst>
          </p:cNvPr>
          <p:cNvSpPr txBox="1"/>
          <p:nvPr/>
        </p:nvSpPr>
        <p:spPr>
          <a:xfrm>
            <a:off x="8001290" y="4744522"/>
            <a:ext cx="36111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Další snímek</a:t>
            </a:r>
          </a:p>
          <a:p>
            <a:r>
              <a:rPr lang="cs-CZ" sz="2000" dirty="0">
                <a:solidFill>
                  <a:srgbClr val="FF0000"/>
                </a:solidFill>
              </a:rPr>
              <a:t>Kaple sv. Františka Xaverského</a:t>
            </a:r>
            <a:r>
              <a:rPr lang="cs-CZ" sz="2000" dirty="0"/>
              <a:t> vystavěná jezuity, ul. Údolní, foto cca 1880, poté zbořena</a:t>
            </a:r>
          </a:p>
        </p:txBody>
      </p:sp>
    </p:spTree>
    <p:extLst>
      <p:ext uri="{BB962C8B-B14F-4D97-AF65-F5344CB8AC3E}">
        <p14:creationId xmlns:p14="http://schemas.microsoft.com/office/powerpoint/2010/main" val="381485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81" y="0"/>
            <a:ext cx="925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1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96695-5BD7-E0DE-4CAD-8D6C59CD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65125"/>
            <a:ext cx="6119812" cy="11207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D067A-5AE5-65A8-A55F-E5428D91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87" y="1485900"/>
            <a:ext cx="6409851" cy="49784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Bohumil Samek – Karel Otto Hrubý, </a:t>
            </a:r>
            <a:r>
              <a:rPr lang="cs-CZ" i="1" dirty="0"/>
              <a:t>Brno – proměny města</a:t>
            </a:r>
            <a:r>
              <a:rPr lang="cs-CZ" dirty="0"/>
              <a:t>. Brno 1982.</a:t>
            </a:r>
          </a:p>
          <a:p>
            <a:r>
              <a:rPr lang="cs-CZ" dirty="0"/>
              <a:t>Hana Jordánková – Ludmila </a:t>
            </a:r>
            <a:r>
              <a:rPr lang="cs-CZ" dirty="0" err="1"/>
              <a:t>Sulitková</a:t>
            </a:r>
            <a:r>
              <a:rPr lang="cs-CZ" dirty="0"/>
              <a:t>, </a:t>
            </a:r>
            <a:r>
              <a:rPr lang="cs-CZ" i="1" dirty="0"/>
              <a:t>Brno</a:t>
            </a:r>
            <a:r>
              <a:rPr lang="cs-CZ" dirty="0"/>
              <a:t>, 1. díl, </a:t>
            </a:r>
            <a:r>
              <a:rPr lang="cs-CZ" i="1" dirty="0"/>
              <a:t>Město uvnitř hradeb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Zmizelá Morava. Praha – Litomyšl 2008.</a:t>
            </a:r>
          </a:p>
          <a:p>
            <a:r>
              <a:rPr lang="cs-CZ" dirty="0"/>
              <a:t>Hana Jordánková – Ludmila </a:t>
            </a:r>
            <a:r>
              <a:rPr lang="cs-CZ" dirty="0" err="1"/>
              <a:t>Sulitková</a:t>
            </a:r>
            <a:r>
              <a:rPr lang="cs-CZ" dirty="0"/>
              <a:t>, </a:t>
            </a:r>
            <a:r>
              <a:rPr lang="cs-CZ" i="1" dirty="0"/>
              <a:t>Brno</a:t>
            </a:r>
            <a:r>
              <a:rPr lang="cs-CZ" dirty="0"/>
              <a:t>, 2. díl, </a:t>
            </a:r>
            <a:r>
              <a:rPr lang="cs-CZ" i="1" dirty="0"/>
              <a:t>Historická předměstí a Staré Brno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Zmizelá Morava. Praha – Litomyšl 2010.</a:t>
            </a:r>
          </a:p>
          <a:p>
            <a:r>
              <a:rPr lang="cs-CZ" dirty="0"/>
              <a:t>Aleš Vyskočil, </a:t>
            </a:r>
            <a:r>
              <a:rPr lang="cs-CZ" i="1" dirty="0"/>
              <a:t>Brno</a:t>
            </a:r>
            <a:r>
              <a:rPr lang="cs-CZ" dirty="0"/>
              <a:t>, 3. díl, </a:t>
            </a:r>
            <a:r>
              <a:rPr lang="cs-CZ" i="1" dirty="0"/>
              <a:t>Průmyslové město</a:t>
            </a:r>
            <a:r>
              <a:rPr lang="cs-CZ" dirty="0"/>
              <a:t>, </a:t>
            </a:r>
            <a:r>
              <a:rPr lang="cs-CZ" dirty="0" err="1"/>
              <a:t>ed</a:t>
            </a:r>
            <a:r>
              <a:rPr lang="cs-CZ" dirty="0"/>
              <a:t>. Zmizelá Morava. Praha – Litomyšl 2014.</a:t>
            </a:r>
          </a:p>
          <a:p>
            <a:r>
              <a:rPr lang="cs-CZ" dirty="0"/>
              <a:t>Petra Trnková, </a:t>
            </a:r>
            <a:r>
              <a:rPr lang="cs-CZ" i="1" dirty="0"/>
              <a:t>Josef </a:t>
            </a:r>
            <a:r>
              <a:rPr lang="cs-CZ" i="1" dirty="0" err="1"/>
              <a:t>Kunzfeld</a:t>
            </a:r>
            <a:r>
              <a:rPr lang="cs-CZ" i="1" dirty="0"/>
              <a:t>. Fotograf a muzeum – fotograf a město</a:t>
            </a:r>
            <a:r>
              <a:rPr lang="cs-CZ" dirty="0"/>
              <a:t>, kat. </a:t>
            </a:r>
            <a:r>
              <a:rPr lang="cs-CZ" dirty="0" err="1"/>
              <a:t>výst</a:t>
            </a:r>
            <a:r>
              <a:rPr lang="cs-CZ" dirty="0"/>
              <a:t>., Moravská galerie v Brně 2011.</a:t>
            </a:r>
          </a:p>
          <a:p>
            <a:endParaRPr lang="cs-CZ" dirty="0"/>
          </a:p>
        </p:txBody>
      </p:sp>
      <p:pic>
        <p:nvPicPr>
          <p:cNvPr id="5" name="Obrázek 4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E707EDCE-B489-F701-DE6B-B46AD666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4635"/>
          <a:stretch/>
        </p:blipFill>
        <p:spPr>
          <a:xfrm>
            <a:off x="7187087" y="2837259"/>
            <a:ext cx="4352450" cy="3627041"/>
          </a:xfrm>
          <a:prstGeom prst="rect">
            <a:avLst/>
          </a:prstGeom>
        </p:spPr>
      </p:pic>
      <p:pic>
        <p:nvPicPr>
          <p:cNvPr id="7" name="Obrázek 6" descr="Obsah obrázku oblečení, Lidská tvář, pokrývka hlavy, klobouk&#10;&#10;Popis byl vytvořen automaticky">
            <a:extLst>
              <a:ext uri="{FF2B5EF4-FFF2-40B4-BE49-F238E27FC236}">
                <a16:creationId xmlns:a16="http://schemas.microsoft.com/office/drawing/2014/main" id="{2A89641A-9484-E2EE-72A4-34CA0AC01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7" y="365125"/>
            <a:ext cx="1866899" cy="21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2558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1. Střed města (nejen brněnská asanace)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9" y="1690688"/>
            <a:ext cx="5818922" cy="480627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 flipH="1">
            <a:off x="1292558" y="3355163"/>
            <a:ext cx="255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>
                <a:solidFill>
                  <a:srgbClr val="FF0000"/>
                </a:solidFill>
              </a:rPr>
              <a:t>Náměstí Svobody</a:t>
            </a:r>
          </a:p>
          <a:p>
            <a:pPr algn="r"/>
            <a:endParaRPr lang="cs-CZ" sz="2400" dirty="0"/>
          </a:p>
          <a:p>
            <a:pPr algn="r"/>
            <a:r>
              <a:rPr lang="cs-CZ" sz="2400" dirty="0"/>
              <a:t>Kostel sv. Mikuláše </a:t>
            </a:r>
          </a:p>
          <a:p>
            <a:pPr algn="r"/>
            <a:r>
              <a:rPr lang="cs-CZ" sz="2400" dirty="0"/>
              <a:t>Quido Trapp </a:t>
            </a:r>
          </a:p>
          <a:p>
            <a:pPr algn="r"/>
            <a:r>
              <a:rPr lang="cs-CZ" sz="2400" dirty="0"/>
              <a:t>před 1869</a:t>
            </a:r>
          </a:p>
        </p:txBody>
      </p:sp>
    </p:spTree>
    <p:extLst>
      <p:ext uri="{BB962C8B-B14F-4D97-AF65-F5344CB8AC3E}">
        <p14:creationId xmlns:p14="http://schemas.microsoft.com/office/powerpoint/2010/main" val="265357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63" y="312896"/>
            <a:ext cx="8948739" cy="60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50" y="2429302"/>
            <a:ext cx="6387676" cy="43223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3" y="188669"/>
            <a:ext cx="6019750" cy="429019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33963" y="4895713"/>
            <a:ext cx="2249462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Náměstí Svobody</a:t>
            </a:r>
          </a:p>
          <a:p>
            <a:r>
              <a:rPr lang="cs-CZ" dirty="0">
                <a:solidFill>
                  <a:srgbClr val="FF0000"/>
                </a:solidFill>
              </a:rPr>
              <a:t>stavba Rašínovy ul.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Německý dům</a:t>
            </a:r>
          </a:p>
          <a:p>
            <a:r>
              <a:rPr lang="cs-CZ" dirty="0">
                <a:solidFill>
                  <a:srgbClr val="FF0000"/>
                </a:solidFill>
              </a:rPr>
              <a:t>s pomníkem Josefa II.</a:t>
            </a:r>
          </a:p>
          <a:p>
            <a:r>
              <a:rPr lang="cs-CZ" sz="1500" dirty="0">
                <a:solidFill>
                  <a:srgbClr val="FF0000"/>
                </a:solidFill>
              </a:rPr>
              <a:t>(point de </a:t>
            </a:r>
            <a:r>
              <a:rPr lang="cs-CZ" sz="1500" dirty="0" err="1">
                <a:solidFill>
                  <a:srgbClr val="FF0000"/>
                </a:solidFill>
              </a:rPr>
              <a:t>vue</a:t>
            </a:r>
            <a:r>
              <a:rPr lang="cs-CZ" sz="1500" dirty="0">
                <a:solidFill>
                  <a:srgbClr val="FF0000"/>
                </a:solidFill>
              </a:rPr>
              <a:t> Rašínovy ul.)</a:t>
            </a:r>
          </a:p>
        </p:txBody>
      </p:sp>
    </p:spTree>
    <p:extLst>
      <p:ext uri="{BB962C8B-B14F-4D97-AF65-F5344CB8AC3E}">
        <p14:creationId xmlns:p14="http://schemas.microsoft.com/office/powerpoint/2010/main" val="196191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29" y="195123"/>
            <a:ext cx="2980421" cy="27664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941605" y="913135"/>
            <a:ext cx="2326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Jezuitská kolej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sz="1600" dirty="0">
                <a:solidFill>
                  <a:srgbClr val="FF0000"/>
                </a:solidFill>
              </a:rPr>
              <a:t>největší stavba uvnitř městských hradeb,</a:t>
            </a:r>
          </a:p>
          <a:p>
            <a:r>
              <a:rPr lang="cs-CZ" sz="1600" dirty="0">
                <a:solidFill>
                  <a:srgbClr val="FF0000"/>
                </a:solidFill>
              </a:rPr>
              <a:t>zbořena 1904-06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2" y="437307"/>
            <a:ext cx="5008439" cy="62216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19" y="3112020"/>
            <a:ext cx="6115431" cy="35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7" y="3409298"/>
            <a:ext cx="4731508" cy="33196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2" y="1451910"/>
            <a:ext cx="6667500" cy="39147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64" y="259307"/>
            <a:ext cx="3858051" cy="28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7" y="95534"/>
            <a:ext cx="4887774" cy="3179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49" y="2677349"/>
            <a:ext cx="3429000" cy="40690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5093" y="3979894"/>
            <a:ext cx="2524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Portál jezuitské koleje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Jan Křtitel Erna</a:t>
            </a:r>
          </a:p>
          <a:p>
            <a:r>
              <a:rPr lang="cs-CZ" dirty="0"/>
              <a:t>Jan Kašpar </a:t>
            </a:r>
            <a:r>
              <a:rPr lang="cs-CZ" dirty="0" err="1"/>
              <a:t>Pröbstl</a:t>
            </a:r>
            <a:endParaRPr lang="cs-CZ" dirty="0"/>
          </a:p>
          <a:p>
            <a:r>
              <a:rPr lang="cs-CZ" dirty="0"/>
              <a:t>1687-90</a:t>
            </a:r>
          </a:p>
          <a:p>
            <a:r>
              <a:rPr lang="cs-CZ" dirty="0"/>
              <a:t>(1904 přenesen z </a:t>
            </a:r>
            <a:r>
              <a:rPr lang="cs-CZ" dirty="0" err="1"/>
              <a:t>kardi</a:t>
            </a:r>
            <a:r>
              <a:rPr lang="cs-CZ" dirty="0"/>
              <a:t>-</a:t>
            </a:r>
          </a:p>
          <a:p>
            <a:r>
              <a:rPr lang="cs-CZ" dirty="0" err="1"/>
              <a:t>nálského</a:t>
            </a:r>
            <a:r>
              <a:rPr lang="cs-CZ" dirty="0"/>
              <a:t> dvora) </a:t>
            </a:r>
          </a:p>
        </p:txBody>
      </p:sp>
    </p:spTree>
    <p:extLst>
      <p:ext uri="{BB962C8B-B14F-4D97-AF65-F5344CB8AC3E}">
        <p14:creationId xmlns:p14="http://schemas.microsoft.com/office/powerpoint/2010/main" val="27546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1" y="1280866"/>
            <a:ext cx="7620000" cy="46863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09" y="803084"/>
            <a:ext cx="3994784" cy="28209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09" y="3902407"/>
            <a:ext cx="3994784" cy="2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2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27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340</Words>
  <Application>Microsoft Office PowerPoint</Application>
  <PresentationFormat>Širokoúhlá obrazovka</PresentationFormat>
  <Paragraphs>54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Prezentace aplikace PowerPoint</vt:lpstr>
      <vt:lpstr>1. Střed města (nejen brněnská asanace)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Královská kaple Panny Marie a sv. Václava, později sv. Cyrila a Metoděje, původem z konce 13. stol., snesena r. 1908, nároží Dominikánského nám. a Veselé ul.</vt:lpstr>
      <vt:lpstr>Prezentace aplikace PowerPoint</vt:lpstr>
      <vt:lpstr>Tivoli Josef Kunzfeld, cca 1902  Staré Brno, Křížová ul. týž, 1910  Další snímek: Offermannova továrna, ulice Trnitá, týž, 1909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na historických snímcích</dc:title>
  <dc:creator>user</dc:creator>
  <cp:lastModifiedBy>Aleš Filip</cp:lastModifiedBy>
  <cp:revision>12</cp:revision>
  <dcterms:created xsi:type="dcterms:W3CDTF">2020-12-02T22:35:56Z</dcterms:created>
  <dcterms:modified xsi:type="dcterms:W3CDTF">2023-12-18T10:10:15Z</dcterms:modified>
</cp:coreProperties>
</file>