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79" r:id="rId9"/>
    <p:sldId id="265" r:id="rId10"/>
    <p:sldId id="261" r:id="rId11"/>
    <p:sldId id="267" r:id="rId12"/>
    <p:sldId id="266" r:id="rId13"/>
    <p:sldId id="262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B0930-AE9C-291E-58D3-883BB144A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AEBE57-66DD-949B-75D7-2D768AC1D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A18DBE-516C-0EE7-C73D-C015B562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DF928D-D35C-09C2-069C-F803D9C4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C632B2-AE7D-EF23-BCCB-A2DB5902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747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7E49F-2F25-2668-C5C2-4A9B242A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2DBC21-D43F-92F3-94A1-7B0F8AB0E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E9275C-71E0-F61A-3691-825A113F1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2BE53-E19E-954C-3DEB-EC923952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401E1A-4961-341A-B1BD-B83B6559A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88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8965189-202D-2B4E-F8EB-7D99FE3D9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AA27EF0-C0C0-CED1-F80D-7ECADCE3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A19A66-F515-3142-E4A4-CB561D15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D1452F-8229-3610-CB2A-09020F7B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C1A75E-670E-BCF9-C9FF-285C6B560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12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8FC50-B1F3-5828-9F4A-EE956D0C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6039A1-F520-1E61-01EF-8465F1324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AEBBC3-BC7B-0B5E-911F-75595EAD0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C1C217-9B31-A23E-B636-3B1A3F0F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349CB-5FAE-CD02-A65A-DE6BE10D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5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762145-8FF4-C553-C93A-C24A6FAE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B841B7-7317-945C-8D59-16771322C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54D6F0-00F4-1664-6145-AF5C8CC9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6271EB-F947-F1B3-0540-AEBBB8AF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A5F572-0F76-B4B3-1922-F2FC2722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74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A548E-7537-A407-DED1-9596F76B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5263FA-D175-DBFE-3244-613BF34C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ADD9DEF-75F5-61D0-CCEA-450FC81BE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A15EF1-2ED7-D985-3FD2-2302A8EC7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9B85DB-BB2C-F2CB-CDB3-574EFBE4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7D6247-DD8E-3473-F08B-2909A058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75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2619E2-14DD-7AF4-74E2-7701D07C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79C78F-33BE-337F-1A3E-9B0C2ECE4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0B6FB1-040E-A73C-986B-86973561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B696161-D395-B071-EA69-5215086468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BFC93D-BD5F-2F5F-11AC-2B4C0A201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76F56C0-D07C-E522-C73D-533D885F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B55812B-AF6E-F3EB-55E2-815FD2A51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3553E38-3401-D22A-C2B4-406B5DAE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78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9FD52-4B75-0FFB-40F6-2BE23ED9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7597F2-DA54-8FCF-7C41-C8CB49F3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6445D5-117B-AE3C-72BE-291A7FAA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E900D66-B3BA-9146-493A-4BF8183B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92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BE6DE0D-0843-D84C-90FE-14B66DB1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4511E51-B90C-6882-F8B9-17CFBDCF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22F91A-69B8-B326-57FF-8AC4CCF9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13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8EBE70-66F4-0F52-8D11-4B32B4BA9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E7945-93D9-86A1-B70E-37C3DEFBD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F9C55F-50F1-17B6-36B8-82AB6A661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0BE3D6-DF64-B55E-3D84-2A817339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CEC80D9-FD30-3FC3-A415-9D8D336CE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64B4DE-2FBB-A1D0-26F2-69E47F2A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97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31FCF-DFD1-0870-3E5C-E291F75C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87DDD41-5F18-ADAA-149F-42038D4DA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C8EC03-0AE0-A4C9-8BCD-E6264BD08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F58FD2-F0F2-7562-D0E4-8A054C16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68285A-707A-FC83-CAFB-211011679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B8E654-19BB-8F09-E94F-1C76C783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5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A65C1C1-A76E-9B99-E167-7A08D5F7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ED14D6-6485-6428-1BB2-56B98F520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1DB83A-192E-BB78-5FF1-4A211C264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676F5-171B-4D77-890E-48F742CC6D51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F2738C-EE26-2470-29E6-5A0237337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5DFC55-1890-414E-884E-32AC431AB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8561E-FDB6-417E-828A-5EE68885C4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67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housebrno.cz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interiér, podlaha, zeď, budova&#10;&#10;Popis byl vytvořen automaticky">
            <a:extLst>
              <a:ext uri="{FF2B5EF4-FFF2-40B4-BE49-F238E27FC236}">
                <a16:creationId xmlns:a16="http://schemas.microsoft.com/office/drawing/2014/main" id="{D9148CBC-B038-DCE8-05C0-26832B47C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1452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9D8D6A-7C79-AAB3-3292-4EF48094E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Brno neznámé a nově poznávané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37C02B-F207-EF7B-068E-3A1A61753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2484284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  <a:p>
            <a:endParaRPr lang="cs-CZ" sz="2000" dirty="0">
              <a:solidFill>
                <a:srgbClr val="FFFFFF"/>
              </a:solidFill>
            </a:endParaRPr>
          </a:p>
          <a:p>
            <a:r>
              <a:rPr lang="cs-CZ" sz="2000" dirty="0">
                <a:solidFill>
                  <a:srgbClr val="FFFFFF"/>
                </a:solidFill>
              </a:rPr>
              <a:t>Výtvarná kultura Brna I/2</a:t>
            </a:r>
          </a:p>
          <a:p>
            <a:r>
              <a:rPr lang="cs-CZ" sz="1600" dirty="0">
                <a:solidFill>
                  <a:srgbClr val="FFFFFF"/>
                </a:solidFill>
              </a:rPr>
              <a:t>Foto: byt manželů </a:t>
            </a:r>
            <a:r>
              <a:rPr lang="cs-CZ" sz="1600" dirty="0" err="1">
                <a:solidFill>
                  <a:srgbClr val="FFFFFF"/>
                </a:solidFill>
              </a:rPr>
              <a:t>Herdanových</a:t>
            </a:r>
            <a:r>
              <a:rPr lang="cs-CZ" sz="1600" dirty="0">
                <a:solidFill>
                  <a:srgbClr val="FFFFFF"/>
                </a:solidFill>
              </a:rPr>
              <a:t> na ul. Hlinky</a:t>
            </a:r>
          </a:p>
        </p:txBody>
      </p:sp>
    </p:spTree>
    <p:extLst>
      <p:ext uri="{BB962C8B-B14F-4D97-AF65-F5344CB8AC3E}">
        <p14:creationId xmlns:p14="http://schemas.microsoft.com/office/powerpoint/2010/main" val="1902967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F4319-67FC-A4AA-33CF-65612485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48313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Město tří kultur a jeho </a:t>
            </a:r>
            <a:r>
              <a:rPr lang="cs-CZ" dirty="0" err="1">
                <a:solidFill>
                  <a:schemeClr val="bg1"/>
                </a:solidFill>
              </a:rPr>
              <a:t>memorie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6BA27B-D9B9-C586-4CAB-2B0BEEF28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62" y="1825625"/>
            <a:ext cx="6462713" cy="4667250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Německá kultura v Brně: pamětní desky Kurta </a:t>
            </a:r>
            <a:r>
              <a:rPr lang="cs-CZ" dirty="0" err="1">
                <a:solidFill>
                  <a:schemeClr val="bg1"/>
                </a:solidFill>
              </a:rPr>
              <a:t>Gödela</a:t>
            </a:r>
            <a:r>
              <a:rPr lang="cs-CZ" dirty="0">
                <a:solidFill>
                  <a:schemeClr val="bg1"/>
                </a:solidFill>
              </a:rPr>
              <a:t>, Guida </a:t>
            </a:r>
            <a:r>
              <a:rPr lang="cs-CZ" dirty="0" err="1">
                <a:solidFill>
                  <a:schemeClr val="bg1"/>
                </a:solidFill>
              </a:rPr>
              <a:t>Glücka</a:t>
            </a:r>
            <a:r>
              <a:rPr lang="cs-CZ" dirty="0">
                <a:solidFill>
                  <a:schemeClr val="bg1"/>
                </a:solidFill>
              </a:rPr>
              <a:t>, hmotová rekonstrukce Německého domu na Moravském nám. </a:t>
            </a:r>
            <a:r>
              <a:rPr lang="cs-CZ" i="1" dirty="0">
                <a:solidFill>
                  <a:schemeClr val="bg1"/>
                </a:solidFill>
              </a:rPr>
              <a:t>(foto)</a:t>
            </a:r>
            <a:r>
              <a:rPr lang="cs-CZ" dirty="0">
                <a:solidFill>
                  <a:schemeClr val="bg1"/>
                </a:solidFill>
              </a:rPr>
              <a:t>, sdružení Bruna atd.</a:t>
            </a:r>
          </a:p>
          <a:p>
            <a:r>
              <a:rPr lang="cs-CZ" dirty="0">
                <a:solidFill>
                  <a:schemeClr val="bg1"/>
                </a:solidFill>
              </a:rPr>
              <a:t>Židovská kultura v Brně: pamětní desky H. W. Ernsta, E. W. </a:t>
            </a:r>
            <a:r>
              <a:rPr lang="cs-CZ" dirty="0" err="1">
                <a:solidFill>
                  <a:schemeClr val="bg1"/>
                </a:solidFill>
              </a:rPr>
              <a:t>Korngolda</a:t>
            </a:r>
            <a:r>
              <a:rPr lang="cs-CZ" dirty="0">
                <a:solidFill>
                  <a:schemeClr val="bg1"/>
                </a:solidFill>
              </a:rPr>
              <a:t>, E. Wiesnera, obnova židovského hřbitova v Židenicích </a:t>
            </a:r>
            <a:r>
              <a:rPr lang="cs-CZ" i="1" dirty="0">
                <a:solidFill>
                  <a:schemeClr val="bg1"/>
                </a:solidFill>
              </a:rPr>
              <a:t>(další sní-</a:t>
            </a:r>
            <a:r>
              <a:rPr lang="cs-CZ" i="1" dirty="0" err="1">
                <a:solidFill>
                  <a:schemeClr val="bg1"/>
                </a:solidFill>
              </a:rPr>
              <a:t>mek</a:t>
            </a:r>
            <a:r>
              <a:rPr lang="cs-CZ" i="1" dirty="0">
                <a:solidFill>
                  <a:schemeClr val="bg1"/>
                </a:solidFill>
              </a:rPr>
              <a:t>)</a:t>
            </a:r>
            <a:r>
              <a:rPr lang="cs-CZ" dirty="0">
                <a:solidFill>
                  <a:schemeClr val="bg1"/>
                </a:solidFill>
              </a:rPr>
              <a:t>, TIC Židovské obce Brno</a:t>
            </a:r>
          </a:p>
          <a:p>
            <a:r>
              <a:rPr lang="cs-CZ" dirty="0">
                <a:solidFill>
                  <a:schemeClr val="bg1"/>
                </a:solidFill>
              </a:rPr>
              <a:t>Dosud opomíjená česká kultura v Brně: pamětní desky Ivana Blatného, Jana Zahradníčka, Josefa Šafaříka, Josefa Suchého aj., stéla, pomník a kašna Jana Skácela…</a:t>
            </a:r>
          </a:p>
          <a:p>
            <a:r>
              <a:rPr lang="cs-CZ" dirty="0">
                <a:solidFill>
                  <a:schemeClr val="bg1"/>
                </a:solidFill>
              </a:rPr>
              <a:t>„Sochy pro Brno“: W. A. Mozart, T. A. Edison, markrabě Jošt Lucemburský (alegorie Odvahy), P. Martin Středa, Adolf </a:t>
            </a:r>
            <a:r>
              <a:rPr lang="cs-CZ" dirty="0" err="1">
                <a:solidFill>
                  <a:schemeClr val="bg1"/>
                </a:solidFill>
              </a:rPr>
              <a:t>Loos</a:t>
            </a:r>
            <a:r>
              <a:rPr lang="cs-CZ" dirty="0">
                <a:solidFill>
                  <a:schemeClr val="bg1"/>
                </a:solidFill>
              </a:rPr>
              <a:t> aj.</a:t>
            </a:r>
          </a:p>
        </p:txBody>
      </p:sp>
      <p:pic>
        <p:nvPicPr>
          <p:cNvPr id="7" name="Obrázek 6" descr="Obsah obrázku text, venku, kostel, dům&#10;&#10;Popis byl vytvořen automaticky">
            <a:extLst>
              <a:ext uri="{FF2B5EF4-FFF2-40B4-BE49-F238E27FC236}">
                <a16:creationId xmlns:a16="http://schemas.microsoft.com/office/drawing/2014/main" id="{C0DE1942-7865-C599-40C6-9F6EA81BC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3857625"/>
            <a:ext cx="4127500" cy="2635250"/>
          </a:xfrm>
          <a:prstGeom prst="rect">
            <a:avLst/>
          </a:prstGeom>
        </p:spPr>
      </p:pic>
      <p:pic>
        <p:nvPicPr>
          <p:cNvPr id="9" name="Obrázek 8" descr="Obsah obrázku venku, silnice&#10;&#10;Popis byl vytvořen automaticky">
            <a:extLst>
              <a:ext uri="{FF2B5EF4-FFF2-40B4-BE49-F238E27FC236}">
                <a16:creationId xmlns:a16="http://schemas.microsoft.com/office/drawing/2014/main" id="{BAB0F3CD-30FA-A91A-45DE-27DDC466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/>
          <a:stretch/>
        </p:blipFill>
        <p:spPr>
          <a:xfrm>
            <a:off x="7618413" y="476250"/>
            <a:ext cx="407479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7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venku, strom, budova&#10;&#10;Popis byl vytvořen automaticky">
            <a:extLst>
              <a:ext uri="{FF2B5EF4-FFF2-40B4-BE49-F238E27FC236}">
                <a16:creationId xmlns:a16="http://schemas.microsoft.com/office/drawing/2014/main" id="{157E8510-945A-DCAA-FF4C-8AA33CDC8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74" y="108831"/>
            <a:ext cx="4829337" cy="3320169"/>
          </a:xfrm>
          <a:prstGeom prst="rect">
            <a:avLst/>
          </a:prstGeom>
        </p:spPr>
      </p:pic>
      <p:pic>
        <p:nvPicPr>
          <p:cNvPr id="5" name="Obrázek 4" descr="Obsah obrázku venku, strom, budova, obloha&#10;&#10;Popis byl vytvořen automaticky">
            <a:extLst>
              <a:ext uri="{FF2B5EF4-FFF2-40B4-BE49-F238E27FC236}">
                <a16:creationId xmlns:a16="http://schemas.microsoft.com/office/drawing/2014/main" id="{FC50520C-CBD7-ECE6-7F0A-54FF2AE53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9" y="1320813"/>
            <a:ext cx="5962649" cy="4471987"/>
          </a:xfrm>
          <a:prstGeom prst="rect">
            <a:avLst/>
          </a:prstGeom>
        </p:spPr>
      </p:pic>
      <p:pic>
        <p:nvPicPr>
          <p:cNvPr id="7" name="Obrázek 6" descr="Obsah obrázku text, strom, venku, kámen&#10;&#10;Popis byl vytvořen automaticky">
            <a:extLst>
              <a:ext uri="{FF2B5EF4-FFF2-40B4-BE49-F238E27FC236}">
                <a16:creationId xmlns:a16="http://schemas.microsoft.com/office/drawing/2014/main" id="{2F4650F5-FE73-7ECA-28DB-A36FF2F93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89" y="3556807"/>
            <a:ext cx="4807322" cy="31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4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ámen, stavební materiál&#10;&#10;Popis byl vytvořen automaticky">
            <a:extLst>
              <a:ext uri="{FF2B5EF4-FFF2-40B4-BE49-F238E27FC236}">
                <a16:creationId xmlns:a16="http://schemas.microsoft.com/office/drawing/2014/main" id="{C7D0E788-C66E-AE37-C791-07A653E6E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86" y="164742"/>
            <a:ext cx="4179955" cy="2095202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920226C-82C9-23D1-5BEF-1636C4A9A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13" y="164742"/>
            <a:ext cx="2434592" cy="3264258"/>
          </a:xfrm>
          <a:prstGeom prst="rect">
            <a:avLst/>
          </a:prstGeom>
        </p:spPr>
      </p:pic>
      <p:pic>
        <p:nvPicPr>
          <p:cNvPr id="11" name="Obrázek 10" descr="Obsah obrázku text, květina, rostlina, okno&#10;&#10;Popis byl vytvořen automaticky">
            <a:extLst>
              <a:ext uri="{FF2B5EF4-FFF2-40B4-BE49-F238E27FC236}">
                <a16:creationId xmlns:a16="http://schemas.microsoft.com/office/drawing/2014/main" id="{F89DB4EB-FE13-BD34-C581-FEC13DE1B6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7499" r="12856" b="33334"/>
          <a:stretch/>
        </p:blipFill>
        <p:spPr>
          <a:xfrm>
            <a:off x="6095013" y="3688543"/>
            <a:ext cx="5734353" cy="3004715"/>
          </a:xfrm>
          <a:prstGeom prst="rect">
            <a:avLst/>
          </a:prstGeom>
        </p:spPr>
      </p:pic>
      <p:pic>
        <p:nvPicPr>
          <p:cNvPr id="13" name="Obrázek 12" descr="Obsah obrázku text, interiér, obložené&#10;&#10;Popis byl vytvořen automaticky">
            <a:extLst>
              <a:ext uri="{FF2B5EF4-FFF2-40B4-BE49-F238E27FC236}">
                <a16:creationId xmlns:a16="http://schemas.microsoft.com/office/drawing/2014/main" id="{3D43A298-09B9-81C7-0A09-C2C513B6A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4485" r="21922" b="25625"/>
          <a:stretch/>
        </p:blipFill>
        <p:spPr>
          <a:xfrm>
            <a:off x="8791076" y="1259947"/>
            <a:ext cx="3400923" cy="2169053"/>
          </a:xfrm>
          <a:prstGeom prst="rect">
            <a:avLst/>
          </a:prstGeom>
        </p:spPr>
      </p:pic>
      <p:pic>
        <p:nvPicPr>
          <p:cNvPr id="15" name="Obrázek 14" descr="Obsah obrázku text, budova, venku, kámen&#10;&#10;Popis byl vytvořen automaticky">
            <a:extLst>
              <a:ext uri="{FF2B5EF4-FFF2-40B4-BE49-F238E27FC236}">
                <a16:creationId xmlns:a16="http://schemas.microsoft.com/office/drawing/2014/main" id="{E624C4C4-685C-257E-F2BE-2DDA75C39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3" y="2524879"/>
            <a:ext cx="5557838" cy="41683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AB74464C-3695-B532-7179-B03F40267176}"/>
              </a:ext>
            </a:extLst>
          </p:cNvPr>
          <p:cNvSpPr txBox="1"/>
          <p:nvPr/>
        </p:nvSpPr>
        <p:spPr>
          <a:xfrm>
            <a:off x="8752479" y="290469"/>
            <a:ext cx="28994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Brněnské </a:t>
            </a:r>
            <a:r>
              <a:rPr lang="cs-CZ" sz="2200" dirty="0" err="1">
                <a:solidFill>
                  <a:schemeClr val="bg1"/>
                </a:solidFill>
              </a:rPr>
              <a:t>memorie</a:t>
            </a:r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Milivoje Husáka</a:t>
            </a:r>
          </a:p>
        </p:txBody>
      </p:sp>
    </p:spTree>
    <p:extLst>
      <p:ext uri="{BB962C8B-B14F-4D97-AF65-F5344CB8AC3E}">
        <p14:creationId xmlns:p14="http://schemas.microsoft.com/office/powerpoint/2010/main" val="321235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zelené, interiér, stůl, nábytek&#10;&#10;Popis byl vytvořen automaticky">
            <a:extLst>
              <a:ext uri="{FF2B5EF4-FFF2-40B4-BE49-F238E27FC236}">
                <a16:creationId xmlns:a16="http://schemas.microsoft.com/office/drawing/2014/main" id="{CCA10D35-DA84-F84B-3A1C-FA8656DD8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5" b="5449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2560883-CB8A-D8CF-A3FA-D19AB4D9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Nová témata               a prezentace: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Vilová architektura – „zámky“ měšťanů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739D8E-0845-93A1-1E7A-8AD3B4436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FFFFFF"/>
                </a:solidFill>
              </a:rPr>
              <a:t>Vila Tugendhat, 1929-30, arch. Ludwig </a:t>
            </a:r>
            <a:r>
              <a:rPr lang="cs-CZ" sz="2000" dirty="0" err="1">
                <a:solidFill>
                  <a:srgbClr val="FFFFFF"/>
                </a:solidFill>
              </a:rPr>
              <a:t>Mies</a:t>
            </a:r>
            <a:r>
              <a:rPr lang="cs-CZ" sz="2000" dirty="0">
                <a:solidFill>
                  <a:srgbClr val="FFFFFF"/>
                </a:solidFill>
              </a:rPr>
              <a:t> van der </a:t>
            </a:r>
            <a:r>
              <a:rPr lang="cs-CZ" sz="2000" dirty="0" err="1">
                <a:solidFill>
                  <a:srgbClr val="FFFFFF"/>
                </a:solidFill>
              </a:rPr>
              <a:t>Rohe</a:t>
            </a:r>
            <a:r>
              <a:rPr lang="cs-CZ" sz="2000" dirty="0">
                <a:solidFill>
                  <a:srgbClr val="FFFFFF"/>
                </a:solidFill>
              </a:rPr>
              <a:t>, stavebníci Greta a Fritz </a:t>
            </a:r>
            <a:r>
              <a:rPr lang="cs-CZ" sz="2000" dirty="0" err="1">
                <a:solidFill>
                  <a:srgbClr val="FFFFFF"/>
                </a:solidFill>
              </a:rPr>
              <a:t>Tugendhatovi</a:t>
            </a:r>
            <a:r>
              <a:rPr lang="cs-CZ" sz="2000" dirty="0">
                <a:solidFill>
                  <a:srgbClr val="FFFFFF"/>
                </a:solidFill>
              </a:rPr>
              <a:t>, od 1994 zpřístupněna veřejnosti, Muzeum města Brna, od 2001 na seznamu UNESCO, 2010-12 rekonstrukce </a:t>
            </a:r>
          </a:p>
          <a:p>
            <a:pPr marL="0" indent="0">
              <a:buNone/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26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zeď, podlaha, strop&#10;&#10;Popis byl vytvořen automaticky">
            <a:extLst>
              <a:ext uri="{FF2B5EF4-FFF2-40B4-BE49-F238E27FC236}">
                <a16:creationId xmlns:a16="http://schemas.microsoft.com/office/drawing/2014/main" id="{78D62B56-2C93-C59E-347B-E18DDFDDD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45" y="231969"/>
            <a:ext cx="4221727" cy="2811102"/>
          </a:xfrm>
          <a:prstGeom prst="rect">
            <a:avLst/>
          </a:prstGeom>
        </p:spPr>
      </p:pic>
      <p:pic>
        <p:nvPicPr>
          <p:cNvPr id="5" name="Obrázek 4" descr="Obsah obrázku interiér, místnost&#10;&#10;Popis byl vytvořen automaticky">
            <a:extLst>
              <a:ext uri="{FF2B5EF4-FFF2-40B4-BE49-F238E27FC236}">
                <a16:creationId xmlns:a16="http://schemas.microsoft.com/office/drawing/2014/main" id="{24C22F83-05DB-2945-D953-B96C10B93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" y="231969"/>
            <a:ext cx="5080736" cy="5156497"/>
          </a:xfrm>
          <a:prstGeom prst="rect">
            <a:avLst/>
          </a:prstGeom>
        </p:spPr>
      </p:pic>
      <p:pic>
        <p:nvPicPr>
          <p:cNvPr id="7" name="Obrázek 6" descr="Obsah obrázku strom, tráva, venku, dům&#10;&#10;Popis byl vytvořen automaticky">
            <a:extLst>
              <a:ext uri="{FF2B5EF4-FFF2-40B4-BE49-F238E27FC236}">
                <a16:creationId xmlns:a16="http://schemas.microsoft.com/office/drawing/2014/main" id="{1562AC40-7B82-C0C8-B7C0-FC4445399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945" y="3196752"/>
            <a:ext cx="5949243" cy="34292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966BFCA-5B9F-7FA1-99B1-7CD79174A782}"/>
              </a:ext>
            </a:extLst>
          </p:cNvPr>
          <p:cNvSpPr txBox="1"/>
          <p:nvPr/>
        </p:nvSpPr>
        <p:spPr>
          <a:xfrm>
            <a:off x="404812" y="5601771"/>
            <a:ext cx="50807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Využití vily kolem r. 1960, kdy byla ve správě Dětské nemocnice, foto Miloš Budík</a:t>
            </a:r>
          </a:p>
          <a:p>
            <a:r>
              <a:rPr lang="cs-CZ" dirty="0">
                <a:solidFill>
                  <a:srgbClr val="FFFFFF"/>
                </a:solidFill>
              </a:rPr>
              <a:t>Současný stav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828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56FFB-DBB0-D168-2BAF-D1FD3C440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2" y="123031"/>
            <a:ext cx="3910014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Jurkovičova vila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532DC5-03BC-6CD2-CEAC-C7AC98A86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1243012"/>
            <a:ext cx="3462339" cy="1757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Vystavěna r. 1906,  arch. Dušan Jurkovič, 2009-11 rekonstrukce, 2011 zpřístupněna, Moravská galerie v Brně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interiér, podlaha, místnost, život&#10;&#10;Popis byl vytvořen automaticky">
            <a:extLst>
              <a:ext uri="{FF2B5EF4-FFF2-40B4-BE49-F238E27FC236}">
                <a16:creationId xmlns:a16="http://schemas.microsoft.com/office/drawing/2014/main" id="{8BCDB756-1ABC-9FD6-17AF-F91441536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1214438"/>
            <a:ext cx="7286626" cy="4857750"/>
          </a:xfrm>
          <a:prstGeom prst="rect">
            <a:avLst/>
          </a:prstGeom>
        </p:spPr>
      </p:pic>
      <p:pic>
        <p:nvPicPr>
          <p:cNvPr id="7" name="Obrázek 6" descr="Obsah obrázku strom, venku, dům, budova&#10;&#10;Popis byl vytvořen automaticky">
            <a:extLst>
              <a:ext uri="{FF2B5EF4-FFF2-40B4-BE49-F238E27FC236}">
                <a16:creationId xmlns:a16="http://schemas.microsoft.com/office/drawing/2014/main" id="{00E3C5A3-94A0-77D5-69C0-C77D62BD9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3233736"/>
            <a:ext cx="4257677" cy="28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06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1BD29-CEDF-1303-ED6E-45491A60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191" y="220149"/>
            <a:ext cx="2786062" cy="75140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Vila </a:t>
            </a:r>
            <a:r>
              <a:rPr lang="cs-CZ" sz="4000" dirty="0" err="1">
                <a:solidFill>
                  <a:schemeClr val="bg1"/>
                </a:solidFill>
              </a:rPr>
              <a:t>Stiassny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10009-B399-7AD5-454D-C88C681377E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323526" y="1445220"/>
            <a:ext cx="2191073" cy="51926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Vystavěna v l. 1927-29, arch. Ernst Wiesner, interiéry arch. Franz </a:t>
            </a:r>
            <a:r>
              <a:rPr lang="cs-CZ" dirty="0" err="1">
                <a:solidFill>
                  <a:schemeClr val="bg1"/>
                </a:solidFill>
              </a:rPr>
              <a:t>Wilfert</a:t>
            </a:r>
            <a:r>
              <a:rPr lang="cs-CZ" dirty="0">
                <a:solidFill>
                  <a:schemeClr val="bg1"/>
                </a:solidFill>
              </a:rPr>
              <a:t>, stavebníci Alfred a </a:t>
            </a:r>
            <a:r>
              <a:rPr lang="cs-CZ" dirty="0" err="1">
                <a:solidFill>
                  <a:schemeClr val="bg1"/>
                </a:solidFill>
              </a:rPr>
              <a:t>Hermi</a:t>
            </a:r>
            <a:r>
              <a:rPr lang="cs-CZ" dirty="0">
                <a:solidFill>
                  <a:schemeClr val="bg1"/>
                </a:solidFill>
              </a:rPr>
              <a:t>-ne </a:t>
            </a:r>
            <a:r>
              <a:rPr lang="cs-CZ" dirty="0" err="1">
                <a:solidFill>
                  <a:schemeClr val="bg1"/>
                </a:solidFill>
              </a:rPr>
              <a:t>Stiassny</a:t>
            </a:r>
            <a:r>
              <a:rPr lang="cs-CZ" dirty="0">
                <a:solidFill>
                  <a:schemeClr val="bg1"/>
                </a:solidFill>
              </a:rPr>
              <a:t>, zpřístupněna 2014, Národní památkový ústav, 2014-15 rekonstrukce, na její parcele sídlí Metodické centrum moderní architektury</a:t>
            </a:r>
          </a:p>
        </p:txBody>
      </p:sp>
      <p:pic>
        <p:nvPicPr>
          <p:cNvPr id="7" name="Obrázek 6" descr="Obsah obrázku interiér, podlaha, místnost, strop&#10;&#10;Popis byl vytvořen automaticky">
            <a:extLst>
              <a:ext uri="{FF2B5EF4-FFF2-40B4-BE49-F238E27FC236}">
                <a16:creationId xmlns:a16="http://schemas.microsoft.com/office/drawing/2014/main" id="{9D9725FB-CCBF-741B-D763-71995089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849" y="3008828"/>
            <a:ext cx="4844624" cy="3629024"/>
          </a:xfrm>
          <a:prstGeom prst="rect">
            <a:avLst/>
          </a:prstGeom>
        </p:spPr>
      </p:pic>
      <p:pic>
        <p:nvPicPr>
          <p:cNvPr id="9" name="Obrázek 8" descr="Obsah obrázku interiér, podlaha, strop, obložené&#10;&#10;Popis byl vytvořen automaticky">
            <a:extLst>
              <a:ext uri="{FF2B5EF4-FFF2-40B4-BE49-F238E27FC236}">
                <a16:creationId xmlns:a16="http://schemas.microsoft.com/office/drawing/2014/main" id="{EE921043-4B18-82EA-FDA0-04BB9C4B8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06713"/>
            <a:ext cx="4142216" cy="5531139"/>
          </a:xfrm>
          <a:prstGeom prst="rect">
            <a:avLst/>
          </a:prstGeom>
        </p:spPr>
      </p:pic>
      <p:pic>
        <p:nvPicPr>
          <p:cNvPr id="11" name="Obrázek 10" descr="Obsah obrázku venku, strom, budova, kámen&#10;&#10;Popis byl vytvořen automaticky">
            <a:extLst>
              <a:ext uri="{FF2B5EF4-FFF2-40B4-BE49-F238E27FC236}">
                <a16:creationId xmlns:a16="http://schemas.microsoft.com/office/drawing/2014/main" id="{CB4ED55C-6632-7BFA-0643-B75DBA9D7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/>
          <a:stretch/>
        </p:blipFill>
        <p:spPr>
          <a:xfrm>
            <a:off x="7023849" y="220148"/>
            <a:ext cx="3906089" cy="264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6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B5586-CD33-606B-CB29-91FFCB853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426" y="365125"/>
            <a:ext cx="3462338" cy="1325563"/>
          </a:xfrm>
        </p:spPr>
        <p:txBody>
          <a:bodyPr>
            <a:normAutofit fontScale="90000"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Löw</a:t>
            </a:r>
            <a:r>
              <a:rPr lang="cs-CZ" sz="4000" dirty="0">
                <a:solidFill>
                  <a:schemeClr val="bg1"/>
                </a:solidFill>
              </a:rPr>
              <a:t>-Beerova vila</a:t>
            </a:r>
            <a:br>
              <a:rPr lang="cs-CZ" sz="4000" dirty="0">
                <a:solidFill>
                  <a:schemeClr val="bg1"/>
                </a:solidFill>
              </a:rPr>
            </a:br>
            <a:r>
              <a:rPr lang="cs-CZ" sz="4000" dirty="0">
                <a:solidFill>
                  <a:schemeClr val="bg1"/>
                </a:solidFill>
              </a:rPr>
              <a:t>Arnoldova vila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ADE48-CCD8-6175-7A01-DAF64D902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5701" y="1690688"/>
            <a:ext cx="3462338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Löw</a:t>
            </a:r>
            <a:r>
              <a:rPr lang="cs-CZ" dirty="0">
                <a:solidFill>
                  <a:schemeClr val="bg1"/>
                </a:solidFill>
              </a:rPr>
              <a:t>-Beerova vila: vystavěna 1903 pro Moritze </a:t>
            </a:r>
            <a:r>
              <a:rPr lang="cs-CZ" dirty="0" err="1">
                <a:solidFill>
                  <a:schemeClr val="bg1"/>
                </a:solidFill>
              </a:rPr>
              <a:t>Fuhrmanna</a:t>
            </a:r>
            <a:r>
              <a:rPr lang="cs-CZ" dirty="0">
                <a:solidFill>
                  <a:schemeClr val="bg1"/>
                </a:solidFill>
              </a:rPr>
              <a:t>, Alfred </a:t>
            </a:r>
            <a:r>
              <a:rPr lang="cs-CZ" dirty="0" err="1">
                <a:solidFill>
                  <a:schemeClr val="bg1"/>
                </a:solidFill>
              </a:rPr>
              <a:t>Löw</a:t>
            </a:r>
            <a:r>
              <a:rPr lang="cs-CZ" dirty="0">
                <a:solidFill>
                  <a:schemeClr val="bg1"/>
                </a:solidFill>
              </a:rPr>
              <a:t>-Beer ji zakoupil r. 1913, arch. Alexander Neumann, do 2012 v ní sídlil studentský domov, 2014-15 rekonstrukce, 2016 zpřístupnění, Muzeum Brněnska</a:t>
            </a:r>
          </a:p>
          <a:p>
            <a:r>
              <a:rPr lang="cs-CZ" dirty="0">
                <a:solidFill>
                  <a:schemeClr val="bg1"/>
                </a:solidFill>
              </a:rPr>
              <a:t>Arnoldova vila: vystavěna 1862 arch. a stavitelem Josefem Arnoldem, do 2012 mateřská škola, od 2021 probíhá </a:t>
            </a:r>
            <a:r>
              <a:rPr lang="cs-CZ" dirty="0" err="1">
                <a:solidFill>
                  <a:schemeClr val="bg1"/>
                </a:solidFill>
              </a:rPr>
              <a:t>rekonstruk-ce</a:t>
            </a:r>
            <a:r>
              <a:rPr lang="cs-CZ" dirty="0">
                <a:solidFill>
                  <a:schemeClr val="bg1"/>
                </a:solidFill>
              </a:rPr>
              <a:t>, Muzeum města Brna</a:t>
            </a:r>
          </a:p>
        </p:txBody>
      </p:sp>
      <p:pic>
        <p:nvPicPr>
          <p:cNvPr id="5" name="Obrázek 4" descr="Obsah obrázku interiér, zeď, podlaha, strop&#10;&#10;Popis byl vytvořen automaticky">
            <a:extLst>
              <a:ext uri="{FF2B5EF4-FFF2-40B4-BE49-F238E27FC236}">
                <a16:creationId xmlns:a16="http://schemas.microsoft.com/office/drawing/2014/main" id="{9BCEB6FA-B3AE-A572-7C3E-0295CCAED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64" y="975394"/>
            <a:ext cx="4710924" cy="4907212"/>
          </a:xfrm>
          <a:prstGeom prst="rect">
            <a:avLst/>
          </a:prstGeom>
        </p:spPr>
      </p:pic>
      <p:pic>
        <p:nvPicPr>
          <p:cNvPr id="7" name="Obrázek 6" descr="Obsah obrázku strom, venku, tráva, budova&#10;&#10;Popis byl vytvořen automaticky">
            <a:extLst>
              <a:ext uri="{FF2B5EF4-FFF2-40B4-BE49-F238E27FC236}">
                <a16:creationId xmlns:a16="http://schemas.microsoft.com/office/drawing/2014/main" id="{25958439-205D-497A-35F9-CE3D471CF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257" y="693885"/>
            <a:ext cx="3416947" cy="2485052"/>
          </a:xfrm>
          <a:prstGeom prst="rect">
            <a:avLst/>
          </a:prstGeom>
        </p:spPr>
      </p:pic>
      <p:pic>
        <p:nvPicPr>
          <p:cNvPr id="11" name="Obrázek 10" descr="Obsah obrázku venku, strom, budova, obloha&#10;&#10;Popis byl vytvořen automaticky">
            <a:extLst>
              <a:ext uri="{FF2B5EF4-FFF2-40B4-BE49-F238E27FC236}">
                <a16:creationId xmlns:a16="http://schemas.microsoft.com/office/drawing/2014/main" id="{2ED5C721-BC16-40AE-2573-035A0D647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/>
          <a:stretch/>
        </p:blipFill>
        <p:spPr>
          <a:xfrm>
            <a:off x="192257" y="3679063"/>
            <a:ext cx="3416948" cy="269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52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BA072-1B43-D8F1-DFDA-9952A873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177132"/>
            <a:ext cx="11501438" cy="1325563"/>
          </a:xfrm>
        </p:spPr>
        <p:txBody>
          <a:bodyPr>
            <a:normAutofit/>
          </a:bodyPr>
          <a:lstStyle/>
          <a:p>
            <a:r>
              <a:rPr lang="cs-CZ" sz="3800" dirty="0">
                <a:solidFill>
                  <a:schemeClr val="bg1"/>
                </a:solidFill>
              </a:rPr>
              <a:t>Architekt Adolf </a:t>
            </a:r>
            <a:r>
              <a:rPr lang="cs-CZ" sz="3800" dirty="0" err="1">
                <a:solidFill>
                  <a:schemeClr val="bg1"/>
                </a:solidFill>
              </a:rPr>
              <a:t>Loos</a:t>
            </a:r>
            <a:r>
              <a:rPr lang="cs-CZ" sz="3800" dirty="0">
                <a:solidFill>
                  <a:schemeClr val="bg1"/>
                </a:solidFill>
              </a:rPr>
              <a:t> ve svém rodném městě a v jeho okolí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3438B1-F3E3-3297-10AC-D67D93374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10" y="1216945"/>
            <a:ext cx="4710113" cy="17605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Práce pro Dr. Viktora Bauera: vila v Hrušovanech u Brna, 1914, úprava zámečku na výstavišti, 1922-24</a:t>
            </a:r>
          </a:p>
        </p:txBody>
      </p:sp>
      <p:pic>
        <p:nvPicPr>
          <p:cNvPr id="5" name="Obrázek 4" descr="Obsah obrázku interiér, podlaha, kámen, obložené&#10;&#10;Popis byl vytvořen automaticky">
            <a:extLst>
              <a:ext uri="{FF2B5EF4-FFF2-40B4-BE49-F238E27FC236}">
                <a16:creationId xmlns:a16="http://schemas.microsoft.com/office/drawing/2014/main" id="{131D0DB8-96E0-E6D5-DCCE-A137BA42E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8" y="1437147"/>
            <a:ext cx="5989596" cy="3983705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306FCC1E-2BEF-AFF7-ECCB-388312064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6" y="3058825"/>
            <a:ext cx="4876800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99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venku, dům, budova&#10;&#10;Popis byl vytvořen automaticky">
            <a:extLst>
              <a:ext uri="{FF2B5EF4-FFF2-40B4-BE49-F238E27FC236}">
                <a16:creationId xmlns:a16="http://schemas.microsoft.com/office/drawing/2014/main" id="{51AEE1CC-5D81-BB49-A285-D56D547B9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3" y="1802237"/>
            <a:ext cx="6438900" cy="3386088"/>
          </a:xfrm>
          <a:prstGeom prst="rect">
            <a:avLst/>
          </a:prstGeom>
        </p:spPr>
      </p:pic>
      <p:pic>
        <p:nvPicPr>
          <p:cNvPr id="5" name="Obrázek 4" descr="Obsah obrázku strom, venku, dům, bílé&#10;&#10;Popis byl vytvořen automaticky">
            <a:extLst>
              <a:ext uri="{FF2B5EF4-FFF2-40B4-BE49-F238E27FC236}">
                <a16:creationId xmlns:a16="http://schemas.microsoft.com/office/drawing/2014/main" id="{D4E2D772-C8CB-A880-1394-ED9349E30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4" y="261987"/>
            <a:ext cx="4749613" cy="3386088"/>
          </a:xfrm>
          <a:prstGeom prst="rect">
            <a:avLst/>
          </a:prstGeom>
        </p:spPr>
      </p:pic>
      <p:pic>
        <p:nvPicPr>
          <p:cNvPr id="7" name="Obrázek 6" descr="Obsah obrázku tráva, strom, venku, dům&#10;&#10;Popis byl vytvořen automaticky">
            <a:extLst>
              <a:ext uri="{FF2B5EF4-FFF2-40B4-BE49-F238E27FC236}">
                <a16:creationId xmlns:a16="http://schemas.microsoft.com/office/drawing/2014/main" id="{E31BD8E1-4796-05F8-6174-F85935A85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4" y="3780638"/>
            <a:ext cx="4219765" cy="28153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E59AB6C-5F13-148D-6BEC-9B8F4B2076E7}"/>
              </a:ext>
            </a:extLst>
          </p:cNvPr>
          <p:cNvSpPr txBox="1"/>
          <p:nvPr/>
        </p:nvSpPr>
        <p:spPr>
          <a:xfrm>
            <a:off x="638174" y="5569003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Bauerova vila v Hrušovanech u Brna, současný a původní stav</a:t>
            </a:r>
          </a:p>
          <a:p>
            <a:r>
              <a:rPr lang="cs-CZ" dirty="0">
                <a:solidFill>
                  <a:schemeClr val="bg1"/>
                </a:solidFill>
              </a:rPr>
              <a:t>Pomník A. </a:t>
            </a:r>
            <a:r>
              <a:rPr lang="cs-CZ" dirty="0" err="1">
                <a:solidFill>
                  <a:schemeClr val="bg1"/>
                </a:solidFill>
              </a:rPr>
              <a:t>Loose</a:t>
            </a:r>
            <a:r>
              <a:rPr lang="cs-CZ" dirty="0">
                <a:solidFill>
                  <a:schemeClr val="bg1"/>
                </a:solidFill>
              </a:rPr>
              <a:t> na Janáčkově nám. z r.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453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B012F-55E7-DD7D-FDB7-CE045ED4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Možnosti „objevů“ při zkoumání historie Brna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BE9D5-AC9C-4EA3-9B46-A140DC32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4450"/>
            <a:ext cx="10515600" cy="53292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Nová zjištění</a:t>
            </a:r>
          </a:p>
          <a:p>
            <a:r>
              <a:rPr lang="cs-CZ" dirty="0">
                <a:solidFill>
                  <a:schemeClr val="bg1"/>
                </a:solidFill>
              </a:rPr>
              <a:t>Archeologické výzkumy</a:t>
            </a:r>
          </a:p>
          <a:p>
            <a:r>
              <a:rPr lang="cs-CZ" dirty="0">
                <a:solidFill>
                  <a:schemeClr val="bg1"/>
                </a:solidFill>
              </a:rPr>
              <a:t>Stavebně-historické průzkumy</a:t>
            </a:r>
          </a:p>
          <a:p>
            <a:r>
              <a:rPr lang="cs-CZ" dirty="0">
                <a:solidFill>
                  <a:schemeClr val="bg1"/>
                </a:solidFill>
              </a:rPr>
              <a:t>Restaurátorská zjištění</a:t>
            </a:r>
          </a:p>
          <a:p>
            <a:r>
              <a:rPr lang="cs-CZ" dirty="0">
                <a:solidFill>
                  <a:schemeClr val="bg1"/>
                </a:solidFill>
              </a:rPr>
              <a:t>Další zdroje informací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Nová témata</a:t>
            </a:r>
          </a:p>
          <a:p>
            <a:r>
              <a:rPr lang="cs-CZ" dirty="0">
                <a:solidFill>
                  <a:schemeClr val="bg1"/>
                </a:solidFill>
              </a:rPr>
              <a:t>Město tří kultur: české, německé a židovské</a:t>
            </a:r>
          </a:p>
          <a:p>
            <a:r>
              <a:rPr lang="cs-CZ" dirty="0">
                <a:solidFill>
                  <a:schemeClr val="bg1"/>
                </a:solidFill>
              </a:rPr>
              <a:t>Opomíjené památky: vilová architektura, industriál, podzemí, výtvarná díla na sídlištích…</a:t>
            </a:r>
          </a:p>
          <a:p>
            <a:r>
              <a:rPr lang="cs-CZ" dirty="0">
                <a:solidFill>
                  <a:schemeClr val="bg1"/>
                </a:solidFill>
              </a:rPr>
              <a:t>Zaniklé Brno (edice </a:t>
            </a:r>
            <a:r>
              <a:rPr lang="cs-CZ" i="1" dirty="0">
                <a:solidFill>
                  <a:schemeClr val="bg1"/>
                </a:solidFill>
              </a:rPr>
              <a:t>Zmizelá Morava</a:t>
            </a:r>
            <a:r>
              <a:rPr lang="cs-CZ" dirty="0">
                <a:solidFill>
                  <a:schemeClr val="bg1"/>
                </a:solidFill>
              </a:rPr>
              <a:t>, 3 svazky o Brně)</a:t>
            </a:r>
          </a:p>
          <a:p>
            <a:r>
              <a:rPr lang="cs-CZ" dirty="0">
                <a:solidFill>
                  <a:schemeClr val="bg1"/>
                </a:solidFill>
              </a:rPr>
              <a:t>Podrobný výzkum historie města: </a:t>
            </a:r>
            <a:r>
              <a:rPr lang="cs-CZ" i="1" dirty="0">
                <a:solidFill>
                  <a:schemeClr val="bg1"/>
                </a:solidFill>
              </a:rPr>
              <a:t>Dějiny Brna</a:t>
            </a:r>
            <a:r>
              <a:rPr lang="cs-CZ" dirty="0">
                <a:solidFill>
                  <a:schemeClr val="bg1"/>
                </a:solidFill>
              </a:rPr>
              <a:t>, díl 1-7 (dosud chybí díly 3 a 5)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Nové prezentace</a:t>
            </a:r>
          </a:p>
          <a:p>
            <a:r>
              <a:rPr lang="cs-CZ" dirty="0">
                <a:solidFill>
                  <a:schemeClr val="bg1"/>
                </a:solidFill>
              </a:rPr>
              <a:t>Široký tematický rejstřík prezentací TIC Brno, BAM – Brněnský architektonický manuál</a:t>
            </a:r>
          </a:p>
          <a:p>
            <a:r>
              <a:rPr lang="cs-CZ" dirty="0">
                <a:solidFill>
                  <a:schemeClr val="bg1"/>
                </a:solidFill>
              </a:rPr>
              <a:t>Zpřístupnění vil (dosud 4, chystá se 5.), prostor podzemí atd.</a:t>
            </a:r>
          </a:p>
          <a:p>
            <a:r>
              <a:rPr lang="cs-CZ" dirty="0">
                <a:solidFill>
                  <a:schemeClr val="bg1"/>
                </a:solidFill>
              </a:rPr>
              <a:t>Mimořádné prezentace: Noc kostelů, Noc muzeí, Den architektury, festival Open House Brno atd.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https://openhousebrno.cz/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994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678A8-C62F-49AE-9A71-F3539C80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07" y="465137"/>
            <a:ext cx="4805363" cy="1325563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Zpřístupnění brněnského podzemí (TIC Brno)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C6166-0299-8792-B16A-C0FD3CAD0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8" y="2111375"/>
            <a:ext cx="3221830" cy="3410339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 – 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Mincmistrovský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sklep</a:t>
            </a:r>
          </a:p>
          <a:p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 – Labyrint pod Zelným trhem</a:t>
            </a:r>
          </a:p>
          <a:p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 – Kostnice u sv. Jakuba</a:t>
            </a:r>
          </a:p>
          <a:p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 – Kryt 10-Z pod Špilberkem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 – Vodojemy na Žlutém kopci (foto Libor Teplý, viz jeho knihu </a:t>
            </a:r>
            <a:r>
              <a:rPr lang="cs-CZ" sz="1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Brno neviděné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Brno 2016)</a:t>
            </a:r>
          </a:p>
        </p:txBody>
      </p:sp>
      <p:pic>
        <p:nvPicPr>
          <p:cNvPr id="5" name="Obrázek 4" descr="Obsah obrázku kámen&#10;&#10;Popis byl vytvořen automaticky">
            <a:extLst>
              <a:ext uri="{FF2B5EF4-FFF2-40B4-BE49-F238E27FC236}">
                <a16:creationId xmlns:a16="http://schemas.microsoft.com/office/drawing/2014/main" id="{D121D74D-8238-E5EC-BA02-F4A664BB8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89" y="3034911"/>
            <a:ext cx="4562475" cy="3600839"/>
          </a:xfrm>
          <a:prstGeom prst="rect">
            <a:avLst/>
          </a:prstGeom>
        </p:spPr>
      </p:pic>
      <p:pic>
        <p:nvPicPr>
          <p:cNvPr id="7" name="Obrázek 6" descr="Obsah obrázku budova, cihla, kámen&#10;&#10;Popis byl vytvořen automaticky">
            <a:extLst>
              <a:ext uri="{FF2B5EF4-FFF2-40B4-BE49-F238E27FC236}">
                <a16:creationId xmlns:a16="http://schemas.microsoft.com/office/drawing/2014/main" id="{9317FC50-F93F-20B2-7C83-841882C48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89" y="222250"/>
            <a:ext cx="3368431" cy="2658465"/>
          </a:xfrm>
          <a:prstGeom prst="rect">
            <a:avLst/>
          </a:prstGeom>
        </p:spPr>
      </p:pic>
      <p:pic>
        <p:nvPicPr>
          <p:cNvPr id="11" name="Obrázek 10" descr="Obsah obrázku text, světlo, ve tmě&#10;&#10;Popis byl vytvořen automaticky">
            <a:extLst>
              <a:ext uri="{FF2B5EF4-FFF2-40B4-BE49-F238E27FC236}">
                <a16:creationId xmlns:a16="http://schemas.microsoft.com/office/drawing/2014/main" id="{EB497A99-3280-AC9A-BE23-27E9FE24B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99" y="2111375"/>
            <a:ext cx="357077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2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CA3022-EB55-1D7A-F85C-C2A70DBD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822" y="1116215"/>
            <a:ext cx="2828925" cy="1325563"/>
          </a:xfrm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Výtvarná díla na sídlištích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ECDAE7-EDF2-D25D-AEC3-78374060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29" y="3708254"/>
            <a:ext cx="4233863" cy="2841544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Dekorativní stěna Šrámkova, Lesná, Bohumír Matal, 60. léta</a:t>
            </a:r>
          </a:p>
          <a:p>
            <a:r>
              <a:rPr lang="cs-CZ" dirty="0">
                <a:solidFill>
                  <a:schemeClr val="bg1"/>
                </a:solidFill>
              </a:rPr>
              <a:t>Sousoší Medvědi/Spojení, Vaculíkova ul., Lesná, František Šenk, 1969</a:t>
            </a:r>
          </a:p>
          <a:p>
            <a:r>
              <a:rPr lang="cs-CZ" dirty="0">
                <a:solidFill>
                  <a:schemeClr val="bg1"/>
                </a:solidFill>
              </a:rPr>
              <a:t>Pět segmentů kruhu, Labská ul., Starý Lískovec, Dalibor Chatrný, 1982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https://socharske.brno.cz/mapa/</a:t>
            </a:r>
          </a:p>
        </p:txBody>
      </p:sp>
      <p:pic>
        <p:nvPicPr>
          <p:cNvPr id="5" name="Obrázek 4" descr="Obsah obrázku budova, venku, cihla&#10;&#10;Popis byl vytvořen automaticky">
            <a:extLst>
              <a:ext uri="{FF2B5EF4-FFF2-40B4-BE49-F238E27FC236}">
                <a16:creationId xmlns:a16="http://schemas.microsoft.com/office/drawing/2014/main" id="{A9DD9B30-4602-D8DF-5FDB-0A049BBC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9" y="259251"/>
            <a:ext cx="4553504" cy="3039493"/>
          </a:xfrm>
          <a:prstGeom prst="rect">
            <a:avLst/>
          </a:prstGeom>
        </p:spPr>
      </p:pic>
      <p:pic>
        <p:nvPicPr>
          <p:cNvPr id="7" name="Obrázek 6" descr="Obsah obrázku tráva, venku, strom, obloha&#10;&#10;Popis byl vytvořen automaticky">
            <a:extLst>
              <a:ext uri="{FF2B5EF4-FFF2-40B4-BE49-F238E27FC236}">
                <a16:creationId xmlns:a16="http://schemas.microsoft.com/office/drawing/2014/main" id="{ED0837D2-B6B4-DCF1-DEDA-D2B94E1AD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0"/>
          <a:stretch/>
        </p:blipFill>
        <p:spPr>
          <a:xfrm>
            <a:off x="8212256" y="259251"/>
            <a:ext cx="3741619" cy="3039493"/>
          </a:xfrm>
          <a:prstGeom prst="rect">
            <a:avLst/>
          </a:prstGeom>
        </p:spPr>
      </p:pic>
      <p:pic>
        <p:nvPicPr>
          <p:cNvPr id="9" name="Obrázek 8" descr="Obsah obrázku tráva, strom, venku, oranžová&#10;&#10;Popis byl vytvořen automaticky">
            <a:extLst>
              <a:ext uri="{FF2B5EF4-FFF2-40B4-BE49-F238E27FC236}">
                <a16:creationId xmlns:a16="http://schemas.microsoft.com/office/drawing/2014/main" id="{D8713FA8-7523-F999-2034-EB4703B4C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3" y="3559256"/>
            <a:ext cx="7167562" cy="31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7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695159-D83B-69F4-6F82-53D32E233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03" y="129269"/>
            <a:ext cx="6622716" cy="101373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Výhled do budoucna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91651E-617D-6724-0454-7E5CB6736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03" y="1143001"/>
            <a:ext cx="6919913" cy="5514974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Posilování trendu uplatnění výtvarných děl v měst-</a:t>
            </a:r>
            <a:r>
              <a:rPr lang="cs-CZ" dirty="0" err="1">
                <a:solidFill>
                  <a:schemeClr val="bg1"/>
                </a:solidFill>
              </a:rPr>
              <a:t>ském</a:t>
            </a:r>
            <a:r>
              <a:rPr lang="cs-CZ" dirty="0">
                <a:solidFill>
                  <a:schemeClr val="bg1"/>
                </a:solidFill>
              </a:rPr>
              <a:t> veřejném prostoru (např. Městská galerie pod širým nebem na Cejlu a v okolí)</a:t>
            </a:r>
          </a:p>
          <a:p>
            <a:r>
              <a:rPr lang="cs-CZ" dirty="0">
                <a:solidFill>
                  <a:schemeClr val="bg1"/>
                </a:solidFill>
              </a:rPr>
              <a:t>Problematický přístup k industriálnímu dědictví (zvláště textilního průmyslu): téměř úplná likvidace Vlněny, totéž čeká </a:t>
            </a:r>
            <a:r>
              <a:rPr lang="cs-CZ" dirty="0" err="1">
                <a:solidFill>
                  <a:schemeClr val="bg1"/>
                </a:solidFill>
              </a:rPr>
              <a:t>Mosilanu</a:t>
            </a:r>
            <a:r>
              <a:rPr lang="cs-CZ" dirty="0">
                <a:solidFill>
                  <a:schemeClr val="bg1"/>
                </a:solidFill>
              </a:rPr>
              <a:t>?</a:t>
            </a:r>
          </a:p>
          <a:p>
            <a:r>
              <a:rPr lang="cs-CZ" dirty="0">
                <a:solidFill>
                  <a:schemeClr val="bg1"/>
                </a:solidFill>
              </a:rPr>
              <a:t>Ztráta historické architektury podmíněná tlakem developerů a chybnými zápisy památek v letech 1988 a 1989, nedávno došlo k masivnímu „</a:t>
            </a:r>
            <a:r>
              <a:rPr lang="cs-CZ" dirty="0" err="1">
                <a:solidFill>
                  <a:schemeClr val="bg1"/>
                </a:solidFill>
              </a:rPr>
              <a:t>odpamátnění</a:t>
            </a:r>
            <a:r>
              <a:rPr lang="cs-CZ" dirty="0">
                <a:solidFill>
                  <a:schemeClr val="bg1"/>
                </a:solidFill>
              </a:rPr>
              <a:t>“, dílčím řešením bude městská památková zóna</a:t>
            </a:r>
          </a:p>
          <a:p>
            <a:r>
              <a:rPr lang="cs-CZ" dirty="0">
                <a:solidFill>
                  <a:schemeClr val="bg1"/>
                </a:solidFill>
              </a:rPr>
              <a:t>Z nových zpřístupnění: Rezidence Café Kaprál (Údolní 17, otevřena 2022, zamýšlena pro rezidenční pobyty literátů, </a:t>
            </a:r>
            <a:r>
              <a:rPr lang="cs-CZ" i="1" dirty="0">
                <a:solidFill>
                  <a:schemeClr val="bg1"/>
                </a:solidFill>
              </a:rPr>
              <a:t>foto</a:t>
            </a:r>
            <a:r>
              <a:rPr lang="cs-CZ" dirty="0">
                <a:solidFill>
                  <a:schemeClr val="bg1"/>
                </a:solidFill>
              </a:rPr>
              <a:t>), kino/divadlo na výstavišti (arch. Emil Králík), Arnoldova vila</a:t>
            </a:r>
          </a:p>
          <a:p>
            <a:r>
              <a:rPr lang="cs-CZ" dirty="0">
                <a:solidFill>
                  <a:schemeClr val="bg1"/>
                </a:solidFill>
              </a:rPr>
              <a:t>Záměr výstavby Moravského židovského muzea, univerzitní galerie…</a:t>
            </a:r>
          </a:p>
          <a:p>
            <a:r>
              <a:rPr lang="cs-CZ" dirty="0">
                <a:solidFill>
                  <a:schemeClr val="bg1"/>
                </a:solidFill>
              </a:rPr>
              <a:t>Další zpřístupňování podzemí</a:t>
            </a:r>
          </a:p>
        </p:txBody>
      </p:sp>
      <p:pic>
        <p:nvPicPr>
          <p:cNvPr id="5" name="Obrázek 4" descr="Obsah obrázku shoji, budova, dveře&#10;&#10;Popis byl vytvořen automaticky">
            <a:extLst>
              <a:ext uri="{FF2B5EF4-FFF2-40B4-BE49-F238E27FC236}">
                <a16:creationId xmlns:a16="http://schemas.microsoft.com/office/drawing/2014/main" id="{12321150-6E02-678B-05D3-A694630F0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518733"/>
            <a:ext cx="4051498" cy="2706274"/>
          </a:xfrm>
          <a:prstGeom prst="rect">
            <a:avLst/>
          </a:prstGeom>
        </p:spPr>
      </p:pic>
      <p:pic>
        <p:nvPicPr>
          <p:cNvPr id="7" name="Obrázek 6" descr="Obsah obrázku text, interiér, podlaha, místnost&#10;&#10;Popis byl vytvořen automaticky">
            <a:extLst>
              <a:ext uri="{FF2B5EF4-FFF2-40B4-BE49-F238E27FC236}">
                <a16:creationId xmlns:a16="http://schemas.microsoft.com/office/drawing/2014/main" id="{7929B1BE-F36B-6EB5-4604-B093F28DE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3632994"/>
            <a:ext cx="4051498" cy="2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2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C2DC2-3BDA-11CD-E8EA-A3346DB6C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9400"/>
            <a:ext cx="4848225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Nová zjištění (1)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1C09F4-8DB5-0BF5-A07B-561B11EB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676" y="451645"/>
            <a:ext cx="4986337" cy="2617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Nález rotundy na ul. Vídeňská v r. 2012: negativní otisk zdiva, obklopena pohřebištěm – více než 300 hrobů z 2. pol. 11. stol., tvar rotundy je patrný v průhledu podlahy ve vinotéce </a:t>
            </a:r>
            <a:r>
              <a:rPr lang="cs-CZ" dirty="0" err="1">
                <a:solidFill>
                  <a:schemeClr val="bg1"/>
                </a:solidFill>
              </a:rPr>
              <a:t>Rockwine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8366F3F-C78E-F6C3-EE66-AD75E625F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760539"/>
            <a:ext cx="5943600" cy="4140200"/>
          </a:xfrm>
          <a:prstGeom prst="rect">
            <a:avLst/>
          </a:prstGeom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7C08BBC8-894A-A5CF-8428-2D797C455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14" y="3267075"/>
            <a:ext cx="5402262" cy="33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79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F7B3D-7C5D-2848-4873-F6AFE4EA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068" y="1298177"/>
            <a:ext cx="2710757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Nová zjištění (2)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51AEE-09F1-2B86-700D-E9C57A35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2988" y="3925098"/>
            <a:ext cx="3919538" cy="28035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Portál minoritského kláštera, odkryt v rámci stavebně-historického průzkumu kapitulní síně r. 1998, pochází patrně ze 70.-80. let 13. stol. (po požáru kláštera r. 1262), nebo až z počátku 14. stol.</a:t>
            </a:r>
          </a:p>
        </p:txBody>
      </p:sp>
      <p:pic>
        <p:nvPicPr>
          <p:cNvPr id="4" name="Obrázek 3" descr="Obsah obrázku interiér, budova, vsedě, dřevěné&#10;&#10;Popis byl vytvořen automaticky">
            <a:extLst>
              <a:ext uri="{FF2B5EF4-FFF2-40B4-BE49-F238E27FC236}">
                <a16:creationId xmlns:a16="http://schemas.microsoft.com/office/drawing/2014/main" id="{ABA660F2-E8C2-AFF0-5AFD-E5526F922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426" y="365124"/>
            <a:ext cx="3387924" cy="4517232"/>
          </a:xfrm>
          <a:prstGeom prst="rect">
            <a:avLst/>
          </a:prstGeom>
        </p:spPr>
      </p:pic>
      <p:pic>
        <p:nvPicPr>
          <p:cNvPr id="5" name="Obrázek 4" descr="Obsah obrázku budova, velké, kámen, vsedě&#10;&#10;Popis byl vytvořen automaticky">
            <a:extLst>
              <a:ext uri="{FF2B5EF4-FFF2-40B4-BE49-F238E27FC236}">
                <a16:creationId xmlns:a16="http://schemas.microsoft.com/office/drawing/2014/main" id="{0D323BFC-8CD2-AB72-65FF-E128A49DB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99220"/>
            <a:ext cx="4419602" cy="662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F47CE-9754-D1A1-C925-9DF4ED7B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708" y="225075"/>
            <a:ext cx="3721317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Nová zjištění (3)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E04D9-1B5C-70F2-87D1-7E1BA0FEC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674" y="1727994"/>
            <a:ext cx="2557463" cy="47648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Obraz Nalezení sv. Kříže na hlavním oltáři kapucínského kostela, malíř Joachim von </a:t>
            </a:r>
            <a:r>
              <a:rPr lang="cs-CZ" dirty="0" err="1">
                <a:solidFill>
                  <a:schemeClr val="bg1"/>
                </a:solidFill>
              </a:rPr>
              <a:t>Sandrart</a:t>
            </a:r>
            <a:r>
              <a:rPr lang="cs-CZ" dirty="0">
                <a:solidFill>
                  <a:schemeClr val="bg1"/>
                </a:solidFill>
              </a:rPr>
              <a:t>, 1655, restaurátor Igor </a:t>
            </a:r>
            <a:r>
              <a:rPr lang="cs-CZ" dirty="0" err="1">
                <a:solidFill>
                  <a:schemeClr val="bg1"/>
                </a:solidFill>
              </a:rPr>
              <a:t>Fogaš</a:t>
            </a:r>
            <a:r>
              <a:rPr lang="cs-CZ" dirty="0">
                <a:solidFill>
                  <a:schemeClr val="bg1"/>
                </a:solidFill>
              </a:rPr>
              <a:t>, 2016, historik umění Štěpán Vácha – za donátora obrazu považuje Valeriána </a:t>
            </a:r>
            <a:r>
              <a:rPr lang="cs-CZ" dirty="0" err="1">
                <a:solidFill>
                  <a:schemeClr val="bg1"/>
                </a:solidFill>
              </a:rPr>
              <a:t>Magnise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87E2BB23-0BEA-0050-3747-79E0F2F3A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65" y="135280"/>
            <a:ext cx="4990082" cy="6523117"/>
          </a:xfrm>
          <a:prstGeom prst="rect">
            <a:avLst/>
          </a:prstGeom>
        </p:spPr>
      </p:pic>
      <p:pic>
        <p:nvPicPr>
          <p:cNvPr id="7" name="Obrázek 6" descr="Obsah obrázku text, kniha, obraz&#10;&#10;Popis byl vytvořen automaticky">
            <a:extLst>
              <a:ext uri="{FF2B5EF4-FFF2-40B4-BE49-F238E27FC236}">
                <a16:creationId xmlns:a16="http://schemas.microsoft.com/office/drawing/2014/main" id="{04D32F1D-4A7B-EDD5-997F-649A02E91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3" y="2905181"/>
            <a:ext cx="3750946" cy="3727744"/>
          </a:xfrm>
          <a:prstGeom prst="rect">
            <a:avLst/>
          </a:prstGeom>
        </p:spPr>
      </p:pic>
      <p:pic>
        <p:nvPicPr>
          <p:cNvPr id="9" name="Obrázek 8" descr="Obsah obrázku venku&#10;&#10;Popis byl vytvořen automaticky">
            <a:extLst>
              <a:ext uri="{FF2B5EF4-FFF2-40B4-BE49-F238E27FC236}">
                <a16:creationId xmlns:a16="http://schemas.microsoft.com/office/drawing/2014/main" id="{062F0470-6A8E-5B77-8EBA-D11B06F29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r="12345" b="4872"/>
          <a:stretch/>
        </p:blipFill>
        <p:spPr>
          <a:xfrm>
            <a:off x="249553" y="159645"/>
            <a:ext cx="2949927" cy="24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39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58B18-BE24-F147-CFC0-EB7160F3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71139"/>
            <a:ext cx="4248148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Nová zjištění (3a)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4E58F5-2E3A-75EC-BC5C-64C267BCD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3" y="1304529"/>
            <a:ext cx="4905375" cy="17748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Fresková výmalba sálu městské rady na Nové radnici (původně místnost soudního tribunálu Zemského domu), malíř František Ignác Řehoř </a:t>
            </a:r>
            <a:r>
              <a:rPr lang="cs-CZ" dirty="0" err="1">
                <a:solidFill>
                  <a:schemeClr val="bg1"/>
                </a:solidFill>
              </a:rPr>
              <a:t>Eckstein</a:t>
            </a:r>
            <a:r>
              <a:rPr lang="cs-CZ" dirty="0">
                <a:solidFill>
                  <a:schemeClr val="bg1"/>
                </a:solidFill>
              </a:rPr>
              <a:t>, cca 1728-29, odkryta a restaurována 2019-21</a:t>
            </a:r>
          </a:p>
        </p:txBody>
      </p:sp>
      <p:pic>
        <p:nvPicPr>
          <p:cNvPr id="5" name="Obrázek 4" descr="Obsah obrázku interiér, zeď, podlaha, místnost&#10;&#10;Popis byl vytvořen automaticky">
            <a:extLst>
              <a:ext uri="{FF2B5EF4-FFF2-40B4-BE49-F238E27FC236}">
                <a16:creationId xmlns:a16="http://schemas.microsoft.com/office/drawing/2014/main" id="{B6882E1A-BCDA-7E8D-8449-3D4D248C3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3" y="3239689"/>
            <a:ext cx="4400550" cy="3300413"/>
          </a:xfrm>
          <a:prstGeom prst="rect">
            <a:avLst/>
          </a:prstGeom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8EAE0E41-3110-D199-1DD2-CEE4D9E3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80" y="1304529"/>
            <a:ext cx="6420247" cy="48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87BB9-FC1D-5D9B-A00F-3ABCA4C40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53" y="179387"/>
            <a:ext cx="3833813" cy="9064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Nová zjištění (4)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C6EF0B-9899-65D6-0B98-47BA42C1E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84" y="1085850"/>
            <a:ext cx="4749854" cy="23145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bg1"/>
                </a:solidFill>
              </a:rPr>
              <a:t>Cenné interiéry</a:t>
            </a:r>
          </a:p>
          <a:p>
            <a:r>
              <a:rPr lang="cs-CZ" sz="1800" dirty="0">
                <a:solidFill>
                  <a:schemeClr val="bg1"/>
                </a:solidFill>
              </a:rPr>
              <a:t>Sieglův dům, Stará ul., interiér z r. 1910, arch. Bohumír Čermák (převzato z knihy </a:t>
            </a:r>
            <a:r>
              <a:rPr lang="cs-CZ" sz="1800" i="1" dirty="0">
                <a:solidFill>
                  <a:schemeClr val="bg1"/>
                </a:solidFill>
              </a:rPr>
              <a:t>Vídeňská secese a moderna 1900-1925</a:t>
            </a:r>
            <a:r>
              <a:rPr lang="cs-CZ" sz="1800" dirty="0">
                <a:solidFill>
                  <a:schemeClr val="bg1"/>
                </a:solidFill>
              </a:rPr>
              <a:t>, Brno 2004, článek Miroslava </a:t>
            </a:r>
            <a:r>
              <a:rPr lang="cs-CZ" sz="1800" dirty="0" err="1">
                <a:solidFill>
                  <a:schemeClr val="bg1"/>
                </a:solidFill>
              </a:rPr>
              <a:t>Ambroze</a:t>
            </a:r>
            <a:r>
              <a:rPr lang="cs-CZ" sz="1800" dirty="0">
                <a:solidFill>
                  <a:schemeClr val="bg1"/>
                </a:solidFill>
              </a:rPr>
              <a:t>)</a:t>
            </a:r>
          </a:p>
          <a:p>
            <a:r>
              <a:rPr lang="cs-CZ" sz="1800" dirty="0">
                <a:solidFill>
                  <a:schemeClr val="bg1"/>
                </a:solidFill>
              </a:rPr>
              <a:t>Hlinky 46: funkcionalistický byt Richarda </a:t>
            </a:r>
            <a:r>
              <a:rPr lang="cs-CZ" sz="1800" dirty="0" err="1">
                <a:solidFill>
                  <a:schemeClr val="bg1"/>
                </a:solidFill>
              </a:rPr>
              <a:t>Herdana</a:t>
            </a:r>
            <a:r>
              <a:rPr lang="cs-CZ" sz="1800" dirty="0">
                <a:solidFill>
                  <a:schemeClr val="bg1"/>
                </a:solidFill>
              </a:rPr>
              <a:t> a jeho ženy z r. 1934, arch. Emmerich Horvát (zveřejnil Michal Doležel r. 2020)</a:t>
            </a:r>
          </a:p>
        </p:txBody>
      </p:sp>
      <p:pic>
        <p:nvPicPr>
          <p:cNvPr id="8" name="Obrázek 7" descr="Obsah obrázku podlaha, interiér, zeď, budova&#10;&#10;Popis byl vytvořen automaticky">
            <a:extLst>
              <a:ext uri="{FF2B5EF4-FFF2-40B4-BE49-F238E27FC236}">
                <a16:creationId xmlns:a16="http://schemas.microsoft.com/office/drawing/2014/main" id="{1BBD8F95-D261-AB9E-5A68-D6FCD172F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b="3333"/>
          <a:stretch/>
        </p:blipFill>
        <p:spPr>
          <a:xfrm>
            <a:off x="1340050" y="3285080"/>
            <a:ext cx="3216917" cy="2380223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7F6505F-4E11-C9BB-E627-28D0A251D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00" y="0"/>
            <a:ext cx="5788515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32C066-8BF7-F5A3-7561-DF2FC0712A6F}"/>
              </a:ext>
            </a:extLst>
          </p:cNvPr>
          <p:cNvSpPr txBox="1"/>
          <p:nvPr/>
        </p:nvSpPr>
        <p:spPr>
          <a:xfrm>
            <a:off x="786553" y="5772150"/>
            <a:ext cx="4323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chemeClr val="bg1"/>
                </a:solidFill>
              </a:rPr>
              <a:t>Další snímek </a:t>
            </a:r>
            <a:r>
              <a:rPr lang="cs-CZ" dirty="0">
                <a:solidFill>
                  <a:schemeClr val="bg1"/>
                </a:solidFill>
              </a:rPr>
              <a:t>– ul. Hlinky : Dům A. </a:t>
            </a:r>
            <a:r>
              <a:rPr lang="cs-CZ" dirty="0" err="1">
                <a:solidFill>
                  <a:schemeClr val="bg1"/>
                </a:solidFill>
              </a:rPr>
              <a:t>Blocha</a:t>
            </a:r>
            <a:r>
              <a:rPr lang="cs-CZ" dirty="0">
                <a:solidFill>
                  <a:schemeClr val="bg1"/>
                </a:solidFill>
              </a:rPr>
              <a:t>, 1916-19 (viz týž článek M. </a:t>
            </a:r>
            <a:r>
              <a:rPr lang="cs-CZ" dirty="0" err="1">
                <a:solidFill>
                  <a:schemeClr val="bg1"/>
                </a:solidFill>
              </a:rPr>
              <a:t>Ambroze</a:t>
            </a:r>
            <a:r>
              <a:rPr lang="cs-CZ" dirty="0">
                <a:solidFill>
                  <a:schemeClr val="bg1"/>
                </a:solidFill>
              </a:rPr>
              <a:t>); Osvaldův dům, arch. Vladimír Fischer, 1926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24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zeď&#10;&#10;Popis byl vytvořen automaticky">
            <a:extLst>
              <a:ext uri="{FF2B5EF4-FFF2-40B4-BE49-F238E27FC236}">
                <a16:creationId xmlns:a16="http://schemas.microsoft.com/office/drawing/2014/main" id="{59B286D9-8C09-7942-5DE9-8EDC5F5C6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58" y="3642724"/>
            <a:ext cx="4531431" cy="3033437"/>
          </a:xfrm>
          <a:prstGeom prst="rect">
            <a:avLst/>
          </a:prstGeom>
        </p:spPr>
      </p:pic>
      <p:pic>
        <p:nvPicPr>
          <p:cNvPr id="5" name="Obrázek 4" descr="Obsah obrázku shoji, budova, okno&#10;&#10;Popis byl vytvořen automaticky">
            <a:extLst>
              <a:ext uri="{FF2B5EF4-FFF2-40B4-BE49-F238E27FC236}">
                <a16:creationId xmlns:a16="http://schemas.microsoft.com/office/drawing/2014/main" id="{A10A3329-227B-4341-2993-5AEDC57A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58" y="153264"/>
            <a:ext cx="4531431" cy="33406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40FFAD-D04B-DC7A-5038-75DD17C18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6" y="0"/>
            <a:ext cx="6740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B5F68-90A7-B79B-523B-4A557C04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850" y="140643"/>
            <a:ext cx="4576763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Nová zjištění (4a)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D54266-4A90-A571-16FF-A2EEC7933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759" y="1466205"/>
            <a:ext cx="3028950" cy="50917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>
                <a:solidFill>
                  <a:schemeClr val="bg1"/>
                </a:solidFill>
              </a:rPr>
              <a:t>Luma</a:t>
            </a:r>
            <a:r>
              <a:rPr lang="cs-CZ" dirty="0">
                <a:solidFill>
                  <a:schemeClr val="bg1"/>
                </a:solidFill>
              </a:rPr>
              <a:t> von </a:t>
            </a:r>
            <a:r>
              <a:rPr lang="cs-CZ" dirty="0" err="1">
                <a:solidFill>
                  <a:schemeClr val="bg1"/>
                </a:solidFill>
              </a:rPr>
              <a:t>Flesch-Brunningen</a:t>
            </a:r>
            <a:r>
              <a:rPr lang="cs-CZ" dirty="0">
                <a:solidFill>
                  <a:schemeClr val="bg1"/>
                </a:solidFill>
              </a:rPr>
              <a:t>, Poma-</a:t>
            </a:r>
            <a:r>
              <a:rPr lang="cs-CZ" dirty="0" err="1">
                <a:solidFill>
                  <a:schemeClr val="bg1"/>
                </a:solidFill>
              </a:rPr>
              <a:t>zání</a:t>
            </a:r>
            <a:r>
              <a:rPr lang="cs-CZ" dirty="0">
                <a:solidFill>
                  <a:schemeClr val="bg1"/>
                </a:solidFill>
              </a:rPr>
              <a:t> čarodějnice, 1899, obraz </a:t>
            </a:r>
            <a:r>
              <a:rPr lang="cs-CZ" dirty="0" err="1">
                <a:solidFill>
                  <a:schemeClr val="bg1"/>
                </a:solidFill>
              </a:rPr>
              <a:t>zakou-pen</a:t>
            </a:r>
            <a:r>
              <a:rPr lang="cs-CZ" dirty="0">
                <a:solidFill>
                  <a:schemeClr val="bg1"/>
                </a:solidFill>
              </a:rPr>
              <a:t> na aukci r. 2017, původně ve stálé galerii moravských umělců v Jubilejním domě umělců (DUMB), zmizel r. 1945, nyní v </a:t>
            </a:r>
            <a:r>
              <a:rPr lang="cs-CZ" dirty="0" err="1">
                <a:solidFill>
                  <a:schemeClr val="bg1"/>
                </a:solidFill>
              </a:rPr>
              <a:t>Západo</a:t>
            </a:r>
            <a:r>
              <a:rPr lang="cs-CZ" dirty="0">
                <a:solidFill>
                  <a:schemeClr val="bg1"/>
                </a:solidFill>
              </a:rPr>
              <a:t>-české galerii v Plzni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Autoportrét této brněnské malířky působící v Mnichově</a:t>
            </a:r>
          </a:p>
        </p:txBody>
      </p:sp>
      <p:pic>
        <p:nvPicPr>
          <p:cNvPr id="5" name="Obrázek 4" descr="Obsah obrázku text, osoba, noc, ve tmě&#10;&#10;Popis byl vytvořen automaticky">
            <a:extLst>
              <a:ext uri="{FF2B5EF4-FFF2-40B4-BE49-F238E27FC236}">
                <a16:creationId xmlns:a16="http://schemas.microsoft.com/office/drawing/2014/main" id="{4640C120-B66D-7C31-BA37-C1A4D92B9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0643"/>
            <a:ext cx="5014614" cy="6576714"/>
          </a:xfrm>
          <a:prstGeom prst="rect">
            <a:avLst/>
          </a:prstGeom>
        </p:spPr>
      </p:pic>
      <p:pic>
        <p:nvPicPr>
          <p:cNvPr id="9" name="Obrázek 8" descr="Obsah obrázku text, zeď, osoba&#10;&#10;Popis byl vytvořen automaticky">
            <a:extLst>
              <a:ext uri="{FF2B5EF4-FFF2-40B4-BE49-F238E27FC236}">
                <a16:creationId xmlns:a16="http://schemas.microsoft.com/office/drawing/2014/main" id="{4059620B-F0B5-EF87-63F7-A961681FB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93" y="1466205"/>
            <a:ext cx="3028949" cy="49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792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1083</Words>
  <Application>Microsoft Office PowerPoint</Application>
  <PresentationFormat>Širokoúhlá obrazovka</PresentationFormat>
  <Paragraphs>79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Brno neznámé a nově poznávané</vt:lpstr>
      <vt:lpstr>Možnosti „objevů“ při zkoumání historie Brna</vt:lpstr>
      <vt:lpstr>Nová zjištění (1)</vt:lpstr>
      <vt:lpstr>Nová zjištění (2)</vt:lpstr>
      <vt:lpstr>Nová zjištění (3)</vt:lpstr>
      <vt:lpstr>Nová zjištění (3a)</vt:lpstr>
      <vt:lpstr>Nová zjištění (4)</vt:lpstr>
      <vt:lpstr>Prezentace aplikace PowerPoint</vt:lpstr>
      <vt:lpstr>Nová zjištění (4a)</vt:lpstr>
      <vt:lpstr>Město tří kultur a jeho memorie</vt:lpstr>
      <vt:lpstr>Prezentace aplikace PowerPoint</vt:lpstr>
      <vt:lpstr>Prezentace aplikace PowerPoint</vt:lpstr>
      <vt:lpstr>Nová témata               a prezentace: Vilová architektura – „zámky“ měšťanů</vt:lpstr>
      <vt:lpstr>Prezentace aplikace PowerPoint</vt:lpstr>
      <vt:lpstr>Jurkovičova vila</vt:lpstr>
      <vt:lpstr>Vila Stiassny</vt:lpstr>
      <vt:lpstr>Löw-Beerova vila Arnoldova vila</vt:lpstr>
      <vt:lpstr>Architekt Adolf Loos ve svém rodném městě a v jeho okolí</vt:lpstr>
      <vt:lpstr>Prezentace aplikace PowerPoint</vt:lpstr>
      <vt:lpstr>Zpřístupnění brněnského podzemí (TIC Brno)</vt:lpstr>
      <vt:lpstr>Výtvarná díla na sídlištích</vt:lpstr>
      <vt:lpstr>Výhled do budoucna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Brno neznámé a nově poznávané</dc:title>
  <dc:creator>Aleš Filip</dc:creator>
  <cp:lastModifiedBy>Aleš Filip</cp:lastModifiedBy>
  <cp:revision>11</cp:revision>
  <dcterms:created xsi:type="dcterms:W3CDTF">2023-05-09T14:57:49Z</dcterms:created>
  <dcterms:modified xsi:type="dcterms:W3CDTF">2023-09-19T10:29:26Z</dcterms:modified>
</cp:coreProperties>
</file>