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7" r:id="rId22"/>
    <p:sldId id="336" r:id="rId23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22.09.2023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22.09.2023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22.09.2023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22.09.2023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XAtxChUrhlc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Ywk6Deq9FOQ?feature=oembed" TargetMode="External"/><Relationship Id="rId1" Type="http://schemas.openxmlformats.org/officeDocument/2006/relationships/video" Target="https://www.youtube.com/embed/W9aSKjXqF8U?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fondation-langlois.org/html/e/page.php?NumPage=420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b.org/titles/art-memory" TargetMode="External"/><Relationship Id="rId2" Type="http://schemas.openxmlformats.org/officeDocument/2006/relationships/hyperlink" Target="https://vimeo.com/channels/1627362/45548262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ff11eik33xI" TargetMode="External"/><Relationship Id="rId5" Type="http://schemas.openxmlformats.org/officeDocument/2006/relationships/hyperlink" Target="https://www.youtube.com/watch?v=D4cWhkHnW34" TargetMode="Externa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_kceafWtbE?feature=oembed" TargetMode="External"/><Relationship Id="rId1" Type="http://schemas.openxmlformats.org/officeDocument/2006/relationships/video" Target="https://www.youtube.com/embed/gdEtw4B3RE4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player.vimeo.com/video/89193540?app_id=122963" TargetMode="External"/><Relationship Id="rId1" Type="http://schemas.openxmlformats.org/officeDocument/2006/relationships/video" Target="https://www.youtube.com/embed/3ILonUB6YHw?feature=oembed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https://www.youtube.com/embed/Ebz2AARJUwI?feature=oembed" TargetMode="External"/><Relationship Id="rId7" Type="http://schemas.openxmlformats.org/officeDocument/2006/relationships/image" Target="../media/image14.jpeg"/><Relationship Id="rId2" Type="http://schemas.openxmlformats.org/officeDocument/2006/relationships/video" Target="https://www.youtube.com/embed/rTwL54u7cSw?feature=oembed" TargetMode="External"/><Relationship Id="rId1" Type="http://schemas.openxmlformats.org/officeDocument/2006/relationships/video" Target="https://www.youtube.com/embed/dXINTf8kXCc?feature=oembed" TargetMode="External"/><Relationship Id="rId6" Type="http://schemas.openxmlformats.org/officeDocument/2006/relationships/image" Target="../media/image13.jpeg"/><Relationship Id="rId5" Type="http://schemas.openxmlformats.org/officeDocument/2006/relationships/hyperlink" Target="https://www.ubu.com/film/clair_entracte.html" TargetMode="Externa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7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79h05vqezJ0?feature=oembed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896544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kinoaparátem(1929)</a:t>
            </a:r>
          </a:p>
          <a:p>
            <a:r>
              <a:rPr lang="cs-CZ" dirty="0"/>
              <a:t>11.00, 34:30, 46:00, 59:20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5148064" y="31878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Kote </a:t>
            </a:r>
            <a:r>
              <a:rPr lang="cs-CZ" dirty="0" err="1"/>
              <a:t>Mikaberidze</a:t>
            </a:r>
            <a:r>
              <a:rPr lang="cs-CZ" dirty="0"/>
              <a:t> – </a:t>
            </a:r>
            <a:r>
              <a:rPr lang="cs-CZ" dirty="0" err="1"/>
              <a:t>Chemi</a:t>
            </a:r>
            <a:r>
              <a:rPr lang="cs-CZ" dirty="0"/>
              <a:t> </a:t>
            </a:r>
            <a:r>
              <a:rPr lang="cs-CZ" dirty="0" err="1"/>
              <a:t>bebia</a:t>
            </a:r>
            <a:r>
              <a:rPr lang="cs-CZ" dirty="0"/>
              <a:t> (1929)</a:t>
            </a:r>
          </a:p>
        </p:txBody>
      </p:sp>
      <p:pic>
        <p:nvPicPr>
          <p:cNvPr id="9" name="Online médium 8" title="￐ﾜ￐ﾾ￑ﾏ ￐ﾱ￐ﾰ￐ﾱ￑ﾃ￑ﾈ￐ﾺ￐ﾰ (1929) ￑ﾄ￐ﾸ￐ﾻ￑ﾌ￐ﾼ ￑ﾁ￐ﾼ￐ﾾ￑ﾂ￑ﾀ￐ﾵ￑ﾂ￑ﾌ ￐ﾾ￐ﾽ￐ﾻ￐ﾰ￐ﾹ￐ﾽ">
            <a:hlinkClick r:id="" action="ppaction://media"/>
            <a:extLst>
              <a:ext uri="{FF2B5EF4-FFF2-40B4-BE49-F238E27FC236}">
                <a16:creationId xmlns:a16="http://schemas.microsoft.com/office/drawing/2014/main" id="{318B6CA0-E37C-486F-8F75-45C85443C9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60032" y="712864"/>
            <a:ext cx="3202682" cy="2400267"/>
          </a:xfrm>
          <a:prstGeom prst="rect">
            <a:avLst/>
          </a:prstGeom>
        </p:spPr>
      </p:pic>
      <p:pic>
        <p:nvPicPr>
          <p:cNvPr id="1026" name="Picture 2" descr="Man with a Movie Camera - Wikipedia">
            <a:extLst>
              <a:ext uri="{FF2B5EF4-FFF2-40B4-BE49-F238E27FC236}">
                <a16:creationId xmlns:a16="http://schemas.microsoft.com/office/drawing/2014/main" id="{10F980DE-D7C5-F07D-DFAB-92DC32004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1" y="3581069"/>
            <a:ext cx="2952328" cy="24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25" y="4426695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32040" y="45811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2585" y="1702627"/>
            <a:ext cx="3634730" cy="2724068"/>
          </a:xfrm>
          <a:prstGeom prst="rect">
            <a:avLst/>
          </a:prstGeom>
        </p:spPr>
      </p:pic>
      <p:pic>
        <p:nvPicPr>
          <p:cNvPr id="3" name="Online médium 2" title="Berlin: Symphony of a Great City (1927)">
            <a:hlinkClick r:id="" action="ppaction://media"/>
            <a:extLst>
              <a:ext uri="{FF2B5EF4-FFF2-40B4-BE49-F238E27FC236}">
                <a16:creationId xmlns:a16="http://schemas.microsoft.com/office/drawing/2014/main" id="{E960A201-E462-4E8D-9371-020878F7ADA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1520" y="1702627"/>
            <a:ext cx="4457453" cy="25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6DFD53-3B93-4138-AA20-2BA0D559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02" y="188640"/>
            <a:ext cx="5183944" cy="3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/>
          </a:bodyPr>
          <a:lstStyle/>
          <a:p>
            <a:r>
              <a:rPr lang="en-US" dirty="0"/>
              <a:t>Woody </a:t>
            </a:r>
            <a:r>
              <a:rPr lang="en-US" dirty="0" err="1"/>
              <a:t>Vasulka</a:t>
            </a:r>
            <a:r>
              <a:rPr lang="cs-CZ" dirty="0"/>
              <a:t> – C-TREND (1974)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https://www.fondation-langlois.org/html/e/page.php?NumPage=420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C-Trend (Excerpt) | Video Data Bank">
            <a:extLst>
              <a:ext uri="{FF2B5EF4-FFF2-40B4-BE49-F238E27FC236}">
                <a16:creationId xmlns:a16="http://schemas.microsoft.com/office/drawing/2014/main" id="{10CCC490-F4CE-68A9-0989-519FC840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2561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https://vimeo.com/channels/1627362/455482622</a:t>
            </a:r>
            <a:endParaRPr lang="cs-CZ" sz="2400" dirty="0"/>
          </a:p>
          <a:p>
            <a:endParaRPr lang="cs-CZ" dirty="0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80735"/>
            <a:ext cx="3817928" cy="28641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EE10240-1A09-6F99-2258-892D005E5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85" y="1700807"/>
            <a:ext cx="3811801" cy="2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65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70" y="5589240"/>
            <a:ext cx="7772400" cy="360040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https://www.youtube.com/watch?v=D4cWhkHnW34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12C37F-B52E-87A4-88AE-A9B547D23D4B}"/>
              </a:ext>
            </a:extLst>
          </p:cNvPr>
          <p:cNvSpPr txBox="1"/>
          <p:nvPr/>
        </p:nvSpPr>
        <p:spPr>
          <a:xfrm>
            <a:off x="786338" y="5013176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6"/>
              </a:rPr>
              <a:t>https://www.youtube.com/watch?v=ff11eik33xI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  <p:pic>
        <p:nvPicPr>
          <p:cNvPr id="2" name="Online médium 1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395C2009-E888-492E-9E84-FE2FBD784C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80089" y="1518440"/>
            <a:ext cx="3305944" cy="18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5301208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AD5A14D-F01F-5DED-97A3-7FF4C69C8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88" y="1700808"/>
            <a:ext cx="4073710" cy="32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419872" y="2062523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https://www.ubu.com/film/clair_entracte.html</a:t>
            </a:r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419872" y="4725144"/>
            <a:ext cx="2077166" cy="1556743"/>
          </a:xfrm>
          <a:prstGeom prst="rect">
            <a:avLst/>
          </a:prstGeom>
        </p:spPr>
      </p:pic>
      <p:pic>
        <p:nvPicPr>
          <p:cNvPr id="3" name="Online médium 2" title="Man Ray: Le Retour à la raison (1923)">
            <a:hlinkClick r:id="" action="ppaction://media"/>
            <a:extLst>
              <a:ext uri="{FF2B5EF4-FFF2-40B4-BE49-F238E27FC236}">
                <a16:creationId xmlns:a16="http://schemas.microsoft.com/office/drawing/2014/main" id="{C7F1C42E-4962-560A-A296-F38FDD33205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43248" y="2036440"/>
            <a:ext cx="2766975" cy="15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2347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402604" y="3613672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90200" y="1463834"/>
            <a:ext cx="2710436" cy="2031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Joseph </a:t>
            </a:r>
            <a:r>
              <a:rPr lang="cs-CZ" dirty="0" err="1"/>
              <a:t>Cornell</a:t>
            </a:r>
            <a:r>
              <a:rPr lang="cs-CZ" dirty="0"/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69823" y="2336074"/>
            <a:ext cx="3058666" cy="22923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AEC238-0E5A-453C-9EBC-D746F55AA083}"/>
              </a:ext>
            </a:extLst>
          </p:cNvPr>
          <p:cNvSpPr txBox="1"/>
          <p:nvPr/>
        </p:nvSpPr>
        <p:spPr>
          <a:xfrm>
            <a:off x="3305258" y="6211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Luis </a:t>
            </a:r>
            <a:r>
              <a:rPr lang="cs-CZ" dirty="0" err="1"/>
              <a:t>Buñuel</a:t>
            </a:r>
            <a:r>
              <a:rPr lang="cs-CZ" dirty="0"/>
              <a:t> - Andaluský pes (1929)</a:t>
            </a:r>
          </a:p>
        </p:txBody>
      </p:sp>
      <p:pic>
        <p:nvPicPr>
          <p:cNvPr id="3" name="Online médium 2" title="An Andalusian Dog 1929  - Luis Buñuel">
            <a:hlinkClick r:id="" action="ppaction://media"/>
            <a:extLst>
              <a:ext uri="{FF2B5EF4-FFF2-40B4-BE49-F238E27FC236}">
                <a16:creationId xmlns:a16="http://schemas.microsoft.com/office/drawing/2014/main" id="{06734109-85D2-53E8-7336-AEDE954BECB6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508407" y="4378490"/>
            <a:ext cx="2378819" cy="17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55" y="4673483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504" y="2184517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258486" y="4673483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42" y="1710053"/>
            <a:ext cx="3683294" cy="27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610</TotalTime>
  <Words>420</Words>
  <Application>Microsoft Office PowerPoint</Application>
  <PresentationFormat>Předvádění na obrazovce (4:3)</PresentationFormat>
  <Paragraphs>72</Paragraphs>
  <Slides>19</Slides>
  <Notes>1</Notes>
  <HiddenSlides>0</HiddenSlides>
  <MMClips>18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  <vt:lpstr>Videoart</vt:lpstr>
      <vt:lpstr>Fluxus</vt:lpstr>
      <vt:lpstr>Fluxfilm Anthology</vt:lpstr>
      <vt:lpstr>Button Happening - Nam June Paik (1965)</vt:lpstr>
      <vt:lpstr>Video-Film Concert - Nam June Paik a Jud Yalkut (1965-1972)</vt:lpstr>
      <vt:lpstr>Woody Vasulka – C-TREND (1974)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44</cp:revision>
  <dcterms:created xsi:type="dcterms:W3CDTF">2020-02-23T17:24:55Z</dcterms:created>
  <dcterms:modified xsi:type="dcterms:W3CDTF">2023-09-22T07:45:41Z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