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4" r:id="rId16"/>
    <p:sldId id="272" r:id="rId17"/>
    <p:sldId id="276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injaríková" initials="AM" lastIdx="1" clrIdx="0">
    <p:extLst>
      <p:ext uri="{19B8F6BF-5375-455C-9EA6-DF929625EA0E}">
        <p15:presenceInfo xmlns:p15="http://schemas.microsoft.com/office/powerpoint/2012/main" userId="26b45a26dc1c3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07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F8651-0394-48F9-981B-D8525551909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B861-6438-4D01-B4DF-1E2B8D37E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6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B861-6438-4D01-B4DF-1E2B8D37E9F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B861-6438-4D01-B4DF-1E2B8D37E9F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7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B861-6438-4D01-B4DF-1E2B8D37E9F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4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66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8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4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26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7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7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47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9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3EB7C67-9834-4399-A932-8885C68C6F33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B339A8D-F9B5-43F3-9EC1-A8D92B779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intonarumori/images/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ubu.com/sound/schaeffer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emonde.fr/culture/article/2020/08/27/en-surfant-sur-le-sillon-ferme-pierre-schaeffer-cree-la-boucle-electro_6050055_324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sques.ina.fr/artsonores/export/player/InaGrm00012/620x4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K4RuQDxUa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lwaBuFOJA" TargetMode="External"/><Relationship Id="rId2" Type="http://schemas.openxmlformats.org/officeDocument/2006/relationships/hyperlink" Target="https://www.youtube.com/watch?v=xC04YxbhL_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itannica.com/biography/Edgard-Vares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Q__g0tgC2w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busound.memoryoftheworld.org/electronic/23-03_Iannis-Xenakis_La-Legende-dEer-1977-78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ta-xenakis.org/" TargetMode="Externa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harmoniedeparis.fr/en/activity/exposition/24162-revolutions-xenaki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tialsoundinstitute.com/Poeme-Electronique-1958-201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biography/Edgard-Varese" TargetMode="External"/><Relationship Id="rId3" Type="http://schemas.openxmlformats.org/officeDocument/2006/relationships/hyperlink" Target="https://www.arthistoryproject.com/artists/luigi-russolo/luigi-russolo-ugo-piatti-and-the-intonarumori/" TargetMode="External"/><Relationship Id="rId7" Type="http://schemas.openxmlformats.org/officeDocument/2006/relationships/hyperlink" Target="https://fresques.ina.fr/artsonores/export/player/InaGrm00012/620x465" TargetMode="External"/><Relationship Id="rId12" Type="http://schemas.openxmlformats.org/officeDocument/2006/relationships/hyperlink" Target="https://discorgy.wordpress.com/2008/08/04/varese-xenakis-le-corbusier-poeme-electronique-1958/" TargetMode="External"/><Relationship Id="rId2" Type="http://schemas.openxmlformats.org/officeDocument/2006/relationships/hyperlink" Target="https://www.britannica.com/biography/Ferruccio-Buso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monde.fr/culture/article/2020/08/27/en-surfant-sur-le-sillon-ferme-pierre-schaeffer-cree-la-boucle-electro_6050055_3246.html" TargetMode="External"/><Relationship Id="rId11" Type="http://schemas.openxmlformats.org/officeDocument/2006/relationships/hyperlink" Target="https://spatialsoundinstitute.com/Poeme-Electronique-1958-2016" TargetMode="External"/><Relationship Id="rId5" Type="http://schemas.openxmlformats.org/officeDocument/2006/relationships/hyperlink" Target="https://www.ubu.com/sound/schaeffer.html" TargetMode="External"/><Relationship Id="rId10" Type="http://schemas.openxmlformats.org/officeDocument/2006/relationships/hyperlink" Target="https://philharmoniedeparis.fr/en/activity/exposition/24162-revolutions-xenakis" TargetMode="External"/><Relationship Id="rId4" Type="http://schemas.openxmlformats.org/officeDocument/2006/relationships/hyperlink" Target="http://www.mediaartnet.org/works/intonarumori/images/2/" TargetMode="External"/><Relationship Id="rId9" Type="http://schemas.openxmlformats.org/officeDocument/2006/relationships/hyperlink" Target="https://meta-xenak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8Dnnvk0pM" TargetMode="External"/><Relationship Id="rId2" Type="http://schemas.openxmlformats.org/officeDocument/2006/relationships/hyperlink" Target="https://www.youtube.com/watch?v=0F75bckGBA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C3KMbSkYN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historyproject.com/artists/luigi-russolo/luigi-russolo-ugo-piatti-and-the-intonarumor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56457-6B8D-A97A-B7B3-373939247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Elektroakustická hudba</a:t>
            </a:r>
          </a:p>
        </p:txBody>
      </p:sp>
    </p:spTree>
    <p:extLst>
      <p:ext uri="{BB962C8B-B14F-4D97-AF65-F5344CB8AC3E}">
        <p14:creationId xmlns:p14="http://schemas.microsoft.com/office/powerpoint/2010/main" val="412645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A58EA-9158-8301-03DF-72077FED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grafická notace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DB95A0D4-1C7B-5D7A-C464-ACC4B620EC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14951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E28846-B850-FE76-EE03-8EE034209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lineární grafické notace na příkladu </a:t>
            </a:r>
            <a:r>
              <a:rPr lang="cs-CZ" i="1" dirty="0" err="1"/>
              <a:t>Risveglio</a:t>
            </a:r>
            <a:r>
              <a:rPr lang="cs-CZ" i="1" dirty="0"/>
              <a:t> Di Una </a:t>
            </a:r>
            <a:r>
              <a:rPr lang="cs-CZ" i="1" dirty="0" err="1"/>
              <a:t>Città</a:t>
            </a:r>
            <a:r>
              <a:rPr lang="cs-CZ" i="1" dirty="0"/>
              <a:t> </a:t>
            </a:r>
            <a:r>
              <a:rPr lang="cs-CZ" dirty="0"/>
              <a:t>(Procitnutí města)</a:t>
            </a:r>
          </a:p>
          <a:p>
            <a:r>
              <a:rPr lang="cs-CZ" sz="900" dirty="0"/>
              <a:t>Zdroj: </a:t>
            </a:r>
            <a:r>
              <a:rPr lang="cs-CZ" sz="900" dirty="0">
                <a:hlinkClick r:id="rId3"/>
              </a:rPr>
              <a:t>http://www.mediaartnet.org/works/intonarumori/images/2/</a:t>
            </a:r>
            <a:r>
              <a:rPr lang="cs-CZ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13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AFBAB-D119-D8F1-E632-068190DD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Pierre </a:t>
            </a:r>
            <a:r>
              <a:rPr lang="cs-CZ" dirty="0" err="1"/>
              <a:t>Schaeffer</a:t>
            </a:r>
            <a:r>
              <a:rPr lang="cs-CZ" dirty="0"/>
              <a:t> (1910–1995)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919AF-A944-3115-D6F7-EDF8C87CD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1" y="1828800"/>
            <a:ext cx="5758053" cy="4351337"/>
          </a:xfrm>
        </p:spPr>
        <p:txBody>
          <a:bodyPr>
            <a:normAutofit/>
          </a:bodyPr>
          <a:lstStyle/>
          <a:p>
            <a:r>
              <a:rPr lang="cs-CZ" dirty="0"/>
              <a:t>Vynálezce konkrétní hudby, skladatel, spisovatel a odborník na masmédia;</a:t>
            </a:r>
          </a:p>
          <a:p>
            <a:r>
              <a:rPr lang="cs-CZ" dirty="0"/>
              <a:t>Zakladatel institucí jako </a:t>
            </a:r>
            <a:r>
              <a:rPr lang="cs-CZ" b="1" dirty="0"/>
              <a:t>Studio </a:t>
            </a:r>
            <a:r>
              <a:rPr lang="cs-CZ" b="1" dirty="0" err="1"/>
              <a:t>d’essai</a:t>
            </a:r>
            <a:r>
              <a:rPr lang="cs-CZ" b="1" dirty="0"/>
              <a:t> RTF</a:t>
            </a:r>
            <a:r>
              <a:rPr lang="cs-CZ" dirty="0"/>
              <a:t> (Experimentální studio RTF, 1943), </a:t>
            </a:r>
            <a:r>
              <a:rPr lang="cs-CZ" b="1" dirty="0" err="1"/>
              <a:t>Groupe</a:t>
            </a:r>
            <a:r>
              <a:rPr lang="cs-CZ" b="1" dirty="0"/>
              <a:t> de </a:t>
            </a:r>
            <a:r>
              <a:rPr lang="cs-CZ" b="1" dirty="0" err="1"/>
              <a:t>recherches</a:t>
            </a:r>
            <a:r>
              <a:rPr lang="cs-CZ" b="1" dirty="0"/>
              <a:t> </a:t>
            </a:r>
            <a:r>
              <a:rPr lang="cs-CZ" b="1" dirty="0" err="1"/>
              <a:t>musicales</a:t>
            </a:r>
            <a:r>
              <a:rPr lang="cs-CZ" dirty="0"/>
              <a:t> (GRM, 1958);</a:t>
            </a:r>
          </a:p>
          <a:p>
            <a:r>
              <a:rPr lang="cs-CZ" b="1" dirty="0"/>
              <a:t>Teoretické dílo</a:t>
            </a:r>
            <a:r>
              <a:rPr lang="cs-CZ" dirty="0"/>
              <a:t>:</a:t>
            </a:r>
          </a:p>
          <a:p>
            <a:pPr lvl="1"/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Traité</a:t>
            </a:r>
            <a:r>
              <a:rPr lang="cs-CZ" i="1" dirty="0"/>
              <a:t> des </a:t>
            </a:r>
            <a:r>
              <a:rPr lang="cs-CZ" i="1" dirty="0" err="1"/>
              <a:t>Objets</a:t>
            </a:r>
            <a:r>
              <a:rPr lang="cs-CZ" i="1" dirty="0"/>
              <a:t> </a:t>
            </a:r>
            <a:r>
              <a:rPr lang="cs-CZ" i="1" dirty="0" err="1"/>
              <a:t>Musicaux</a:t>
            </a:r>
            <a:r>
              <a:rPr lang="cs-CZ" i="1" dirty="0"/>
              <a:t> </a:t>
            </a:r>
            <a:r>
              <a:rPr lang="cs-CZ" dirty="0"/>
              <a:t>(1966): zavedení pojmu </a:t>
            </a:r>
            <a:r>
              <a:rPr lang="cs-CZ" dirty="0" err="1"/>
              <a:t>akusmatická</a:t>
            </a:r>
            <a:r>
              <a:rPr lang="cs-CZ" dirty="0"/>
              <a:t> hudba,</a:t>
            </a:r>
          </a:p>
          <a:p>
            <a:pPr lvl="1"/>
            <a:r>
              <a:rPr lang="cs-CZ" i="1" dirty="0"/>
              <a:t>La </a:t>
            </a:r>
            <a:r>
              <a:rPr lang="cs-CZ" i="1" dirty="0" err="1"/>
              <a:t>musique</a:t>
            </a:r>
            <a:r>
              <a:rPr lang="cs-CZ" i="1" dirty="0"/>
              <a:t> </a:t>
            </a:r>
            <a:r>
              <a:rPr lang="cs-CZ" i="1" dirty="0" err="1"/>
              <a:t>concréte</a:t>
            </a:r>
            <a:r>
              <a:rPr lang="cs-CZ" i="1" dirty="0"/>
              <a:t> </a:t>
            </a:r>
            <a:r>
              <a:rPr lang="cs-CZ" dirty="0"/>
              <a:t>(1967).</a:t>
            </a:r>
          </a:p>
          <a:p>
            <a:r>
              <a:rPr lang="cs-CZ" b="1" dirty="0"/>
              <a:t>Kompozice</a:t>
            </a:r>
            <a:r>
              <a:rPr lang="cs-CZ" dirty="0"/>
              <a:t>:</a:t>
            </a:r>
          </a:p>
          <a:p>
            <a:pPr lvl="1"/>
            <a:r>
              <a:rPr lang="cs-CZ" i="1" dirty="0"/>
              <a:t>Les </a:t>
            </a:r>
            <a:r>
              <a:rPr lang="cs-CZ" i="1" dirty="0" err="1"/>
              <a:t>études</a:t>
            </a:r>
            <a:r>
              <a:rPr lang="cs-CZ" i="1" dirty="0"/>
              <a:t> de </a:t>
            </a:r>
            <a:r>
              <a:rPr lang="cs-CZ" i="1" dirty="0" err="1"/>
              <a:t>bruit</a:t>
            </a:r>
            <a:r>
              <a:rPr lang="cs-CZ" dirty="0"/>
              <a:t>, </a:t>
            </a:r>
            <a:r>
              <a:rPr lang="pl-PL" dirty="0"/>
              <a:t>(5 hlukových etud z r. 1948), ukázka: </a:t>
            </a:r>
            <a:r>
              <a:rPr lang="fr-FR" i="1" dirty="0">
                <a:hlinkClick r:id="rId2"/>
              </a:rPr>
              <a:t>Étude aux chemins de fer</a:t>
            </a:r>
            <a:r>
              <a:rPr lang="fr-FR" dirty="0">
                <a:hlinkClick r:id="rId2"/>
              </a:rPr>
              <a:t> (Železniční etuda)</a:t>
            </a:r>
            <a:r>
              <a:rPr lang="pl-PL" dirty="0"/>
              <a:t>. </a:t>
            </a:r>
            <a:endParaRPr lang="cs-CZ" dirty="0"/>
          </a:p>
          <a:p>
            <a:pPr lvl="1"/>
            <a:r>
              <a:rPr lang="cs-CZ" dirty="0"/>
              <a:t>Dále spolupráce s P. Henrym.	</a:t>
            </a:r>
          </a:p>
          <a:p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23DF2BD-C7BA-D025-221E-00747DA31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18" y="1828800"/>
            <a:ext cx="2624931" cy="361865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0DC5CC-886D-B64E-65A3-2320A59325E9}"/>
              </a:ext>
            </a:extLst>
          </p:cNvPr>
          <p:cNvSpPr txBox="1"/>
          <p:nvPr/>
        </p:nvSpPr>
        <p:spPr>
          <a:xfrm>
            <a:off x="7338218" y="5562600"/>
            <a:ext cx="361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Pierre </a:t>
            </a:r>
            <a:r>
              <a:rPr lang="cs-CZ" sz="900" dirty="0" err="1"/>
              <a:t>Schaeffer,zdroj</a:t>
            </a:r>
            <a:r>
              <a:rPr lang="cs-CZ" sz="900" dirty="0"/>
              <a:t>: </a:t>
            </a:r>
            <a:r>
              <a:rPr lang="cs-CZ" sz="900" dirty="0">
                <a:hlinkClick r:id="rId4"/>
              </a:rPr>
              <a:t>https://www.lemonde.fr/culture/article/2020/08/27/en-surfant-sur-le-sillon-ferme-pierre-schaeffer-cree-la-boucle-electro_6050055_3246.html</a:t>
            </a:r>
            <a:r>
              <a:rPr lang="cs-CZ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089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47AA2-D874-75A7-C46E-1E8E7DCD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Pierre Henry (1927–2017)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CD322-2716-2F68-8DF2-6C5E0DF7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Setkání s Pierrem </a:t>
            </a:r>
            <a:r>
              <a:rPr lang="cs-CZ" dirty="0" err="1"/>
              <a:t>Schaefferem</a:t>
            </a:r>
            <a:r>
              <a:rPr lang="cs-CZ" dirty="0"/>
              <a:t> r. 1948 a následné založení </a:t>
            </a:r>
            <a:r>
              <a:rPr lang="fr-FR" dirty="0"/>
              <a:t>Groupe de recherches musicales (GRM)</a:t>
            </a:r>
            <a:r>
              <a:rPr lang="cs-CZ" dirty="0"/>
              <a:t>.</a:t>
            </a:r>
          </a:p>
          <a:p>
            <a:r>
              <a:rPr lang="cs-CZ" b="1" dirty="0"/>
              <a:t>Díla</a:t>
            </a:r>
            <a:r>
              <a:rPr lang="cs-CZ" dirty="0"/>
              <a:t>:</a:t>
            </a:r>
          </a:p>
          <a:p>
            <a:pPr lvl="1"/>
            <a:r>
              <a:rPr lang="fr-FR" dirty="0"/>
              <a:t>balet </a:t>
            </a:r>
            <a:r>
              <a:rPr lang="fr-FR" i="1" dirty="0"/>
              <a:t>Le Voyage, d’après Le Livre des morts tibétain </a:t>
            </a:r>
            <a:r>
              <a:rPr lang="fr-FR" dirty="0"/>
              <a:t>(1962),</a:t>
            </a:r>
          </a:p>
          <a:p>
            <a:pPr lvl="1"/>
            <a:r>
              <a:rPr lang="fr-FR" i="1" dirty="0">
                <a:hlinkClick r:id="rId3"/>
              </a:rPr>
              <a:t>Variations pour une porte et un soupir </a:t>
            </a:r>
            <a:r>
              <a:rPr lang="fr-FR" dirty="0"/>
              <a:t>(1963), </a:t>
            </a:r>
            <a:r>
              <a:rPr lang="cs-CZ" dirty="0"/>
              <a:t>taktéž </a:t>
            </a:r>
            <a:r>
              <a:rPr lang="fr-FR" dirty="0"/>
              <a:t>bale</a:t>
            </a:r>
            <a:r>
              <a:rPr lang="cs-CZ" dirty="0"/>
              <a:t>t.</a:t>
            </a:r>
          </a:p>
          <a:p>
            <a:pPr lvl="1"/>
            <a:r>
              <a:rPr lang="fr-FR" i="1" dirty="0">
                <a:hlinkClick r:id="rId4"/>
              </a:rPr>
              <a:t>Messe pour le temps présent </a:t>
            </a:r>
            <a:r>
              <a:rPr lang="fr-FR" dirty="0"/>
              <a:t>(1967) – s Michelem Colombierem a M. Béjartem</a:t>
            </a:r>
            <a:r>
              <a:rPr lang="cs-CZ" dirty="0"/>
              <a:t>.</a:t>
            </a:r>
          </a:p>
          <a:p>
            <a:r>
              <a:rPr lang="cs-CZ" b="1" dirty="0"/>
              <a:t>Ve spolupráci s P. </a:t>
            </a:r>
            <a:r>
              <a:rPr lang="cs-CZ" b="1" dirty="0" err="1"/>
              <a:t>Schaefferem</a:t>
            </a:r>
            <a:r>
              <a:rPr lang="cs-CZ" dirty="0"/>
              <a:t>:</a:t>
            </a:r>
          </a:p>
          <a:p>
            <a:pPr lvl="1"/>
            <a:r>
              <a:rPr lang="cs-CZ" i="1" dirty="0" err="1"/>
              <a:t>Symphonie</a:t>
            </a:r>
            <a:r>
              <a:rPr lang="cs-CZ" i="1" dirty="0"/>
              <a:t> </a:t>
            </a:r>
            <a:r>
              <a:rPr lang="cs-CZ" i="1" dirty="0" err="1"/>
              <a:t>pour</a:t>
            </a:r>
            <a:r>
              <a:rPr lang="cs-CZ" i="1" dirty="0"/>
              <a:t> </a:t>
            </a:r>
            <a:r>
              <a:rPr lang="cs-CZ" i="1" dirty="0" err="1"/>
              <a:t>un</a:t>
            </a:r>
            <a:r>
              <a:rPr lang="cs-CZ" i="1" dirty="0"/>
              <a:t> </a:t>
            </a:r>
            <a:r>
              <a:rPr lang="cs-CZ" i="1" dirty="0" err="1"/>
              <a:t>homme</a:t>
            </a:r>
            <a:r>
              <a:rPr lang="cs-CZ" i="1" dirty="0"/>
              <a:t> </a:t>
            </a:r>
            <a:r>
              <a:rPr lang="cs-CZ" i="1" dirty="0" err="1"/>
              <a:t>seul</a:t>
            </a:r>
            <a:r>
              <a:rPr lang="cs-CZ" i="1" dirty="0"/>
              <a:t> </a:t>
            </a:r>
            <a:r>
              <a:rPr lang="cs-CZ" dirty="0"/>
              <a:t>(1949–50)</a:t>
            </a:r>
          </a:p>
          <a:p>
            <a:pPr lvl="1"/>
            <a:r>
              <a:rPr lang="cs-CZ" i="1" dirty="0" err="1"/>
              <a:t>Orphée</a:t>
            </a:r>
            <a:r>
              <a:rPr lang="cs-CZ" i="1" dirty="0"/>
              <a:t> 53</a:t>
            </a:r>
            <a:r>
              <a:rPr lang="cs-CZ" dirty="0"/>
              <a:t>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31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422AA-A760-7B6C-E19D-76286B98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/>
              <a:t>Edgard</a:t>
            </a:r>
            <a:r>
              <a:rPr lang="cs-CZ" sz="4400" dirty="0"/>
              <a:t> Varèse (1883–1965)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96143-CE3E-84A0-F6B4-DC54152C2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1" y="1828800"/>
            <a:ext cx="5586603" cy="4351337"/>
          </a:xfrm>
        </p:spPr>
        <p:txBody>
          <a:bodyPr>
            <a:normAutofit/>
          </a:bodyPr>
          <a:lstStyle/>
          <a:p>
            <a:r>
              <a:rPr lang="cs-CZ" dirty="0"/>
              <a:t>Práce s prostorem a myšlení napříč médii (výtvarné umění i hudba) i vědními obory;</a:t>
            </a:r>
          </a:p>
          <a:p>
            <a:r>
              <a:rPr lang="cs-CZ" dirty="0"/>
              <a:t>Navázání na pokusy futuristů i  dadaistů;</a:t>
            </a:r>
          </a:p>
          <a:p>
            <a:r>
              <a:rPr lang="cs-CZ" dirty="0"/>
              <a:t>V r. 1907 odjezd do Berlína a osobní seznámení s F. </a:t>
            </a:r>
            <a:r>
              <a:rPr lang="cs-CZ" dirty="0" err="1"/>
              <a:t>Busonim</a:t>
            </a:r>
            <a:r>
              <a:rPr lang="cs-CZ" dirty="0"/>
              <a:t>;</a:t>
            </a:r>
          </a:p>
          <a:p>
            <a:r>
              <a:rPr lang="cs-CZ" dirty="0"/>
              <a:t>Vliv Hermanna von </a:t>
            </a:r>
            <a:r>
              <a:rPr lang="cs-CZ" dirty="0" err="1"/>
              <a:t>Helmholtze</a:t>
            </a:r>
            <a:r>
              <a:rPr lang="cs-CZ" dirty="0"/>
              <a:t>;</a:t>
            </a:r>
          </a:p>
          <a:p>
            <a:r>
              <a:rPr lang="cs-CZ" b="1" dirty="0"/>
              <a:t>Dvě etapy tvorby:</a:t>
            </a:r>
          </a:p>
          <a:p>
            <a:pPr lvl="1"/>
            <a:r>
              <a:rPr lang="cs-CZ" dirty="0"/>
              <a:t>Před 2. sv. válkou (1918–1934):</a:t>
            </a:r>
          </a:p>
          <a:p>
            <a:pPr lvl="2"/>
            <a:r>
              <a:rPr lang="cs-CZ" i="1" dirty="0">
                <a:hlinkClick r:id="rId2"/>
              </a:rPr>
              <a:t>Amériques</a:t>
            </a:r>
            <a:r>
              <a:rPr lang="cs-CZ" dirty="0"/>
              <a:t>, orchestrální, 1918–1921;</a:t>
            </a:r>
          </a:p>
          <a:p>
            <a:pPr lvl="2"/>
            <a:r>
              <a:rPr lang="cs-CZ" i="1" dirty="0" err="1">
                <a:hlinkClick r:id="rId3"/>
              </a:rPr>
              <a:t>Ionisation</a:t>
            </a:r>
            <a:r>
              <a:rPr lang="cs-CZ" dirty="0"/>
              <a:t>, pro 13 bicích, 1929–1931.</a:t>
            </a:r>
          </a:p>
          <a:p>
            <a:pPr lvl="1"/>
            <a:r>
              <a:rPr lang="cs-CZ" dirty="0"/>
              <a:t>Po 2. sv. válce, „elektronická etapa“ (1950–1958):</a:t>
            </a:r>
          </a:p>
          <a:p>
            <a:pPr lvl="2"/>
            <a:r>
              <a:rPr lang="cs-CZ" i="1" dirty="0" err="1">
                <a:hlinkClick r:id="rId4"/>
              </a:rPr>
              <a:t>Déserts</a:t>
            </a:r>
            <a:r>
              <a:rPr lang="cs-CZ" dirty="0"/>
              <a:t> (imaginativní zrcadlení „pouští lidského nitra“)</a:t>
            </a:r>
          </a:p>
          <a:p>
            <a:pPr lvl="1"/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0FFC53-2C85-D3C9-7911-C041A07C43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047706" y="1828800"/>
            <a:ext cx="2839244" cy="30973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0A02920-B390-3A72-281A-0B7137C00DB6}"/>
              </a:ext>
            </a:extLst>
          </p:cNvPr>
          <p:cNvSpPr txBox="1"/>
          <p:nvPr/>
        </p:nvSpPr>
        <p:spPr>
          <a:xfrm>
            <a:off x="7047706" y="4926157"/>
            <a:ext cx="390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Edgard</a:t>
            </a:r>
            <a:r>
              <a:rPr lang="cs-CZ" sz="900" dirty="0"/>
              <a:t> Varèse, zdroj: </a:t>
            </a:r>
            <a:r>
              <a:rPr lang="cs-CZ" sz="900" dirty="0">
                <a:hlinkClick r:id="rId6"/>
              </a:rPr>
              <a:t>https://www.britannica.com/biography/Edgard-Varese</a:t>
            </a:r>
            <a:r>
              <a:rPr lang="cs-CZ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58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09A00-FC73-FC4C-F23C-A96F4159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Iannis</a:t>
            </a:r>
            <a:r>
              <a:rPr lang="cs-CZ" dirty="0"/>
              <a:t> </a:t>
            </a:r>
            <a:r>
              <a:rPr lang="cs-CZ" dirty="0" err="1"/>
              <a:t>Xenakis</a:t>
            </a:r>
            <a:r>
              <a:rPr lang="cs-CZ" dirty="0"/>
              <a:t> (1922–2001)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DBD9F-1D45-1044-290B-41C84155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1" y="1828800"/>
            <a:ext cx="6005703" cy="43513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Skladatel a architekt;</a:t>
            </a:r>
          </a:p>
          <a:p>
            <a:r>
              <a:rPr lang="cs-CZ" dirty="0"/>
              <a:t>Do r. 1959 práce ve studie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Corbusiera</a:t>
            </a:r>
            <a:r>
              <a:rPr lang="cs-CZ" dirty="0"/>
              <a:t>;</a:t>
            </a:r>
          </a:p>
          <a:p>
            <a:r>
              <a:rPr lang="cs-CZ" dirty="0"/>
              <a:t>Stochastická hudba;</a:t>
            </a:r>
          </a:p>
          <a:p>
            <a:pPr lvl="1"/>
            <a:r>
              <a:rPr lang="cs-CZ" dirty="0"/>
              <a:t>Program </a:t>
            </a:r>
            <a:r>
              <a:rPr lang="cs-CZ" dirty="0" err="1"/>
              <a:t>STochastic</a:t>
            </a:r>
            <a:r>
              <a:rPr lang="cs-CZ" dirty="0"/>
              <a:t> Music </a:t>
            </a:r>
          </a:p>
          <a:p>
            <a:r>
              <a:rPr lang="cs-CZ" b="1" dirty="0"/>
              <a:t>Prostorové kompozice:</a:t>
            </a:r>
          </a:p>
          <a:p>
            <a:pPr lvl="1"/>
            <a:r>
              <a:rPr lang="cs-CZ" dirty="0" err="1"/>
              <a:t>Pythoprakta</a:t>
            </a:r>
            <a:r>
              <a:rPr lang="cs-CZ" dirty="0"/>
              <a:t> (1966),</a:t>
            </a:r>
          </a:p>
          <a:p>
            <a:pPr lvl="1"/>
            <a:r>
              <a:rPr lang="cs-CZ" dirty="0" err="1"/>
              <a:t>Terretektorh</a:t>
            </a:r>
            <a:r>
              <a:rPr lang="cs-CZ" dirty="0"/>
              <a:t> (1966),</a:t>
            </a:r>
          </a:p>
          <a:p>
            <a:pPr lvl="1"/>
            <a:r>
              <a:rPr lang="cs-CZ" dirty="0"/>
              <a:t>Nomos </a:t>
            </a:r>
            <a:r>
              <a:rPr lang="cs-CZ" dirty="0" err="1"/>
              <a:t>gamma</a:t>
            </a:r>
            <a:r>
              <a:rPr lang="cs-CZ" dirty="0"/>
              <a:t> (1969).</a:t>
            </a:r>
          </a:p>
          <a:p>
            <a:r>
              <a:rPr lang="cs-CZ" b="1" dirty="0" err="1"/>
              <a:t>Polytopy</a:t>
            </a:r>
            <a:r>
              <a:rPr lang="cs-CZ" b="1" dirty="0"/>
              <a:t>:</a:t>
            </a:r>
          </a:p>
          <a:p>
            <a:pPr lvl="1"/>
            <a:r>
              <a:rPr lang="cs-CZ" dirty="0" err="1"/>
              <a:t>Polytopoi</a:t>
            </a:r>
            <a:r>
              <a:rPr lang="cs-CZ" dirty="0"/>
              <a:t>: </a:t>
            </a:r>
            <a:r>
              <a:rPr lang="pt-BR" dirty="0"/>
              <a:t>polus = mnoho, více a topos = místo, prostor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Multimediální dílo spojující hudbu, světlo, pohyb, architekturu;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Diatope</a:t>
            </a:r>
            <a:r>
              <a:rPr lang="cs-CZ" dirty="0"/>
              <a:t> de </a:t>
            </a:r>
            <a:r>
              <a:rPr lang="cs-CZ" dirty="0" err="1"/>
              <a:t>Beaubourg</a:t>
            </a:r>
            <a:r>
              <a:rPr lang="cs-CZ" dirty="0"/>
              <a:t> (</a:t>
            </a:r>
            <a:r>
              <a:rPr lang="pt-BR" dirty="0"/>
              <a:t>1978</a:t>
            </a:r>
            <a:r>
              <a:rPr lang="cs-CZ" dirty="0"/>
              <a:t>, </a:t>
            </a:r>
            <a:r>
              <a:rPr lang="pt-BR" dirty="0"/>
              <a:t>před budovou Centre Pompido</a:t>
            </a:r>
            <a:r>
              <a:rPr lang="cs-CZ" dirty="0"/>
              <a:t>u) – elektroakustická skladba </a:t>
            </a:r>
            <a:r>
              <a:rPr lang="cs-CZ" i="1" dirty="0">
                <a:hlinkClick r:id="rId3"/>
              </a:rPr>
              <a:t>La </a:t>
            </a:r>
            <a:r>
              <a:rPr lang="cs-CZ" i="1" dirty="0" err="1">
                <a:hlinkClick r:id="rId3"/>
              </a:rPr>
              <a:t>légende</a:t>
            </a:r>
            <a:r>
              <a:rPr lang="cs-CZ" i="1" dirty="0">
                <a:hlinkClick r:id="rId3"/>
              </a:rPr>
              <a:t> </a:t>
            </a:r>
            <a:r>
              <a:rPr lang="cs-CZ" i="1" dirty="0" err="1">
                <a:hlinkClick r:id="rId3"/>
              </a:rPr>
              <a:t>d’Eer</a:t>
            </a:r>
            <a:r>
              <a:rPr lang="cs-CZ" dirty="0"/>
              <a:t>.</a:t>
            </a:r>
          </a:p>
          <a:p>
            <a:pPr lvl="1"/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4E68F0E-A926-6947-6305-B77434C3E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90" y="1828800"/>
            <a:ext cx="2153710" cy="334774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3518140-27E9-4D12-853C-F8221227F660}"/>
              </a:ext>
            </a:extLst>
          </p:cNvPr>
          <p:cNvSpPr txBox="1"/>
          <p:nvPr/>
        </p:nvSpPr>
        <p:spPr>
          <a:xfrm>
            <a:off x="7447490" y="5176540"/>
            <a:ext cx="350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Iannis</a:t>
            </a:r>
            <a:r>
              <a:rPr lang="cs-CZ" sz="900" dirty="0"/>
              <a:t> </a:t>
            </a:r>
            <a:r>
              <a:rPr lang="cs-CZ" sz="900" dirty="0" err="1"/>
              <a:t>Xenakis</a:t>
            </a:r>
            <a:r>
              <a:rPr lang="cs-CZ" sz="900" dirty="0"/>
              <a:t>, zdroj: </a:t>
            </a:r>
            <a:r>
              <a:rPr lang="cs-CZ" sz="900" dirty="0">
                <a:hlinkClick r:id="rId5"/>
              </a:rPr>
              <a:t>https://meta-xenakis.org/</a:t>
            </a:r>
            <a:r>
              <a:rPr lang="cs-CZ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801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54B79-B5C0-8BC0-ECF2-D3115C90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Diatope</a:t>
            </a:r>
            <a:r>
              <a:rPr lang="cs-CZ" dirty="0"/>
              <a:t> de </a:t>
            </a:r>
            <a:r>
              <a:rPr lang="cs-CZ" dirty="0" err="1"/>
              <a:t>Beaubourg</a:t>
            </a:r>
            <a:endParaRPr lang="cs-CZ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8EEE53AD-17E6-395D-C28E-7DB04EEE0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4630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2AC503-BE20-A1BD-7BE1-8C1C04140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textilní pavilon-stan před budovou Centre </a:t>
            </a:r>
            <a:r>
              <a:rPr lang="cs-CZ" dirty="0" err="1"/>
              <a:t>Pompidou</a:t>
            </a:r>
            <a:r>
              <a:rPr lang="cs-CZ" dirty="0"/>
              <a:t> v Paříži.</a:t>
            </a:r>
          </a:p>
          <a:p>
            <a:r>
              <a:rPr lang="cs-CZ" sz="900" dirty="0"/>
              <a:t>Zdroj: </a:t>
            </a:r>
            <a:r>
              <a:rPr lang="cs-CZ" sz="900" dirty="0">
                <a:hlinkClick r:id="rId3"/>
              </a:rPr>
              <a:t>https://philharmoniedeparis.fr/en/activity/exposition/24162-revolutions-xenakis</a:t>
            </a:r>
            <a:r>
              <a:rPr lang="cs-CZ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96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89E0B-29DA-2220-3825-65A1D888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Poème</a:t>
            </a:r>
            <a:r>
              <a:rPr lang="cs-CZ" dirty="0"/>
              <a:t> </a:t>
            </a:r>
            <a:r>
              <a:rPr lang="cs-CZ" dirty="0" err="1"/>
              <a:t>électronique</a:t>
            </a:r>
            <a:r>
              <a:rPr lang="cs-CZ" dirty="0"/>
              <a:t> – 1958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FC29F-9081-1756-9C7C-9E0FE99D3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9345168" cy="4351337"/>
          </a:xfrm>
        </p:spPr>
        <p:txBody>
          <a:bodyPr/>
          <a:lstStyle/>
          <a:p>
            <a:r>
              <a:rPr lang="cs-CZ" dirty="0"/>
              <a:t>Pavilon Philips na Expo 1958 v Bruselu;</a:t>
            </a:r>
          </a:p>
          <a:p>
            <a:r>
              <a:rPr lang="cs-CZ" dirty="0"/>
              <a:t>Z iniciativy ředitele uměleckého oddělení firmy Philips, Louise </a:t>
            </a:r>
            <a:r>
              <a:rPr lang="cs-CZ" dirty="0" err="1"/>
              <a:t>Kalffa</a:t>
            </a:r>
            <a:r>
              <a:rPr lang="cs-CZ" dirty="0"/>
              <a:t>;</a:t>
            </a:r>
          </a:p>
          <a:p>
            <a:r>
              <a:rPr lang="cs-CZ" dirty="0"/>
              <a:t>Historicky první elektronicko-technologický </a:t>
            </a:r>
            <a:r>
              <a:rPr lang="cs-CZ" dirty="0" err="1"/>
              <a:t>enviroment</a:t>
            </a:r>
            <a:r>
              <a:rPr lang="cs-CZ" dirty="0"/>
              <a:t>;</a:t>
            </a:r>
          </a:p>
          <a:p>
            <a:r>
              <a:rPr lang="cs-CZ" dirty="0"/>
              <a:t>Spolupráce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Corbusiera</a:t>
            </a:r>
            <a:r>
              <a:rPr lang="cs-CZ" dirty="0"/>
              <a:t>, </a:t>
            </a:r>
            <a:r>
              <a:rPr lang="cs-CZ" b="1" dirty="0"/>
              <a:t>Edgara Varèse </a:t>
            </a:r>
            <a:r>
              <a:rPr lang="cs-CZ" dirty="0"/>
              <a:t>(hudba) a </a:t>
            </a:r>
            <a:r>
              <a:rPr lang="cs-CZ" b="1" dirty="0" err="1"/>
              <a:t>Iannise</a:t>
            </a:r>
            <a:r>
              <a:rPr lang="cs-CZ" b="1" dirty="0"/>
              <a:t> </a:t>
            </a:r>
            <a:r>
              <a:rPr lang="cs-CZ" b="1" dirty="0" err="1"/>
              <a:t>Xenakise</a:t>
            </a:r>
            <a:r>
              <a:rPr lang="cs-CZ" b="1" dirty="0"/>
              <a:t> </a:t>
            </a:r>
            <a:r>
              <a:rPr lang="cs-CZ" dirty="0"/>
              <a:t>(hlavní koordinátor projektu, autor architektonické skici &amp; dvouminutového intermezza </a:t>
            </a:r>
            <a:r>
              <a:rPr lang="cs-CZ" dirty="0" err="1"/>
              <a:t>Concrète</a:t>
            </a:r>
            <a:r>
              <a:rPr lang="cs-CZ" dirty="0"/>
              <a:t> PH).</a:t>
            </a:r>
          </a:p>
          <a:p>
            <a:r>
              <a:rPr lang="cs-CZ" dirty="0"/>
              <a:t>Dojem hudby pohybující se v prostoru – kolem návštěvníků pavilonu.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72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A4F2A-2D70-469C-8A0E-17F0570B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„[…]</a:t>
            </a:r>
            <a:r>
              <a:rPr lang="cs-CZ" dirty="0" err="1"/>
              <a:t>Poème</a:t>
            </a:r>
            <a:r>
              <a:rPr lang="cs-CZ" dirty="0"/>
              <a:t> </a:t>
            </a:r>
            <a:r>
              <a:rPr lang="cs-CZ" dirty="0" err="1"/>
              <a:t>électroniuqe</a:t>
            </a:r>
            <a:r>
              <a:rPr lang="cs-CZ" dirty="0"/>
              <a:t> pak byla produkována 425 reproduktory prostřednictvím 20 stodvacetiwattových zesilovačů. Reproduktory byly sdruženy do skupin a zvukových drah (</a:t>
            </a:r>
            <a:r>
              <a:rPr lang="cs-CZ" dirty="0" err="1"/>
              <a:t>routes</a:t>
            </a:r>
            <a:r>
              <a:rPr lang="cs-CZ" dirty="0"/>
              <a:t> de </a:t>
            </a:r>
            <a:r>
              <a:rPr lang="cs-CZ" dirty="0" err="1"/>
              <a:t>sons</a:t>
            </a:r>
            <a:r>
              <a:rPr lang="cs-CZ" dirty="0"/>
              <a:t>) podél vertikálních žeber pavilonu k dosažení psychologického dojmu hudby, která rotuje v prostoru pavilonu. Výsledkem bylo historicky první </a:t>
            </a:r>
            <a:r>
              <a:rPr lang="cs-CZ" dirty="0" err="1"/>
              <a:t>imerzivní</a:t>
            </a:r>
            <a:r>
              <a:rPr lang="cs-CZ" dirty="0"/>
              <a:t> multimediální dílo využívající elektronické technologie.“</a:t>
            </a:r>
          </a:p>
          <a:p>
            <a:r>
              <a:rPr lang="cs-CZ" sz="1400" dirty="0" err="1"/>
              <a:t>Flašar</a:t>
            </a:r>
            <a:r>
              <a:rPr lang="cs-CZ" sz="1400" dirty="0"/>
              <a:t>, Martin. </a:t>
            </a:r>
            <a:r>
              <a:rPr lang="cs-CZ" sz="1400" i="1" dirty="0"/>
              <a:t>Elektroakustická hudba</a:t>
            </a:r>
            <a:r>
              <a:rPr lang="cs-CZ" sz="1400" dirty="0"/>
              <a:t>. 1. vydání. Brno: Masarykova univerzita, 2015.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3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32AAF-7FC6-40EB-FE0D-A508E409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Pavilon Philips na Expo 1958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B63D9D4-0675-6070-7DA5-7CF9E8B92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336582"/>
            <a:ext cx="6080125" cy="418483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D279D3-EE94-DF22-9FB5-D215BE9FC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3"/>
              </a:rPr>
              <a:t>https://spatialsoundinstitute.com/Poeme-Electronique-1958-2016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61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BC90E-57D2-D89C-039C-B9EBAEC7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F2C34-972A-86F2-9132-8DE7AD487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Flašar</a:t>
            </a:r>
            <a:r>
              <a:rPr lang="cs-CZ" dirty="0"/>
              <a:t>, Martin. </a:t>
            </a:r>
            <a:r>
              <a:rPr lang="cs-CZ" i="1" dirty="0"/>
              <a:t>Elektroakustická hudba</a:t>
            </a:r>
            <a:r>
              <a:rPr lang="cs-CZ" dirty="0"/>
              <a:t>. 1. vydání. Brno: Masarykova univerzita, 2015.</a:t>
            </a:r>
          </a:p>
          <a:p>
            <a:r>
              <a:rPr lang="cs-CZ" sz="1800" dirty="0">
                <a:hlinkClick r:id="rId2"/>
              </a:rPr>
              <a:t>https://www.britannica.com/biography/Ferruccio-Busoni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https://www.arthistoryproject.com/artists/luigi-russolo/luigi-russolo-ugo-piatti-and-the-intonarumori/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http://www.mediaartnet.org/works/intonarumori/images/2/</a:t>
            </a:r>
            <a:endParaRPr lang="cs-CZ" sz="1800" dirty="0"/>
          </a:p>
          <a:p>
            <a:r>
              <a:rPr lang="cs-CZ" dirty="0">
                <a:hlinkClick r:id="rId5"/>
              </a:rPr>
              <a:t>https://www.ubu.com/sound/schaeffer.html</a:t>
            </a:r>
            <a:endParaRPr lang="cs-CZ" dirty="0"/>
          </a:p>
          <a:p>
            <a:r>
              <a:rPr lang="cs-CZ" dirty="0">
                <a:hlinkClick r:id="rId6"/>
              </a:rPr>
              <a:t>https://www.lemonde.fr/culture/article/2020/08/27/en-surfant-sur-le-sillon-ferme-pierre-schaeffer-cree-la-boucle-electro_6050055_3246.html</a:t>
            </a:r>
            <a:endParaRPr lang="cs-CZ" dirty="0"/>
          </a:p>
          <a:p>
            <a:r>
              <a:rPr lang="cs-CZ" dirty="0">
                <a:hlinkClick r:id="rId7"/>
              </a:rPr>
              <a:t>https://fresques.ina.fr/artsonores/export/player/InaGrm00012/620x465</a:t>
            </a:r>
            <a:endParaRPr lang="cs-CZ" dirty="0"/>
          </a:p>
          <a:p>
            <a:r>
              <a:rPr lang="cs-CZ" dirty="0">
                <a:hlinkClick r:id="rId8"/>
              </a:rPr>
              <a:t>https://www.britannica.com/biography/Edgard-Varese</a:t>
            </a:r>
            <a:endParaRPr lang="cs-CZ" dirty="0"/>
          </a:p>
          <a:p>
            <a:r>
              <a:rPr lang="cs-CZ" dirty="0">
                <a:hlinkClick r:id="rId9"/>
              </a:rPr>
              <a:t>https://meta-xenakis.org/</a:t>
            </a:r>
            <a:endParaRPr lang="cs-CZ" dirty="0"/>
          </a:p>
          <a:p>
            <a:r>
              <a:rPr lang="cs-CZ" dirty="0">
                <a:hlinkClick r:id="rId10"/>
              </a:rPr>
              <a:t>https://philharmoniedeparis.fr/en/activity/exposition/24162-revolutions-xenakis</a:t>
            </a:r>
            <a:endParaRPr lang="cs-CZ" dirty="0"/>
          </a:p>
          <a:p>
            <a:r>
              <a:rPr lang="cs-CZ" dirty="0">
                <a:hlinkClick r:id="rId11"/>
              </a:rPr>
              <a:t>https://spatialsoundinstitute.com/Poeme-Electronique-1958-2016</a:t>
            </a:r>
            <a:endParaRPr lang="cs-CZ" dirty="0"/>
          </a:p>
          <a:p>
            <a:r>
              <a:rPr lang="cs-CZ" dirty="0">
                <a:hlinkClick r:id="rId12"/>
              </a:rPr>
              <a:t>https://discorgy.wordpress.com/2008/08/04/varese-xenakis-le-corbusier-poeme-electronique-1958/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800" dirty="0"/>
          </a:p>
          <a:p>
            <a:endParaRPr lang="cs-CZ" dirty="0"/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7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B63E6-EA09-752C-A0B8-151F8BE1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Elektroakustická 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95857-AD00-534F-C698-3B7558AA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cs-CZ" sz="1400" dirty="0"/>
              <a:t>Druh hudby, ve kterém je při </a:t>
            </a:r>
            <a:r>
              <a:rPr lang="cs-CZ" sz="1400" b="1" dirty="0"/>
              <a:t>produkci</a:t>
            </a:r>
            <a:r>
              <a:rPr lang="cs-CZ" sz="1400" dirty="0"/>
              <a:t> zvukového materiálu, jeho </a:t>
            </a:r>
            <a:r>
              <a:rPr lang="cs-CZ" sz="1400" b="1" dirty="0"/>
              <a:t>zpracování</a:t>
            </a:r>
            <a:r>
              <a:rPr lang="cs-CZ" sz="1400" dirty="0"/>
              <a:t> či </a:t>
            </a:r>
            <a:r>
              <a:rPr lang="cs-CZ" sz="1400" b="1" dirty="0"/>
              <a:t>kompozici</a:t>
            </a:r>
            <a:r>
              <a:rPr lang="cs-CZ" sz="1400" dirty="0"/>
              <a:t> využívána </a:t>
            </a:r>
            <a:r>
              <a:rPr lang="cs-CZ" sz="1400" b="1" dirty="0"/>
              <a:t>elektronická technologie</a:t>
            </a:r>
            <a:r>
              <a:rPr lang="cs-CZ" sz="14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400" dirty="0"/>
              <a:t>Hudba na rozhraní </a:t>
            </a:r>
            <a:r>
              <a:rPr lang="cs-CZ" sz="1400" b="1" dirty="0"/>
              <a:t>technologie</a:t>
            </a:r>
            <a:r>
              <a:rPr lang="cs-CZ" sz="1400" dirty="0"/>
              <a:t> a </a:t>
            </a:r>
            <a:r>
              <a:rPr lang="cs-CZ" sz="1400" b="1" dirty="0"/>
              <a:t>umění</a:t>
            </a:r>
            <a:r>
              <a:rPr lang="cs-CZ" sz="14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400" dirty="0"/>
              <a:t>Vývoj ovlivněn </a:t>
            </a:r>
            <a:r>
              <a:rPr lang="cs-CZ" sz="1400" b="1" dirty="0"/>
              <a:t>estetickými přístupy </a:t>
            </a:r>
            <a:r>
              <a:rPr lang="cs-CZ" sz="1400" dirty="0"/>
              <a:t>a </a:t>
            </a:r>
            <a:r>
              <a:rPr lang="cs-CZ" sz="1400" b="1" dirty="0"/>
              <a:t>kompozičními technikami </a:t>
            </a:r>
            <a:r>
              <a:rPr lang="cs-CZ" sz="1400" dirty="0"/>
              <a:t>v Evropě od 10. a 20. let 20. století.</a:t>
            </a:r>
          </a:p>
          <a:p>
            <a:pPr algn="just">
              <a:lnSpc>
                <a:spcPct val="100000"/>
              </a:lnSpc>
            </a:pP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b="1" dirty="0"/>
              <a:t>Příbuzné žánry: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/>
              <a:t>Zvukové efekty a soundtracky pro film;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/>
              <a:t>„Zvukový design“ pro divadlo;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/>
              <a:t>Zvukové environmenty spojené s konkrétními instalacemi;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 err="1"/>
              <a:t>Soundart</a:t>
            </a:r>
            <a:r>
              <a:rPr lang="cs-CZ" sz="1200" dirty="0"/>
              <a:t>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 err="1"/>
              <a:t>Radioart</a:t>
            </a:r>
            <a:r>
              <a:rPr lang="cs-CZ" sz="1200" dirty="0"/>
              <a:t>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/>
              <a:t>Zvuková poezie (textově-zvuková kompozice);</a:t>
            </a:r>
          </a:p>
          <a:p>
            <a:pPr lvl="1" algn="just">
              <a:lnSpc>
                <a:spcPct val="100000"/>
              </a:lnSpc>
            </a:pPr>
            <a:r>
              <a:rPr lang="cs-CZ" sz="1200" dirty="0"/>
              <a:t>Taneční elektronická hudba atd.</a:t>
            </a:r>
          </a:p>
          <a:p>
            <a:pPr marL="274320" lvl="1" indent="0" algn="just">
              <a:lnSpc>
                <a:spcPct val="100000"/>
              </a:lnSpc>
              <a:buNone/>
            </a:pPr>
            <a:endParaRPr lang="cs-CZ" sz="1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000" dirty="0"/>
              <a:t>Zdroj: </a:t>
            </a:r>
            <a:r>
              <a:rPr lang="cs-CZ" sz="1000" dirty="0" err="1"/>
              <a:t>Flašar</a:t>
            </a:r>
            <a:r>
              <a:rPr lang="cs-CZ" sz="1000" dirty="0"/>
              <a:t>, Martin. </a:t>
            </a:r>
            <a:r>
              <a:rPr lang="cs-CZ" sz="1000" i="1" dirty="0"/>
              <a:t>Elektroakustická hudba</a:t>
            </a:r>
            <a:r>
              <a:rPr lang="cs-CZ" sz="1000" dirty="0"/>
              <a:t>. Multimediální elektronický výukový materiál. Brno, 2015</a:t>
            </a:r>
          </a:p>
          <a:p>
            <a:pPr lvl="1" algn="just">
              <a:lnSpc>
                <a:spcPct val="100000"/>
              </a:lnSpc>
            </a:pPr>
            <a:endParaRPr lang="cs-CZ" sz="1200" dirty="0"/>
          </a:p>
          <a:p>
            <a:pPr lvl="1" algn="just">
              <a:lnSpc>
                <a:spcPct val="100000"/>
              </a:lnSpc>
            </a:pPr>
            <a:endParaRPr lang="cs-CZ" sz="1200" dirty="0"/>
          </a:p>
          <a:p>
            <a:pPr algn="just"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6997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5F105-3DC3-C53A-825A-526FA5B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65760"/>
            <a:ext cx="8595360" cy="5814377"/>
          </a:xfrm>
        </p:spPr>
        <p:txBody>
          <a:bodyPr/>
          <a:lstStyle/>
          <a:p>
            <a:r>
              <a:rPr lang="cs-CZ" b="1" dirty="0"/>
              <a:t>Milníky ve vývoji EAH: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Raná historie </a:t>
            </a:r>
            <a:r>
              <a:rPr lang="cs-CZ" dirty="0"/>
              <a:t>– předchůdci a průkopníci:</a:t>
            </a:r>
          </a:p>
          <a:p>
            <a:pPr lvl="2"/>
            <a:r>
              <a:rPr lang="cs-CZ" dirty="0" err="1"/>
              <a:t>Elisha</a:t>
            </a:r>
            <a:r>
              <a:rPr lang="cs-CZ" dirty="0"/>
              <a:t> </a:t>
            </a:r>
            <a:r>
              <a:rPr lang="cs-CZ" dirty="0" err="1"/>
              <a:t>Gray</a:t>
            </a:r>
            <a:r>
              <a:rPr lang="cs-CZ" dirty="0"/>
              <a:t> a vynález hudebního telegrafu (r. 1874);</a:t>
            </a:r>
          </a:p>
          <a:p>
            <a:pPr lvl="2"/>
            <a:r>
              <a:rPr lang="cs-CZ" dirty="0"/>
              <a:t>Teoretický milník: Hermann von </a:t>
            </a:r>
            <a:r>
              <a:rPr lang="cs-CZ" dirty="0" err="1"/>
              <a:t>Helmholtz</a:t>
            </a:r>
            <a:r>
              <a:rPr lang="cs-CZ" dirty="0"/>
              <a:t> – </a:t>
            </a:r>
            <a:r>
              <a:rPr lang="cs-CZ" i="1" dirty="0"/>
              <a:t>Nauka o vnímání tónů jako fyziologické bázi pro hudební teorii</a:t>
            </a:r>
            <a:r>
              <a:rPr lang="cs-CZ" dirty="0"/>
              <a:t> (r. 1863).</a:t>
            </a:r>
          </a:p>
          <a:p>
            <a:pPr marL="548640" lvl="2" indent="0">
              <a:buNone/>
            </a:pPr>
            <a:endParaRPr lang="cs-CZ" dirty="0"/>
          </a:p>
          <a:p>
            <a:pPr lvl="1"/>
            <a:r>
              <a:rPr lang="cs-CZ" dirty="0"/>
              <a:t>Éra </a:t>
            </a:r>
            <a:r>
              <a:rPr lang="cs-CZ" b="1" dirty="0"/>
              <a:t>analogové </a:t>
            </a:r>
            <a:r>
              <a:rPr lang="cs-CZ" dirty="0"/>
              <a:t>syntézy:</a:t>
            </a:r>
          </a:p>
          <a:p>
            <a:pPr lvl="2"/>
            <a:r>
              <a:rPr lang="cs-CZ" dirty="0"/>
              <a:t>Pierre </a:t>
            </a:r>
            <a:r>
              <a:rPr lang="cs-CZ" dirty="0" err="1"/>
              <a:t>Schaeffer</a:t>
            </a:r>
            <a:r>
              <a:rPr lang="cs-CZ" dirty="0"/>
              <a:t> – </a:t>
            </a:r>
            <a:r>
              <a:rPr lang="cs-CZ" i="1" dirty="0" err="1"/>
              <a:t>musique</a:t>
            </a:r>
            <a:r>
              <a:rPr lang="cs-CZ" i="1" dirty="0"/>
              <a:t> </a:t>
            </a:r>
            <a:r>
              <a:rPr lang="cs-CZ" i="1" dirty="0" err="1"/>
              <a:t>concréte</a:t>
            </a:r>
            <a:r>
              <a:rPr lang="cs-CZ" i="1" dirty="0"/>
              <a:t> </a:t>
            </a:r>
            <a:r>
              <a:rPr lang="cs-CZ" dirty="0"/>
              <a:t>(r. 1948)</a:t>
            </a:r>
          </a:p>
          <a:p>
            <a:pPr marL="548640" lvl="2" indent="0">
              <a:buNone/>
            </a:pPr>
            <a:endParaRPr lang="cs-CZ" dirty="0"/>
          </a:p>
          <a:p>
            <a:pPr lvl="1"/>
            <a:r>
              <a:rPr lang="cs-CZ" dirty="0"/>
              <a:t>Éra </a:t>
            </a:r>
            <a:r>
              <a:rPr lang="cs-CZ" b="1" dirty="0"/>
              <a:t>digitální</a:t>
            </a:r>
            <a:r>
              <a:rPr lang="cs-CZ" dirty="0"/>
              <a:t> syntézy:</a:t>
            </a:r>
          </a:p>
          <a:p>
            <a:pPr lvl="2"/>
            <a:r>
              <a:rPr lang="cs-CZ" dirty="0"/>
              <a:t>Vynález </a:t>
            </a:r>
            <a:r>
              <a:rPr lang="cs-CZ" b="1" dirty="0"/>
              <a:t>digitálního syntetizátoru </a:t>
            </a:r>
            <a:r>
              <a:rPr lang="cs-CZ" dirty="0"/>
              <a:t>– John </a:t>
            </a:r>
            <a:r>
              <a:rPr lang="cs-CZ" dirty="0" err="1"/>
              <a:t>Appleton</a:t>
            </a:r>
            <a:r>
              <a:rPr lang="cs-CZ" dirty="0"/>
              <a:t>, Sydney </a:t>
            </a:r>
            <a:r>
              <a:rPr lang="cs-CZ" dirty="0" err="1"/>
              <a:t>Alonso</a:t>
            </a:r>
            <a:r>
              <a:rPr lang="cs-CZ" dirty="0"/>
              <a:t> a Cameron Jones: </a:t>
            </a:r>
            <a:r>
              <a:rPr lang="cs-CZ" dirty="0" err="1"/>
              <a:t>Synclavier</a:t>
            </a:r>
            <a:r>
              <a:rPr lang="cs-CZ" dirty="0"/>
              <a:t>, </a:t>
            </a:r>
            <a:r>
              <a:rPr lang="cs-CZ" dirty="0" err="1"/>
              <a:t>Darthmouth</a:t>
            </a:r>
            <a:r>
              <a:rPr lang="cs-CZ" dirty="0"/>
              <a:t> University (r. 1974);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Počítačová hudba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Illinois – </a:t>
            </a:r>
            <a:r>
              <a:rPr lang="cs-CZ" b="1" dirty="0"/>
              <a:t>počítač ILLIAC</a:t>
            </a:r>
            <a:r>
              <a:rPr lang="cs-CZ" dirty="0"/>
              <a:t>, </a:t>
            </a:r>
            <a:r>
              <a:rPr lang="cs-CZ" dirty="0" err="1"/>
              <a:t>Lejaren</a:t>
            </a:r>
            <a:r>
              <a:rPr lang="cs-CZ" dirty="0"/>
              <a:t> Hiller a Leonard </a:t>
            </a:r>
            <a:r>
              <a:rPr lang="cs-CZ" dirty="0" err="1"/>
              <a:t>Isaacson</a:t>
            </a:r>
            <a:r>
              <a:rPr lang="cs-CZ" dirty="0"/>
              <a:t>: </a:t>
            </a:r>
            <a:r>
              <a:rPr lang="cs-CZ" i="1" dirty="0" err="1"/>
              <a:t>Illiac</a:t>
            </a:r>
            <a:r>
              <a:rPr lang="cs-CZ" i="1" dirty="0"/>
              <a:t> Suite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String</a:t>
            </a:r>
            <a:r>
              <a:rPr lang="cs-CZ" i="1" dirty="0"/>
              <a:t> </a:t>
            </a:r>
            <a:r>
              <a:rPr lang="cs-CZ" i="1" dirty="0" err="1"/>
              <a:t>Quartet</a:t>
            </a:r>
            <a:r>
              <a:rPr lang="cs-CZ" i="1" dirty="0"/>
              <a:t> </a:t>
            </a:r>
            <a:r>
              <a:rPr lang="cs-CZ" dirty="0"/>
              <a:t>(r. 1957)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6847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5F105-3DC3-C53A-825A-526FA5B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65760"/>
            <a:ext cx="8595360" cy="5814377"/>
          </a:xfrm>
        </p:spPr>
        <p:txBody>
          <a:bodyPr>
            <a:normAutofit/>
          </a:bodyPr>
          <a:lstStyle/>
          <a:p>
            <a:r>
              <a:rPr lang="cs-CZ" b="1" dirty="0"/>
              <a:t>Konkrétní hudba </a:t>
            </a:r>
            <a:r>
              <a:rPr lang="cs-CZ" i="1" dirty="0"/>
              <a:t>(</a:t>
            </a:r>
            <a:r>
              <a:rPr lang="cs-CZ" i="1" dirty="0" err="1"/>
              <a:t>musique</a:t>
            </a:r>
            <a:r>
              <a:rPr lang="cs-CZ" i="1" dirty="0"/>
              <a:t> </a:t>
            </a:r>
            <a:r>
              <a:rPr lang="cs-CZ" i="1" dirty="0" err="1"/>
              <a:t>concréte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Historicky nejstarší typ EAH;</a:t>
            </a:r>
          </a:p>
          <a:p>
            <a:pPr lvl="1"/>
            <a:r>
              <a:rPr lang="cs-CZ" dirty="0"/>
              <a:t>Práce s přirozeným zvukovým materiálem;</a:t>
            </a:r>
          </a:p>
          <a:p>
            <a:pPr lvl="1"/>
            <a:r>
              <a:rPr lang="cs-CZ" dirty="0"/>
              <a:t>Pierre </a:t>
            </a:r>
            <a:r>
              <a:rPr lang="cs-CZ" dirty="0" err="1"/>
              <a:t>Schaeffer</a:t>
            </a:r>
            <a:r>
              <a:rPr lang="cs-CZ" dirty="0"/>
              <a:t>, Pierre Henry.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b="1" dirty="0"/>
              <a:t>Elektronická hudba </a:t>
            </a:r>
            <a:r>
              <a:rPr lang="cs-CZ" i="1" dirty="0"/>
              <a:t>(</a:t>
            </a:r>
            <a:r>
              <a:rPr lang="cs-CZ" i="1" dirty="0" err="1"/>
              <a:t>elektronische</a:t>
            </a:r>
            <a:r>
              <a:rPr lang="cs-CZ" i="1" dirty="0"/>
              <a:t> </a:t>
            </a:r>
            <a:r>
              <a:rPr lang="cs-CZ" i="1" dirty="0" err="1"/>
              <a:t>musik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Německo, 50. léta 20. století;</a:t>
            </a:r>
          </a:p>
          <a:p>
            <a:pPr lvl="1"/>
            <a:r>
              <a:rPr lang="cs-CZ" dirty="0"/>
              <a:t>Pojem navrhl Werner </a:t>
            </a:r>
            <a:r>
              <a:rPr lang="cs-CZ" dirty="0" err="1"/>
              <a:t>Meyer-Eppler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Hudba uměle generovaná prostřednictvím tónových a šumových generátorů, později také syntetizérů.</a:t>
            </a:r>
          </a:p>
          <a:p>
            <a:pPr lvl="1"/>
            <a:endParaRPr lang="cs-CZ" dirty="0"/>
          </a:p>
          <a:p>
            <a:r>
              <a:rPr lang="cs-CZ" dirty="0"/>
              <a:t>Na konci 50. let splynutí konkrétní a elektronické hudby – pojem </a:t>
            </a:r>
            <a:r>
              <a:rPr lang="cs-CZ" b="1" dirty="0"/>
              <a:t>elektroakustická hudba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7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5F105-3DC3-C53A-825A-526FA5B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65760"/>
            <a:ext cx="8595360" cy="581437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Hudba pro pás </a:t>
            </a:r>
            <a:r>
              <a:rPr lang="cs-CZ" i="1" dirty="0"/>
              <a:t>(</a:t>
            </a:r>
            <a:r>
              <a:rPr lang="cs-CZ" i="1" dirty="0" err="1"/>
              <a:t>Tape</a:t>
            </a:r>
            <a:r>
              <a:rPr lang="cs-CZ" i="1" dirty="0"/>
              <a:t> Music, Music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Tape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Po roce 1950, zejména USA;</a:t>
            </a:r>
          </a:p>
          <a:p>
            <a:pPr lvl="1"/>
            <a:r>
              <a:rPr lang="cs-CZ" dirty="0"/>
              <a:t>Hudba uložená na záznamové médium – je realizovatelná pouze tímto způsobem případně v kombinaci se živými interprety;</a:t>
            </a:r>
          </a:p>
          <a:p>
            <a:pPr lvl="1"/>
            <a:r>
              <a:rPr lang="cs-CZ" dirty="0"/>
              <a:t>Zpočátku podobné metody jako u fr. konkrétní hudby.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b="1" dirty="0"/>
              <a:t>Počítačová hudba </a:t>
            </a:r>
            <a:r>
              <a:rPr lang="cs-CZ" i="1" dirty="0"/>
              <a:t>(</a:t>
            </a:r>
            <a:r>
              <a:rPr lang="cs-CZ" i="1" dirty="0" err="1"/>
              <a:t>Computer</a:t>
            </a:r>
            <a:r>
              <a:rPr lang="cs-CZ" i="1" dirty="0"/>
              <a:t> Music)</a:t>
            </a:r>
          </a:p>
          <a:p>
            <a:pPr lvl="1"/>
            <a:r>
              <a:rPr lang="cs-CZ" dirty="0"/>
              <a:t>Max </a:t>
            </a:r>
            <a:r>
              <a:rPr lang="cs-CZ" dirty="0" err="1"/>
              <a:t>Mathwes</a:t>
            </a:r>
            <a:r>
              <a:rPr lang="cs-CZ" dirty="0"/>
              <a:t> v Bellových telefonních laboratořích v Murray </a:t>
            </a:r>
            <a:r>
              <a:rPr lang="cs-CZ" dirty="0" err="1"/>
              <a:t>Hill</a:t>
            </a:r>
            <a:r>
              <a:rPr lang="cs-CZ" dirty="0"/>
              <a:t> (od r. 1957);</a:t>
            </a:r>
          </a:p>
          <a:p>
            <a:pPr lvl="1"/>
            <a:r>
              <a:rPr lang="cs-CZ" dirty="0"/>
              <a:t>Počítač </a:t>
            </a:r>
            <a:r>
              <a:rPr lang="cs-CZ" dirty="0" err="1"/>
              <a:t>Illiac</a:t>
            </a:r>
            <a:r>
              <a:rPr lang="cs-CZ" dirty="0"/>
              <a:t> na Illinoiské univerzitě a kompozice </a:t>
            </a:r>
            <a:r>
              <a:rPr lang="cs-CZ" i="1" dirty="0" err="1">
                <a:hlinkClick r:id="rId2"/>
              </a:rPr>
              <a:t>Illiac</a:t>
            </a:r>
            <a:r>
              <a:rPr lang="cs-CZ" i="1" dirty="0">
                <a:hlinkClick r:id="rId2"/>
              </a:rPr>
              <a:t> Suite </a:t>
            </a:r>
            <a:r>
              <a:rPr lang="cs-CZ" i="1" dirty="0" err="1">
                <a:hlinkClick r:id="rId2"/>
              </a:rPr>
              <a:t>for</a:t>
            </a:r>
            <a:r>
              <a:rPr lang="cs-CZ" i="1" dirty="0">
                <a:hlinkClick r:id="rId2"/>
              </a:rPr>
              <a:t> </a:t>
            </a:r>
            <a:r>
              <a:rPr lang="cs-CZ" i="1" dirty="0" err="1">
                <a:hlinkClick r:id="rId2"/>
              </a:rPr>
              <a:t>String</a:t>
            </a:r>
            <a:r>
              <a:rPr lang="cs-CZ" i="1" dirty="0">
                <a:hlinkClick r:id="rId2"/>
              </a:rPr>
              <a:t> </a:t>
            </a:r>
            <a:r>
              <a:rPr lang="cs-CZ" i="1" dirty="0" err="1">
                <a:hlinkClick r:id="rId2"/>
              </a:rPr>
              <a:t>Quartet</a:t>
            </a:r>
            <a:r>
              <a:rPr lang="cs-CZ" i="1" dirty="0">
                <a:hlinkClick r:id="rId2"/>
              </a:rPr>
              <a:t> </a:t>
            </a:r>
            <a:r>
              <a:rPr lang="cs-CZ" dirty="0"/>
              <a:t>(r. 1957).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b="1" dirty="0" err="1"/>
              <a:t>Akusmatická</a:t>
            </a:r>
            <a:r>
              <a:rPr lang="cs-CZ" b="1" dirty="0"/>
              <a:t> hudba </a:t>
            </a:r>
            <a:r>
              <a:rPr lang="cs-CZ" i="1" dirty="0"/>
              <a:t>(</a:t>
            </a:r>
            <a:r>
              <a:rPr lang="cs-CZ" i="1" dirty="0" err="1"/>
              <a:t>musique</a:t>
            </a:r>
            <a:r>
              <a:rPr lang="cs-CZ" i="1" dirty="0"/>
              <a:t> </a:t>
            </a:r>
            <a:r>
              <a:rPr lang="cs-CZ" i="1" dirty="0" err="1"/>
              <a:t>akusmatique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Postrádá vizuální složku, naopak často obsahuje prostorový aspekt reprodukce;</a:t>
            </a:r>
          </a:p>
          <a:p>
            <a:pPr lvl="1"/>
            <a:r>
              <a:rPr lang="cs-CZ" dirty="0"/>
              <a:t>Zejména frankofonní oblast, od r. 1966;</a:t>
            </a:r>
          </a:p>
          <a:p>
            <a:pPr lvl="1"/>
            <a:r>
              <a:rPr lang="cs-CZ" dirty="0"/>
              <a:t>Pythagoras – </a:t>
            </a:r>
            <a:r>
              <a:rPr lang="cs-CZ" i="1" dirty="0" err="1"/>
              <a:t>akusmatikoi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r>
              <a:rPr lang="cs-CZ" b="1" dirty="0"/>
              <a:t>Živě provozovaná EAH</a:t>
            </a:r>
          </a:p>
          <a:p>
            <a:pPr lvl="1"/>
            <a:r>
              <a:rPr lang="cs-CZ" dirty="0" err="1"/>
              <a:t>Akusmatické</a:t>
            </a:r>
            <a:r>
              <a:rPr lang="cs-CZ" dirty="0"/>
              <a:t> provozování EAH se příliš neosvědčilo;</a:t>
            </a:r>
          </a:p>
          <a:p>
            <a:pPr lvl="1"/>
            <a:r>
              <a:rPr lang="cs-CZ" dirty="0"/>
              <a:t>Vrací se performativní aspekt;</a:t>
            </a:r>
          </a:p>
          <a:p>
            <a:pPr lvl="1"/>
            <a:r>
              <a:rPr lang="cs-CZ" dirty="0"/>
              <a:t>John Cage – poprvé použity elektronické nástroje na koncertním pódiu: jeho série </a:t>
            </a:r>
            <a:r>
              <a:rPr lang="cs-CZ" i="1" dirty="0" err="1">
                <a:hlinkClick r:id="rId3"/>
              </a:rPr>
              <a:t>Imaginary</a:t>
            </a:r>
            <a:r>
              <a:rPr lang="cs-CZ" i="1" dirty="0">
                <a:hlinkClick r:id="rId3"/>
              </a:rPr>
              <a:t> Landscape</a:t>
            </a:r>
            <a:r>
              <a:rPr lang="cs-CZ" dirty="0"/>
              <a:t>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243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D7B0D-9723-28A9-460C-F11EDFA3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Ferruccio</a:t>
            </a:r>
            <a:r>
              <a:rPr lang="cs-CZ" dirty="0"/>
              <a:t> </a:t>
            </a:r>
            <a:r>
              <a:rPr lang="cs-CZ" dirty="0" err="1"/>
              <a:t>Busoni</a:t>
            </a:r>
            <a:r>
              <a:rPr lang="cs-CZ" dirty="0"/>
              <a:t> (1866 – 1927)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D2BAB-0C5E-A247-AB16-83B0CF33C7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Klavírista, skladatel, dirigent, pedagog a vlivný teoretik;</a:t>
            </a:r>
          </a:p>
          <a:p>
            <a:r>
              <a:rPr lang="cs-CZ" dirty="0"/>
              <a:t>Esej </a:t>
            </a:r>
            <a:r>
              <a:rPr lang="cs-CZ" i="1" dirty="0" err="1"/>
              <a:t>Entwurf</a:t>
            </a:r>
            <a:r>
              <a:rPr lang="cs-CZ" i="1" dirty="0"/>
              <a:t> </a:t>
            </a:r>
            <a:r>
              <a:rPr lang="cs-CZ" i="1" dirty="0" err="1"/>
              <a:t>einer</a:t>
            </a:r>
            <a:r>
              <a:rPr lang="cs-CZ" i="1" dirty="0"/>
              <a:t> </a:t>
            </a:r>
            <a:r>
              <a:rPr lang="cs-CZ" i="1" dirty="0" err="1"/>
              <a:t>neuen</a:t>
            </a:r>
            <a:r>
              <a:rPr lang="cs-CZ" i="1" dirty="0"/>
              <a:t> </a:t>
            </a:r>
            <a:r>
              <a:rPr lang="cs-CZ" i="1" dirty="0" err="1"/>
              <a:t>Ästhetik</a:t>
            </a:r>
            <a:r>
              <a:rPr lang="cs-CZ" i="1" dirty="0"/>
              <a:t> der </a:t>
            </a:r>
            <a:r>
              <a:rPr lang="cs-CZ" i="1" dirty="0" err="1"/>
              <a:t>Tonkunst</a:t>
            </a:r>
            <a:r>
              <a:rPr lang="cs-CZ" i="1" dirty="0"/>
              <a:t> </a:t>
            </a:r>
            <a:r>
              <a:rPr lang="cs-CZ" dirty="0"/>
              <a:t>(Návrh nové estetiky hudby, 1907);</a:t>
            </a:r>
          </a:p>
          <a:p>
            <a:r>
              <a:rPr lang="cs-CZ" dirty="0"/>
              <a:t>Vyjadřuje se proti tradici;</a:t>
            </a:r>
          </a:p>
          <a:p>
            <a:r>
              <a:rPr lang="cs-CZ" dirty="0"/>
              <a:t>Determinace hudby nástroji – potřeba nových nástrojů;</a:t>
            </a:r>
          </a:p>
          <a:p>
            <a:r>
              <a:rPr lang="cs-CZ" dirty="0"/>
              <a:t>Cesta od tónů ke zvuku.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096B8C9-D4EE-C9D3-13AE-F4FA3A671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8192" y="1828800"/>
            <a:ext cx="4481512" cy="28600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B247A5-2EF7-2E58-B7B7-BE8710AAEB43}"/>
              </a:ext>
            </a:extLst>
          </p:cNvPr>
          <p:cNvSpPr txBox="1"/>
          <p:nvPr/>
        </p:nvSpPr>
        <p:spPr>
          <a:xfrm>
            <a:off x="6096000" y="4710881"/>
            <a:ext cx="4480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Ferruccio</a:t>
            </a:r>
            <a:r>
              <a:rPr lang="cs-CZ" sz="900" dirty="0"/>
              <a:t> </a:t>
            </a:r>
            <a:r>
              <a:rPr lang="cs-CZ" sz="900" dirty="0" err="1"/>
              <a:t>Busoni</a:t>
            </a:r>
            <a:r>
              <a:rPr lang="cs-CZ" sz="900" dirty="0"/>
              <a:t>, zdroj: https://www.britannica.com/biography/Ferruccio-Busoni</a:t>
            </a:r>
          </a:p>
        </p:txBody>
      </p:sp>
    </p:spTree>
    <p:extLst>
      <p:ext uri="{BB962C8B-B14F-4D97-AF65-F5344CB8AC3E}">
        <p14:creationId xmlns:p14="http://schemas.microsoft.com/office/powerpoint/2010/main" val="414583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4E5AA-3AF1-4AE7-F9AA-D74BF38F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Filippo Tommaso Marinetti (1876–1944)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3BDBDA-36CF-10DA-B946-9194BA71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Básník, prozaik a dramatik;</a:t>
            </a:r>
          </a:p>
          <a:p>
            <a:r>
              <a:rPr lang="cs-CZ" dirty="0"/>
              <a:t>Považován za zakladatele futurismu;</a:t>
            </a:r>
          </a:p>
          <a:p>
            <a:r>
              <a:rPr lang="cs-CZ" dirty="0"/>
              <a:t>Jeho </a:t>
            </a:r>
            <a:r>
              <a:rPr lang="cs-CZ" b="1" dirty="0"/>
              <a:t>Manifest futurismu </a:t>
            </a:r>
            <a:r>
              <a:rPr lang="cs-CZ" dirty="0"/>
              <a:t>vydán 20. února 1909 v pařížském deníku </a:t>
            </a:r>
            <a:r>
              <a:rPr lang="cs-CZ" dirty="0" err="1"/>
              <a:t>Le</a:t>
            </a:r>
            <a:r>
              <a:rPr lang="cs-CZ" dirty="0"/>
              <a:t> Figaro;</a:t>
            </a:r>
          </a:p>
          <a:p>
            <a:r>
              <a:rPr lang="cs-CZ" dirty="0"/>
              <a:t>Zasáhl do vývoje </a:t>
            </a:r>
            <a:r>
              <a:rPr lang="cs-CZ" dirty="0" err="1"/>
              <a:t>radioartu</a:t>
            </a:r>
            <a:r>
              <a:rPr lang="cs-CZ" dirty="0"/>
              <a:t> – </a:t>
            </a:r>
            <a:r>
              <a:rPr lang="cs-CZ" i="1" dirty="0" err="1"/>
              <a:t>Synthéses</a:t>
            </a:r>
            <a:r>
              <a:rPr lang="cs-CZ" i="1" dirty="0"/>
              <a:t> </a:t>
            </a:r>
            <a:r>
              <a:rPr lang="cs-CZ" i="1" dirty="0" err="1"/>
              <a:t>radiophoniques</a:t>
            </a:r>
            <a:r>
              <a:rPr lang="cs-CZ" i="1" dirty="0"/>
              <a:t> </a:t>
            </a:r>
            <a:r>
              <a:rPr lang="cs-CZ" dirty="0"/>
              <a:t>(1939):</a:t>
            </a:r>
          </a:p>
          <a:p>
            <a:pPr lvl="1"/>
            <a:r>
              <a:rPr lang="cs-CZ" b="1" dirty="0" err="1"/>
              <a:t>Drames</a:t>
            </a:r>
            <a:r>
              <a:rPr lang="cs-CZ" b="1" dirty="0"/>
              <a:t> de </a:t>
            </a:r>
            <a:r>
              <a:rPr lang="cs-CZ" b="1" dirty="0" err="1"/>
              <a:t>distances</a:t>
            </a:r>
            <a:r>
              <a:rPr lang="cs-CZ" b="1" dirty="0"/>
              <a:t> </a:t>
            </a:r>
            <a:r>
              <a:rPr lang="cs-CZ" dirty="0"/>
              <a:t>(Dramata vzdáleností): </a:t>
            </a:r>
          </a:p>
          <a:p>
            <a:pPr lvl="2"/>
            <a:r>
              <a:rPr lang="cs-CZ" dirty="0"/>
              <a:t>11 sekund vojenského pochodu v Římě </a:t>
            </a:r>
          </a:p>
          <a:p>
            <a:pPr lvl="2"/>
            <a:r>
              <a:rPr lang="cs-CZ" dirty="0"/>
              <a:t>11 sekund tanga v Santosu </a:t>
            </a:r>
          </a:p>
          <a:p>
            <a:pPr lvl="2"/>
            <a:r>
              <a:rPr lang="cs-CZ" dirty="0"/>
              <a:t>11 sekund japonské duchovní hudby hrané v Tokiu </a:t>
            </a:r>
          </a:p>
          <a:p>
            <a:pPr lvl="2"/>
            <a:r>
              <a:rPr lang="cs-CZ" dirty="0"/>
              <a:t>11 sekund vtipných selských tanců z krajiny u města </a:t>
            </a:r>
            <a:r>
              <a:rPr lang="cs-CZ" dirty="0" err="1"/>
              <a:t>Varese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11 sekund boxerského zápasu v New Yorku </a:t>
            </a:r>
          </a:p>
          <a:p>
            <a:pPr lvl="2"/>
            <a:r>
              <a:rPr lang="cs-CZ" dirty="0"/>
              <a:t>11 sekund zvuků ulice v Miláně </a:t>
            </a:r>
          </a:p>
          <a:p>
            <a:pPr lvl="2"/>
            <a:r>
              <a:rPr lang="cs-CZ" dirty="0"/>
              <a:t>11 sekund neapolské romance zpívané v hotelu </a:t>
            </a:r>
            <a:r>
              <a:rPr lang="cs-CZ" dirty="0" err="1"/>
              <a:t>Copacabana</a:t>
            </a:r>
            <a:r>
              <a:rPr lang="cs-CZ" dirty="0"/>
              <a:t> v Rio de </a:t>
            </a:r>
            <a:r>
              <a:rPr lang="cs-CZ" dirty="0" err="1"/>
              <a:t>Janeiru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1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C0B76-62FB-5BC2-3E79-4A650529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Futurističtí skladatelé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C0DC8-D3ED-D230-077C-9BA515A3F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Francesco </a:t>
            </a:r>
            <a:r>
              <a:rPr lang="cs-CZ" b="1" dirty="0" err="1"/>
              <a:t>Balilla</a:t>
            </a:r>
            <a:r>
              <a:rPr lang="cs-CZ" b="1" dirty="0"/>
              <a:t> </a:t>
            </a:r>
            <a:r>
              <a:rPr lang="cs-CZ" b="1" dirty="0" err="1"/>
              <a:t>Pratella</a:t>
            </a:r>
            <a:r>
              <a:rPr lang="cs-CZ" b="1" dirty="0"/>
              <a:t> </a:t>
            </a:r>
            <a:r>
              <a:rPr lang="cs-CZ" dirty="0"/>
              <a:t>(1880-1955)</a:t>
            </a:r>
          </a:p>
          <a:p>
            <a:pPr lvl="1"/>
            <a:r>
              <a:rPr lang="cs-CZ" dirty="0"/>
              <a:t>Manifest futuristických hudebníků (11. října 1910);</a:t>
            </a:r>
          </a:p>
          <a:p>
            <a:pPr lvl="1"/>
            <a:r>
              <a:rPr lang="cs-CZ" b="1" dirty="0"/>
              <a:t>Kritika:</a:t>
            </a:r>
          </a:p>
          <a:p>
            <a:pPr lvl="2"/>
            <a:r>
              <a:rPr lang="cs-CZ" dirty="0"/>
              <a:t>Italských hudebních škol, konzervatoří a akademií,</a:t>
            </a:r>
          </a:p>
          <a:p>
            <a:pPr lvl="2"/>
            <a:r>
              <a:rPr lang="cs-CZ" dirty="0"/>
              <a:t>Italské operní tradice,</a:t>
            </a:r>
          </a:p>
          <a:p>
            <a:pPr lvl="2"/>
            <a:r>
              <a:rPr lang="cs-CZ" dirty="0"/>
              <a:t>Hudebního průmyslu.</a:t>
            </a:r>
          </a:p>
          <a:p>
            <a:pPr lvl="1"/>
            <a:r>
              <a:rPr lang="it-IT" dirty="0"/>
              <a:t>Dílo </a:t>
            </a:r>
            <a:r>
              <a:rPr lang="it-IT" i="1" dirty="0"/>
              <a:t>Inno alla Vita (sinfonia futurista).</a:t>
            </a:r>
            <a:endParaRPr lang="cs-CZ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F59BF-7D07-8054-AFE4-1C47764148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Luigi </a:t>
            </a:r>
            <a:r>
              <a:rPr lang="cs-CZ" b="1" dirty="0" err="1"/>
              <a:t>Russolo</a:t>
            </a:r>
            <a:r>
              <a:rPr lang="cs-CZ" b="1" dirty="0"/>
              <a:t> </a:t>
            </a:r>
            <a:r>
              <a:rPr lang="cs-CZ" dirty="0"/>
              <a:t>(1885–1947)</a:t>
            </a:r>
          </a:p>
          <a:p>
            <a:pPr lvl="1"/>
            <a:r>
              <a:rPr lang="cs-CZ" dirty="0"/>
              <a:t>Inspirován </a:t>
            </a:r>
            <a:r>
              <a:rPr lang="cs-CZ" dirty="0" err="1"/>
              <a:t>Pratellovým</a:t>
            </a:r>
            <a:r>
              <a:rPr lang="cs-CZ" dirty="0"/>
              <a:t> dílem </a:t>
            </a:r>
            <a:r>
              <a:rPr lang="it-IT" dirty="0"/>
              <a:t>provedeném 9. března 1913 v Teatro Costanzi v Římě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Manifest Umění hluku (</a:t>
            </a:r>
            <a:r>
              <a:rPr lang="cs-CZ" i="1" dirty="0" err="1"/>
              <a:t>L’arte</a:t>
            </a:r>
            <a:r>
              <a:rPr lang="cs-CZ" i="1" dirty="0"/>
              <a:t> dei </a:t>
            </a:r>
            <a:r>
              <a:rPr lang="cs-CZ" i="1" dirty="0" err="1"/>
              <a:t>rumori</a:t>
            </a:r>
            <a:r>
              <a:rPr lang="cs-CZ" dirty="0"/>
              <a:t>) – jako dopis </a:t>
            </a:r>
            <a:r>
              <a:rPr lang="cs-CZ" dirty="0" err="1"/>
              <a:t>Pratellovi</a:t>
            </a:r>
            <a:r>
              <a:rPr lang="cs-CZ" dirty="0"/>
              <a:t>;</a:t>
            </a:r>
          </a:p>
          <a:p>
            <a:pPr lvl="2"/>
            <a:r>
              <a:rPr lang="cs-CZ" dirty="0"/>
              <a:t>Posun od tónů ke zvuku;</a:t>
            </a:r>
          </a:p>
          <a:p>
            <a:pPr lvl="2"/>
            <a:r>
              <a:rPr lang="cs-CZ" dirty="0"/>
              <a:t>Krása hluku;</a:t>
            </a:r>
          </a:p>
          <a:p>
            <a:pPr lvl="2"/>
            <a:r>
              <a:rPr lang="cs-CZ" dirty="0"/>
              <a:t>Systematizace zvuků.</a:t>
            </a:r>
          </a:p>
          <a:p>
            <a:pPr lvl="1"/>
            <a:r>
              <a:rPr lang="cs-CZ" i="1" dirty="0" err="1"/>
              <a:t>Intonarumori</a:t>
            </a:r>
            <a:r>
              <a:rPr lang="cs-CZ" i="1" dirty="0"/>
              <a:t> </a:t>
            </a:r>
            <a:r>
              <a:rPr lang="cs-CZ" dirty="0"/>
              <a:t>(1914) – L. </a:t>
            </a:r>
            <a:r>
              <a:rPr lang="cs-CZ" dirty="0" err="1"/>
              <a:t>Russolo</a:t>
            </a:r>
            <a:r>
              <a:rPr lang="cs-CZ" dirty="0"/>
              <a:t> a U. </a:t>
            </a:r>
            <a:r>
              <a:rPr lang="cs-CZ" dirty="0" err="1"/>
              <a:t>Piatti</a:t>
            </a:r>
            <a:r>
              <a:rPr lang="cs-CZ" dirty="0"/>
              <a:t>.</a:t>
            </a:r>
          </a:p>
          <a:p>
            <a:pPr marL="891540" lvl="2" indent="-342900">
              <a:buFont typeface="+mj-lt"/>
              <a:buAutoNum type="arabicPeriod"/>
            </a:pPr>
            <a:r>
              <a:rPr lang="it-IT" i="1" dirty="0">
                <a:hlinkClick r:id="rId2"/>
              </a:rPr>
              <a:t>Risveglio di una cità </a:t>
            </a:r>
            <a:r>
              <a:rPr lang="it-IT" dirty="0"/>
              <a:t>(Procitnutí města)</a:t>
            </a:r>
          </a:p>
          <a:p>
            <a:pPr marL="891540" lvl="2" indent="-342900">
              <a:buFont typeface="+mj-lt"/>
              <a:buAutoNum type="arabicPeriod"/>
            </a:pPr>
            <a:r>
              <a:rPr lang="it-IT" i="1" dirty="0"/>
              <a:t>Convegno di automobili e di aeroplani </a:t>
            </a:r>
            <a:r>
              <a:rPr lang="it-IT" dirty="0"/>
              <a:t>(Setkání automobilů a letadel)</a:t>
            </a:r>
          </a:p>
          <a:p>
            <a:pPr marL="891540" lvl="2" indent="-342900">
              <a:buFont typeface="+mj-lt"/>
              <a:buAutoNum type="arabicPeriod"/>
            </a:pPr>
            <a:r>
              <a:rPr lang="it-IT" i="1" dirty="0"/>
              <a:t>Si pranza sulla terrazza del Kursaal </a:t>
            </a:r>
            <a:r>
              <a:rPr lang="it-IT" dirty="0"/>
              <a:t>(Jídlo na hotelové terase)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74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A6D88-1AA9-9569-E0AF-64F4D816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Intonarumori</a:t>
            </a:r>
            <a:r>
              <a:rPr lang="cs-CZ" dirty="0"/>
              <a:t> (1914)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C02C37A6-2514-8FE2-7784-F2A40EAA2B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29" b="96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87F9C3-7457-40CD-C6AA-A02E9E62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Luigi </a:t>
            </a:r>
            <a:r>
              <a:rPr lang="cs-CZ" dirty="0" err="1"/>
              <a:t>Russolo</a:t>
            </a:r>
            <a:r>
              <a:rPr lang="cs-CZ" dirty="0"/>
              <a:t> (vlevo) a </a:t>
            </a:r>
            <a:r>
              <a:rPr lang="cs-CZ" dirty="0" err="1"/>
              <a:t>Ugo</a:t>
            </a:r>
            <a:r>
              <a:rPr lang="cs-CZ" dirty="0"/>
              <a:t> </a:t>
            </a:r>
            <a:r>
              <a:rPr lang="cs-CZ" dirty="0" err="1"/>
              <a:t>Piatti</a:t>
            </a:r>
            <a:r>
              <a:rPr lang="cs-CZ" dirty="0"/>
              <a:t> (vpravo) mezi souborem </a:t>
            </a:r>
            <a:r>
              <a:rPr lang="cs-CZ" i="1" dirty="0" err="1"/>
              <a:t>Intonarumori</a:t>
            </a:r>
            <a:r>
              <a:rPr lang="cs-CZ" dirty="0"/>
              <a:t> („</a:t>
            </a:r>
            <a:r>
              <a:rPr lang="cs-CZ" dirty="0" err="1"/>
              <a:t>hřmotiče</a:t>
            </a:r>
            <a:r>
              <a:rPr lang="cs-CZ" dirty="0"/>
              <a:t>“ či „hřmotící nástroje“) – nástrojů na mechanickém či elektrickém principu.</a:t>
            </a:r>
          </a:p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https://www.arthistoryproject.com/artists/luigi-russolo/luigi-russolo-ugo-piatti-and-the-intonarumori/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810787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Vlastní 9">
      <a:dk1>
        <a:sysClr val="windowText" lastClr="000000"/>
      </a:dk1>
      <a:lt1>
        <a:srgbClr val="D4D3DD"/>
      </a:lt1>
      <a:dk2>
        <a:srgbClr val="373545"/>
      </a:dk2>
      <a:lt2>
        <a:srgbClr val="CEDBE6"/>
      </a:lt2>
      <a:accent1>
        <a:srgbClr val="4979A5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398F98"/>
      </a:hlink>
      <a:folHlink>
        <a:srgbClr val="1D4A4F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507</TotalTime>
  <Words>1579</Words>
  <Application>Microsoft Office PowerPoint</Application>
  <PresentationFormat>Širokoúhlá obrazovka</PresentationFormat>
  <Paragraphs>187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Schoolbook</vt:lpstr>
      <vt:lpstr>Wingdings 2</vt:lpstr>
      <vt:lpstr>Pohled</vt:lpstr>
      <vt:lpstr>Elektroakustická hudba</vt:lpstr>
      <vt:lpstr>Elektroakustická hudba</vt:lpstr>
      <vt:lpstr>Prezentace aplikace PowerPoint</vt:lpstr>
      <vt:lpstr>Prezentace aplikace PowerPoint</vt:lpstr>
      <vt:lpstr>Prezentace aplikace PowerPoint</vt:lpstr>
      <vt:lpstr>Ferruccio Busoni (1866 – 1927)</vt:lpstr>
      <vt:lpstr>Filippo Tommaso Marinetti (1876–1944)</vt:lpstr>
      <vt:lpstr>Futurističtí skladatelé</vt:lpstr>
      <vt:lpstr>Intonarumori (1914)</vt:lpstr>
      <vt:lpstr>Lineární grafická notace</vt:lpstr>
      <vt:lpstr>Pierre Schaeffer (1910–1995)</vt:lpstr>
      <vt:lpstr>Pierre Henry (1927–2017)</vt:lpstr>
      <vt:lpstr>Edgard Varèse (1883–1965)</vt:lpstr>
      <vt:lpstr>Iannis Xenakis (1922–2001)</vt:lpstr>
      <vt:lpstr>Diatope de Beaubourg</vt:lpstr>
      <vt:lpstr>Poème électronique – 1958</vt:lpstr>
      <vt:lpstr>Prezentace aplikace PowerPoint</vt:lpstr>
      <vt:lpstr>Pavilon Philips na Expo 1958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Elektroakustická hudba</dc:title>
  <dc:creator>Anna Minjaríková</dc:creator>
  <cp:lastModifiedBy>Anna Minjaríková</cp:lastModifiedBy>
  <cp:revision>62</cp:revision>
  <dcterms:created xsi:type="dcterms:W3CDTF">2023-10-23T12:24:31Z</dcterms:created>
  <dcterms:modified xsi:type="dcterms:W3CDTF">2023-11-09T20:16:54Z</dcterms:modified>
</cp:coreProperties>
</file>