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1B71D-A465-AC7B-3713-4F3AC2272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49C753-4046-D9DE-D299-21E66D21F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6C57F1B-1C96-8C27-7F36-DF6CF5B0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E4BE94F-D4EA-5A92-B6EE-2BEDD4D8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F81B163-1F04-3D84-6251-5C1ABBB26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20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B86D8F-8B78-39A7-661C-EC89C8B7B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6702C9F-53AD-C320-84A4-49626E05D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9CC5C24-B593-A04A-BF52-3DF2EB850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E76A493-2F93-FC06-77A5-DA657B00B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CA84554-6A7C-4B2E-9359-53FCB249F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040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E31FA0B8-184A-BF7C-0C77-DF2664BC4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977CDEA-E064-7E30-EB69-D87806D84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DF6EDF3-D27B-56FF-43E2-19B163BA8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1E335B0-5A45-B91D-C8DD-951029AE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F31A52D-9E76-D458-ED95-D7602440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368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A983C-A20D-49B9-B9D7-2C3E82BC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6858278-B988-1556-6D44-A235D572C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D354617-AB2A-9324-C70D-B1BD3365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A54982C-B2A1-CF6A-1731-23FC0C4E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D30817A-D556-1F84-BA28-59BC9C0EF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381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95514D-19C0-A7F7-14A8-7F1BE90DD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687BA8-20FB-6F6C-62EF-26FB7B5B6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C4B15F0-5866-D1CB-C628-F23644C82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09BD58D-9CC2-FBC0-7C1C-EE32DF013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ABD09B9-9213-3109-0195-B28A1EB67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588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57BF4-2CB4-6710-19FC-4D756564F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F596D75-E8AE-2DF7-ADFA-0331A29094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D069C2E-792A-CA19-E89B-BD449EAA1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98E212C-5B99-D3DE-E11F-3C66945D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63BFDC2-C8DE-AF64-4CDE-C1CC338E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DE1F2E4-01A9-05BF-F681-5CC548034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572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E0539-005C-A4A5-B2F5-164247AB0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1A4980-212D-22FF-21F1-510B93EBD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E3511B14-497A-5625-BA58-83065313C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9174753-94CD-A4BA-0217-E2492DCD7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A6D1C08-F7AA-2332-0660-D1093FD80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42476C9-2E03-FF8E-39D6-5ACCC885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CDD0CF9C-88B2-1E45-11CC-96E9A8869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02B40415-C66D-D428-E1C5-73E96B499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323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B7BB38-0A82-06FC-03C4-A494BD6A8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B4F28E37-AADF-E90D-8858-CB617FE2D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7A8831D-5160-F0D5-A930-FA4272783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B1172B5B-98F2-7E91-92ED-9445FC46C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574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91611597-AE86-CEB4-3FB0-894F3454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5240135-670D-C022-072A-35B512A13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D70780A-2BC6-043D-F06B-5E1B4984D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8326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3949B-0092-9C1D-1B05-22EBE6963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7F68262-920E-E6A4-7973-BFA5A8ED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D9F847-D1FA-0AFD-0625-771470179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FBEF9DD-84FE-FB09-FEA7-2B017A799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73BF9C7-419A-DAEA-1D43-B17DF7AD1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FA28943-B114-8FFE-9F41-CA85536D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973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32A7A-AE5A-55D0-1E27-9BBA9D35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63283482-00A7-358A-AD51-F84B21061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DAF75C-EEE8-1270-1FB1-E7580A381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AED6FC8-7351-CD14-0CD0-C038089A9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6E0F940-1619-6B68-6223-3553F0F2A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1A3EB76-0194-421B-B5AE-265FEFE07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261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08150579-3DD1-48DF-C5EE-74AFCF1B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63E35C-CF78-08C0-1401-53C9E3BA3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0B23240-4BA1-A4A8-597D-4EA3D4F1B8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26249-D860-4B96-9C78-F76B7A0D4EA8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9646A06-E1B1-8E0D-15EA-98FC7A30D8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4FE0604-EAAD-9E59-7CDD-48A9AADE2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01955-71E1-4A96-A749-5B1164CE0A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085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>
            <a:extLst>
              <a:ext uri="{FF2B5EF4-FFF2-40B4-BE49-F238E27FC236}">
                <a16:creationId xmlns:a16="http://schemas.microsoft.com/office/drawing/2014/main" id="{CA176152-2966-B920-4B96-C3ED09EE0CA3}"/>
              </a:ext>
            </a:extLst>
          </p:cNvPr>
          <p:cNvSpPr txBox="1"/>
          <p:nvPr/>
        </p:nvSpPr>
        <p:spPr>
          <a:xfrm>
            <a:off x="4185967" y="2994167"/>
            <a:ext cx="41040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k-SK" sz="9600" b="1" cap="all" dirty="0">
                <a:latin typeface="Space Mono" panose="02000509040000020004" pitchFamily="49" charset="-18"/>
              </a:rPr>
              <a:t>AIART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F59CC0D9-9EE1-D249-87BB-88B404A09E55}"/>
              </a:ext>
            </a:extLst>
          </p:cNvPr>
          <p:cNvSpPr txBox="1"/>
          <p:nvPr/>
        </p:nvSpPr>
        <p:spPr>
          <a:xfrm>
            <a:off x="4289485" y="2346970"/>
            <a:ext cx="41040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k-SK" sz="5000" b="1" cap="all" dirty="0" err="1">
                <a:solidFill>
                  <a:schemeClr val="bg1"/>
                </a:solidFill>
                <a:latin typeface="Space Mono" panose="02000509040000020004" pitchFamily="49" charset="-18"/>
              </a:rPr>
              <a:t>STRatégie</a:t>
            </a:r>
            <a:r>
              <a:rPr lang="sk-SK" sz="5400" b="1" cap="all" dirty="0">
                <a:latin typeface="Space Mono" panose="02000509040000020004" pitchFamily="49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1435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EEB7B704-6ED4-0060-EEBF-08BC3176508C}"/>
              </a:ext>
            </a:extLst>
          </p:cNvPr>
          <p:cNvSpPr txBox="1"/>
          <p:nvPr/>
        </p:nvSpPr>
        <p:spPr>
          <a:xfrm>
            <a:off x="144379" y="86628"/>
            <a:ext cx="3580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cap="all" dirty="0" err="1">
                <a:highlight>
                  <a:srgbClr val="FFFF00"/>
                </a:highlight>
                <a:latin typeface="Space Mono" panose="02000509040000020004" pitchFamily="49" charset="-18"/>
              </a:rPr>
              <a:t>STRatégie</a:t>
            </a:r>
            <a:r>
              <a:rPr lang="sk-SK" sz="2800" b="1" cap="all" dirty="0">
                <a:highlight>
                  <a:srgbClr val="FFFF00"/>
                </a:highlight>
                <a:latin typeface="Space Mono" panose="02000509040000020004" pitchFamily="49" charset="-18"/>
              </a:rPr>
              <a:t> AIART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FF0EEB24-BE7A-89A1-C929-729151C3ABB6}"/>
              </a:ext>
            </a:extLst>
          </p:cNvPr>
          <p:cNvSpPr txBox="1"/>
          <p:nvPr/>
        </p:nvSpPr>
        <p:spPr>
          <a:xfrm>
            <a:off x="3400962" y="86628"/>
            <a:ext cx="86466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k-SK" sz="2800" b="1" cap="all" dirty="0">
                <a:highlight>
                  <a:srgbClr val="00FFFF"/>
                </a:highlight>
                <a:latin typeface="Space Mono" panose="02000509040000020004" pitchFamily="49" charset="-18"/>
              </a:rPr>
              <a:t>____</a:t>
            </a:r>
            <a:r>
              <a:rPr lang="sk-SK" sz="2800" b="1" i="0" u="none" strike="noStrike" baseline="0" dirty="0">
                <a:highlight>
                  <a:srgbClr val="00FFFF"/>
                </a:highlight>
                <a:latin typeface="Space Mono" panose="02000509040000020004" pitchFamily="49" charset="-18"/>
              </a:rPr>
              <a:t>UKONČENIE PREDMETU </a:t>
            </a:r>
            <a:endParaRPr lang="sk-SK" sz="2800" b="1" cap="all" dirty="0">
              <a:highlight>
                <a:srgbClr val="00FFFF"/>
              </a:highlight>
              <a:latin typeface="Space Mono" panose="02000509040000020004" pitchFamily="49" charset="-18"/>
            </a:endParaRP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B02709A4-D233-2205-E3B4-C14347BC28A1}"/>
              </a:ext>
            </a:extLst>
          </p:cNvPr>
          <p:cNvSpPr txBox="1"/>
          <p:nvPr/>
        </p:nvSpPr>
        <p:spPr>
          <a:xfrm>
            <a:off x="1866536" y="1443841"/>
            <a:ext cx="9580717" cy="5316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800" kern="100" dirty="0">
                <a:effectLst/>
                <a:highlight>
                  <a:srgbClr val="FF00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Projekt: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Neue Haas Grotesk Text Pro" panose="020B0504020202020204" pitchFamily="34" charset="-18"/>
              <a:buAutoNum type="arabicPeriod"/>
            </a:pP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Návrh projektu  môže byť  vo forme </a:t>
            </a:r>
            <a:r>
              <a:rPr lang="sk-SK" sz="1800" kern="100" dirty="0">
                <a:solidFill>
                  <a:schemeClr val="bg1"/>
                </a:solidFill>
                <a:effectLst/>
                <a:highlight>
                  <a:srgbClr val="8080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konceptu AI umeleckej </a:t>
            </a:r>
            <a:r>
              <a:rPr lang="sk-SK" sz="1800" kern="100" dirty="0">
                <a:solidFill>
                  <a:srgbClr val="000000"/>
                </a:solidFill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stratégie alebo </a:t>
            </a:r>
            <a:r>
              <a:rPr lang="sk-SK" sz="1800" kern="100" dirty="0">
                <a:solidFill>
                  <a:schemeClr val="bg1"/>
                </a:solidFill>
                <a:effectLst/>
                <a:highlight>
                  <a:srgbClr val="8080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diela AI.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Neue Haas Grotesk Text Pro" panose="020B0504020202020204" pitchFamily="34" charset="-18"/>
              <a:buAutoNum type="arabicPeriod"/>
            </a:pPr>
            <a:endParaRPr lang="sk-SK" sz="1800" kern="100" dirty="0">
              <a:effectLst/>
              <a:latin typeface="Space Mono" panose="02000509040000020004" pitchFamily="49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Neue Haas Grotesk Text Pro" panose="020B0504020202020204" pitchFamily="34" charset="-18"/>
              <a:buAutoNum type="arabicPeriod"/>
            </a:pPr>
            <a:r>
              <a:rPr lang="sk-SK" sz="1800" kern="100" dirty="0">
                <a:solidFill>
                  <a:schemeClr val="bg1"/>
                </a:solidFill>
                <a:effectLst/>
                <a:highlight>
                  <a:srgbClr val="8080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Študent  predkladá  návrh  projektu </a:t>
            </a:r>
            <a:r>
              <a:rPr lang="sk-SK" sz="1800" kern="100" dirty="0">
                <a:solidFill>
                  <a:srgbClr val="000000"/>
                </a:solidFill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pedagógovi  spravidla  v písomnej  forme</a:t>
            </a:r>
            <a:r>
              <a:rPr lang="sk-SK" kern="100" dirty="0">
                <a:solidFill>
                  <a:srgbClr val="000000"/>
                </a:solidFill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. (Pozri časť obhajoba)</a:t>
            </a:r>
            <a:endParaRPr lang="sk-SK" sz="1800" kern="100" dirty="0">
              <a:solidFill>
                <a:srgbClr val="000000"/>
              </a:solidFill>
              <a:effectLst/>
              <a:latin typeface="Space Mono" panose="02000509040000020004" pitchFamily="49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Neue Haas Grotesk Text Pro" panose="020B0504020202020204" pitchFamily="34" charset="-18"/>
              <a:buAutoNum type="arabicPeriod"/>
            </a:pPr>
            <a:endParaRPr lang="sk-SK" sz="1800" kern="100" dirty="0">
              <a:solidFill>
                <a:schemeClr val="bg1"/>
              </a:solidFill>
              <a:effectLst/>
              <a:latin typeface="Space Mono" panose="02000509040000020004" pitchFamily="49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Neue Haas Grotesk Text Pro" panose="020B0504020202020204" pitchFamily="34" charset="-18"/>
              <a:buAutoNum type="arabicPeriod"/>
            </a:pPr>
            <a:r>
              <a:rPr lang="sk-SK" sz="1800" kern="100" dirty="0">
                <a:solidFill>
                  <a:schemeClr val="bg1"/>
                </a:solidFill>
                <a:effectLst/>
                <a:highlight>
                  <a:srgbClr val="8080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Očakáva  sa, že návrh  projektu: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Neue Haas Grotesk Text Pro" panose="020B0504020202020204" pitchFamily="34" charset="-18"/>
              <a:buAutoNum type="arabicPeriod"/>
            </a:pPr>
            <a:endParaRPr lang="sk-SK" sz="1800" kern="100" dirty="0">
              <a:effectLst/>
              <a:highlight>
                <a:srgbClr val="808000"/>
              </a:highlight>
              <a:latin typeface="Space Mono" panose="02000509040000020004" pitchFamily="49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00"/>
              </a:buClr>
              <a:buSzPts val="1000"/>
              <a:buFont typeface="Neue Haas Grotesk Text Pro" panose="020B0504020202020204" pitchFamily="34" charset="-18"/>
              <a:buAutoNum type="alphaLcParenR"/>
            </a:pPr>
            <a:r>
              <a:rPr lang="sk-SK" sz="1800" kern="100" dirty="0">
                <a:solidFill>
                  <a:srgbClr val="000000"/>
                </a:solidFill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konceptu  AI umeleckej  stratégie, bude  autenticky reflektovať súčasnosť vo vzťahu s aktuálnymi technologickým možnosťami. </a:t>
            </a:r>
            <a:endParaRPr lang="sk-SK" sz="1800" kern="100" dirty="0">
              <a:effectLst/>
              <a:latin typeface="Space Mono" panose="02000509040000020004" pitchFamily="49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00"/>
              </a:buClr>
              <a:buSzPts val="1000"/>
              <a:buFont typeface="Neue Haas Grotesk Text Pro" panose="020B0504020202020204" pitchFamily="34" charset="-18"/>
              <a:buAutoNum type="alphaLcParenR"/>
            </a:pPr>
            <a:r>
              <a:rPr lang="sk-SK" sz="1800" kern="100" dirty="0">
                <a:solidFill>
                  <a:srgbClr val="000000"/>
                </a:solidFill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umeleckého diela, ktoré  bude mať predpoklad funkčnosti a zároveň  bude demonštrovať  názor autora. </a:t>
            </a:r>
          </a:p>
          <a:p>
            <a:pPr marL="342900" lvl="0" indent="-342900">
              <a:lnSpc>
                <a:spcPct val="107000"/>
              </a:lnSpc>
              <a:buClr>
                <a:srgbClr val="000000"/>
              </a:buClr>
              <a:buSzPts val="1000"/>
              <a:buFont typeface="Neue Haas Grotesk Text Pro" panose="020B0504020202020204" pitchFamily="34" charset="-18"/>
              <a:buAutoNum type="alphaLcParenR"/>
            </a:pPr>
            <a:endParaRPr lang="sk-SK" sz="1800" kern="100" dirty="0">
              <a:effectLst/>
              <a:latin typeface="Space Mono" panose="02000509040000020004" pitchFamily="49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Neue Haas Grotesk Text Pro" panose="020B0504020202020204" pitchFamily="34" charset="-18"/>
              <a:buAutoNum type="arabicPeriod"/>
            </a:pPr>
            <a:r>
              <a:rPr lang="sk-SK" sz="1800" kern="100" dirty="0">
                <a:solidFill>
                  <a:schemeClr val="bg1"/>
                </a:solidFill>
                <a:effectLst/>
                <a:highlight>
                  <a:srgbClr val="8080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Predpoklad pre úspešne </a:t>
            </a:r>
            <a:r>
              <a:rPr lang="sk-SK" sz="1800" kern="100" dirty="0">
                <a:solidFill>
                  <a:schemeClr val="bg1"/>
                </a:solidFill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zapojenie  sa do  procesu konzultácii projektu je  </a:t>
            </a:r>
            <a:r>
              <a:rPr lang="sk-SK" sz="1800" kern="100" dirty="0">
                <a:solidFill>
                  <a:schemeClr val="bg1"/>
                </a:solidFill>
                <a:effectLst/>
                <a:highlight>
                  <a:srgbClr val="8080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50%  účasť</a:t>
            </a:r>
            <a:r>
              <a:rPr lang="sk-SK" sz="1800" kern="100" dirty="0">
                <a:solidFill>
                  <a:schemeClr val="bg1"/>
                </a:solidFill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na prednáškach. </a:t>
            </a:r>
          </a:p>
          <a:p>
            <a:pPr algn="l"/>
            <a:endParaRPr lang="sk-SK" sz="1800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81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EEB7B704-6ED4-0060-EEBF-08BC3176508C}"/>
              </a:ext>
            </a:extLst>
          </p:cNvPr>
          <p:cNvSpPr txBox="1"/>
          <p:nvPr/>
        </p:nvSpPr>
        <p:spPr>
          <a:xfrm>
            <a:off x="144379" y="86628"/>
            <a:ext cx="3580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cap="all" dirty="0" err="1">
                <a:highlight>
                  <a:srgbClr val="FFFF00"/>
                </a:highlight>
                <a:latin typeface="Space Mono" panose="02000509040000020004" pitchFamily="49" charset="-18"/>
              </a:rPr>
              <a:t>STRatégie</a:t>
            </a:r>
            <a:r>
              <a:rPr lang="sk-SK" sz="2800" b="1" cap="all" dirty="0">
                <a:highlight>
                  <a:srgbClr val="FFFF00"/>
                </a:highlight>
                <a:latin typeface="Space Mono" panose="02000509040000020004" pitchFamily="49" charset="-18"/>
              </a:rPr>
              <a:t> AIART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FF0EEB24-BE7A-89A1-C929-729151C3ABB6}"/>
              </a:ext>
            </a:extLst>
          </p:cNvPr>
          <p:cNvSpPr txBox="1"/>
          <p:nvPr/>
        </p:nvSpPr>
        <p:spPr>
          <a:xfrm>
            <a:off x="3400962" y="86628"/>
            <a:ext cx="86466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k-SK" sz="2800" b="1" cap="all" dirty="0">
                <a:highlight>
                  <a:srgbClr val="00FFFF"/>
                </a:highlight>
                <a:latin typeface="Space Mono" panose="02000509040000020004" pitchFamily="49" charset="-18"/>
              </a:rPr>
              <a:t>____</a:t>
            </a:r>
            <a:r>
              <a:rPr lang="sk-SK" sz="2800" b="1" i="0" u="none" strike="noStrike" baseline="0" dirty="0">
                <a:highlight>
                  <a:srgbClr val="00FFFF"/>
                </a:highlight>
                <a:latin typeface="Space Mono" panose="02000509040000020004" pitchFamily="49" charset="-18"/>
              </a:rPr>
              <a:t>UKONČENIE PREDMETU </a:t>
            </a:r>
            <a:endParaRPr lang="sk-SK" sz="2800" b="1" cap="all" dirty="0">
              <a:highlight>
                <a:srgbClr val="00FFFF"/>
              </a:highlight>
              <a:latin typeface="Space Mono" panose="02000509040000020004" pitchFamily="49" charset="-18"/>
            </a:endParaRP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EF2C9AB8-FF0B-1E99-3CA4-9A49844E1795}"/>
              </a:ext>
            </a:extLst>
          </p:cNvPr>
          <p:cNvSpPr txBox="1"/>
          <p:nvPr/>
        </p:nvSpPr>
        <p:spPr>
          <a:xfrm>
            <a:off x="144379" y="86628"/>
            <a:ext cx="3580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cap="all" dirty="0" err="1">
                <a:highlight>
                  <a:srgbClr val="FFFF00"/>
                </a:highlight>
                <a:latin typeface="Space Mono" panose="02000509040000020004" pitchFamily="49" charset="-18"/>
              </a:rPr>
              <a:t>STRatégie</a:t>
            </a:r>
            <a:r>
              <a:rPr lang="sk-SK" sz="2800" b="1" cap="all" dirty="0">
                <a:highlight>
                  <a:srgbClr val="FFFF00"/>
                </a:highlight>
                <a:latin typeface="Space Mono" panose="02000509040000020004" pitchFamily="49" charset="-18"/>
              </a:rPr>
              <a:t> AIART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A08CE376-F61C-52DD-AE9A-A9BC1057DF81}"/>
              </a:ext>
            </a:extLst>
          </p:cNvPr>
          <p:cNvSpPr txBox="1"/>
          <p:nvPr/>
        </p:nvSpPr>
        <p:spPr>
          <a:xfrm>
            <a:off x="3400962" y="86628"/>
            <a:ext cx="86466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k-SK" sz="2800" b="1" cap="all" dirty="0">
                <a:highlight>
                  <a:srgbClr val="00FFFF"/>
                </a:highlight>
                <a:latin typeface="Space Mono" panose="02000509040000020004" pitchFamily="49" charset="-18"/>
              </a:rPr>
              <a:t>____</a:t>
            </a:r>
            <a:r>
              <a:rPr lang="sk-SK" sz="2800" b="1" i="0" u="none" strike="noStrike" baseline="0" dirty="0">
                <a:highlight>
                  <a:srgbClr val="00FFFF"/>
                </a:highlight>
                <a:latin typeface="Space Mono" panose="02000509040000020004" pitchFamily="49" charset="-18"/>
              </a:rPr>
              <a:t>UKONČENIE PREDMETU </a:t>
            </a:r>
            <a:endParaRPr lang="sk-SK" sz="2800" b="1" cap="all" dirty="0">
              <a:highlight>
                <a:srgbClr val="00FFFF"/>
              </a:highlight>
              <a:latin typeface="Space Mono" panose="02000509040000020004" pitchFamily="49" charset="-18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9A5D848A-5531-4629-61EF-DF6E8C078948}"/>
              </a:ext>
            </a:extLst>
          </p:cNvPr>
          <p:cNvSpPr txBox="1"/>
          <p:nvPr/>
        </p:nvSpPr>
        <p:spPr>
          <a:xfrm>
            <a:off x="1305641" y="1802401"/>
            <a:ext cx="9580717" cy="3845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800" kern="100" dirty="0">
                <a:effectLst/>
                <a:highlight>
                  <a:srgbClr val="FF00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Pravidlá hodnotenia: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Aktívna účasť  na  prednáškovej časti a konzultáciách projektu v </a:t>
            </a:r>
            <a:r>
              <a:rPr lang="sk-SK" sz="1800" kern="100" dirty="0">
                <a:solidFill>
                  <a:schemeClr val="bg1"/>
                </a:solidFill>
                <a:effectLst/>
                <a:highlight>
                  <a:srgbClr val="8080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minimálnom  rozsahu 50%.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Odovzdanie  projektu sa realizuje  podľa požiadaviek pedagóga ale najneskôr  do konca  skúškového obdobia PS 2023/24.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Konzultujúci pedagóg v  IS  zverejní harmonogram  konzultácií a termín odovzdania,  najneskôr  v čase konania poslednej  prednášky „</a:t>
            </a:r>
            <a:r>
              <a:rPr lang="sk-SK" sz="1800" b="1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ESTETIKA UMENIA UMELEJ INTELIGENCIE V KONTEXTE </a:t>
            </a: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800" b="1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MOŽNÝCH BUDÚCNOSTI“ ( </a:t>
            </a:r>
            <a:r>
              <a:rPr lang="sk-SK" sz="1800" b="1" kern="100" dirty="0">
                <a:solidFill>
                  <a:schemeClr val="bg1"/>
                </a:solidFill>
                <a:effectLst/>
                <a:highlight>
                  <a:srgbClr val="8080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predbežne 2.11. 2023</a:t>
            </a:r>
            <a:r>
              <a:rPr lang="sk-SK" sz="1800" b="1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sk-SK" sz="1800" kern="100" dirty="0">
              <a:effectLst/>
              <a:latin typeface="Space Mono" panose="02000509040000020004" pitchFamily="49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Úspešnosť  projektu  </a:t>
            </a:r>
            <a:r>
              <a:rPr lang="sk-SK" sz="1800" kern="100" dirty="0">
                <a:solidFill>
                  <a:schemeClr val="bg1"/>
                </a:solidFill>
                <a:effectLst/>
                <a:highlight>
                  <a:srgbClr val="8080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vyhodnocujú vyučujúci pedagógovia spoločne</a:t>
            </a:r>
            <a:r>
              <a:rPr lang="sk-SK" sz="1800" kern="100" dirty="0">
                <a:solidFill>
                  <a:schemeClr val="bg1"/>
                </a:solidFill>
                <a:effectLst/>
                <a:latin typeface="Space Mono" panose="02000509040000020004" pitchFamily="49" charset="-18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l"/>
            <a:endParaRPr lang="sk-SK" sz="1800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393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66871E49-B927-B215-CEDB-6EC9D78D1B99}"/>
              </a:ext>
            </a:extLst>
          </p:cNvPr>
          <p:cNvSpPr txBox="1"/>
          <p:nvPr/>
        </p:nvSpPr>
        <p:spPr>
          <a:xfrm>
            <a:off x="1741638" y="2226278"/>
            <a:ext cx="9515642" cy="3057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2400" b="1" kern="100" dirty="0">
                <a:effectLst/>
                <a:highlight>
                  <a:srgbClr val="FFFF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OBHAJOBA  PROJEKTU MIN. A4 (ŠTRUKTÚRA)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k-SK" sz="1800" kern="100" dirty="0">
              <a:effectLst/>
              <a:highlight>
                <a:srgbClr val="00FF00"/>
              </a:highlight>
              <a:latin typeface="Space Mono" panose="02000509040000020004" pitchFamily="49" charset="-18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sk-SK" b="1" kern="100" dirty="0">
                <a:highlight>
                  <a:srgbClr val="00FF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2.</a:t>
            </a:r>
            <a:r>
              <a:rPr lang="sk-SK" sz="1800" b="1" kern="100" dirty="0">
                <a:effectLst/>
                <a:highlight>
                  <a:srgbClr val="00FF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VÝCHODISKÁ Z ARTWORLD </a:t>
            </a:r>
          </a:p>
          <a:p>
            <a:pPr marL="685800">
              <a:lnSpc>
                <a:spcPct val="107000"/>
              </a:lnSpc>
            </a:pPr>
            <a:r>
              <a:rPr lang="sk-SK" sz="1800" kern="100" dirty="0">
                <a:effectLst/>
                <a:highlight>
                  <a:srgbClr val="00FF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NAPR: ODVODENÉ DIELO-STRATÉGIA, INŠPIRAČNÉ MOMENTY, ...etc.</a:t>
            </a:r>
          </a:p>
          <a:p>
            <a:pPr marL="685800">
              <a:lnSpc>
                <a:spcPct val="107000"/>
              </a:lnSpc>
            </a:pPr>
            <a:r>
              <a:rPr lang="sk-SK" sz="1800" kern="100" dirty="0">
                <a:effectLst/>
                <a:highlight>
                  <a:srgbClr val="00FF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>
              <a:lnSpc>
                <a:spcPct val="107000"/>
              </a:lnSpc>
            </a:pPr>
            <a:r>
              <a:rPr lang="sk-SK" b="1" kern="100" dirty="0">
                <a:highlight>
                  <a:srgbClr val="00FF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sk-SK" sz="1800" b="1" kern="100" dirty="0">
                <a:effectLst/>
                <a:highlight>
                  <a:srgbClr val="00FF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ANOTÁCIA IDEÍ DIELA-STRATÉGIE.</a:t>
            </a:r>
            <a:r>
              <a:rPr lang="sk-SK" sz="1800" b="1" kern="100" dirty="0">
                <a:effectLst/>
                <a:highlight>
                  <a:srgbClr val="00FF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685800">
              <a:lnSpc>
                <a:spcPct val="107000"/>
              </a:lnSpc>
            </a:pPr>
            <a:r>
              <a:rPr lang="sk-SK" sz="1800" kern="100" dirty="0">
                <a:effectLst/>
                <a:highlight>
                  <a:srgbClr val="00FF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O ČOM  TO JE....</a:t>
            </a:r>
          </a:p>
          <a:p>
            <a:pPr marL="685800">
              <a:lnSpc>
                <a:spcPct val="107000"/>
              </a:lnSpc>
            </a:pPr>
            <a:r>
              <a:rPr lang="sk-SK" sz="1800" b="1" kern="100" dirty="0">
                <a:effectLst/>
                <a:highlight>
                  <a:srgbClr val="00FF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k-SK" b="1" kern="100" dirty="0">
                <a:highlight>
                  <a:srgbClr val="00FF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3.</a:t>
            </a:r>
            <a:r>
              <a:rPr lang="sk-SK" sz="1800" b="1" kern="100" dirty="0">
                <a:effectLst/>
                <a:highlight>
                  <a:srgbClr val="00FF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REALIZAČNÝ NÁVRH.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3BF8F4C4-A1C5-A64D-8A87-FB22C4811C76}"/>
              </a:ext>
            </a:extLst>
          </p:cNvPr>
          <p:cNvSpPr txBox="1"/>
          <p:nvPr/>
        </p:nvSpPr>
        <p:spPr>
          <a:xfrm>
            <a:off x="144379" y="86628"/>
            <a:ext cx="3580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cap="all" dirty="0" err="1">
                <a:highlight>
                  <a:srgbClr val="FFFF00"/>
                </a:highlight>
                <a:latin typeface="Space Mono" panose="02000509040000020004" pitchFamily="49" charset="-18"/>
              </a:rPr>
              <a:t>STRatégie</a:t>
            </a:r>
            <a:r>
              <a:rPr lang="sk-SK" sz="2800" b="1" cap="all" dirty="0">
                <a:highlight>
                  <a:srgbClr val="FFFF00"/>
                </a:highlight>
                <a:latin typeface="Space Mono" panose="02000509040000020004" pitchFamily="49" charset="-18"/>
              </a:rPr>
              <a:t> AIART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2B884BCD-EE06-AAA1-7887-2DAC3557BC74}"/>
              </a:ext>
            </a:extLst>
          </p:cNvPr>
          <p:cNvSpPr txBox="1"/>
          <p:nvPr/>
        </p:nvSpPr>
        <p:spPr>
          <a:xfrm>
            <a:off x="3400962" y="86628"/>
            <a:ext cx="86466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k-SK" sz="2800" b="1" cap="all" dirty="0">
                <a:highlight>
                  <a:srgbClr val="00FFFF"/>
                </a:highlight>
                <a:latin typeface="Space Mono" panose="02000509040000020004" pitchFamily="49" charset="-18"/>
              </a:rPr>
              <a:t>____</a:t>
            </a:r>
            <a:r>
              <a:rPr lang="sk-SK" sz="2800" b="1" i="0" u="none" strike="noStrike" baseline="0" dirty="0">
                <a:highlight>
                  <a:srgbClr val="00FFFF"/>
                </a:highlight>
                <a:latin typeface="Space Mono" panose="02000509040000020004" pitchFamily="49" charset="-18"/>
              </a:rPr>
              <a:t>UKONČENIE PREDMETU </a:t>
            </a:r>
            <a:endParaRPr lang="sk-SK" sz="2800" b="1" cap="all" dirty="0">
              <a:highlight>
                <a:srgbClr val="00FFFF"/>
              </a:highlight>
              <a:latin typeface="Space Mono" panose="02000509040000020004" pitchFamily="49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780596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3BF8F4C4-A1C5-A64D-8A87-FB22C4811C76}"/>
              </a:ext>
            </a:extLst>
          </p:cNvPr>
          <p:cNvSpPr txBox="1"/>
          <p:nvPr/>
        </p:nvSpPr>
        <p:spPr>
          <a:xfrm>
            <a:off x="144379" y="86628"/>
            <a:ext cx="3580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cap="all" dirty="0" err="1">
                <a:highlight>
                  <a:srgbClr val="FFFF00"/>
                </a:highlight>
                <a:latin typeface="Space Mono" panose="02000509040000020004" pitchFamily="49" charset="-18"/>
              </a:rPr>
              <a:t>STRatégie</a:t>
            </a:r>
            <a:r>
              <a:rPr lang="sk-SK" sz="2800" b="1" cap="all" dirty="0">
                <a:highlight>
                  <a:srgbClr val="FFFF00"/>
                </a:highlight>
                <a:latin typeface="Space Mono" panose="02000509040000020004" pitchFamily="49" charset="-18"/>
              </a:rPr>
              <a:t> AIART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2B884BCD-EE06-AAA1-7887-2DAC3557BC74}"/>
              </a:ext>
            </a:extLst>
          </p:cNvPr>
          <p:cNvSpPr txBox="1"/>
          <p:nvPr/>
        </p:nvSpPr>
        <p:spPr>
          <a:xfrm>
            <a:off x="3400962" y="86628"/>
            <a:ext cx="86466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k-SK" sz="2800" b="1" cap="all" dirty="0">
                <a:highlight>
                  <a:srgbClr val="00FFFF"/>
                </a:highlight>
                <a:latin typeface="Space Mono" panose="02000509040000020004" pitchFamily="49" charset="-18"/>
              </a:rPr>
              <a:t>____</a:t>
            </a:r>
            <a:r>
              <a:rPr lang="sk-SK" sz="2800" b="1" i="0" u="none" strike="noStrike" baseline="0" dirty="0">
                <a:highlight>
                  <a:srgbClr val="00FFFF"/>
                </a:highlight>
                <a:latin typeface="Space Mono" panose="02000509040000020004" pitchFamily="49" charset="-18"/>
              </a:rPr>
              <a:t>UKONČENIE PREDMETU </a:t>
            </a:r>
            <a:endParaRPr lang="sk-SK" sz="2800" b="1" cap="all" dirty="0">
              <a:highlight>
                <a:srgbClr val="00FFFF"/>
              </a:highlight>
              <a:latin typeface="Space Mono" panose="02000509040000020004" pitchFamily="49" charset="-18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6EC5523C-BFA3-92F9-5B39-221B93EE5740}"/>
              </a:ext>
            </a:extLst>
          </p:cNvPr>
          <p:cNvSpPr txBox="1"/>
          <p:nvPr/>
        </p:nvSpPr>
        <p:spPr>
          <a:xfrm>
            <a:off x="2072640" y="2074107"/>
            <a:ext cx="8483600" cy="34597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800" b="1" kern="100" dirty="0">
                <a:effectLst/>
                <a:highlight>
                  <a:srgbClr val="FFFF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KONZULTÁCIE  PROJEKTU: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Podklady  pre  konzultáciu  zasielať  mailom min. 24h  pred   termínom konzultácií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Výsledný projekt je nutné  odovzdať  najneskôr  14.12. 2023 („</a:t>
            </a:r>
            <a:r>
              <a:rPr lang="sk-SK" b="1" dirty="0" err="1"/>
              <a:t>Odevzdávárny</a:t>
            </a:r>
            <a:r>
              <a:rPr lang="sk-SK" b="1" dirty="0"/>
              <a:t>“  nezabudnúť poslať  linku  pedagógovi )  </a:t>
            </a:r>
            <a:endParaRPr lang="sk-SK" sz="1800" kern="100" dirty="0">
              <a:effectLst/>
              <a:latin typeface="Space Mono" panose="02000509040000020004" pitchFamily="49" charset="-18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21.12. 2023   spoločné  hodnotenie  Marušiak a Kvak.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800" b="1" kern="100" dirty="0">
                <a:effectLst/>
                <a:highlight>
                  <a:srgbClr val="FFFF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NÁHRADA  ZA  NEÚČASŤ NA PREDNÁŠKACH: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k-SK" sz="1800" kern="100" dirty="0">
                <a:effectLst/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Prepis rozhovoru s umelcom v oblasti AIART  s kritickým   komentárom. </a:t>
            </a:r>
          </a:p>
        </p:txBody>
      </p:sp>
    </p:spTree>
    <p:extLst>
      <p:ext uri="{BB962C8B-B14F-4D97-AF65-F5344CB8AC3E}">
        <p14:creationId xmlns:p14="http://schemas.microsoft.com/office/powerpoint/2010/main" val="709936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3BF8F4C4-A1C5-A64D-8A87-FB22C4811C76}"/>
              </a:ext>
            </a:extLst>
          </p:cNvPr>
          <p:cNvSpPr txBox="1"/>
          <p:nvPr/>
        </p:nvSpPr>
        <p:spPr>
          <a:xfrm>
            <a:off x="144379" y="86628"/>
            <a:ext cx="3580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cap="all" dirty="0" err="1">
                <a:highlight>
                  <a:srgbClr val="FFFF00"/>
                </a:highlight>
                <a:latin typeface="Space Mono" panose="02000509040000020004" pitchFamily="49" charset="-18"/>
              </a:rPr>
              <a:t>STRatégie</a:t>
            </a:r>
            <a:r>
              <a:rPr lang="sk-SK" sz="2800" b="1" cap="all" dirty="0">
                <a:highlight>
                  <a:srgbClr val="FFFF00"/>
                </a:highlight>
                <a:latin typeface="Space Mono" panose="02000509040000020004" pitchFamily="49" charset="-18"/>
              </a:rPr>
              <a:t> AIART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2B884BCD-EE06-AAA1-7887-2DAC3557BC74}"/>
              </a:ext>
            </a:extLst>
          </p:cNvPr>
          <p:cNvSpPr txBox="1"/>
          <p:nvPr/>
        </p:nvSpPr>
        <p:spPr>
          <a:xfrm>
            <a:off x="3400962" y="86628"/>
            <a:ext cx="86466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k-SK" sz="2800" b="1" cap="all" dirty="0">
                <a:highlight>
                  <a:srgbClr val="00FFFF"/>
                </a:highlight>
                <a:latin typeface="Space Mono" panose="02000509040000020004" pitchFamily="49" charset="-18"/>
              </a:rPr>
              <a:t>____</a:t>
            </a:r>
            <a:r>
              <a:rPr lang="sk-SK" sz="2800" b="1" i="0" u="none" strike="noStrike" baseline="0" dirty="0">
                <a:highlight>
                  <a:srgbClr val="00FFFF"/>
                </a:highlight>
                <a:latin typeface="Space Mono" panose="02000509040000020004" pitchFamily="49" charset="-18"/>
              </a:rPr>
              <a:t>UKONČENIE PREDMETU </a:t>
            </a:r>
            <a:endParaRPr lang="sk-SK" sz="2800" b="1" cap="all" dirty="0">
              <a:highlight>
                <a:srgbClr val="00FFFF"/>
              </a:highlight>
              <a:latin typeface="Space Mono" panose="02000509040000020004" pitchFamily="49" charset="-18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6EC5523C-BFA3-92F9-5B39-221B93EE5740}"/>
              </a:ext>
            </a:extLst>
          </p:cNvPr>
          <p:cNvSpPr txBox="1"/>
          <p:nvPr/>
        </p:nvSpPr>
        <p:spPr>
          <a:xfrm>
            <a:off x="3724977" y="2023307"/>
            <a:ext cx="5713663" cy="1764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3200" b="1" kern="100" dirty="0">
                <a:highlight>
                  <a:srgbClr val="FFFF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Výber konzultanta do 2.11.2023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3200" b="1" kern="100" dirty="0"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-Poslať email na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CCECEB2C-4927-CC26-DD23-3CA687142715}"/>
              </a:ext>
            </a:extLst>
          </p:cNvPr>
          <p:cNvSpPr txBox="1"/>
          <p:nvPr/>
        </p:nvSpPr>
        <p:spPr>
          <a:xfrm>
            <a:off x="2152047" y="4255234"/>
            <a:ext cx="86466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3600" dirty="0">
                <a:latin typeface="Space Mono" panose="02000509040000020004" pitchFamily="49" charset="-18"/>
              </a:rPr>
              <a:t>542178@mail.muni.cz</a:t>
            </a:r>
          </a:p>
          <a:p>
            <a:r>
              <a:rPr lang="sk-SK" sz="3600" dirty="0">
                <a:latin typeface="Space Mono" panose="02000509040000020004" pitchFamily="49" charset="-18"/>
              </a:rPr>
              <a:t>tomas.marusiak@mail.muni.cz</a:t>
            </a:r>
          </a:p>
        </p:txBody>
      </p:sp>
    </p:spTree>
    <p:extLst>
      <p:ext uri="{BB962C8B-B14F-4D97-AF65-F5344CB8AC3E}">
        <p14:creationId xmlns:p14="http://schemas.microsoft.com/office/powerpoint/2010/main" val="2559920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3BF8F4C4-A1C5-A64D-8A87-FB22C4811C76}"/>
              </a:ext>
            </a:extLst>
          </p:cNvPr>
          <p:cNvSpPr txBox="1"/>
          <p:nvPr/>
        </p:nvSpPr>
        <p:spPr>
          <a:xfrm>
            <a:off x="144379" y="86628"/>
            <a:ext cx="3580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cap="all" dirty="0" err="1">
                <a:highlight>
                  <a:srgbClr val="FFFF00"/>
                </a:highlight>
                <a:latin typeface="Space Mono" panose="02000509040000020004" pitchFamily="49" charset="-18"/>
              </a:rPr>
              <a:t>STRatégie</a:t>
            </a:r>
            <a:r>
              <a:rPr lang="sk-SK" sz="2800" b="1" cap="all" dirty="0">
                <a:highlight>
                  <a:srgbClr val="FFFF00"/>
                </a:highlight>
                <a:latin typeface="Space Mono" panose="02000509040000020004" pitchFamily="49" charset="-18"/>
              </a:rPr>
              <a:t> AIART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2B884BCD-EE06-AAA1-7887-2DAC3557BC74}"/>
              </a:ext>
            </a:extLst>
          </p:cNvPr>
          <p:cNvSpPr txBox="1"/>
          <p:nvPr/>
        </p:nvSpPr>
        <p:spPr>
          <a:xfrm>
            <a:off x="3400962" y="86628"/>
            <a:ext cx="86466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k-SK" sz="2800" b="1" cap="all" dirty="0">
                <a:highlight>
                  <a:srgbClr val="00FFFF"/>
                </a:highlight>
                <a:latin typeface="Space Mono" panose="02000509040000020004" pitchFamily="49" charset="-18"/>
              </a:rPr>
              <a:t>____</a:t>
            </a:r>
            <a:r>
              <a:rPr lang="sk-SK" sz="2800" b="1" i="0" u="none" strike="noStrike" baseline="0" dirty="0">
                <a:highlight>
                  <a:srgbClr val="00FFFF"/>
                </a:highlight>
                <a:latin typeface="Space Mono" panose="02000509040000020004" pitchFamily="49" charset="-18"/>
              </a:rPr>
              <a:t>UKONČENIE PREDMETU </a:t>
            </a:r>
            <a:endParaRPr lang="sk-SK" sz="2800" b="1" cap="all" dirty="0">
              <a:highlight>
                <a:srgbClr val="00FFFF"/>
              </a:highlight>
              <a:latin typeface="Space Mono" panose="02000509040000020004" pitchFamily="49" charset="-18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6EC5523C-BFA3-92F9-5B39-221B93EE5740}"/>
              </a:ext>
            </a:extLst>
          </p:cNvPr>
          <p:cNvSpPr txBox="1"/>
          <p:nvPr/>
        </p:nvSpPr>
        <p:spPr>
          <a:xfrm>
            <a:off x="2072640" y="2074107"/>
            <a:ext cx="8483600" cy="3870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800" b="1" kern="100" dirty="0">
                <a:effectLst/>
                <a:highlight>
                  <a:srgbClr val="FFFF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KONZULTÁCIE  PROJEKTU-TOMÁŠ MARUŠIAK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b="1" kern="100" dirty="0">
                <a:highlight>
                  <a:srgbClr val="00FF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online-TEAMS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b="1" kern="100" dirty="0">
                <a:highlight>
                  <a:srgbClr val="00FF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Utorok medzi  14:00-15:00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b="1" kern="100" dirty="0">
                <a:highlight>
                  <a:srgbClr val="00FF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Štvrtok medzi 14:00-15:00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i="1" kern="100" dirty="0">
                <a:highlight>
                  <a:srgbClr val="00FF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Najneskôr v do 12:00 v deň  konzultácii bude  študentovi  určený presný čas napr.:14:30-14:55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b="1" kern="100" dirty="0">
                <a:highlight>
                  <a:srgbClr val="00FFFF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alebo po individuálne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b="1" kern="100" dirty="0">
                <a:solidFill>
                  <a:schemeClr val="bg1"/>
                </a:solidFill>
                <a:highlight>
                  <a:srgbClr val="FF00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LIVE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b="1" kern="100" dirty="0">
                <a:solidFill>
                  <a:schemeClr val="bg1"/>
                </a:solidFill>
                <a:highlight>
                  <a:srgbClr val="FF00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2.11.2023 od  10:00 do 13:00 pod pohode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b="1" kern="100" dirty="0">
                <a:highlight>
                  <a:srgbClr val="00FF00"/>
                </a:highlight>
                <a:latin typeface="Space Mono" panose="02000509040000020004" pitchFamily="49" charset="-18"/>
                <a:ea typeface="Calibri" panose="020F0502020204030204" pitchFamily="34" charset="0"/>
                <a:cs typeface="Arial" panose="020B0604020202020204" pitchFamily="34" charset="0"/>
              </a:rPr>
              <a:t>Spoločné  stretnutie v 30.11.2023 v N41</a:t>
            </a:r>
          </a:p>
        </p:txBody>
      </p:sp>
    </p:spTree>
    <p:extLst>
      <p:ext uri="{BB962C8B-B14F-4D97-AF65-F5344CB8AC3E}">
        <p14:creationId xmlns:p14="http://schemas.microsoft.com/office/powerpoint/2010/main" val="48406713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360</Words>
  <Application>Microsoft Office PowerPoint</Application>
  <PresentationFormat>Širokouhlá</PresentationFormat>
  <Paragraphs>61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Neue Haas Grotesk Text Pro</vt:lpstr>
      <vt:lpstr>Space Mono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Tomáš Marušiak</dc:creator>
  <cp:lastModifiedBy>Tomáš Marušiak</cp:lastModifiedBy>
  <cp:revision>4</cp:revision>
  <dcterms:created xsi:type="dcterms:W3CDTF">2023-09-19T11:42:10Z</dcterms:created>
  <dcterms:modified xsi:type="dcterms:W3CDTF">2023-10-26T11:18:43Z</dcterms:modified>
</cp:coreProperties>
</file>