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61" r:id="rId9"/>
    <p:sldId id="262" r:id="rId10"/>
    <p:sldId id="265" r:id="rId11"/>
    <p:sldId id="279" r:id="rId12"/>
    <p:sldId id="266" r:id="rId13"/>
    <p:sldId id="276" r:id="rId14"/>
    <p:sldId id="264" r:id="rId15"/>
    <p:sldId id="267" r:id="rId16"/>
    <p:sldId id="268" r:id="rId17"/>
    <p:sldId id="273" r:id="rId18"/>
    <p:sldId id="274" r:id="rId19"/>
    <p:sldId id="263" r:id="rId20"/>
    <p:sldId id="269" r:id="rId21"/>
    <p:sldId id="270" r:id="rId22"/>
    <p:sldId id="275" r:id="rId23"/>
    <p:sldId id="27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3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9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3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0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5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0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03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38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11/20/2023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2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agrafkastudio.com/ya-tak-bachu-i-see-th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753540-AA80-6C9B-9FB5-489B29798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39763"/>
            <a:ext cx="6021207" cy="3227387"/>
          </a:xfrm>
        </p:spPr>
        <p:txBody>
          <a:bodyPr anchor="b">
            <a:normAutofit/>
          </a:bodyPr>
          <a:lstStyle/>
          <a:p>
            <a:pPr algn="l"/>
            <a:r>
              <a:rPr lang="cs-CZ" sz="7500"/>
              <a:t>Ukrajinská autorská pohádka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3566CE-CD1B-178D-9BE9-6358D6F8C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525963"/>
            <a:ext cx="6021207" cy="1509712"/>
          </a:xfrm>
        </p:spPr>
        <p:txBody>
          <a:bodyPr anchor="t">
            <a:normAutofit fontScale="70000" lnSpcReduction="20000"/>
          </a:bodyPr>
          <a:lstStyle/>
          <a:p>
            <a:pPr algn="l">
              <a:lnSpc>
                <a:spcPct val="91000"/>
              </a:lnSpc>
            </a:pPr>
            <a:r>
              <a:rPr lang="cs-CZ" sz="2800" dirty="0"/>
              <a:t>Počátky zpracování lidových motivu</a:t>
            </a:r>
          </a:p>
          <a:p>
            <a:pPr algn="l">
              <a:lnSpc>
                <a:spcPct val="91000"/>
              </a:lnSpc>
            </a:pPr>
            <a:r>
              <a:rPr lang="cs-CZ" sz="2800" dirty="0"/>
              <a:t>Pohádka dneska</a:t>
            </a:r>
          </a:p>
          <a:p>
            <a:pPr algn="l">
              <a:lnSpc>
                <a:spcPct val="91000"/>
              </a:lnSpc>
            </a:pPr>
            <a:r>
              <a:rPr lang="cs-CZ" sz="2800" dirty="0"/>
              <a:t>Literatura pro děti a mládež</a:t>
            </a:r>
          </a:p>
          <a:p>
            <a:pPr algn="l">
              <a:lnSpc>
                <a:spcPct val="91000"/>
              </a:lnSpc>
            </a:pPr>
            <a:r>
              <a:rPr lang="cs-CZ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9E9CD-221B-7C03-04F7-B03DB8EA9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3" r="28065" b="-1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8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E253F-6610-18DC-AF43-A574EC87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0" y="285579"/>
            <a:ext cx="7642351" cy="1684638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Propojení tradičních motivu s moderním světem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D0491-3052-DF97-1A47-51F4F115D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6" y="2414344"/>
            <a:ext cx="7522770" cy="43035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000" dirty="0">
                <a:latin typeface="+mj-lt"/>
              </a:rPr>
              <a:t>V roce 2007 Ivan </a:t>
            </a:r>
            <a:r>
              <a:rPr lang="cs-CZ" sz="2000" dirty="0" err="1">
                <a:latin typeface="+mj-lt"/>
              </a:rPr>
              <a:t>Andrusjak</a:t>
            </a:r>
            <a:r>
              <a:rPr lang="cs-CZ" sz="2000" dirty="0">
                <a:latin typeface="+mj-lt"/>
              </a:rPr>
              <a:t> vydal povídku s pohádkovým motivem pro děti předškolního věku a mladší školáky s názvem „</a:t>
            </a:r>
            <a:r>
              <a:rPr lang="cs-CZ" sz="2000" dirty="0" err="1">
                <a:latin typeface="+mj-lt"/>
              </a:rPr>
              <a:t>Stefa</a:t>
            </a:r>
            <a:r>
              <a:rPr lang="cs-CZ" sz="2000" dirty="0">
                <a:latin typeface="+mj-lt"/>
              </a:rPr>
              <a:t> a její Polednice“ („</a:t>
            </a:r>
            <a:r>
              <a:rPr lang="ru-RU" sz="2000" dirty="0">
                <a:latin typeface="+mj-lt"/>
              </a:rPr>
              <a:t>Стефа і </a:t>
            </a:r>
            <a:r>
              <a:rPr lang="ru-RU" sz="2000" dirty="0" err="1">
                <a:latin typeface="+mj-lt"/>
              </a:rPr>
              <a:t>її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Чакалка</a:t>
            </a:r>
            <a:r>
              <a:rPr lang="ru-RU" sz="2000" dirty="0">
                <a:latin typeface="+mj-lt"/>
              </a:rPr>
              <a:t>“).</a:t>
            </a:r>
            <a:endParaRPr lang="cs-CZ" sz="2000" dirty="0">
              <a:latin typeface="+mj-lt"/>
            </a:endParaRPr>
          </a:p>
          <a:p>
            <a:pPr algn="just"/>
            <a:r>
              <a:rPr lang="cs-CZ" sz="2000" dirty="0" err="1">
                <a:latin typeface="+mj-lt"/>
              </a:rPr>
              <a:t>Čakalka</a:t>
            </a:r>
            <a:r>
              <a:rPr lang="cs-CZ" sz="2000" dirty="0">
                <a:latin typeface="+mj-lt"/>
              </a:rPr>
              <a:t> je postava z lidových pohádek, něco jako česká Polednice. Je to postava, kterou rodiče straší malé děti za to, že zlobí. Tato </a:t>
            </a:r>
            <a:r>
              <a:rPr lang="cs-CZ" sz="2000" dirty="0" err="1">
                <a:latin typeface="+mj-lt"/>
              </a:rPr>
              <a:t>Čakalka</a:t>
            </a:r>
            <a:r>
              <a:rPr lang="cs-CZ" sz="2000" dirty="0">
                <a:latin typeface="+mj-lt"/>
              </a:rPr>
              <a:t> si děti dává do pytle a odnáší do temného lesa. To se stane i malým hrdinům v této pohádce. Místo do černého lesa je </a:t>
            </a:r>
            <a:r>
              <a:rPr lang="cs-CZ" sz="2000" dirty="0" err="1">
                <a:latin typeface="+mj-lt"/>
              </a:rPr>
              <a:t>Čakalka</a:t>
            </a:r>
            <a:r>
              <a:rPr lang="cs-CZ" sz="2000" dirty="0">
                <a:latin typeface="+mj-lt"/>
              </a:rPr>
              <a:t> odnese do školy „</a:t>
            </a:r>
            <a:r>
              <a:rPr lang="cs-CZ" sz="2000" dirty="0" err="1">
                <a:latin typeface="+mj-lt"/>
              </a:rPr>
              <a:t>čakalek</a:t>
            </a:r>
            <a:r>
              <a:rPr lang="cs-CZ" sz="2000" dirty="0">
                <a:latin typeface="+mj-lt"/>
              </a:rPr>
              <a:t> a strašidel“, kde si můžou dělat, co chtějí. Dobro a láska ale vždy zvítězí a dokonce může „převychovat“ i zlé strašidlo.</a:t>
            </a:r>
          </a:p>
          <a:p>
            <a:endParaRPr lang="cs-CZ" sz="1800" dirty="0">
              <a:latin typeface="+mj-lt"/>
            </a:endParaRPr>
          </a:p>
          <a:p>
            <a:pPr algn="just">
              <a:tabLst>
                <a:tab pos="5905500" algn="l"/>
                <a:tab pos="6045200" algn="l"/>
                <a:tab pos="6400800" algn="l"/>
              </a:tabLst>
            </a:pPr>
            <a:r>
              <a:rPr lang="cs-CZ" sz="2100" dirty="0">
                <a:latin typeface="+mj-lt"/>
              </a:rPr>
              <a:t>V knize Sofije </a:t>
            </a:r>
            <a:r>
              <a:rPr lang="cs-CZ" sz="2100" dirty="0" err="1">
                <a:latin typeface="+mj-lt"/>
              </a:rPr>
              <a:t>Andruchovyč</a:t>
            </a:r>
            <a:r>
              <a:rPr lang="cs-CZ" sz="2100" dirty="0">
                <a:latin typeface="+mj-lt"/>
              </a:rPr>
              <a:t> „Souhvězdí Slepice“ hlavní hrdinkou  je babička Marie, která žije se svou slepicí Marikou. Marie je nucena vydat se do temného lesa a čelit svým strachům, aby pomohla svým blízkým a přátelům. Na ženu a jejího domácího mazlíčka čekají zajímavá dobrodružství, objevy a nebezpečí. Je to kniha o dětství a stáří, propojení člověka a přírody.</a:t>
            </a:r>
            <a:endParaRPr lang="cs-CZ" sz="2100" dirty="0"/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9BFD615-B8FC-8FAC-670D-B4B0545C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36" y="4799295"/>
            <a:ext cx="4810874" cy="2080703"/>
          </a:xfrm>
          <a:prstGeom prst="rect">
            <a:avLst/>
          </a:prstGeom>
        </p:spPr>
      </p:pic>
      <p:pic>
        <p:nvPicPr>
          <p:cNvPr id="5" name="Obrázek 4" descr="Obsah obrázku text, plavání, malované, malování&#10;&#10;Popis byl vytvořen automaticky">
            <a:extLst>
              <a:ext uri="{FF2B5EF4-FFF2-40B4-BE49-F238E27FC236}">
                <a16:creationId xmlns:a16="http://schemas.microsoft.com/office/drawing/2014/main" id="{A996D14E-5E6F-0BA1-BD92-C5D62647D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0"/>
          <a:stretch/>
        </p:blipFill>
        <p:spPr>
          <a:xfrm>
            <a:off x="8928100" y="0"/>
            <a:ext cx="3263900" cy="48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14429F-9E94-D3C2-30DB-C3475035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1"/>
                </a:solidFill>
              </a:rPr>
              <a:t>Záhadné světy</a:t>
            </a:r>
            <a:br>
              <a:rPr lang="cs-CZ" sz="3600">
                <a:solidFill>
                  <a:schemeClr val="tx1"/>
                </a:solidFill>
              </a:rPr>
            </a:br>
            <a:br>
              <a:rPr lang="cs-CZ" sz="3600">
                <a:solidFill>
                  <a:schemeClr val="tx1"/>
                </a:solidFill>
              </a:rPr>
            </a:br>
            <a:r>
              <a:rPr lang="cs-CZ" sz="3600">
                <a:solidFill>
                  <a:schemeClr val="tx1"/>
                </a:solidFill>
              </a:rPr>
              <a:t>Děti ze zvláštními schopnostmi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20B55-7B86-1625-167A-6288776CC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4" y="2273644"/>
            <a:ext cx="5075412" cy="4427194"/>
          </a:xfrm>
        </p:spPr>
        <p:txBody>
          <a:bodyPr anchor="ctr">
            <a:normAutofit/>
          </a:bodyPr>
          <a:lstStyle/>
          <a:p>
            <a:pPr>
              <a:lnSpc>
                <a:spcPct val="91000"/>
              </a:lnSpc>
            </a:pPr>
            <a:r>
              <a:rPr lang="cs-CZ" sz="1600" dirty="0"/>
              <a:t>Lesja </a:t>
            </a:r>
            <a:r>
              <a:rPr lang="cs-CZ" sz="1600" dirty="0" err="1"/>
              <a:t>Voronyna</a:t>
            </a:r>
            <a:r>
              <a:rPr lang="cs-CZ" sz="1600" dirty="0"/>
              <a:t> – pohádka </a:t>
            </a:r>
            <a:r>
              <a:rPr lang="cs-CZ" sz="1600" i="1" dirty="0"/>
              <a:t>Mimozemšťan ze země </a:t>
            </a:r>
            <a:r>
              <a:rPr lang="cs-CZ" sz="1600" i="1" dirty="0" err="1"/>
              <a:t>Njamlyk</a:t>
            </a:r>
            <a:r>
              <a:rPr lang="cs-CZ" sz="1600" i="1" dirty="0"/>
              <a:t>, </a:t>
            </a:r>
            <a:r>
              <a:rPr lang="cs-CZ" sz="1600" i="1" dirty="0" err="1"/>
              <a:t>Njamlyk</a:t>
            </a:r>
            <a:r>
              <a:rPr lang="cs-CZ" sz="1600" i="1" dirty="0"/>
              <a:t> a Upovídaná Květinka </a:t>
            </a:r>
            <a:r>
              <a:rPr lang="cs-CZ" sz="1600" dirty="0"/>
              <a:t>(</a:t>
            </a:r>
            <a:r>
              <a:rPr lang="uk-UA" sz="1600" dirty="0"/>
              <a:t>«Прибулець з країни </a:t>
            </a:r>
            <a:r>
              <a:rPr lang="uk-UA" sz="1600" dirty="0" err="1"/>
              <a:t>Нямликів</a:t>
            </a:r>
            <a:r>
              <a:rPr lang="uk-UA" sz="1600" dirty="0"/>
              <a:t>», «</a:t>
            </a:r>
            <a:r>
              <a:rPr lang="uk-UA" sz="1600" dirty="0" err="1"/>
              <a:t>Нямлик</a:t>
            </a:r>
            <a:r>
              <a:rPr lang="uk-UA" sz="1600" dirty="0"/>
              <a:t> і Балакуча Квіточка»)</a:t>
            </a:r>
            <a:endParaRPr lang="cs-CZ" sz="1600" dirty="0"/>
          </a:p>
          <a:p>
            <a:pPr>
              <a:lnSpc>
                <a:spcPct val="91000"/>
              </a:lnSpc>
            </a:pPr>
            <a:r>
              <a:rPr lang="cs-CZ" sz="1600" dirty="0" err="1"/>
              <a:t>Natalka</a:t>
            </a:r>
            <a:r>
              <a:rPr lang="cs-CZ" sz="1600" dirty="0"/>
              <a:t> </a:t>
            </a:r>
            <a:r>
              <a:rPr lang="cs-CZ" sz="1600" dirty="0" err="1"/>
              <a:t>Snjadanko</a:t>
            </a:r>
            <a:r>
              <a:rPr lang="cs-CZ" sz="1600" dirty="0"/>
              <a:t> – pohádka </a:t>
            </a:r>
            <a:r>
              <a:rPr lang="cs-CZ" sz="1600" i="1" dirty="0"/>
              <a:t>Země rozbitých hraček a jiné cesty</a:t>
            </a:r>
            <a:r>
              <a:rPr lang="cs-CZ" sz="1600" dirty="0"/>
              <a:t> (</a:t>
            </a:r>
            <a:r>
              <a:rPr lang="uk-UA" sz="1600" dirty="0"/>
              <a:t>«Країна поламаних іграшок та інші подорожі»</a:t>
            </a:r>
            <a:r>
              <a:rPr lang="cs-CZ" sz="1600" dirty="0"/>
              <a:t>)</a:t>
            </a:r>
          </a:p>
          <a:p>
            <a:pPr>
              <a:lnSpc>
                <a:spcPct val="91000"/>
              </a:lnSpc>
            </a:pPr>
            <a:r>
              <a:rPr lang="cs-CZ" sz="1600" dirty="0" err="1"/>
              <a:t>Oles</a:t>
            </a:r>
            <a:r>
              <a:rPr lang="cs-CZ" sz="1600" dirty="0"/>
              <a:t> </a:t>
            </a:r>
            <a:r>
              <a:rPr lang="cs-CZ" sz="1600" dirty="0" err="1"/>
              <a:t>Ilčenko</a:t>
            </a:r>
            <a:r>
              <a:rPr lang="cs-CZ" sz="1600" dirty="0"/>
              <a:t>– pohádka </a:t>
            </a:r>
            <a:r>
              <a:rPr lang="cs-CZ" sz="1600" i="1" dirty="0"/>
              <a:t>Tajemství staré observatoře</a:t>
            </a:r>
            <a:r>
              <a:rPr lang="cs-CZ" sz="1600" dirty="0"/>
              <a:t> (</a:t>
            </a:r>
            <a:r>
              <a:rPr lang="uk-UA" sz="1600" dirty="0"/>
              <a:t>«Таємниця старої обсерваторії»</a:t>
            </a:r>
            <a:r>
              <a:rPr lang="cs-CZ" sz="1600" dirty="0"/>
              <a:t>)</a:t>
            </a:r>
          </a:p>
          <a:p>
            <a:pPr>
              <a:lnSpc>
                <a:spcPct val="91000"/>
              </a:lnSpc>
            </a:pPr>
            <a:r>
              <a:rPr lang="cs-CZ" sz="1600" dirty="0" err="1"/>
              <a:t>Evgenia</a:t>
            </a:r>
            <a:r>
              <a:rPr lang="cs-CZ" sz="1600" dirty="0"/>
              <a:t> </a:t>
            </a:r>
            <a:r>
              <a:rPr lang="cs-CZ" sz="1600" dirty="0" err="1"/>
              <a:t>Kononenko</a:t>
            </a:r>
            <a:r>
              <a:rPr lang="cs-CZ" sz="1600" dirty="0"/>
              <a:t> – pohádka </a:t>
            </a:r>
            <a:r>
              <a:rPr lang="cs-CZ" sz="1600" i="1" dirty="0"/>
              <a:t>Nelja, která umí chodit po stropě</a:t>
            </a:r>
            <a:r>
              <a:rPr lang="cs-CZ" sz="1600" dirty="0"/>
              <a:t> (</a:t>
            </a:r>
            <a:r>
              <a:rPr lang="uk-UA" sz="1600" dirty="0"/>
              <a:t>«Неля, яка ходить по стелі»</a:t>
            </a:r>
            <a:r>
              <a:rPr lang="cs-CZ" sz="1600" dirty="0"/>
              <a:t>)</a:t>
            </a:r>
          </a:p>
        </p:txBody>
      </p:sp>
      <p:pic>
        <p:nvPicPr>
          <p:cNvPr id="9" name="Obrázek 8" descr="Obsah obrázku Lidská tvář, kreslené&#10;&#10;Popis byl vytvořen automaticky">
            <a:extLst>
              <a:ext uri="{FF2B5EF4-FFF2-40B4-BE49-F238E27FC236}">
                <a16:creationId xmlns:a16="http://schemas.microsoft.com/office/drawing/2014/main" id="{7BDBB692-D873-DB5A-A3F8-548216288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6" r="1" b="3913"/>
          <a:stretch/>
        </p:blipFill>
        <p:spPr>
          <a:xfrm>
            <a:off x="6094474" y="10"/>
            <a:ext cx="3054096" cy="3428990"/>
          </a:xfrm>
          <a:prstGeom prst="rect">
            <a:avLst/>
          </a:prstGeom>
        </p:spPr>
      </p:pic>
      <p:pic>
        <p:nvPicPr>
          <p:cNvPr id="11" name="Obrázek 10" descr="Obsah obrázku text, kreslené, ilustrace, Dětské kresby&#10;&#10;Popis byl vytvořen automaticky">
            <a:extLst>
              <a:ext uri="{FF2B5EF4-FFF2-40B4-BE49-F238E27FC236}">
                <a16:creationId xmlns:a16="http://schemas.microsoft.com/office/drawing/2014/main" id="{42ED5329-4B11-C53E-97E4-7B0648A22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1" r="1237" b="-6"/>
          <a:stretch/>
        </p:blipFill>
        <p:spPr>
          <a:xfrm>
            <a:off x="9147048" y="10"/>
            <a:ext cx="3044952" cy="3428990"/>
          </a:xfrm>
          <a:prstGeom prst="rect">
            <a:avLst/>
          </a:prstGeom>
        </p:spPr>
      </p:pic>
      <p:pic>
        <p:nvPicPr>
          <p:cNvPr id="7" name="Obrázek 6" descr="Obsah obrázku text, Kreslený film, ilustrace, klipart&#10;&#10;Popis byl vytvořen automaticky">
            <a:extLst>
              <a:ext uri="{FF2B5EF4-FFF2-40B4-BE49-F238E27FC236}">
                <a16:creationId xmlns:a16="http://schemas.microsoft.com/office/drawing/2014/main" id="{41DAA2C5-BDAA-07E4-5C1A-42D36E336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5" r="3126" b="6"/>
          <a:stretch/>
        </p:blipFill>
        <p:spPr>
          <a:xfrm>
            <a:off x="6092952" y="3429000"/>
            <a:ext cx="3054096" cy="3429000"/>
          </a:xfrm>
          <a:prstGeom prst="rect">
            <a:avLst/>
          </a:prstGeom>
        </p:spPr>
      </p:pic>
      <p:pic>
        <p:nvPicPr>
          <p:cNvPr id="5" name="Obrázek 4" descr="Obsah obrázku oblečení, kreslené, text, panenky&#10;&#10;Popis byl vytvořen automaticky">
            <a:extLst>
              <a:ext uri="{FF2B5EF4-FFF2-40B4-BE49-F238E27FC236}">
                <a16:creationId xmlns:a16="http://schemas.microsoft.com/office/drawing/2014/main" id="{7025F4D4-D64A-B602-0ABB-8815489CD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" r="10604" b="-3"/>
          <a:stretch/>
        </p:blipFill>
        <p:spPr>
          <a:xfrm>
            <a:off x="9147048" y="3429000"/>
            <a:ext cx="30449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08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35978B2-1966-C086-1826-537C73924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8" r="3837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5F0499-7D66-AB66-58DB-E69C868D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87" y="515208"/>
            <a:ext cx="6831188" cy="1322887"/>
          </a:xfrm>
        </p:spPr>
        <p:txBody>
          <a:bodyPr>
            <a:noAutofit/>
          </a:bodyPr>
          <a:lstStyle/>
          <a:p>
            <a:r>
              <a:rPr lang="cs-CZ" sz="4400" dirty="0"/>
              <a:t>Změny v literatuře pro děti a mládež – nová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B2B04-22C8-BBD4-089F-3CFBDAEC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0" y="2518007"/>
            <a:ext cx="7666338" cy="5003798"/>
          </a:xfrm>
        </p:spPr>
        <p:txBody>
          <a:bodyPr>
            <a:normAutofit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Dnešní literatura pro děti je tematicky různorodá (etnická, sociální, patriotická, náboženská, zvířecí, urbanistická a zábavná). Mnoho knih je na počítačové téma (internet, sociální sítě, atd.). Toto téma se zabývá vlivem počítačové techniky na život člověka. Můžeme jej najít např. v knize „Maminka přes Skype“ („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Скайпу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 od ukrajinské spisovatelky Marjany Savky nebo v knize od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Serhija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Hnydina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Feďko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mimozemšťan z internetu“ („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Федько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прибулець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“). Tato tvorba upozorňuje na vliv techniky na komunikaci mezi lidmi.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Velmi oblíbeným tématem jsou knihy se zvířecí tematikou, kde hlavní hrdina je zvíře. Příkladem je kniha od Dmytra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Čerednyčenka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„Proč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Vološka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zůstala“ („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Волошка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“). Hlavní hrdinkou je kočka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Vološka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která žije v bytě, kde prožívá různá dobrodružství.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2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A815F-0F82-B50F-13C6-3CC5873F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Žánry literatury pro děti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6D04B-019A-628A-E883-4A91CB85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210" y="2774836"/>
            <a:ext cx="7651235" cy="39309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současné literatuře pro děti a mládež najdeme tradiční žánry, avšak nejvíce rozšířenými jsou povídka, pohádka a báseň. Vznikají i nové žánry, např. kniha-ilustrace pro nejmenší „O víle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Dorofeje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(„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фею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Дорофею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 od umělkyně Viktorie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Kovalčuk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 Lvova. Díky obrázkům se malé děti seznamují s okolním světem. </a:t>
            </a:r>
          </a:p>
          <a:p>
            <a:pPr algn="just"/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Dále je to například román-koláž pro rodinné čtení „Dítě epochy“ („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 od spisovatelky Oksany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Dumanskoji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Tato kniha je určena dospělým. Zobrazuje v ní dialog dospělých dětí s rodiči. Učí zde čtenáře, jak je důležité komunikovat se svými rodiči. </a:t>
            </a:r>
          </a:p>
          <a:p>
            <a:pPr algn="just"/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Novým žánrem je také povídka-hra pro děti mladšího a středního školního věku od Ivana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Andrusjaka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„Kdo se bojí zajíčků“ („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боϊться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зайчикiв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“). Tyto nové žánry jsou pro děti velmi zajímavé. Rozvíjejí dětskou logiku, učí je pracovat v kolektivu, a přitom rozvíjejí jejich umělecké schopnosti.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květina, rostlina&#10;&#10;Popis byl vytvořen automaticky">
            <a:extLst>
              <a:ext uri="{FF2B5EF4-FFF2-40B4-BE49-F238E27FC236}">
                <a16:creationId xmlns:a16="http://schemas.microsoft.com/office/drawing/2014/main" id="{4E4AD334-A1F5-57B5-0CF8-077D1981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55" y="2425872"/>
            <a:ext cx="317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3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062EE8B4-CC8F-F8A8-B4A3-DBDFED367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6" r="-3" b="-3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1BCA542-8C76-4240-D5B9-EE854035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653" r="15654"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F05BEF-62C1-4C3F-9B3B-8CD4F2B4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2600" kern="1200" dirty="0">
                <a:latin typeface="+mj-lt"/>
                <a:ea typeface="+mj-ea"/>
                <a:cs typeface="+mj-cs"/>
              </a:rPr>
              <a:t>Změny v literatuře pro děti a mládež – více dobrodružství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9C637CD-7046-DAC5-1D14-4CBF23765741}"/>
              </a:ext>
            </a:extLst>
          </p:cNvPr>
          <p:cNvSpPr txBox="1"/>
          <p:nvPr/>
        </p:nvSpPr>
        <p:spPr>
          <a:xfrm>
            <a:off x="128016" y="2258170"/>
            <a:ext cx="3643884" cy="4599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cs-CZ" sz="1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Nádherná příšerka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Saško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Dermanskyj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Jedná se o sérii tří knih o přátelství příšerky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dívky Soni, které společně bojují proti zlu. Lehká humorná próza v žánru fantasy, určená pro děti mladšího a středního školního věku. Vzrušující dobrodružství popsané v knihách asi nenechá žádné děti lhostejné. Kniha učí opravdovému přátelství, vynalézavosti a odvaze.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Detektivky z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Arteku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(Andrij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Bačynskyj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Čtyři kamarádi – Lenka,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Saško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Serhijko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Anton – se setkali na letním táboře. Náhodou se dozvěděli o pokladech slavné Milady a rozhodli se je najít. Přátele čekají nebezpečné dobrodružství, souboj s únosci muzejních cenností a spousta zábavných situací.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218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E57AAB-33D9-0066-737C-375A4BF4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Proměny zvířecích postav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75292D-AE09-DAE9-7EFE-85182D9B2E2C}"/>
              </a:ext>
            </a:extLst>
          </p:cNvPr>
          <p:cNvSpPr txBox="1"/>
          <p:nvPr/>
        </p:nvSpPr>
        <p:spPr>
          <a:xfrm>
            <a:off x="960120" y="2587752"/>
            <a:ext cx="3461755" cy="325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en-US" sz="1500" spc="50">
                <a:effectLst/>
              </a:rPr>
              <a:t>Halyna Vdovyčenko </a:t>
            </a:r>
            <a:r>
              <a:rPr lang="en-US" sz="1500" i="1" spc="50">
                <a:effectLst/>
              </a:rPr>
              <a:t>36 a 6 koček </a:t>
            </a:r>
            <a:r>
              <a:rPr lang="en-US" sz="1500" spc="50">
                <a:effectLst/>
              </a:rPr>
              <a:t>– městské pouliční kočky a jejich dobrodružství</a:t>
            </a:r>
          </a:p>
          <a:p>
            <a:pPr>
              <a:lnSpc>
                <a:spcPct val="91000"/>
              </a:lnSpc>
              <a:spcAft>
                <a:spcPts val="600"/>
              </a:spcAft>
            </a:pPr>
            <a:endParaRPr lang="en-US" sz="1500" spc="50">
              <a:effectLst/>
            </a:endParaRPr>
          </a:p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en-US" sz="1500" spc="50">
                <a:effectLst/>
              </a:rPr>
              <a:t>Oksana Luščevska </a:t>
            </a:r>
            <a:r>
              <a:rPr lang="en-US" sz="1500" i="1" spc="50">
                <a:effectLst/>
              </a:rPr>
              <a:t>Kovový vlk </a:t>
            </a:r>
            <a:r>
              <a:rPr lang="en-US" sz="1500" spc="50">
                <a:effectLst/>
              </a:rPr>
              <a:t>– dosud nevídané zvíře se stává příčinou rozporu mezi otcem a synem, naštvaný otec vyhání chlapce z domova. Chlapec zůstává sám v lese a musí bojovat o svůj život.</a:t>
            </a:r>
          </a:p>
          <a:p>
            <a:pPr>
              <a:lnSpc>
                <a:spcPct val="91000"/>
              </a:lnSpc>
              <a:spcAft>
                <a:spcPts val="600"/>
              </a:spcAft>
            </a:pPr>
            <a:endParaRPr lang="en-US" sz="1500" spc="50"/>
          </a:p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en-US" sz="1500" spc="50">
                <a:effectLst/>
              </a:rPr>
              <a:t>Kateryna Bulach </a:t>
            </a:r>
            <a:r>
              <a:rPr lang="en-US" sz="1500" i="1" spc="50">
                <a:effectLst/>
              </a:rPr>
              <a:t>Kocourův den – </a:t>
            </a:r>
            <a:r>
              <a:rPr lang="en-US" sz="1500" spc="50">
                <a:effectLst/>
              </a:rPr>
              <a:t>hlavní postavy – domácí mazlíčci</a:t>
            </a:r>
          </a:p>
        </p:txBody>
      </p:sp>
      <p:pic>
        <p:nvPicPr>
          <p:cNvPr id="4" name="Obrázek 3" descr="Obsah obrázku obraz, savec, Malé a středně velké kočky, Kočkovití&#10;&#10;Popis byl vytvořen automaticky">
            <a:extLst>
              <a:ext uri="{FF2B5EF4-FFF2-40B4-BE49-F238E27FC236}">
                <a16:creationId xmlns:a16="http://schemas.microsoft.com/office/drawing/2014/main" id="{D7496452-6A48-BD46-0E92-91157675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1" r="18128" b="-5"/>
          <a:stretch/>
        </p:blipFill>
        <p:spPr>
          <a:xfrm>
            <a:off x="9828003" y="2240710"/>
            <a:ext cx="2359152" cy="3952185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B1E6F01-0B98-A9BB-4676-D11224D97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036" r="12271" b="-1"/>
          <a:stretch/>
        </p:blipFill>
        <p:spPr>
          <a:xfrm>
            <a:off x="7241701" y="1802365"/>
            <a:ext cx="3017827" cy="5055635"/>
          </a:xfrm>
          <a:prstGeom prst="rect">
            <a:avLst/>
          </a:prstGeom>
        </p:spPr>
      </p:pic>
      <p:pic>
        <p:nvPicPr>
          <p:cNvPr id="7" name="Obrázek 6" descr="Obsah obrázku text, kočka, kreslené, savec&#10;&#10;Popis byl vytvořen automaticky">
            <a:extLst>
              <a:ext uri="{FF2B5EF4-FFF2-40B4-BE49-F238E27FC236}">
                <a16:creationId xmlns:a16="http://schemas.microsoft.com/office/drawing/2014/main" id="{94687A3E-EA30-C267-C85B-CC39E2B9E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94" r="7414"/>
          <a:stretch/>
        </p:blipFill>
        <p:spPr>
          <a:xfrm>
            <a:off x="5314074" y="2240709"/>
            <a:ext cx="2359152" cy="39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25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D309E-A03D-7FF1-7ADC-02994DAA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sz="5400" dirty="0"/>
              <a:t>Role města v dětské knize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A065C-A8C4-5E62-B682-41212073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algn="just"/>
            <a:r>
              <a:rPr lang="cs-CZ" sz="2200" dirty="0">
                <a:latin typeface="+mj-lt"/>
                <a:cs typeface="Times New Roman" panose="02020603050405020304" pitchFamily="18" charset="0"/>
              </a:rPr>
              <a:t>Každý poznává své rodné město po svém. Můžeme číst historické průzkumy, můžeme nechat průvodce, aby nám vyprávěl o dávné minulosti. A můžeme se sami vydat na procházku městem, poslouchat jeho tajemný hlas a zkoumat znamení, která město nám předkládá. Přesně to udělala desetiletá Táňa, hrdinka příběhu spisovatelky a filmové režisérky Iriny </a:t>
            </a:r>
            <a:r>
              <a:rPr lang="cs-CZ" sz="2200" dirty="0" err="1">
                <a:latin typeface="+mj-lt"/>
                <a:cs typeface="Times New Roman" panose="02020603050405020304" pitchFamily="18" charset="0"/>
              </a:rPr>
              <a:t>Cilyk</a:t>
            </a:r>
            <a:r>
              <a:rPr lang="cs-CZ" sz="2200" dirty="0">
                <a:latin typeface="+mj-lt"/>
                <a:cs typeface="Times New Roman" panose="02020603050405020304" pitchFamily="18" charset="0"/>
              </a:rPr>
              <a:t>. Táňa se seznámí s Kyjevem a dozví se spoustu jeho tajemství, protože její průvodce je hlas samotného města. Kniha opravdu se blíží kinematografii a je mysteriózní.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32F031-8C39-65A8-E67A-55A493DB1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1" r="1438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880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3FE52-A9C9-42DB-E228-94DF79C4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cs-CZ" sz="4800" b="1" dirty="0"/>
              <a:t>V říši divů</a:t>
            </a:r>
            <a:r>
              <a:rPr lang="cs-CZ" sz="4800" dirty="0"/>
              <a:t> </a:t>
            </a:r>
          </a:p>
        </p:txBody>
      </p:sp>
      <p:pic>
        <p:nvPicPr>
          <p:cNvPr id="5" name="Obrázek 4" descr="Obsah obrázku text, monitor, obrazovka, televizor&#10;&#10;Popis byl vytvořen automaticky">
            <a:extLst>
              <a:ext uri="{FF2B5EF4-FFF2-40B4-BE49-F238E27FC236}">
                <a16:creationId xmlns:a16="http://schemas.microsoft.com/office/drawing/2014/main" id="{C5CC7513-4260-D547-E6A1-825D5EBC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7" b="14427"/>
          <a:stretch/>
        </p:blipFill>
        <p:spPr>
          <a:xfrm>
            <a:off x="5" y="178992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388F72-13A2-0C17-5C32-21263DB71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3" r="-3" b="30378"/>
          <a:stretch/>
        </p:blipFill>
        <p:spPr>
          <a:xfrm>
            <a:off x="5191897" y="178992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35218-F533-7188-F0CD-37D62AD2B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5"/>
            <a:ext cx="6903721" cy="1808915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000" b="1" dirty="0"/>
              <a:t>Za zrcadlem </a:t>
            </a:r>
            <a:r>
              <a:rPr lang="cs-CZ" sz="2000" dirty="0"/>
              <a:t>(Oksana </a:t>
            </a:r>
            <a:r>
              <a:rPr lang="cs-CZ" sz="2000" dirty="0" err="1"/>
              <a:t>Luščevska</a:t>
            </a:r>
            <a:r>
              <a:rPr lang="cs-CZ" sz="2000" dirty="0"/>
              <a:t>) – útěk z nemocničního světa do světa kouzel, přátelství a vnímání smrti dětským pohledem</a:t>
            </a:r>
          </a:p>
          <a:p>
            <a:r>
              <a:rPr lang="cs-CZ" sz="2000" b="1" dirty="0"/>
              <a:t>Kouzelné album Karolíny </a:t>
            </a:r>
            <a:r>
              <a:rPr lang="cs-CZ" sz="2000" dirty="0"/>
              <a:t>(Anna </a:t>
            </a:r>
            <a:r>
              <a:rPr lang="cs-CZ" sz="2000" dirty="0" err="1"/>
              <a:t>Malihon</a:t>
            </a:r>
            <a:r>
              <a:rPr lang="cs-CZ" sz="2000" dirty="0"/>
              <a:t>) – vše, co namaluje Karolína </a:t>
            </a:r>
            <a:r>
              <a:rPr lang="cs-CZ" sz="2000"/>
              <a:t>do alba, </a:t>
            </a:r>
            <a:r>
              <a:rPr lang="cs-CZ" sz="2000" dirty="0"/>
              <a:t>v noci ožívá. S několika přáteli se Karolína vydává na cestu kouzelným světem alba.</a:t>
            </a:r>
          </a:p>
        </p:txBody>
      </p:sp>
    </p:spTree>
    <p:extLst>
      <p:ext uri="{BB962C8B-B14F-4D97-AF65-F5344CB8AC3E}">
        <p14:creationId xmlns:p14="http://schemas.microsoft.com/office/powerpoint/2010/main" val="232364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 descr="Obsah obrázku text, země, exteriér&#10;&#10;Popis byl vytvořen automaticky">
            <a:extLst>
              <a:ext uri="{FF2B5EF4-FFF2-40B4-BE49-F238E27FC236}">
                <a16:creationId xmlns:a16="http://schemas.microsoft.com/office/drawing/2014/main" id="{3EA1CC6C-0D3B-7308-8CFE-74F789D73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891"/>
          <a:stretch/>
        </p:blipFill>
        <p:spPr>
          <a:xfrm>
            <a:off x="9448821" y="21078"/>
            <a:ext cx="2743179" cy="34175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98E4A2-51F3-2038-8DA9-4BD04EFCF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4" t="11845" r="19014" b="17605"/>
          <a:stretch/>
        </p:blipFill>
        <p:spPr>
          <a:xfrm>
            <a:off x="174253" y="-80998"/>
            <a:ext cx="2607662" cy="39307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50F835-23B5-FD0F-2A77-69255428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846" y="266109"/>
            <a:ext cx="4231758" cy="1125102"/>
          </a:xfrm>
        </p:spPr>
        <p:txBody>
          <a:bodyPr anchor="b">
            <a:normAutofit/>
          </a:bodyPr>
          <a:lstStyle/>
          <a:p>
            <a:pPr algn="ctr"/>
            <a:r>
              <a:rPr lang="cs-CZ" sz="3200" dirty="0"/>
              <a:t>Něco pro dospívající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E4029C-AFF7-C391-6325-4B376F28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942" y="2343120"/>
            <a:ext cx="5466780" cy="4514880"/>
          </a:xfrm>
        </p:spPr>
        <p:txBody>
          <a:bodyPr anchor="t">
            <a:normAutofit fontScale="85000" lnSpcReduction="10000"/>
          </a:bodyPr>
          <a:lstStyle/>
          <a:p>
            <a:pPr algn="just"/>
            <a:r>
              <a:rPr lang="cs-CZ" sz="1800" dirty="0">
                <a:latin typeface="+mj-lt"/>
              </a:rPr>
              <a:t>Příběh </a:t>
            </a:r>
            <a:r>
              <a:rPr lang="cs-CZ" sz="1800" dirty="0" err="1">
                <a:latin typeface="+mj-lt"/>
              </a:rPr>
              <a:t>Dzvinky</a:t>
            </a:r>
            <a:r>
              <a:rPr lang="cs-CZ" sz="1800" dirty="0">
                <a:latin typeface="+mj-lt"/>
              </a:rPr>
              <a:t> </a:t>
            </a:r>
            <a:r>
              <a:rPr lang="cs-CZ" sz="1800" dirty="0" err="1">
                <a:latin typeface="+mj-lt"/>
              </a:rPr>
              <a:t>Matijaš</a:t>
            </a:r>
            <a:r>
              <a:rPr lang="cs-CZ" sz="1800" dirty="0">
                <a:latin typeface="+mj-lt"/>
              </a:rPr>
              <a:t> „Marta z ulice Svatého Mikuláše“ je určen teenagerům. Je to příběh o dospívání dívky, která sní o tom, že se stane malířkou. Je to vyprávění o formování její osobností a příběh o životě její rodiny a přátel, o kreativitě a inspiraci, malování a hudbě, lásce a ztrátě. A o zrození nového života.</a:t>
            </a:r>
          </a:p>
          <a:p>
            <a:pPr algn="just"/>
            <a:r>
              <a:rPr lang="cs-CZ" sz="1800" dirty="0">
                <a:latin typeface="+mj-lt"/>
                <a:cs typeface="Times New Roman" panose="02020603050405020304" pitchFamily="18" charset="0"/>
              </a:rPr>
              <a:t>V životě Lilije je přelomové období: ukončení školy a přijetí na univerzitu. V této době se děje tolik věcí: láska a „vytváření idolů“, peripetie vztahů s přáteli a učiteli, zklamání v sobě, ale nakonec přijetí sebe i ostatních takovými, jaké jsou. Je to doba, kdy si vybíráme povolání, které bude určovat směr našeho života; když začínáme chápat, v jaké zemi žijeme, a uvědomujeme si svou národní identitu... Jenže se to všechno neděje teď – Lilije to zažívala na počátku našeho století, kdy ještě neexistovaly sociální sítě, a mobilní telefony a počítače byly považované za luxus. O tom, jaké to je být teenagerem na začátku roku 2000, si přečtěte v deníku Lilije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Marynnyk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 - „</a:t>
            </a:r>
            <a:r>
              <a:rPr lang="cs-CZ" sz="1800" dirty="0">
                <a:latin typeface="+mj-lt"/>
              </a:rPr>
              <a:t>Vysokoškolačka. Prvňáčka“.</a:t>
            </a:r>
          </a:p>
          <a:p>
            <a:pPr algn="just"/>
            <a:r>
              <a:rPr lang="cs-CZ" sz="1800" dirty="0">
                <a:latin typeface="+mj-lt"/>
                <a:cs typeface="Times New Roman" panose="02020603050405020304" pitchFamily="18" charset="0"/>
              </a:rPr>
              <a:t>Oksana Sajko „Nováček“</a:t>
            </a:r>
          </a:p>
          <a:p>
            <a:pPr algn="just"/>
            <a:r>
              <a:rPr lang="cs-CZ" sz="1800" dirty="0">
                <a:latin typeface="+mj-lt"/>
                <a:cs typeface="Times New Roman" panose="02020603050405020304" pitchFamily="18" charset="0"/>
              </a:rPr>
              <a:t>Serhij </a:t>
            </a:r>
            <a:r>
              <a:rPr lang="cs-CZ" sz="1800" dirty="0" err="1">
                <a:latin typeface="+mj-lt"/>
                <a:cs typeface="Times New Roman" panose="02020603050405020304" pitchFamily="18" charset="0"/>
              </a:rPr>
              <a:t>Hrydin</a:t>
            </a:r>
            <a:r>
              <a:rPr lang="cs-CZ" sz="1800" dirty="0">
                <a:latin typeface="+mj-lt"/>
                <a:cs typeface="Times New Roman" panose="02020603050405020304" pitchFamily="18" charset="0"/>
              </a:rPr>
              <a:t> „Jiný“</a:t>
            </a:r>
          </a:p>
          <a:p>
            <a:endParaRPr lang="cs-CZ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4ABEE3A-8A5C-FB16-137A-1FC7DFA83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01" t="14475" r="20733" b="16947"/>
          <a:stretch/>
        </p:blipFill>
        <p:spPr>
          <a:xfrm>
            <a:off x="154896" y="3584425"/>
            <a:ext cx="2607662" cy="3977025"/>
          </a:xfrm>
          <a:prstGeom prst="rect">
            <a:avLst/>
          </a:prstGeom>
        </p:spPr>
      </p:pic>
      <p:pic>
        <p:nvPicPr>
          <p:cNvPr id="13" name="Рисунок 8" descr="Obsah obrázku text&#10;&#10;Popis byl vytvořen automaticky">
            <a:extLst>
              <a:ext uri="{FF2B5EF4-FFF2-40B4-BE49-F238E27FC236}">
                <a16:creationId xmlns:a16="http://schemas.microsoft.com/office/drawing/2014/main" id="{A905F1F4-DD5B-1D72-9DF8-86B969D7C5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r="-1" b="20914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E5225-E163-328D-1CE5-FD71F611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 fontScale="90000"/>
          </a:bodyPr>
          <a:lstStyle/>
          <a:p>
            <a:r>
              <a:rPr lang="cs-CZ" sz="2600"/>
              <a:t>Změny v literatuře pro děti a mládež po roce 2014</a:t>
            </a:r>
            <a:br>
              <a:rPr lang="cs-CZ" sz="2600"/>
            </a:br>
            <a:endParaRPr lang="cs-CZ" sz="260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623E9AD-B19D-408A-5AF0-7A377604B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3" r="-1" b="17985"/>
          <a:stretch/>
        </p:blipFill>
        <p:spPr>
          <a:xfrm>
            <a:off x="3931920" y="57265"/>
            <a:ext cx="3931900" cy="4005072"/>
          </a:xfrm>
          <a:prstGeom prst="rect">
            <a:avLst/>
          </a:prstGeom>
        </p:spPr>
      </p:pic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1238586-D7A9-CCC1-8739-F1182E84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92" r="15642" b="1"/>
          <a:stretch/>
        </p:blipFill>
        <p:spPr>
          <a:xfrm>
            <a:off x="8061950" y="1"/>
            <a:ext cx="3931920" cy="400507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CFEDD8E-36AD-B305-628D-B7355458F2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7" r="16446" b="-1"/>
          <a:stretch/>
        </p:blipFill>
        <p:spPr>
          <a:xfrm>
            <a:off x="15975" y="0"/>
            <a:ext cx="3931920" cy="4005072"/>
          </a:xfrm>
          <a:prstGeom prst="rect">
            <a:avLst/>
          </a:prstGeom>
        </p:spPr>
      </p:pic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9E3CB8F6-9A84-5C37-03A9-D2E2E312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r>
              <a:rPr lang="cs-CZ" sz="1800" dirty="0"/>
              <a:t>Téma války:</a:t>
            </a:r>
          </a:p>
          <a:p>
            <a:r>
              <a:rPr lang="cs-CZ" sz="1800" dirty="0"/>
              <a:t>VÁLKA, KTERÁ ZMĚNILA RONDO – </a:t>
            </a:r>
            <a:r>
              <a:rPr lang="cs-CZ" sz="1800" dirty="0">
                <a:latin typeface="+mj-lt"/>
              </a:rPr>
              <a:t>Romana </a:t>
            </a:r>
            <a:r>
              <a:rPr lang="cs-CZ" sz="1800" dirty="0" err="1">
                <a:latin typeface="+mj-lt"/>
              </a:rPr>
              <a:t>Romanyšyn</a:t>
            </a:r>
            <a:r>
              <a:rPr lang="cs-CZ" sz="1800" dirty="0">
                <a:latin typeface="+mj-lt"/>
              </a:rPr>
              <a:t> a Andrij </a:t>
            </a:r>
            <a:r>
              <a:rPr lang="cs-CZ" sz="1800" dirty="0" err="1">
                <a:latin typeface="+mj-lt"/>
              </a:rPr>
              <a:t>Lesiv</a:t>
            </a:r>
            <a:r>
              <a:rPr lang="cs-CZ" sz="1800" dirty="0">
                <a:latin typeface="+mj-lt"/>
              </a:rPr>
              <a:t> </a:t>
            </a:r>
          </a:p>
          <a:p>
            <a:r>
              <a:rPr lang="cs-CZ" sz="1800" dirty="0"/>
              <a:t>NA JEJICH MALÝCH RAMENOU – Ljubov </a:t>
            </a:r>
            <a:r>
              <a:rPr lang="cs-CZ" sz="1800" dirty="0" err="1"/>
              <a:t>Zahorovska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846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FD1B01-7075-8D53-5475-41880B4F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cs-CZ" sz="4600">
                <a:solidFill>
                  <a:schemeClr val="tx1"/>
                </a:solidFill>
              </a:rPr>
              <a:t>LITERÁRNÍ (AUTORSKÁ) Pohádka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91DFC-78DC-CAA2-A558-B59F292C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500737" cy="3594100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cs-CZ" sz="2000" dirty="0"/>
              <a:t>19. století</a:t>
            </a:r>
          </a:p>
          <a:p>
            <a:pPr>
              <a:lnSpc>
                <a:spcPct val="91000"/>
              </a:lnSpc>
            </a:pPr>
            <a:r>
              <a:rPr lang="cs-CZ" sz="2000" dirty="0"/>
              <a:t>popularizace lidového díla spisovateli</a:t>
            </a:r>
          </a:p>
          <a:p>
            <a:pPr>
              <a:lnSpc>
                <a:spcPct val="91000"/>
              </a:lnSpc>
            </a:pPr>
            <a:r>
              <a:rPr lang="cs-CZ" sz="2000" dirty="0"/>
              <a:t>dokonalost a literární forma</a:t>
            </a:r>
          </a:p>
          <a:p>
            <a:pPr>
              <a:lnSpc>
                <a:spcPct val="91000"/>
              </a:lnSpc>
            </a:pPr>
            <a:r>
              <a:rPr lang="cs-CZ" sz="2000" dirty="0"/>
              <a:t>obohacení o výjevy vlastní představivosti </a:t>
            </a:r>
          </a:p>
          <a:p>
            <a:pPr>
              <a:lnSpc>
                <a:spcPct val="91000"/>
              </a:lnSpc>
            </a:pPr>
            <a:endParaRPr lang="cs-CZ" sz="2000" dirty="0"/>
          </a:p>
          <a:p>
            <a:pPr>
              <a:lnSpc>
                <a:spcPct val="91000"/>
              </a:lnSpc>
            </a:pPr>
            <a:r>
              <a:rPr lang="cs-CZ" sz="2000" dirty="0"/>
              <a:t>Samostatný žánr – romantičtí spisovatelé</a:t>
            </a:r>
          </a:p>
          <a:p>
            <a:pPr>
              <a:lnSpc>
                <a:spcPct val="91000"/>
              </a:lnSpc>
            </a:pPr>
            <a:endParaRPr lang="cs-CZ" sz="2000" dirty="0"/>
          </a:p>
        </p:txBody>
      </p:sp>
      <p:pic>
        <p:nvPicPr>
          <p:cNvPr id="5" name="Obrázek 4" descr="Obsah obrázku Lidská tvář, oblečení, osoba, portrét&#10;&#10;Popis byl vytvořen automaticky">
            <a:extLst>
              <a:ext uri="{FF2B5EF4-FFF2-40B4-BE49-F238E27FC236}">
                <a16:creationId xmlns:a16="http://schemas.microsoft.com/office/drawing/2014/main" id="{C2BEC03D-E155-46EC-8439-DE84F0C82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30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0464E-7FAC-D252-D73B-7A4F8424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cs-CZ" sz="3600"/>
              <a:t>Ukrajinské knihy pro děti na českém knižním trhu</a:t>
            </a:r>
          </a:p>
        </p:txBody>
      </p:sp>
      <p:pic>
        <p:nvPicPr>
          <p:cNvPr id="5" name="Obrázek 4" descr="Obsah obrázku text, tkanina&#10;&#10;Popis byl vytvořen automaticky">
            <a:extLst>
              <a:ext uri="{FF2B5EF4-FFF2-40B4-BE49-F238E27FC236}">
                <a16:creationId xmlns:a16="http://schemas.microsoft.com/office/drawing/2014/main" id="{90C7A8AB-99A3-62EE-A32B-DAA986342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4" b="-2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7" name="Obrázek 6" descr="Obsah obrázku text, tkanina&#10;&#10;Popis byl vytvořen automaticky">
            <a:extLst>
              <a:ext uri="{FF2B5EF4-FFF2-40B4-BE49-F238E27FC236}">
                <a16:creationId xmlns:a16="http://schemas.microsoft.com/office/drawing/2014/main" id="{4455DD9B-B1D8-4690-D279-2D6030C2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9" r="2" b="2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FA547-88C7-8541-069C-A1248B38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700" y="1929384"/>
            <a:ext cx="3289300" cy="4050792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cs-CZ" sz="1400" dirty="0"/>
              <a:t>Oksana Bula </a:t>
            </a:r>
          </a:p>
          <a:p>
            <a:pPr marL="0" indent="0" algn="just">
              <a:buNone/>
            </a:pPr>
            <a:r>
              <a:rPr lang="cs-CZ" sz="1400" dirty="0" err="1">
                <a:latin typeface="+mj-lt"/>
              </a:rPr>
              <a:t>Tukoni</a:t>
            </a:r>
            <a:r>
              <a:rPr lang="cs-CZ" sz="1400" dirty="0">
                <a:latin typeface="+mj-lt"/>
              </a:rPr>
              <a:t>. Poznejte blíže kouzelné bytosti lesa v nové knížce Oksany Buly. Kdo jsou </a:t>
            </a:r>
            <a:r>
              <a:rPr lang="cs-CZ" sz="1400" dirty="0" err="1">
                <a:latin typeface="+mj-lt"/>
              </a:rPr>
              <a:t>tukoni</a:t>
            </a:r>
            <a:r>
              <a:rPr lang="cs-CZ" sz="1400" dirty="0">
                <a:latin typeface="+mj-lt"/>
              </a:rPr>
              <a:t>? Kouzelné bytosti, které se s radostí a láskou starají o les — někteří pečují o stromy, jiní o květiny a další zase o zvířátka a ptáčky. Jedni si s jeho obyvateli hrají, jiní je připravují na střídání ročních období a ukládají zvířátka k zimnímu spánku. Vzpomínáte, jaké trápení měli se zubrem, který chtěl prospat zimu, přestože zubři v zimě nikdy nespí, nebo s medvědem, který zase za žádnou cenu nechtěl jít spát? Jedním z </a:t>
            </a:r>
            <a:r>
              <a:rPr lang="cs-CZ" sz="1400" dirty="0" err="1">
                <a:latin typeface="+mj-lt"/>
              </a:rPr>
              <a:t>tukoňů</a:t>
            </a:r>
            <a:r>
              <a:rPr lang="cs-CZ" sz="1400" dirty="0">
                <a:latin typeface="+mj-lt"/>
              </a:rPr>
              <a:t> je i Tuláček. Poznáte ho snadno podle batůžku — vypadá jako žalud. Jen tak si chodí lesem a navštěvuje přátele. Zrovna dnes si chtěl dát čaj se svým přítelem stromem. Jenže v noci byla veliká bouřka a stalo se něco ošklivého. Poradí si s tím Tuláček i ostatní </a:t>
            </a:r>
            <a:r>
              <a:rPr lang="cs-CZ" sz="1400" dirty="0" err="1">
                <a:latin typeface="+mj-lt"/>
              </a:rPr>
              <a:t>tukoni</a:t>
            </a:r>
            <a:r>
              <a:rPr lang="cs-CZ" sz="1400" dirty="0">
                <a:latin typeface="+mj-lt"/>
              </a:rPr>
              <a:t>? Pro děti od dvou let i všechny milovníky knížek Zubr si hledá hnízdo a Medvěd nechce jít spát.</a:t>
            </a:r>
          </a:p>
        </p:txBody>
      </p:sp>
    </p:spTree>
    <p:extLst>
      <p:ext uri="{BB962C8B-B14F-4D97-AF65-F5344CB8AC3E}">
        <p14:creationId xmlns:p14="http://schemas.microsoft.com/office/powerpoint/2010/main" val="393878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ED122-F1C3-C5A8-A287-52D53D4C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cs-CZ" sz="2800"/>
              <a:t>Další knihy Oksany Buly na českém knižním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EC02A-F04E-3F5E-F330-48EFC6EA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76" y="0"/>
            <a:ext cx="7460268" cy="2409568"/>
          </a:xfrm>
        </p:spPr>
        <p:txBody>
          <a:bodyPr anchor="ctr">
            <a:norm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+mj-lt"/>
              </a:rPr>
              <a:t>Pojď s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tukoni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 oslavit narození zimní jedličky Všechna mláďátka v lese se rodí na jaře nebo v létě. I malé jedličky. Ovšem jedna zvláštní jedlička vyroste až v zimě. A nikdy se dopředu neví, na kterém místě v lese to bude. Najít ji dokáže jediný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tukoň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 — ten, který převléká zvířátka na zimu do bílého šatu. Když promění všechny kožíšky, bodlinky i poslední peříčka nabílo, i on sám se převleče do bílých šatů a vyrazí do ztichlého, zasněženého lesa hledat malinkou zimní jedličku. Její příchod oslavuje celý les. Ten den slaví narozeniny i všichni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tukoni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cs-CZ" sz="900" dirty="0">
                <a:solidFill>
                  <a:schemeClr val="bg1"/>
                </a:solidFill>
                <a:latin typeface="+mj-lt"/>
              </a:rPr>
              <a:t>Co dělají zvířátka v zimě? Čím se živí, když všechno zasype sníh? </a:t>
            </a:r>
            <a:br>
              <a:rPr lang="cs-CZ" sz="900" dirty="0">
                <a:solidFill>
                  <a:schemeClr val="bg1"/>
                </a:solidFill>
                <a:latin typeface="+mj-lt"/>
              </a:rPr>
            </a:br>
            <a:r>
              <a:rPr lang="cs-CZ" sz="900" dirty="0">
                <a:solidFill>
                  <a:schemeClr val="bg1"/>
                </a:solidFill>
                <a:latin typeface="+mj-lt"/>
              </a:rPr>
              <a:t>Třeba takový medvěd celou zimu prospí. Ó, to by byla krása, zasní se zubr. A tak vyhledá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tukoně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, kouzelné lesní bytosti, které ukládají zvířátka k zimnímu spánku. Podaří se zubrovi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tukoně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 přesvědčit, že by také rád celou zimu prospal a probudil se až s prvními paprsky jarního sluníčka? </a:t>
            </a:r>
            <a:br>
              <a:rPr lang="cs-CZ" sz="900" dirty="0">
                <a:solidFill>
                  <a:schemeClr val="bg1"/>
                </a:solidFill>
                <a:latin typeface="+mj-lt"/>
              </a:rPr>
            </a:br>
            <a:r>
              <a:rPr lang="cs-CZ" sz="900" dirty="0">
                <a:solidFill>
                  <a:schemeClr val="bg1"/>
                </a:solidFill>
                <a:latin typeface="+mj-lt"/>
              </a:rPr>
              <a:t>Půvabná obrázková knížka pro nejmenší okouzlí jedinečným výtvarným stylem a nezaměnitelnou atmosférou.</a:t>
            </a:r>
          </a:p>
          <a:p>
            <a:r>
              <a:rPr lang="cs-CZ" sz="900" dirty="0">
                <a:solidFill>
                  <a:schemeClr val="bg1"/>
                </a:solidFill>
                <a:latin typeface="+mj-lt"/>
              </a:rPr>
              <a:t>Co dělají zvířátka v zimě, když všechno zasype sníh? Třeba takový medvěd celou zimu prospí. Počkat, ale já nechci jít spát! Co kdyby mi něco báječného uteklo? Podzim pomalu končí. Brzy přijdou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tukoni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 a uloží medvěda k zimnímu spánku. Už pro něj připravili krásný teplý pelíšek. Jenže medvěd potká zubra, který mu vypráví, jaké to je v zimě. Ach, to musí být nádhera, zasní se medvěd. Taky bych chtěl poznat sníh i mráz a zažít zimní radovánky. Podaří se </a:t>
            </a:r>
            <a:r>
              <a:rPr lang="cs-CZ" sz="900" dirty="0" err="1">
                <a:solidFill>
                  <a:schemeClr val="bg1"/>
                </a:solidFill>
                <a:latin typeface="+mj-lt"/>
              </a:rPr>
              <a:t>tukoňům</a:t>
            </a:r>
            <a:r>
              <a:rPr lang="cs-CZ" sz="900" dirty="0">
                <a:solidFill>
                  <a:schemeClr val="bg1"/>
                </a:solidFill>
                <a:latin typeface="+mj-lt"/>
              </a:rPr>
              <a:t> medvědího neposluchu přemluvit, aby šel spát?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D4E1F76-1337-65C5-51A5-DA544DA7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361" y="2599364"/>
            <a:ext cx="2765877" cy="3639312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4E67149-66DD-CE52-69A8-9CCEB391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62" y="2599364"/>
            <a:ext cx="2765877" cy="3639312"/>
          </a:xfrm>
          <a:prstGeom prst="rect">
            <a:avLst/>
          </a:prstGeom>
        </p:spPr>
      </p:pic>
      <p:pic>
        <p:nvPicPr>
          <p:cNvPr id="7" name="Obrázek 6" descr="Obsah obrázku text, kámen&#10;&#10;Popis byl vytvořen automaticky">
            <a:extLst>
              <a:ext uri="{FF2B5EF4-FFF2-40B4-BE49-F238E27FC236}">
                <a16:creationId xmlns:a16="http://schemas.microsoft.com/office/drawing/2014/main" id="{B00FEB4A-2DD3-B021-83EC-FE6C5ADFA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892" y="2599364"/>
            <a:ext cx="2772494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72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92090-F58F-8349-6777-AC62EF1D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 fontScale="90000"/>
          </a:bodyPr>
          <a:lstStyle/>
          <a:p>
            <a:r>
              <a:rPr lang="cs-CZ" sz="4200"/>
              <a:t>Dřívější překlady ukrajinských pohádek do češtiny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19ECD-15BB-4290-C0EE-A28C98BD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+mj-lt"/>
              </a:rPr>
              <a:t>1950 – Ukrajinské lidové pohádky (Jiří Horák)</a:t>
            </a:r>
          </a:p>
          <a:p>
            <a:r>
              <a:rPr lang="cs-CZ" sz="2400" dirty="0">
                <a:latin typeface="+mj-lt"/>
              </a:rPr>
              <a:t>1969 </a:t>
            </a:r>
            <a:r>
              <a:rPr lang="ru-RU" sz="2400" dirty="0">
                <a:latin typeface="+mj-lt"/>
              </a:rPr>
              <a:t>– </a:t>
            </a:r>
            <a:r>
              <a:rPr lang="cs-CZ" sz="2400" dirty="0">
                <a:latin typeface="+mj-lt"/>
              </a:rPr>
              <a:t>sbírka pohádek Zlatý střevíček </a:t>
            </a:r>
            <a:r>
              <a:rPr lang="ru-RU" sz="2400" dirty="0">
                <a:latin typeface="+mj-lt"/>
              </a:rPr>
              <a:t>(</a:t>
            </a:r>
            <a:r>
              <a:rPr lang="cs-CZ" sz="2400" dirty="0">
                <a:latin typeface="+mj-lt"/>
              </a:rPr>
              <a:t>Jan Vladislav). </a:t>
            </a:r>
          </a:p>
          <a:p>
            <a:r>
              <a:rPr lang="cs-CZ" sz="2400" dirty="0">
                <a:latin typeface="+mj-lt"/>
              </a:rPr>
              <a:t>2004 – Pomsta </a:t>
            </a:r>
            <a:r>
              <a:rPr lang="cs-CZ" sz="2400" dirty="0" err="1">
                <a:latin typeface="+mj-lt"/>
              </a:rPr>
              <a:t>Oleksy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Dobvuše</a:t>
            </a:r>
            <a:r>
              <a:rPr lang="cs-CZ" sz="2400" dirty="0">
                <a:latin typeface="+mj-lt"/>
              </a:rPr>
              <a:t>. Ukrajinské mýty, pohádky a pověsti. Přeložila Rita </a:t>
            </a:r>
            <a:r>
              <a:rPr lang="cs-CZ" sz="2400" dirty="0" err="1">
                <a:latin typeface="+mj-lt"/>
              </a:rPr>
              <a:t>Kindlerová</a:t>
            </a:r>
            <a:r>
              <a:rPr lang="cs-CZ" sz="2400" dirty="0">
                <a:latin typeface="+mj-lt"/>
              </a:rPr>
              <a:t> a kolektiv</a:t>
            </a:r>
          </a:p>
          <a:p>
            <a:pPr marL="0" indent="0">
              <a:buNone/>
            </a:pPr>
            <a:br>
              <a:rPr lang="cs-CZ" sz="2400" dirty="0"/>
            </a:br>
            <a:br>
              <a:rPr lang="cs-CZ" sz="2400" dirty="0"/>
            </a:br>
            <a:endParaRPr lang="cs-CZ" sz="24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15E9509-45DD-FCB1-4A87-E758BEDCC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5" r="-3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330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22D21-E0A7-F7FE-B16F-5E078609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Art studio </a:t>
            </a:r>
            <a:r>
              <a:rPr lang="cs-CZ" sz="4800" dirty="0" err="1"/>
              <a:t>Agrafka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567C8-A4BF-058A-8864-870602A4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1800" dirty="0"/>
              <a:t>Vytvařejí ilustrace pro různé knihy:</a:t>
            </a:r>
            <a:endParaRPr lang="cs-CZ" sz="1800" dirty="0">
              <a:hlinkClick r:id="" action="ppaction://noaction"/>
            </a:endParaRPr>
          </a:p>
          <a:p>
            <a:r>
              <a:rPr lang="cs-CZ" sz="1800" dirty="0">
                <a:hlinkClick r:id="" action="ppaction://noaction"/>
              </a:rPr>
              <a:t>https://agrafkastudio.com/work</a:t>
            </a:r>
            <a:endParaRPr lang="cs-CZ" sz="1800" dirty="0"/>
          </a:p>
          <a:p>
            <a:r>
              <a:rPr lang="cs-CZ" sz="1800" dirty="0"/>
              <a:t>Mimo jiné vytvářejí i poznávací knihy pro děti:</a:t>
            </a:r>
          </a:p>
          <a:p>
            <a:r>
              <a:rPr lang="cs-CZ" sz="1800" dirty="0">
                <a:hlinkClick r:id="rId2"/>
              </a:rPr>
              <a:t>https://agrafkastudio.com/ya-tak-bachu-i-see-that</a:t>
            </a:r>
            <a:endParaRPr lang="cs-CZ" sz="1800" dirty="0"/>
          </a:p>
          <a:p>
            <a:r>
              <a:rPr lang="cs-CZ" sz="1800" dirty="0"/>
              <a:t>Obdrželi mnoho ilustrátorských ocenění na Ukrajině a ve světě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442C1A-A934-39CC-3375-72E69391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7" r="1124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480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6866CB-FA32-B2D7-EF9F-E261469F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cs-CZ" sz="3600" dirty="0"/>
              <a:t>První spisovatelé pohádek</a:t>
            </a:r>
            <a:br>
              <a:rPr lang="cs-CZ" sz="3600" dirty="0"/>
            </a:br>
            <a:r>
              <a:rPr lang="cs-CZ" sz="3600" dirty="0"/>
              <a:t>na Ukrajině</a:t>
            </a:r>
          </a:p>
        </p:txBody>
      </p:sp>
      <p:pic>
        <p:nvPicPr>
          <p:cNvPr id="5" name="Obrázek 4" descr="Obsah obrázku Lidská tvář, portrét, oblečení, vázanka&#10;&#10;Popis byl vytvořen automaticky">
            <a:extLst>
              <a:ext uri="{FF2B5EF4-FFF2-40B4-BE49-F238E27FC236}">
                <a16:creationId xmlns:a16="http://schemas.microsoft.com/office/drawing/2014/main" id="{CC863702-90C6-65B6-6C6B-2F75DCEC5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" r="8403" b="1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0AF48-E3A7-5E28-5F2F-E965A042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cs-CZ" sz="1800" dirty="0"/>
              <a:t>Orest </a:t>
            </a:r>
            <a:r>
              <a:rPr lang="cs-CZ" sz="1800" dirty="0" err="1"/>
              <a:t>Somiv</a:t>
            </a:r>
            <a:r>
              <a:rPr lang="cs-CZ" sz="1800" dirty="0"/>
              <a:t> (</a:t>
            </a:r>
            <a:r>
              <a:rPr lang="uk-UA" sz="1800" dirty="0"/>
              <a:t>Орест Сомів</a:t>
            </a:r>
            <a:r>
              <a:rPr lang="cs-CZ" sz="1800" b="1" dirty="0"/>
              <a:t>) – </a:t>
            </a:r>
            <a:r>
              <a:rPr lang="cs-CZ" sz="1800" dirty="0"/>
              <a:t>(pseudonym </a:t>
            </a:r>
            <a:r>
              <a:rPr lang="cs-CZ" sz="1800" dirty="0" err="1"/>
              <a:t>Porfyrij</a:t>
            </a:r>
            <a:r>
              <a:rPr lang="cs-CZ" sz="1800" dirty="0"/>
              <a:t> </a:t>
            </a:r>
            <a:r>
              <a:rPr lang="cs-CZ" sz="1800" dirty="0" err="1"/>
              <a:t>Bajskyj</a:t>
            </a:r>
            <a:r>
              <a:rPr lang="cs-CZ" sz="1800" dirty="0"/>
              <a:t> / </a:t>
            </a:r>
            <a:r>
              <a:rPr lang="uk-UA" sz="1800" dirty="0"/>
              <a:t>Порфирій Байський</a:t>
            </a:r>
            <a:r>
              <a:rPr lang="cs-CZ" sz="1800" dirty="0"/>
              <a:t>).</a:t>
            </a:r>
          </a:p>
          <a:p>
            <a:pPr>
              <a:lnSpc>
                <a:spcPct val="91000"/>
              </a:lnSpc>
            </a:pPr>
            <a:r>
              <a:rPr lang="cs-CZ" sz="1800" dirty="0"/>
              <a:t>Pohádka </a:t>
            </a:r>
            <a:r>
              <a:rPr lang="cs-CZ" sz="1800" i="1" dirty="0"/>
              <a:t>Rusalka</a:t>
            </a:r>
            <a:r>
              <a:rPr lang="cs-CZ" sz="1800" dirty="0"/>
              <a:t> /</a:t>
            </a:r>
            <a:r>
              <a:rPr lang="uk-UA" sz="1800" dirty="0"/>
              <a:t> «Русалка»</a:t>
            </a:r>
            <a:r>
              <a:rPr lang="cs-CZ" sz="1800" dirty="0"/>
              <a:t>.</a:t>
            </a:r>
            <a:endParaRPr lang="uk-UA" sz="1800" dirty="0"/>
          </a:p>
          <a:p>
            <a:pPr>
              <a:lnSpc>
                <a:spcPct val="91000"/>
              </a:lnSpc>
            </a:pPr>
            <a:r>
              <a:rPr lang="cs-CZ" sz="1800" dirty="0"/>
              <a:t>Typická romantická situace: chatka v lese pod Kyjevem, dojemný milostný příběh </a:t>
            </a:r>
            <a:r>
              <a:rPr lang="cs-CZ" sz="1800" dirty="0" err="1"/>
              <a:t>Horpyny</a:t>
            </a:r>
            <a:r>
              <a:rPr lang="cs-CZ" sz="1800" dirty="0"/>
              <a:t> s Polákem (Kazimierz </a:t>
            </a:r>
            <a:r>
              <a:rPr lang="cs-CZ" sz="1800" dirty="0" err="1"/>
              <a:t>Czepek</a:t>
            </a:r>
            <a:r>
              <a:rPr lang="cs-CZ" sz="1800" dirty="0"/>
              <a:t>), čaroděj odvrátí zamilovanost, z nešťastné lásky se </a:t>
            </a:r>
            <a:r>
              <a:rPr lang="cs-CZ" sz="1800" dirty="0" err="1"/>
              <a:t>Horpyna</a:t>
            </a:r>
            <a:r>
              <a:rPr lang="cs-CZ" sz="1800" dirty="0"/>
              <a:t> utopí, stane se mořskou pannou, matka ji (pomocí kouzelných prostředků) chce vrátit do světa živých. Nepodaří se jí to, mořská panna-dcera uteče a viník jejího neštěstí je potrestán</a:t>
            </a:r>
            <a:r>
              <a:rPr lang="uk-UA" sz="1800" dirty="0"/>
              <a:t> </a:t>
            </a:r>
            <a:r>
              <a:rPr lang="cs-CZ" sz="1800" dirty="0"/>
              <a:t>zalechtáním.</a:t>
            </a:r>
          </a:p>
        </p:txBody>
      </p:sp>
    </p:spTree>
    <p:extLst>
      <p:ext uri="{BB962C8B-B14F-4D97-AF65-F5344CB8AC3E}">
        <p14:creationId xmlns:p14="http://schemas.microsoft.com/office/powerpoint/2010/main" val="27322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2922D-9875-A46F-5B24-202588F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600" dirty="0"/>
              <a:t>První spisovatelé pohádek</a:t>
            </a:r>
            <a:br>
              <a:rPr lang="cs-CZ" sz="6600" dirty="0"/>
            </a:br>
            <a:r>
              <a:rPr lang="cs-CZ" sz="6600" dirty="0"/>
              <a:t>na Ukrajině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FE612C-9D10-227C-F186-A48EB0EE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395243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Levko</a:t>
            </a:r>
            <a:r>
              <a:rPr lang="cs-CZ" dirty="0"/>
              <a:t> </a:t>
            </a:r>
            <a:r>
              <a:rPr lang="cs-CZ" dirty="0" err="1"/>
              <a:t>Borovykovskij</a:t>
            </a:r>
            <a:r>
              <a:rPr lang="cs-CZ" dirty="0"/>
              <a:t> – démonologická pohádka </a:t>
            </a:r>
            <a:r>
              <a:rPr lang="cs-CZ" i="1" dirty="0"/>
              <a:t>Zázračná brokovnice</a:t>
            </a:r>
            <a:r>
              <a:rPr lang="cs-CZ" dirty="0"/>
              <a:t> o lidech, kteří prodali své duše čertu.</a:t>
            </a:r>
          </a:p>
          <a:p>
            <a:r>
              <a:rPr lang="cs-CZ" dirty="0" err="1"/>
              <a:t>Jevhen</a:t>
            </a:r>
            <a:r>
              <a:rPr lang="cs-CZ" dirty="0"/>
              <a:t> </a:t>
            </a:r>
            <a:r>
              <a:rPr lang="cs-CZ" dirty="0" err="1"/>
              <a:t>Hrebinka</a:t>
            </a:r>
            <a:r>
              <a:rPr lang="cs-CZ" dirty="0"/>
              <a:t> – pohádka </a:t>
            </a:r>
            <a:r>
              <a:rPr lang="cs-CZ" i="1" dirty="0"/>
              <a:t>Macecha a slečna </a:t>
            </a:r>
            <a:r>
              <a:rPr lang="cs-CZ" dirty="0"/>
              <a:t>(o nepřátelském vztahu macechy a nevlastní dcery).</a:t>
            </a:r>
          </a:p>
          <a:p>
            <a:r>
              <a:rPr lang="cs-CZ" dirty="0" err="1"/>
              <a:t>Pantelejmon</a:t>
            </a:r>
            <a:r>
              <a:rPr lang="cs-CZ" dirty="0"/>
              <a:t> Kuliš – pohádka </a:t>
            </a:r>
            <a:r>
              <a:rPr lang="cs-CZ" i="1" dirty="0"/>
              <a:t>Kohout</a:t>
            </a:r>
            <a:r>
              <a:rPr lang="cs-CZ" dirty="0"/>
              <a:t> (často je považovaná za bajku, ale je tam motiv putování, který je vlastní pohádce).</a:t>
            </a:r>
          </a:p>
          <a:p>
            <a:r>
              <a:rPr lang="cs-CZ" dirty="0"/>
              <a:t>Mykola </a:t>
            </a:r>
            <a:r>
              <a:rPr lang="cs-CZ" dirty="0" err="1"/>
              <a:t>Kostomarov</a:t>
            </a:r>
            <a:r>
              <a:rPr lang="cs-CZ" dirty="0"/>
              <a:t> – pohádka </a:t>
            </a:r>
            <a:r>
              <a:rPr lang="cs-CZ" i="1" dirty="0"/>
              <a:t>Taška</a:t>
            </a:r>
            <a:r>
              <a:rPr lang="cs-CZ" dirty="0"/>
              <a:t> o magickém předmětu a neschopnosti lidí jej používat.</a:t>
            </a:r>
          </a:p>
          <a:p>
            <a:r>
              <a:rPr lang="cs-CZ" dirty="0" err="1"/>
              <a:t>Juriyj</a:t>
            </a:r>
            <a:r>
              <a:rPr lang="cs-CZ" dirty="0"/>
              <a:t> </a:t>
            </a:r>
            <a:r>
              <a:rPr lang="cs-CZ" dirty="0" err="1"/>
              <a:t>Fedkovich</a:t>
            </a:r>
            <a:r>
              <a:rPr lang="cs-CZ" dirty="0"/>
              <a:t> – pohádka </a:t>
            </a:r>
            <a:r>
              <a:rPr lang="cs-CZ" i="1" dirty="0"/>
              <a:t>Proč je moře slané?</a:t>
            </a:r>
            <a:r>
              <a:rPr lang="cs-CZ" dirty="0"/>
              <a:t> Je tam také kouzelný předmět (mlýnek), ale autor obohacuje pohádku o démonologické prvky (lesní mužík – </a:t>
            </a:r>
            <a:r>
              <a:rPr lang="uk-UA" dirty="0"/>
              <a:t>Лісовик</a:t>
            </a:r>
            <a:r>
              <a:rPr lang="cs-CZ" dirty="0"/>
              <a:t>) a slovanskou mytologii (</a:t>
            </a:r>
            <a:r>
              <a:rPr lang="cs-CZ" dirty="0" err="1"/>
              <a:t>Dažbog</a:t>
            </a:r>
            <a:r>
              <a:rPr lang="cs-CZ" dirty="0"/>
              <a:t> – </a:t>
            </a:r>
            <a:r>
              <a:rPr lang="uk-UA" dirty="0"/>
              <a:t>Дажбог</a:t>
            </a:r>
            <a:r>
              <a:rPr lang="cs-CZ" dirty="0"/>
              <a:t>) apod.</a:t>
            </a:r>
          </a:p>
        </p:txBody>
      </p:sp>
    </p:spTree>
    <p:extLst>
      <p:ext uri="{BB962C8B-B14F-4D97-AF65-F5344CB8AC3E}">
        <p14:creationId xmlns:p14="http://schemas.microsoft.com/office/powerpoint/2010/main" val="227263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3BA73-DE35-0124-5E09-0C3BD3E7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600" dirty="0"/>
              <a:t>První spisovatelé pohádek</a:t>
            </a:r>
            <a:br>
              <a:rPr lang="cs-CZ" sz="6600" dirty="0"/>
            </a:br>
            <a:r>
              <a:rPr lang="cs-CZ" sz="6600" dirty="0"/>
              <a:t>na Ukrajině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EA104-8367-CE77-9533-6E0324F0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Hrycko</a:t>
            </a:r>
            <a:r>
              <a:rPr lang="cs-CZ" dirty="0"/>
              <a:t> </a:t>
            </a:r>
            <a:r>
              <a:rPr lang="cs-CZ" dirty="0" err="1"/>
              <a:t>Karpenko</a:t>
            </a:r>
            <a:r>
              <a:rPr lang="cs-CZ" dirty="0"/>
              <a:t> –  pohádka </a:t>
            </a:r>
            <a:r>
              <a:rPr lang="cs-CZ" i="1" dirty="0"/>
              <a:t>Vlk a starý pes </a:t>
            </a:r>
            <a:r>
              <a:rPr lang="cs-CZ" dirty="0"/>
              <a:t>(literárně zpracovaná pohádka o zvířatech).</a:t>
            </a:r>
          </a:p>
          <a:p>
            <a:r>
              <a:rPr lang="cs-CZ" dirty="0"/>
              <a:t>Mikola </a:t>
            </a:r>
            <a:r>
              <a:rPr lang="cs-CZ" dirty="0" err="1"/>
              <a:t>Tychorskyj</a:t>
            </a:r>
            <a:r>
              <a:rPr lang="cs-CZ" dirty="0"/>
              <a:t> – </a:t>
            </a:r>
            <a:r>
              <a:rPr lang="cs-CZ" i="1" dirty="0" err="1"/>
              <a:t>Vyrlook</a:t>
            </a:r>
            <a:r>
              <a:rPr lang="cs-CZ" dirty="0"/>
              <a:t> je mytologická pohádka o lesní bytosti, která škodí lidem. Hrdina se setká se třemi kouzelnými věcmi (netradičními pro pohádku) – provaz, </a:t>
            </a:r>
            <a:r>
              <a:rPr lang="cs-CZ" dirty="0" err="1"/>
              <a:t>makohin</a:t>
            </a:r>
            <a:r>
              <a:rPr lang="cs-CZ" dirty="0"/>
              <a:t> (</a:t>
            </a:r>
            <a:r>
              <a:rPr lang="uk-UA" dirty="0"/>
              <a:t>макогін; </a:t>
            </a:r>
            <a:r>
              <a:rPr lang="cs-CZ" dirty="0"/>
              <a:t>speciální dřevěné náčiní ve tvaru drtiče pro mletí různých potravin nebo máku) a žalud.</a:t>
            </a:r>
            <a:endParaRPr lang="uk-UA" dirty="0"/>
          </a:p>
          <a:p>
            <a:r>
              <a:rPr lang="cs-CZ" dirty="0"/>
              <a:t>Ivan </a:t>
            </a:r>
            <a:r>
              <a:rPr lang="cs-CZ" dirty="0" err="1"/>
              <a:t>Naumovyč</a:t>
            </a:r>
            <a:r>
              <a:rPr lang="cs-CZ" dirty="0"/>
              <a:t> – pohádka Danilo </a:t>
            </a:r>
            <a:r>
              <a:rPr lang="cs-CZ" dirty="0" err="1"/>
              <a:t>Žužlja</a:t>
            </a:r>
            <a:r>
              <a:rPr lang="cs-CZ" dirty="0"/>
              <a:t> (křesťanský motiv s příměsí legend a apokryfů, ale pohádkově zpracovaný).</a:t>
            </a:r>
          </a:p>
          <a:p>
            <a:r>
              <a:rPr lang="cs-CZ" dirty="0"/>
              <a:t>Marko </a:t>
            </a:r>
            <a:r>
              <a:rPr lang="cs-CZ" dirty="0" err="1"/>
              <a:t>Vovchok</a:t>
            </a:r>
            <a:r>
              <a:rPr lang="cs-CZ" dirty="0"/>
              <a:t> – originální styl (pohádka </a:t>
            </a:r>
            <a:r>
              <a:rPr lang="cs-CZ" i="1" dirty="0"/>
              <a:t>Devět bratrů a desátá sestra</a:t>
            </a:r>
            <a:r>
              <a:rPr lang="cs-CZ" dirty="0"/>
              <a:t>, </a:t>
            </a:r>
            <a:r>
              <a:rPr lang="cs-CZ" i="1" dirty="0"/>
              <a:t>Zlý trn a dobrá růže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79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kica, kresba, obraz, ilustrace&#10;&#10;Popis byl vytvořen automaticky">
            <a:extLst>
              <a:ext uri="{FF2B5EF4-FFF2-40B4-BE49-F238E27FC236}">
                <a16:creationId xmlns:a16="http://schemas.microsoft.com/office/drawing/2014/main" id="{785D1119-0FBA-7F69-C842-A3F8F78FF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13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64432"/>
            <a:ext cx="6096000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78918F-3464-55DD-0942-7C37637D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023" y="990599"/>
            <a:ext cx="4857751" cy="1563989"/>
          </a:xfrm>
        </p:spPr>
        <p:txBody>
          <a:bodyPr>
            <a:normAutofit/>
          </a:bodyPr>
          <a:lstStyle/>
          <a:p>
            <a:r>
              <a:rPr lang="cs-CZ" sz="5100"/>
              <a:t>Pohádka anekdota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15D795-EBA0-4245-89F8-B45948168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2727295"/>
            <a:ext cx="6096000" cy="345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75B6A-A108-3AFC-6298-5D70365D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24" y="3071909"/>
            <a:ext cx="4924426" cy="279549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cs-CZ" sz="1600" err="1"/>
              <a:t>Jakov</a:t>
            </a:r>
            <a:r>
              <a:rPr lang="cs-CZ" sz="1600"/>
              <a:t> </a:t>
            </a:r>
            <a:r>
              <a:rPr lang="cs-CZ" sz="1600" err="1"/>
              <a:t>Kucharenko</a:t>
            </a:r>
            <a:r>
              <a:rPr lang="cs-CZ" sz="1600"/>
              <a:t> – pohádka </a:t>
            </a:r>
            <a:r>
              <a:rPr lang="cs-CZ" sz="1600" i="1"/>
              <a:t>Černý kůň </a:t>
            </a:r>
            <a:r>
              <a:rPr lang="cs-CZ" sz="1600"/>
              <a:t>(</a:t>
            </a:r>
            <a:r>
              <a:rPr lang="uk-UA" sz="1600"/>
              <a:t>«</a:t>
            </a:r>
            <a:r>
              <a:rPr lang="uk-UA" sz="1600" err="1"/>
              <a:t>Воронний</a:t>
            </a:r>
            <a:r>
              <a:rPr lang="uk-UA" sz="1600"/>
              <a:t> кінь»</a:t>
            </a:r>
            <a:r>
              <a:rPr lang="cs-CZ" sz="1600"/>
              <a:t>)</a:t>
            </a:r>
          </a:p>
          <a:p>
            <a:pPr>
              <a:lnSpc>
                <a:spcPct val="91000"/>
              </a:lnSpc>
            </a:pPr>
            <a:r>
              <a:rPr lang="cs-CZ" sz="1600" err="1"/>
              <a:t>Anatoľ</a:t>
            </a:r>
            <a:r>
              <a:rPr lang="uk-UA" sz="1600"/>
              <a:t> </a:t>
            </a:r>
            <a:r>
              <a:rPr lang="cs-CZ" sz="1600" err="1"/>
              <a:t>Svydnyckyj</a:t>
            </a:r>
            <a:r>
              <a:rPr lang="cs-CZ" sz="1600"/>
              <a:t> – pohádka </a:t>
            </a:r>
            <a:r>
              <a:rPr lang="cs-CZ" sz="1600" i="1"/>
              <a:t>Kouzelné zvonečky</a:t>
            </a:r>
            <a:r>
              <a:rPr lang="uk-UA" sz="1600" i="1"/>
              <a:t> </a:t>
            </a:r>
            <a:r>
              <a:rPr lang="cs-CZ" sz="1600"/>
              <a:t>(</a:t>
            </a:r>
            <a:r>
              <a:rPr lang="uk-UA" sz="1600"/>
              <a:t>«Чарівні дзвіночки»</a:t>
            </a:r>
            <a:r>
              <a:rPr lang="cs-CZ" sz="1600"/>
              <a:t>)</a:t>
            </a:r>
          </a:p>
          <a:p>
            <a:pPr>
              <a:lnSpc>
                <a:spcPct val="91000"/>
              </a:lnSpc>
            </a:pPr>
            <a:r>
              <a:rPr lang="cs-CZ" sz="1600" err="1"/>
              <a:t>Oleksa</a:t>
            </a:r>
            <a:r>
              <a:rPr lang="cs-CZ" sz="1600"/>
              <a:t> </a:t>
            </a:r>
            <a:r>
              <a:rPr lang="cs-CZ" sz="1600" err="1"/>
              <a:t>Storoženko</a:t>
            </a:r>
            <a:r>
              <a:rPr lang="cs-CZ" sz="1600"/>
              <a:t> – pohádka </a:t>
            </a:r>
            <a:r>
              <a:rPr lang="cs-CZ" sz="1600" i="1"/>
              <a:t>Taková to byla babice, že jí čert podával boty vidlemi,  </a:t>
            </a:r>
            <a:r>
              <a:rPr lang="cs-CZ" sz="1600"/>
              <a:t>(</a:t>
            </a:r>
            <a:r>
              <a:rPr lang="uk-UA" sz="1600"/>
              <a:t>«Се така баба, що чорт їй на махових вилах чоботи </a:t>
            </a:r>
            <a:r>
              <a:rPr lang="uk-UA" sz="1600" err="1"/>
              <a:t>оддав</a:t>
            </a:r>
            <a:r>
              <a:rPr lang="uk-UA" sz="1600"/>
              <a:t>»</a:t>
            </a:r>
            <a:r>
              <a:rPr lang="cs-CZ" sz="1600"/>
              <a:t>)</a:t>
            </a:r>
            <a:r>
              <a:rPr lang="uk-UA" sz="1600"/>
              <a:t>, </a:t>
            </a:r>
            <a:r>
              <a:rPr lang="cs-CZ" sz="1600" i="1"/>
              <a:t>Raději zlý než hloupý </a:t>
            </a:r>
            <a:r>
              <a:rPr lang="cs-CZ" sz="1600"/>
              <a:t>(</a:t>
            </a:r>
            <a:r>
              <a:rPr lang="uk-UA" sz="1600"/>
              <a:t>«</a:t>
            </a:r>
            <a:r>
              <a:rPr lang="uk-UA" sz="1600" err="1"/>
              <a:t>Лучче</a:t>
            </a:r>
            <a:r>
              <a:rPr lang="uk-UA" sz="1600"/>
              <a:t> нехай буде злий, ніж дурний»</a:t>
            </a:r>
            <a:r>
              <a:rPr lang="cs-CZ" sz="1600"/>
              <a:t>)</a:t>
            </a:r>
            <a:r>
              <a:rPr lang="uk-UA" sz="1600"/>
              <a:t>, </a:t>
            </a:r>
            <a:r>
              <a:rPr lang="cs-CZ" sz="1600" i="1"/>
              <a:t>Ženatý čert </a:t>
            </a:r>
            <a:r>
              <a:rPr lang="cs-CZ" sz="1600"/>
              <a:t>(</a:t>
            </a:r>
            <a:r>
              <a:rPr lang="uk-UA" sz="1600"/>
              <a:t>«Жонатий чорт»</a:t>
            </a:r>
            <a:r>
              <a:rPr lang="cs-CZ" sz="1600"/>
              <a:t>)</a:t>
            </a:r>
          </a:p>
          <a:p>
            <a:pPr>
              <a:lnSpc>
                <a:spcPct val="91000"/>
              </a:lnSpc>
            </a:pPr>
            <a:endParaRPr lang="uk-UA" sz="1600"/>
          </a:p>
          <a:p>
            <a:pPr>
              <a:lnSpc>
                <a:spcPct val="91000"/>
              </a:lnSpc>
            </a:pPr>
            <a:endParaRPr lang="uk-UA" sz="1600"/>
          </a:p>
          <a:p>
            <a:pPr>
              <a:lnSpc>
                <a:spcPct val="91000"/>
              </a:lnSpc>
            </a:pPr>
            <a:endParaRPr lang="cs-CZ" sz="1600"/>
          </a:p>
          <a:p>
            <a:pPr>
              <a:lnSpc>
                <a:spcPct val="91000"/>
              </a:lnSpc>
            </a:pPr>
            <a:endParaRPr lang="uk-UA" sz="1600"/>
          </a:p>
        </p:txBody>
      </p:sp>
    </p:spTree>
    <p:extLst>
      <p:ext uri="{BB962C8B-B14F-4D97-AF65-F5344CB8AC3E}">
        <p14:creationId xmlns:p14="http://schemas.microsoft.com/office/powerpoint/2010/main" val="277210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D0213-3F98-52AD-8332-91B7D165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proměny pohádky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25F35-A98E-645F-8189-77F4F4CC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Romantici čerpali motivy z obecně známých světových, nebo z lidových pohádek a měnili je ve svých vlastních dílech.</a:t>
            </a:r>
          </a:p>
          <a:p>
            <a:r>
              <a:rPr lang="cs-CZ" dirty="0"/>
              <a:t>Realisté a po nich novoromantikové stále více zjišťovali, že pohádku je třeba tvořit samostatně, vymýšlet nové zápletky, nové události a opouštět staré (byť osvědčené) šablony.</a:t>
            </a:r>
          </a:p>
          <a:p>
            <a:r>
              <a:rPr lang="cs-CZ" dirty="0"/>
              <a:t>Jasná hranice: pohádky pro děti vs pohádky pro dospělé, které splývají s žánry fantastické literatury – folklorně-fantastická, sci-fi, surrealistická, iracionální, bizarní, magická próza atd.</a:t>
            </a:r>
          </a:p>
          <a:p>
            <a:r>
              <a:rPr lang="cs-CZ" dirty="0"/>
              <a:t>Další žánry pohádky: pohádka-báseň, pohádka-rozsáhlá báseň, pohádka-povídka. Ve dvacátém století se objevil žánr novela-pohádka.</a:t>
            </a:r>
          </a:p>
        </p:txBody>
      </p:sp>
    </p:spTree>
    <p:extLst>
      <p:ext uri="{BB962C8B-B14F-4D97-AF65-F5344CB8AC3E}">
        <p14:creationId xmlns:p14="http://schemas.microsoft.com/office/powerpoint/2010/main" val="303374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E4C19-6B09-90B2-859C-2962C281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659502"/>
            <a:ext cx="10066122" cy="1298448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Klasické motivy a literatura pro děti ve 20.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066ED3-9A42-F378-52E1-730D0E94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8" y="2310715"/>
            <a:ext cx="4484828" cy="4386648"/>
          </a:xfrm>
        </p:spPr>
        <p:txBody>
          <a:bodyPr anchor="ctr">
            <a:normAutofit lnSpcReduction="10000"/>
          </a:bodyPr>
          <a:lstStyle/>
          <a:p>
            <a:pPr algn="just"/>
            <a:endParaRPr lang="uk-UA" sz="1700" dirty="0"/>
          </a:p>
          <a:p>
            <a:pPr algn="just"/>
            <a:endParaRPr lang="uk-UA" sz="1700" dirty="0"/>
          </a:p>
          <a:p>
            <a:pPr algn="just"/>
            <a:r>
              <a:rPr lang="cs-CZ" sz="1700" dirty="0"/>
              <a:t>Klasikové ukrajinské literatury pro děti a mládež:</a:t>
            </a:r>
            <a:endParaRPr lang="uk-UA" sz="1700" dirty="0"/>
          </a:p>
          <a:p>
            <a:pPr algn="just"/>
            <a:r>
              <a:rPr lang="cs-CZ" sz="1700" dirty="0"/>
              <a:t>Ivan Franko, Olena </a:t>
            </a:r>
            <a:r>
              <a:rPr lang="cs-CZ" sz="1700" dirty="0" err="1"/>
              <a:t>Pčilka</a:t>
            </a:r>
            <a:r>
              <a:rPr lang="cs-CZ" sz="1700" dirty="0"/>
              <a:t>, </a:t>
            </a:r>
            <a:r>
              <a:rPr lang="cs-CZ" sz="1700" dirty="0" err="1"/>
              <a:t>Borys</a:t>
            </a:r>
            <a:r>
              <a:rPr lang="cs-CZ" sz="1700" dirty="0"/>
              <a:t> </a:t>
            </a:r>
            <a:r>
              <a:rPr lang="cs-CZ" sz="1700" dirty="0" err="1"/>
              <a:t>Hrinčenko</a:t>
            </a:r>
            <a:r>
              <a:rPr lang="cs-CZ" sz="1700" dirty="0"/>
              <a:t>, Lesja Ukrajinka</a:t>
            </a:r>
          </a:p>
          <a:p>
            <a:pPr algn="just"/>
            <a:r>
              <a:rPr lang="cs-CZ" sz="1700" dirty="0"/>
              <a:t>Motivy – zvířecí, vesnické, ukrajinské tradice (např. sváteční obřady, bohatýrské, hrdinství kozáků apod.).</a:t>
            </a:r>
          </a:p>
          <a:p>
            <a:pPr algn="just"/>
            <a:r>
              <a:rPr lang="cs-CZ" sz="1700" dirty="0"/>
              <a:t>Motivy ze světové literatury v kontextu ukrajinských reálií (např. místo krásné princezny krásná dcera zámožného rolníka, místo lva medvěd apod.)</a:t>
            </a:r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  <a:p>
            <a:pPr algn="just"/>
            <a:endParaRPr lang="cs-CZ" sz="17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D12F3EA-0A10-3D0A-35AF-6CF953880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442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D539DCBC-A63E-8A0C-06C9-A154B7459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9" r="-2" b="4350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5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24FE1-FCC9-CD80-7E3A-F7BC70B9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578" y="361817"/>
            <a:ext cx="6422849" cy="1676603"/>
          </a:xfrm>
        </p:spPr>
        <p:txBody>
          <a:bodyPr>
            <a:normAutofit fontScale="90000"/>
          </a:bodyPr>
          <a:lstStyle/>
          <a:p>
            <a:r>
              <a:rPr lang="cs-CZ" dirty="0"/>
              <a:t>Literatura pro děti a mládež po roce 1991</a:t>
            </a:r>
          </a:p>
        </p:txBody>
      </p:sp>
      <p:pic>
        <p:nvPicPr>
          <p:cNvPr id="7" name="Obrázek 6" descr="Obsah obrázku text, interiér, zdobené&#10;&#10;Popis byl vytvořen automaticky">
            <a:extLst>
              <a:ext uri="{FF2B5EF4-FFF2-40B4-BE49-F238E27FC236}">
                <a16:creationId xmlns:a16="http://schemas.microsoft.com/office/drawing/2014/main" id="{2E7E72D3-0062-5BF2-3C77-7C729592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69" y="0"/>
            <a:ext cx="2552581" cy="3867548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8313823-14C9-9411-6642-DE110A5C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8" y="3796098"/>
            <a:ext cx="3880431" cy="3061902"/>
          </a:xfrm>
          <a:prstGeom prst="rect">
            <a:avLst/>
          </a:prstGeom>
          <a:effectLst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73DB1-BFA0-AE57-F2DC-17D24156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696" y="2410463"/>
            <a:ext cx="6422848" cy="454016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Krize na ukrajinském knižním trhu.</a:t>
            </a:r>
          </a:p>
          <a:p>
            <a:r>
              <a:rPr lang="cs-CZ" dirty="0"/>
              <a:t>Podle Marjany Savky ještě v roce 2012 ruská kniha tvořila 80 % ukrajinského knižního trhu.</a:t>
            </a:r>
            <a:endParaRPr lang="uk-UA" dirty="0"/>
          </a:p>
          <a:p>
            <a:r>
              <a:rPr lang="cs-CZ" dirty="0"/>
              <a:t>Po roce 2000 se ukrajinská kniha pro děti a mládež velmi rychle rozvíjí</a:t>
            </a:r>
          </a:p>
          <a:p>
            <a:pPr marL="0" indent="0" algn="ctr">
              <a:buNone/>
            </a:pPr>
            <a:r>
              <a:rPr lang="cs-CZ" dirty="0"/>
              <a:t>Zachování tradice</a:t>
            </a:r>
          </a:p>
          <a:p>
            <a:pPr algn="just"/>
            <a:r>
              <a:rPr lang="cs-CZ" dirty="0"/>
              <a:t>V roce 2007 Volodymyr </a:t>
            </a:r>
            <a:r>
              <a:rPr lang="cs-CZ" dirty="0" err="1"/>
              <a:t>Rutkivskyj</a:t>
            </a:r>
            <a:r>
              <a:rPr lang="cs-CZ" dirty="0"/>
              <a:t> v dětském vydavatelství „A-BA-BA-HA-LA-MA-HA“ vydal knihu „</a:t>
            </a:r>
            <a:r>
              <a:rPr lang="cs-CZ" dirty="0" err="1"/>
              <a:t>Džuri</a:t>
            </a:r>
            <a:r>
              <a:rPr lang="cs-CZ" dirty="0"/>
              <a:t> kozáka </a:t>
            </a:r>
            <a:r>
              <a:rPr lang="cs-CZ" dirty="0" err="1"/>
              <a:t>Švajky</a:t>
            </a:r>
            <a:r>
              <a:rPr lang="cs-CZ" dirty="0"/>
              <a:t>“ („</a:t>
            </a:r>
            <a:r>
              <a:rPr lang="ru-RU" dirty="0" err="1"/>
              <a:t>Джури</a:t>
            </a:r>
            <a:r>
              <a:rPr lang="ru-RU" dirty="0"/>
              <a:t> </a:t>
            </a:r>
            <a:r>
              <a:rPr lang="ru-RU" dirty="0" err="1"/>
              <a:t>козака</a:t>
            </a:r>
            <a:r>
              <a:rPr lang="ru-RU" dirty="0"/>
              <a:t> </a:t>
            </a:r>
            <a:r>
              <a:rPr lang="ru-RU" dirty="0" err="1"/>
              <a:t>Швайки</a:t>
            </a:r>
            <a:r>
              <a:rPr lang="ru-RU" dirty="0"/>
              <a:t>“). </a:t>
            </a:r>
            <a:r>
              <a:rPr lang="cs-CZ" dirty="0"/>
              <a:t>Tato kniha malé čtenáře přenese do počátků kozáctví. Do doby, kdy vznikali první kozáci. Tato kniha se hned po svém vydání stala velmi oblíbenou. Získala druhé místo v soutěži „Kniha roku“ a u posluchačů rádia získala první místo. </a:t>
            </a:r>
          </a:p>
          <a:p>
            <a:pPr algn="just"/>
            <a:r>
              <a:rPr lang="cs-CZ" dirty="0"/>
              <a:t>Další pokračování na sebe nedala dlouho čekat a tak vycházejí další dva díly dobrodružných příhod malých kozáků, kteří už za tu dobu vyrostli a účastní se bojových výprav. Jsou to knihy s názvem „</a:t>
            </a:r>
            <a:r>
              <a:rPr lang="cs-CZ" dirty="0" err="1"/>
              <a:t>Džuri-charakternyky</a:t>
            </a:r>
            <a:r>
              <a:rPr lang="cs-CZ" dirty="0"/>
              <a:t>“ („</a:t>
            </a:r>
            <a:r>
              <a:rPr lang="ru-RU" dirty="0" err="1"/>
              <a:t>Джури-характерники</a:t>
            </a:r>
            <a:r>
              <a:rPr lang="ru-RU" dirty="0"/>
              <a:t>“) </a:t>
            </a:r>
            <a:r>
              <a:rPr lang="cs-CZ" dirty="0"/>
              <a:t>a „</a:t>
            </a:r>
            <a:r>
              <a:rPr lang="cs-CZ" dirty="0" err="1"/>
              <a:t>Džuri</a:t>
            </a:r>
            <a:r>
              <a:rPr lang="cs-CZ" dirty="0"/>
              <a:t> a ponorka“ </a:t>
            </a:r>
            <a:r>
              <a:rPr lang="uk-UA" dirty="0"/>
              <a:t>(„Джури та підводний човен“).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3265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3"/>
      </a:lt2>
      <a:accent1>
        <a:srgbClr val="E7293F"/>
      </a:accent1>
      <a:accent2>
        <a:srgbClr val="D5177C"/>
      </a:accent2>
      <a:accent3>
        <a:srgbClr val="E729DD"/>
      </a:accent3>
      <a:accent4>
        <a:srgbClr val="9017D5"/>
      </a:accent4>
      <a:accent5>
        <a:srgbClr val="5229E7"/>
      </a:accent5>
      <a:accent6>
        <a:srgbClr val="173DD5"/>
      </a:accent6>
      <a:hlink>
        <a:srgbClr val="7E51C5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2564</Words>
  <Application>Microsoft Office PowerPoint</Application>
  <PresentationFormat>Širokoúhlá obrazovka</PresentationFormat>
  <Paragraphs>114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Demi Cond</vt:lpstr>
      <vt:lpstr>Franklin Gothic Medium</vt:lpstr>
      <vt:lpstr>Times New Roman</vt:lpstr>
      <vt:lpstr>Wingdings</vt:lpstr>
      <vt:lpstr>JuxtaposeVTI</vt:lpstr>
      <vt:lpstr>Ukrajinská autorská pohádka</vt:lpstr>
      <vt:lpstr>LITERÁRNÍ (AUTORSKÁ) Pohádka</vt:lpstr>
      <vt:lpstr>První spisovatelé pohádek na Ukrajině</vt:lpstr>
      <vt:lpstr>První spisovatelé pohádek na Ukrajině</vt:lpstr>
      <vt:lpstr>První spisovatelé pohádek na Ukrajině</vt:lpstr>
      <vt:lpstr>Pohádka anekdota</vt:lpstr>
      <vt:lpstr>Další proměny pohádky</vt:lpstr>
      <vt:lpstr>Klasické motivy a literatura pro děti ve 20. století</vt:lpstr>
      <vt:lpstr>Literatura pro děti a mládež po roce 1991</vt:lpstr>
      <vt:lpstr>Propojení tradičních motivu s moderním světem</vt:lpstr>
      <vt:lpstr>Záhadné světy  Děti ze zvláštními schopnostmi</vt:lpstr>
      <vt:lpstr>Změny v literatuře pro děti a mládež – nová témata</vt:lpstr>
      <vt:lpstr>Žánry literatury pro děti</vt:lpstr>
      <vt:lpstr>Změny v literatuře pro děti a mládež – více dobrodružství</vt:lpstr>
      <vt:lpstr>Proměny zvířecích postav</vt:lpstr>
      <vt:lpstr>Role města v dětské knize</vt:lpstr>
      <vt:lpstr>V říši divů </vt:lpstr>
      <vt:lpstr>Něco pro dospívající</vt:lpstr>
      <vt:lpstr>Změny v literatuře pro děti a mládež po roce 2014 </vt:lpstr>
      <vt:lpstr>Ukrajinské knihy pro děti na českém knižním trhu</vt:lpstr>
      <vt:lpstr>Další knihy Oksany Buly na českém knižním trhu</vt:lpstr>
      <vt:lpstr>Dřívější překlady ukrajinských pohádek do češtiny</vt:lpstr>
      <vt:lpstr>Art studio Agrafka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Ukrajinská autorská pohádka</dc:title>
  <dc:creator>Krystyna Kuznietsova</dc:creator>
  <cp:lastModifiedBy>Krystyna Kuznietsova</cp:lastModifiedBy>
  <cp:revision>23</cp:revision>
  <dcterms:created xsi:type="dcterms:W3CDTF">2023-11-14T14:43:14Z</dcterms:created>
  <dcterms:modified xsi:type="dcterms:W3CDTF">2023-11-20T14:02:49Z</dcterms:modified>
</cp:coreProperties>
</file>