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12192000" cy="6858000"/>
  <p:notesSz cx="6858000" cy="9144000"/>
  <p:embeddedFontLst>
    <p:embeddedFont>
      <p:font typeface="Garamond" panose="02020404030301010803" pitchFamily="18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hjz/uwnwlzuNSl6GJvO8LgDYQL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 snapToGrid="0">
      <p:cViewPr varScale="1">
        <p:scale>
          <a:sx n="104" d="100"/>
          <a:sy n="104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rotWithShape="1">
            <a:blip r:embed="rId2">
              <a:alphaModFix amt="40000"/>
            </a:blip>
            <a:tile tx="-133350" ty="330200" sx="85000" sy="85000" flip="xy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7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7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7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17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9" name="Google Shape;19;p17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26262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20;p17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26262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17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26262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2" name="Google Shape;22;p17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Garamond"/>
              <a:buNone/>
              <a:defRPr sz="7200" b="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564842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5318760" y="1341255"/>
            <a:ext cx="1554480" cy="52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1453896" y="5212080"/>
            <a:ext cx="5905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06919" y="5212080"/>
            <a:ext cx="211188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body" idx="1"/>
          </p:nvPr>
        </p:nvSpPr>
        <p:spPr>
          <a:xfrm rot="5400000">
            <a:off x="4130040" y="-960120"/>
            <a:ext cx="393192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 txBox="1">
            <a:spLocks noGrp="1"/>
          </p:cNvSpPr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body" idx="1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2650-A34C-45D0-B2D6-568B8BDD998E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76CB-3185-456D-A3DB-0E1184634C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54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hlaví části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rotWithShape="1">
            <a:blip r:embed="rId2">
              <a:alphaModFix amt="40000"/>
            </a:blip>
            <a:tile tx="-133350" ty="330200" sx="85000" sy="85000" flip="xy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18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18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18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18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3" name="Google Shape;33;p18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7D3B1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18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7D3B1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" name="Google Shape;35;p18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7D3B1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6" name="Google Shape;36;p18"/>
          <p:cNvSpPr txBox="1"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Garamond"/>
              <a:buNone/>
              <a:defRPr sz="72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dt" idx="10"/>
          </p:nvPr>
        </p:nvSpPr>
        <p:spPr>
          <a:xfrm>
            <a:off x="5321808" y="1344502"/>
            <a:ext cx="155448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ftr" idx="11"/>
          </p:nvPr>
        </p:nvSpPr>
        <p:spPr>
          <a:xfrm>
            <a:off x="1453896" y="5212080"/>
            <a:ext cx="590702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8604504" y="5212080"/>
            <a:ext cx="211226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2"/>
          </p:nvPr>
        </p:nvSpPr>
        <p:spPr>
          <a:xfrm>
            <a:off x="637032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1069848" y="2755898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3"/>
          </p:nvPr>
        </p:nvSpPr>
        <p:spPr>
          <a:xfrm>
            <a:off x="637336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4"/>
          </p:nvPr>
        </p:nvSpPr>
        <p:spPr>
          <a:xfrm>
            <a:off x="6373368" y="2756581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sah s titulkem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  <a:defRPr sz="2800" b="0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77724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Char char="◦"/>
              <a:defRPr sz="19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2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10396728" y="6227064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80" name="Google Shape;80;p24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ek s titulkem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  <a:defRPr sz="2800" b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>
            <a:spLocks noGrp="1"/>
          </p:cNvSpPr>
          <p:nvPr>
            <p:ph type="pic" idx="2"/>
          </p:nvPr>
        </p:nvSpPr>
        <p:spPr>
          <a:xfrm>
            <a:off x="228599" y="237744"/>
            <a:ext cx="8531352" cy="6382512"/>
          </a:xfrm>
          <a:prstGeom prst="rect">
            <a:avLst/>
          </a:prstGeom>
          <a:solidFill>
            <a:srgbClr val="BFB9B9"/>
          </a:solidFill>
          <a:ln>
            <a:noFill/>
          </a:ln>
        </p:spPr>
      </p:sp>
      <p:sp>
        <p:nvSpPr>
          <p:cNvPr id="85" name="Google Shape;85;p25"/>
          <p:cNvSpPr txBox="1">
            <a:spLocks noGrp="1"/>
          </p:cNvSpPr>
          <p:nvPr>
            <p:ph type="body" idx="1"/>
          </p:nvPr>
        </p:nvSpPr>
        <p:spPr>
          <a:xfrm>
            <a:off x="9296400" y="2286000"/>
            <a:ext cx="2432304" cy="350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sldNum" idx="12"/>
          </p:nvPr>
        </p:nvSpPr>
        <p:spPr>
          <a:xfrm>
            <a:off x="10396728" y="6227064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89" name="Google Shape;89;p25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  <a:defRPr sz="4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2" name="Google Shape;12;p16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uk-UA" sz="4400" cap="none"/>
              <a:t>Виникнення української народної казки. </a:t>
            </a:r>
            <a:br>
              <a:rPr lang="uk-UA" sz="4400" cap="none"/>
            </a:br>
            <a:r>
              <a:rPr lang="uk-UA" sz="4400" cap="none"/>
              <a:t>Збирання українських казок. </a:t>
            </a:r>
            <a:br>
              <a:rPr lang="uk-UA" sz="4400" cap="none"/>
            </a:br>
            <a:r>
              <a:rPr lang="uk-UA" sz="4400" cap="none"/>
              <a:t>Збирання чеських казок.</a:t>
            </a:r>
            <a:endParaRPr sz="4400" cap="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>
            <a:spLocks noGrp="1"/>
          </p:cNvSpPr>
          <p:nvPr>
            <p:ph type="body" idx="1"/>
          </p:nvPr>
        </p:nvSpPr>
        <p:spPr>
          <a:xfrm>
            <a:off x="1563624" y="1951630"/>
            <a:ext cx="6007960" cy="341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uk-UA" sz="2800" b="1">
                <a:solidFill>
                  <a:schemeClr val="dk1"/>
                </a:solidFill>
              </a:rPr>
              <a:t>Іван Манжура</a:t>
            </a:r>
            <a:endParaRPr sz="28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</a:pPr>
            <a:r>
              <a:rPr lang="uk-UA" sz="2800">
                <a:solidFill>
                  <a:schemeClr val="dk1"/>
                </a:solidFill>
              </a:rPr>
              <a:t>«Сказки, пословицы и т.п., записанные в Екатеринославской и Харьковской губерниях» (Харків, 1890);  «Малорусские сказки, пословицы и поверья, записанные И. И. Манжурой» (Харків, 1894).</a:t>
            </a:r>
            <a:endParaRPr sz="28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</a:pPr>
            <a:endParaRPr sz="2800" b="1">
              <a:solidFill>
                <a:schemeClr val="dk1"/>
              </a:solidFill>
            </a:endParaRPr>
          </a:p>
        </p:txBody>
      </p:sp>
      <p:pic>
        <p:nvPicPr>
          <p:cNvPr id="160" name="Google Shape;1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1584" y="1132764"/>
            <a:ext cx="3374771" cy="4592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>
            <a:spLocks noGrp="1"/>
          </p:cNvSpPr>
          <p:nvPr>
            <p:ph type="subTitle" idx="1"/>
          </p:nvPr>
        </p:nvSpPr>
        <p:spPr>
          <a:xfrm>
            <a:off x="5315235" y="1815152"/>
            <a:ext cx="5480145" cy="3507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uk-UA" sz="3200" b="1">
                <a:solidFill>
                  <a:schemeClr val="dk1"/>
                </a:solidFill>
              </a:rPr>
              <a:t>Володимир Гнатюк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uk-UA" sz="2400">
                <a:solidFill>
                  <a:schemeClr val="dk1"/>
                </a:solidFill>
              </a:rPr>
              <a:t>«Казки з Бачки» (Етнографічний збірник Наукового товариства ім. Т. Г. Шевченка у Львові, 1910),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uk-UA" sz="2400">
                <a:solidFill>
                  <a:schemeClr val="dk1"/>
                </a:solidFill>
              </a:rPr>
              <a:t> «Українські народні байки» (там же, 1916), 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uk-UA" sz="2400">
                <a:solidFill>
                  <a:schemeClr val="dk1"/>
                </a:solidFill>
              </a:rPr>
              <a:t>«Народні оповідання про опришків» (там же, 1910), 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uk-UA" sz="2400">
                <a:solidFill>
                  <a:schemeClr val="dk1"/>
                </a:solidFill>
              </a:rPr>
              <a:t>«Галицько-руські анекдоти» (там же, 1899)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66" name="Google Shape;1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6857" y="1512626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"/>
          <p:cNvSpPr txBox="1">
            <a:spLocks noGrp="1"/>
          </p:cNvSpPr>
          <p:nvPr>
            <p:ph type="body" idx="1"/>
          </p:nvPr>
        </p:nvSpPr>
        <p:spPr>
          <a:xfrm>
            <a:off x="1563624" y="1978925"/>
            <a:ext cx="9070848" cy="316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uk-UA" sz="3200" b="1">
                <a:solidFill>
                  <a:schemeClr val="dk1"/>
                </a:solidFill>
              </a:rPr>
              <a:t>Збирання казок в Чехії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uk-UA" sz="2800" b="1">
                <a:solidFill>
                  <a:schemeClr val="dk1"/>
                </a:solidFill>
              </a:rPr>
              <a:t>ХIV ст. </a:t>
            </a:r>
            <a:r>
              <a:rPr lang="uk-UA" sz="2800">
                <a:solidFill>
                  <a:schemeClr val="dk1"/>
                </a:solidFill>
              </a:rPr>
              <a:t>Exemplarius та Astronomiarius Кларета (mistr Klaret,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uk-UA" sz="2800">
                <a:solidFill>
                  <a:schemeClr val="dk1"/>
                </a:solidFill>
              </a:rPr>
              <a:t>              vlastním jménem Bartoloměj z Chlumce);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uk-UA" sz="2800" b="1">
                <a:solidFill>
                  <a:schemeClr val="dk1"/>
                </a:solidFill>
              </a:rPr>
              <a:t>XV ст. </a:t>
            </a:r>
            <a:r>
              <a:rPr lang="uk-UA" sz="2800">
                <a:solidFill>
                  <a:schemeClr val="dk1"/>
                </a:solidFill>
              </a:rPr>
              <a:t>казка Tři zlaté vlasy děda Vševěda, у стародавньому 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uk-UA" sz="2800">
                <a:solidFill>
                  <a:schemeClr val="dk1"/>
                </a:solidFill>
              </a:rPr>
              <a:t>            збірнику байок Gesta Romanorum;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uk-UA" sz="2800" b="1">
                <a:solidFill>
                  <a:schemeClr val="dk1"/>
                </a:solidFill>
              </a:rPr>
              <a:t>1836</a:t>
            </a:r>
            <a:r>
              <a:rPr lang="uk-UA" sz="2800">
                <a:solidFill>
                  <a:schemeClr val="dk1"/>
                </a:solidFill>
              </a:rPr>
              <a:t> – Jakub Malý </a:t>
            </a:r>
            <a:r>
              <a:rPr lang="uk-UA" sz="2800" i="1">
                <a:solidFill>
                  <a:schemeClr val="dk1"/>
                </a:solidFill>
              </a:rPr>
              <a:t>Národní české pohádky a pověsti </a:t>
            </a:r>
            <a:endParaRPr sz="28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 txBox="1">
            <a:spLocks noGrp="1"/>
          </p:cNvSpPr>
          <p:nvPr>
            <p:ph type="subTitle" idx="1"/>
          </p:nvPr>
        </p:nvSpPr>
        <p:spPr>
          <a:xfrm>
            <a:off x="1562100" y="2047164"/>
            <a:ext cx="9070848" cy="3092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uk-UA" sz="3200" b="1">
                <a:solidFill>
                  <a:schemeClr val="dk1"/>
                </a:solidFill>
              </a:rPr>
              <a:t>Карел Яромір Ербен</a:t>
            </a:r>
            <a:endParaRPr sz="32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uk-UA" sz="3200">
                <a:solidFill>
                  <a:schemeClr val="dk1"/>
                </a:solidFill>
              </a:rPr>
              <a:t>У 40-х роках ХІХ століття вийшли у виданні «Чеська бджола» Ербеном зібрані дві казки </a:t>
            </a:r>
            <a:r>
              <a:rPr lang="uk-UA" sz="3200" i="1">
                <a:solidFill>
                  <a:schemeClr val="dk1"/>
                </a:solidFill>
              </a:rPr>
              <a:t>O třech přadlenách</a:t>
            </a:r>
            <a:r>
              <a:rPr lang="uk-UA" sz="3200">
                <a:solidFill>
                  <a:schemeClr val="dk1"/>
                </a:solidFill>
              </a:rPr>
              <a:t>, </a:t>
            </a:r>
            <a:r>
              <a:rPr lang="uk-UA" sz="3200" i="1">
                <a:solidFill>
                  <a:schemeClr val="dk1"/>
                </a:solidFill>
              </a:rPr>
              <a:t>Dobře tak, že je smrt na světě</a:t>
            </a:r>
            <a:r>
              <a:rPr lang="uk-UA" sz="3200">
                <a:solidFill>
                  <a:schemeClr val="dk1"/>
                </a:solidFill>
              </a:rPr>
              <a:t>. Пізніше були видані казки </a:t>
            </a:r>
            <a:r>
              <a:rPr lang="uk-UA" sz="3200" i="1">
                <a:solidFill>
                  <a:schemeClr val="dk1"/>
                </a:solidFill>
              </a:rPr>
              <a:t>Dlouhý, Široký a Bystrozraký</a:t>
            </a:r>
            <a:r>
              <a:rPr lang="uk-UA" sz="3200">
                <a:solidFill>
                  <a:schemeClr val="dk1"/>
                </a:solidFill>
              </a:rPr>
              <a:t>, </a:t>
            </a:r>
            <a:r>
              <a:rPr lang="uk-UA" sz="3200" i="1">
                <a:solidFill>
                  <a:schemeClr val="dk1"/>
                </a:solidFill>
              </a:rPr>
              <a:t>Pták Ohnivák a liška Ryška</a:t>
            </a:r>
            <a:r>
              <a:rPr lang="uk-UA" sz="3200">
                <a:solidFill>
                  <a:schemeClr val="dk1"/>
                </a:solidFill>
              </a:rPr>
              <a:t>, </a:t>
            </a:r>
            <a:r>
              <a:rPr lang="uk-UA" sz="3200" i="1">
                <a:solidFill>
                  <a:schemeClr val="dk1"/>
                </a:solidFill>
              </a:rPr>
              <a:t>Zlatovláska </a:t>
            </a:r>
            <a:r>
              <a:rPr lang="uk-UA" sz="3200">
                <a:solidFill>
                  <a:schemeClr val="dk1"/>
                </a:solidFill>
              </a:rPr>
              <a:t>і </a:t>
            </a:r>
            <a:r>
              <a:rPr lang="uk-UA" sz="3200" i="1">
                <a:solidFill>
                  <a:schemeClr val="dk1"/>
                </a:solidFill>
              </a:rPr>
              <a:t>Tři zlaté</a:t>
            </a:r>
            <a:r>
              <a:rPr lang="uk-UA" sz="3200">
                <a:solidFill>
                  <a:schemeClr val="dk1"/>
                </a:solidFill>
              </a:rPr>
              <a:t> </a:t>
            </a:r>
            <a:r>
              <a:rPr lang="uk-UA" sz="3200" i="1">
                <a:solidFill>
                  <a:schemeClr val="dk1"/>
                </a:solidFill>
              </a:rPr>
              <a:t>vlasy děda Vševěda</a:t>
            </a:r>
            <a:endParaRPr sz="3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>
            <a:spLocks noGrp="1"/>
          </p:cNvSpPr>
          <p:nvPr>
            <p:ph type="body" idx="1"/>
          </p:nvPr>
        </p:nvSpPr>
        <p:spPr>
          <a:xfrm>
            <a:off x="1563624" y="2129051"/>
            <a:ext cx="9070848" cy="3010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uk-UA" sz="3200" b="1">
                <a:solidFill>
                  <a:schemeClr val="dk1"/>
                </a:solidFill>
              </a:rPr>
              <a:t>Перші фольклористичні збірки на Моравії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200"/>
              <a:buNone/>
            </a:pPr>
            <a:r>
              <a:rPr lang="uk-UA" sz="3200">
                <a:solidFill>
                  <a:schemeClr val="dk1"/>
                </a:solidFill>
              </a:rPr>
              <a:t>František Sušil, Matěj Mikšíčka  </a:t>
            </a:r>
            <a:r>
              <a:rPr lang="uk-UA" sz="3200" i="1">
                <a:solidFill>
                  <a:schemeClr val="dk1"/>
                </a:solidFill>
              </a:rPr>
              <a:t>Pohádky a pověsti moravského lidu</a:t>
            </a:r>
            <a:r>
              <a:rPr lang="uk-UA" sz="3200">
                <a:solidFill>
                  <a:schemeClr val="dk1"/>
                </a:solidFill>
              </a:rPr>
              <a:t>; </a:t>
            </a:r>
            <a:endParaRPr sz="32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200"/>
              <a:buNone/>
            </a:pPr>
            <a:r>
              <a:rPr lang="uk-UA" sz="3200">
                <a:solidFill>
                  <a:schemeClr val="dk1"/>
                </a:solidFill>
              </a:rPr>
              <a:t>Beneš Metod-Kulda </a:t>
            </a:r>
            <a:r>
              <a:rPr lang="uk-UA" sz="3200" i="1">
                <a:solidFill>
                  <a:schemeClr val="dk1"/>
                </a:solidFill>
              </a:rPr>
              <a:t>Moravské národní pohádky, pověsti, obyčeje a pověry</a:t>
            </a:r>
            <a:r>
              <a:rPr lang="uk-UA" sz="3200">
                <a:solidFill>
                  <a:schemeClr val="dk1"/>
                </a:solidFill>
              </a:rPr>
              <a:t>. </a:t>
            </a:r>
            <a:endParaRPr sz="3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"/>
          <p:cNvSpPr txBox="1">
            <a:spLocks noGrp="1"/>
          </p:cNvSpPr>
          <p:nvPr>
            <p:ph type="subTitle" idx="1"/>
          </p:nvPr>
        </p:nvSpPr>
        <p:spPr>
          <a:xfrm>
            <a:off x="1562100" y="1937982"/>
            <a:ext cx="9070848" cy="350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uk-UA" sz="3200" b="1">
                <a:solidFill>
                  <a:schemeClr val="dk1"/>
                </a:solidFill>
              </a:rPr>
              <a:t>Кінець ХІХ століття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uk-UA" sz="3200" b="1">
                <a:solidFill>
                  <a:schemeClr val="dk1"/>
                </a:solidFill>
              </a:rPr>
              <a:t>Jiří Polívka</a:t>
            </a:r>
            <a:r>
              <a:rPr lang="uk-UA" sz="3200">
                <a:solidFill>
                  <a:schemeClr val="dk1"/>
                </a:solidFill>
              </a:rPr>
              <a:t>, </a:t>
            </a:r>
            <a:r>
              <a:rPr lang="uk-UA" sz="3200" b="1">
                <a:solidFill>
                  <a:schemeClr val="dk1"/>
                </a:solidFill>
              </a:rPr>
              <a:t>Václav Tille</a:t>
            </a:r>
            <a:endParaRPr sz="32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32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uk-UA" sz="3200" b="1">
                <a:solidFill>
                  <a:schemeClr val="dk1"/>
                </a:solidFill>
              </a:rPr>
              <a:t>Останні збирачі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uk-UA" sz="3200" b="1">
                <a:solidFill>
                  <a:schemeClr val="dk1"/>
                </a:solidFill>
              </a:rPr>
              <a:t>Josef Štefan Kubín </a:t>
            </a:r>
            <a:r>
              <a:rPr lang="uk-UA" sz="3200" i="1">
                <a:solidFill>
                  <a:schemeClr val="dk1"/>
                </a:solidFill>
              </a:rPr>
              <a:t>Povídky kladenské</a:t>
            </a:r>
            <a:r>
              <a:rPr lang="uk-UA" sz="3200">
                <a:solidFill>
                  <a:schemeClr val="dk1"/>
                </a:solidFill>
              </a:rPr>
              <a:t>;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uk-UA" sz="3200" b="1">
                <a:solidFill>
                  <a:schemeClr val="dk1"/>
                </a:solidFill>
              </a:rPr>
              <a:t>Jiří Horák </a:t>
            </a:r>
            <a:r>
              <a:rPr lang="uk-UA" sz="3200" i="1">
                <a:solidFill>
                  <a:schemeClr val="dk1"/>
                </a:solidFill>
              </a:rPr>
              <a:t>Český</a:t>
            </a:r>
            <a:r>
              <a:rPr lang="uk-UA" sz="3200">
                <a:solidFill>
                  <a:schemeClr val="dk1"/>
                </a:solidFill>
              </a:rPr>
              <a:t> </a:t>
            </a:r>
            <a:r>
              <a:rPr lang="uk-UA" sz="3200" i="1">
                <a:solidFill>
                  <a:schemeClr val="dk1"/>
                </a:solidFill>
              </a:rPr>
              <a:t>Honza</a:t>
            </a:r>
            <a:r>
              <a:rPr lang="uk-UA" sz="3200">
                <a:solidFill>
                  <a:schemeClr val="dk1"/>
                </a:solidFill>
              </a:rPr>
              <a:t>, </a:t>
            </a:r>
            <a:r>
              <a:rPr lang="uk-UA" sz="3200" i="1">
                <a:solidFill>
                  <a:schemeClr val="dk1"/>
                </a:solidFill>
              </a:rPr>
              <a:t>Čarodějná mošna</a:t>
            </a:r>
            <a:r>
              <a:rPr lang="uk-UA" sz="3200">
                <a:solidFill>
                  <a:schemeClr val="dk1"/>
                </a:solidFill>
              </a:rPr>
              <a:t>, </a:t>
            </a:r>
            <a:r>
              <a:rPr lang="uk-UA" sz="3200" i="1">
                <a:solidFill>
                  <a:schemeClr val="dk1"/>
                </a:solidFill>
              </a:rPr>
              <a:t>Ukrajinské lidové pohádky (1950).</a:t>
            </a:r>
            <a:endParaRPr sz="3200" b="1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23933" y="683864"/>
            <a:ext cx="8144134" cy="3519925"/>
          </a:xfrm>
        </p:spPr>
        <p:txBody>
          <a:bodyPr/>
          <a:lstStyle/>
          <a:p>
            <a:br>
              <a:rPr lang="uk-UA" sz="8000" dirty="0"/>
            </a:br>
            <a:br>
              <a:rPr lang="uk-UA" sz="8000" dirty="0"/>
            </a:br>
            <a:r>
              <a:rPr lang="uk-UA" sz="8000" dirty="0"/>
              <a:t>Персонажі українських казок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235260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Чарівні казки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/>
              <a:t>Архетипи образів </a:t>
            </a:r>
          </a:p>
          <a:p>
            <a:pPr marL="0" indent="0">
              <a:buNone/>
            </a:pPr>
            <a:r>
              <a:rPr lang="ru-RU" sz="3200" b="1" dirty="0"/>
              <a:t>злотворці</a:t>
            </a:r>
          </a:p>
          <a:p>
            <a:pPr marL="0" indent="0">
              <a:buNone/>
            </a:pPr>
            <a:r>
              <a:rPr lang="ru-RU" sz="3200" b="1" dirty="0"/>
              <a:t>знедолені </a:t>
            </a:r>
          </a:p>
          <a:p>
            <a:pPr marL="0" indent="0">
              <a:buNone/>
            </a:pPr>
            <a:r>
              <a:rPr lang="uk-UA" sz="3200" b="1" dirty="0" err="1"/>
              <a:t>добротворці</a:t>
            </a:r>
            <a:endParaRPr lang="uk-UA" sz="3200" b="1" dirty="0"/>
          </a:p>
          <a:p>
            <a:pPr marL="0" indent="0">
              <a:buNone/>
            </a:pPr>
            <a:r>
              <a:rPr lang="uk-UA" sz="3200" b="1" dirty="0"/>
              <a:t>помічники </a:t>
            </a:r>
            <a:r>
              <a:rPr lang="uk-UA" sz="3200" b="1" dirty="0" err="1"/>
              <a:t>добротворців</a:t>
            </a:r>
            <a:r>
              <a:rPr lang="uk-UA" sz="3200" b="1" dirty="0"/>
              <a:t>/</a:t>
            </a:r>
            <a:r>
              <a:rPr lang="uk-UA" sz="3200" b="1" dirty="0" err="1"/>
              <a:t>злотворців</a:t>
            </a:r>
            <a:endParaRPr lang="uk-UA" sz="3200" b="1" dirty="0"/>
          </a:p>
          <a:p>
            <a:pPr marL="0" indent="0">
              <a:buNone/>
            </a:pPr>
            <a:r>
              <a:rPr lang="uk-UA" sz="3200" i="1" dirty="0"/>
              <a:t>Інші, </a:t>
            </a:r>
            <a:r>
              <a:rPr lang="ru-RU" sz="3200" i="1" dirty="0"/>
              <a:t>котрі слугують для зв'язку дій у казці: </a:t>
            </a:r>
            <a:r>
              <a:rPr lang="uk-UA" sz="3200" i="1" dirty="0"/>
              <a:t>донощики, скаржники, оббріхувачі, зрадники</a:t>
            </a:r>
            <a:r>
              <a:rPr lang="uk-UA" sz="3200" b="1" dirty="0"/>
              <a:t> </a:t>
            </a:r>
            <a:r>
              <a:rPr lang="uk-UA" sz="3200" i="1" dirty="0"/>
              <a:t>тощо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1389693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ОБРАЗ ЗЛОТВОРЦІВ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Противники головного героя: </a:t>
            </a:r>
            <a:r>
              <a:rPr lang="ru-RU" sz="2800" dirty="0"/>
              <a:t>змій, чорт, орел, ведмідь, рак, розбійник, старий цар, Песиголовець, баба-чарівниця, зла сестра, мачуха, її дочка чи служанка, цар, пан тощо;</a:t>
            </a:r>
          </a:p>
          <a:p>
            <a:endParaRPr lang="ru-RU" sz="2800" dirty="0"/>
          </a:p>
          <a:p>
            <a:r>
              <a:rPr lang="uk-UA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Зрадники:</a:t>
            </a:r>
            <a:r>
              <a:rPr lang="uk-UA" sz="2800" dirty="0"/>
              <a:t> старші або </a:t>
            </a:r>
            <a:r>
              <a:rPr lang="ru-RU" sz="2800" dirty="0"/>
              <a:t>молодші брати та сестри, дочки Баби-Яги чи баби-чарівниці, слуги чи мачухи.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94519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ОБРАЗ ЗНЕДОЛЕНИХ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1834166"/>
            <a:ext cx="9613861" cy="46485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/>
              <a:t>Розклад роду та перехід від сім'ї до сім'ї. </a:t>
            </a:r>
            <a:r>
              <a:rPr lang="uk-UA" sz="2400" i="1" dirty="0"/>
              <a:t>Ці образи найбільше</a:t>
            </a:r>
            <a:r>
              <a:rPr lang="cs-CZ" sz="2400" i="1" dirty="0"/>
              <a:t> </a:t>
            </a:r>
            <a:r>
              <a:rPr lang="uk-UA" sz="2400" i="1" dirty="0"/>
              <a:t>представлені у соціально-побутових казках. 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Переважно це образи жінок:</a:t>
            </a:r>
            <a:r>
              <a:rPr lang="uk-UA" sz="2400" dirty="0"/>
              <a:t> наречена,</a:t>
            </a:r>
            <a:r>
              <a:rPr lang="ru-RU" sz="2400" dirty="0"/>
              <a:t>викрадена змієм; підмінена наречена; </a:t>
            </a:r>
          </a:p>
          <a:p>
            <a:pPr marL="0" indent="0">
              <a:buNone/>
            </a:pPr>
            <a:r>
              <a:rPr lang="ru-RU" sz="2400" dirty="0"/>
              <a:t>оживлена наречена; </a:t>
            </a:r>
          </a:p>
          <a:p>
            <a:pPr marL="0" indent="0">
              <a:buNone/>
            </a:pPr>
            <a:r>
              <a:rPr lang="ru-RU" sz="2400" dirty="0"/>
              <a:t>мати, що бореться зі смертю; </a:t>
            </a:r>
          </a:p>
          <a:p>
            <a:pPr marL="0" indent="0">
              <a:buNone/>
            </a:pPr>
            <a:r>
              <a:rPr lang="ru-RU" sz="2400" dirty="0"/>
              <a:t>чудесна дружина; </a:t>
            </a:r>
          </a:p>
          <a:p>
            <a:pPr marL="0" indent="0">
              <a:buNone/>
            </a:pPr>
            <a:r>
              <a:rPr lang="ru-RU" sz="2400" dirty="0"/>
              <a:t>бідна невістка; </a:t>
            </a:r>
          </a:p>
          <a:p>
            <a:pPr marL="0" indent="0">
              <a:buNone/>
            </a:pPr>
            <a:r>
              <a:rPr lang="ru-RU" sz="2400" dirty="0"/>
              <a:t>проклята дочка; </a:t>
            </a:r>
          </a:p>
          <a:p>
            <a:pPr marL="0" indent="0">
              <a:buNone/>
            </a:pPr>
            <a:r>
              <a:rPr lang="ru-RU" sz="2400" dirty="0"/>
              <a:t>па</a:t>
            </a:r>
            <a:r>
              <a:rPr lang="uk-UA" sz="2400" dirty="0" err="1"/>
              <a:t>сербиця</a:t>
            </a:r>
            <a:r>
              <a:rPr lang="uk-UA" sz="2400" dirty="0"/>
              <a:t> </a:t>
            </a:r>
            <a:r>
              <a:rPr lang="uk-UA" sz="2400" i="1" dirty="0"/>
              <a:t>тощо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21756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body" idx="1"/>
          </p:nvPr>
        </p:nvSpPr>
        <p:spPr>
          <a:xfrm>
            <a:off x="1563624" y="2032000"/>
            <a:ext cx="4545076" cy="310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uk-UA" sz="2800">
                <a:solidFill>
                  <a:schemeClr val="dk1"/>
                </a:solidFill>
              </a:rPr>
              <a:t>Казкові мотиви в літописах Київської Русі;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uk-UA" sz="2800">
                <a:solidFill>
                  <a:schemeClr val="dk1"/>
                </a:solidFill>
              </a:rPr>
              <a:t>билини Володимирового циклу, Х – ХІ ст.;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uk-UA" sz="2800">
                <a:solidFill>
                  <a:schemeClr val="dk1"/>
                </a:solidFill>
              </a:rPr>
              <a:t>українська полемічна, проповідницька та повістева книжна література.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9200" y="2032000"/>
            <a:ext cx="4457700" cy="3431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ДОБРОТВОРЦІ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Чудесно народжені герої-богатирі, </a:t>
            </a:r>
          </a:p>
          <a:p>
            <a:pPr marL="0" indent="0">
              <a:buNone/>
            </a:pPr>
            <a:r>
              <a:rPr lang="ru-RU" sz="2800" dirty="0"/>
              <a:t>богатирі, наділені могутньою силою, </a:t>
            </a:r>
          </a:p>
          <a:p>
            <a:pPr marL="0" indent="0">
              <a:buNone/>
            </a:pPr>
            <a:r>
              <a:rPr lang="ru-RU" sz="2800" dirty="0"/>
              <a:t>Іван-дурень, </a:t>
            </a:r>
          </a:p>
          <a:p>
            <a:pPr marL="0" indent="0">
              <a:buNone/>
            </a:pPr>
            <a:r>
              <a:rPr lang="ru-RU" sz="2800" dirty="0"/>
              <a:t>жінки-чарівниці,</a:t>
            </a:r>
          </a:p>
          <a:p>
            <a:pPr marL="0" indent="0">
              <a:buNone/>
            </a:pPr>
            <a:r>
              <a:rPr lang="ru-RU" sz="2800" dirty="0"/>
              <a:t>наречені, знедолені персонажі, старці, бабусі, провісники, домашні та лісові тварини, птахи, риби, предмети побуту, які мають чарівну здатність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47040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ДОПОМІЖНІ ГЕРОЇ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1288766" cy="3599316"/>
          </a:xfrm>
        </p:spPr>
        <p:txBody>
          <a:bodyPr>
            <a:noAutofit/>
          </a:bodyPr>
          <a:lstStyle/>
          <a:p>
            <a:r>
              <a:rPr lang="uk-UA" sz="2400" dirty="0"/>
              <a:t>Чудесні богатирі чи майстри-</a:t>
            </a:r>
            <a:r>
              <a:rPr lang="ru-RU" sz="2400" dirty="0"/>
              <a:t>чарівники – архетипи персоніфікованих сил природи (Вернидуб, Вернигора, </a:t>
            </a:r>
            <a:r>
              <a:rPr lang="uk-UA" sz="2400" dirty="0"/>
              <a:t>Крутивус тощо). </a:t>
            </a:r>
          </a:p>
          <a:p>
            <a:r>
              <a:rPr lang="uk-UA" sz="2400" dirty="0"/>
              <a:t>Тварини, птахи, риби, яких герой чарівної казки зустрічає в лісі (чудесні тварини, комахи, раки, </a:t>
            </a:r>
            <a:r>
              <a:rPr lang="ru-RU" sz="2400" dirty="0"/>
              <a:t>риби (найчастіше щуки, вживання м'яса яких може стати причиною </a:t>
            </a:r>
            <a:r>
              <a:rPr lang="uk-UA" sz="2400" dirty="0"/>
              <a:t>чудесного зачаття), лебеді, орли тощо.</a:t>
            </a:r>
          </a:p>
          <a:p>
            <a:r>
              <a:rPr lang="ru-RU" sz="2400" dirty="0"/>
              <a:t>У лісі, на дорозі або в хатинці герой зустрічає чарівних </a:t>
            </a:r>
            <a:r>
              <a:rPr lang="ru-RU" sz="2400" b="1" dirty="0"/>
              <a:t>віщунів</a:t>
            </a:r>
            <a:r>
              <a:rPr lang="ru-RU" sz="2400" dirty="0"/>
              <a:t>, яких буває троє або шестеро і які приходять йому на допомогу: діди або бабусі із білими, як молоко, бородою чи віями, які живуть по сто-двісті-</a:t>
            </a:r>
            <a:r>
              <a:rPr lang="uk-UA" sz="2400" dirty="0"/>
              <a:t>триста років, Баба-Яга.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13407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ЗМІЙ (КОЩІЙ)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Кощій Безсмертний паралельний Змієві, персонаж Кощія в українській казці вимирає або ж часто отримує більш зрозумілу для оповідача та слухачів форму – </a:t>
            </a:r>
            <a:r>
              <a:rPr lang="uk-UA" sz="2400" dirty="0" err="1"/>
              <a:t>Костій</a:t>
            </a:r>
            <a:r>
              <a:rPr lang="uk-UA" sz="2400" dirty="0"/>
              <a:t>, похідне від «</a:t>
            </a:r>
            <a:r>
              <a:rPr lang="uk-UA" sz="2400" dirty="0" err="1"/>
              <a:t>кость</a:t>
            </a:r>
            <a:r>
              <a:rPr lang="uk-UA" sz="2400" dirty="0"/>
              <a:t>».</a:t>
            </a:r>
          </a:p>
          <a:p>
            <a:pPr marL="0" indent="0">
              <a:buNone/>
            </a:pPr>
            <a:r>
              <a:rPr lang="uk-UA" sz="2400" dirty="0"/>
              <a:t>Більше використовується образ ЗМІЯ. </a:t>
            </a:r>
          </a:p>
          <a:p>
            <a:pPr marL="0" indent="0">
              <a:buNone/>
            </a:pPr>
            <a:r>
              <a:rPr lang="uk-UA" sz="2400" dirty="0"/>
              <a:t>За В. </a:t>
            </a:r>
            <a:r>
              <a:rPr lang="uk-UA" sz="2400" dirty="0" err="1"/>
              <a:t>Проппом</a:t>
            </a:r>
            <a:r>
              <a:rPr lang="uk-UA" sz="2400" dirty="0"/>
              <a:t> </a:t>
            </a:r>
            <a:r>
              <a:rPr lang="ru-RU" sz="2400" dirty="0"/>
              <a:t>змій – істота завжди багатоголова і ніколи не використовує зброї, не допомагає собі лапами чи зубами, але змій в укр. казці часто змальовується в умовах селянського побуту й дії його уподібнюються діям звичайного селянина, нерідко йому притаманні людські </a:t>
            </a:r>
            <a:r>
              <a:rPr lang="uk-UA" sz="2400" dirty="0"/>
              <a:t>риси.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39603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Змій у казці «Котигорошко» </a:t>
            </a:r>
            <a:endParaRPr lang="cs-CZ" dirty="0"/>
          </a:p>
        </p:txBody>
      </p:sp>
      <p:pic>
        <p:nvPicPr>
          <p:cNvPr id="5" name="Picture 4" descr="such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2852" b="1614"/>
          <a:stretch/>
        </p:blipFill>
        <p:spPr bwMode="auto">
          <a:xfrm>
            <a:off x="2866029" y="2023735"/>
            <a:ext cx="5745709" cy="483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kotyhoroszk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38" y="2023735"/>
            <a:ext cx="3595468" cy="479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434px-Kotygoroshko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3911"/>
            <a:ext cx="3567703" cy="49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829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346032"/>
            <a:ext cx="10058400" cy="1371600"/>
          </a:xfrm>
        </p:spPr>
        <p:txBody>
          <a:bodyPr/>
          <a:lstStyle/>
          <a:p>
            <a:pPr algn="ctr"/>
            <a:r>
              <a:rPr lang="uk-UA" altLang="cs-CZ" dirty="0">
                <a:latin typeface="Times New Roman" panose="02020603050405020304" pitchFamily="18" charset="0"/>
              </a:rPr>
              <a:t>Змій у казці “Яйце-райце”</a:t>
            </a:r>
            <a:endParaRPr lang="cs-CZ" dirty="0"/>
          </a:p>
        </p:txBody>
      </p:sp>
      <p:pic>
        <p:nvPicPr>
          <p:cNvPr id="4" name="Picture 4" descr="yayce_rayce_1707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475" y="1229164"/>
            <a:ext cx="8240074" cy="528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237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346032"/>
            <a:ext cx="10058400" cy="1371600"/>
          </a:xfrm>
        </p:spPr>
        <p:txBody>
          <a:bodyPr/>
          <a:lstStyle/>
          <a:p>
            <a:pPr algn="ctr"/>
            <a:r>
              <a:rPr lang="uk-UA" altLang="cs-CZ" dirty="0">
                <a:latin typeface="Times New Roman" panose="02020603050405020304" pitchFamily="18" charset="0"/>
              </a:rPr>
              <a:t>Змій та дівчина</a:t>
            </a:r>
            <a:endParaRPr lang="cs-CZ" dirty="0"/>
          </a:p>
        </p:txBody>
      </p:sp>
      <p:pic>
        <p:nvPicPr>
          <p:cNvPr id="4" name="Picture 4" descr="ЗМЙ_1_~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531" y="1467536"/>
            <a:ext cx="6725907" cy="504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277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1692" y="515210"/>
            <a:ext cx="11027391" cy="1080938"/>
          </a:xfrm>
        </p:spPr>
        <p:txBody>
          <a:bodyPr>
            <a:normAutofit/>
          </a:bodyPr>
          <a:lstStyle/>
          <a:p>
            <a:r>
              <a:rPr lang="uk-UA" altLang="cs-CZ" sz="2800" dirty="0">
                <a:latin typeface="Times New Roman" panose="02020603050405020304" pitchFamily="18" charset="0"/>
              </a:rPr>
              <a:t>Змій в язичницькій культурі слов'ян            Змій. Релігійний мотив.                        </a:t>
            </a:r>
            <a:br>
              <a:rPr lang="uk-UA" altLang="cs-CZ" sz="2800" dirty="0">
                <a:latin typeface="Times New Roman" panose="02020603050405020304" pitchFamily="18" charset="0"/>
              </a:rPr>
            </a:br>
            <a:r>
              <a:rPr lang="uk-UA" altLang="cs-CZ" sz="2800" dirty="0">
                <a:latin typeface="Times New Roman" panose="02020603050405020304" pitchFamily="18" charset="0"/>
              </a:rPr>
              <a:t>                                                                                Святий Георгій</a:t>
            </a:r>
            <a:endParaRPr lang="cs-CZ" sz="2800" dirty="0"/>
          </a:p>
        </p:txBody>
      </p:sp>
      <p:pic>
        <p:nvPicPr>
          <p:cNvPr id="4" name="Picture 4" descr="ЗМЙ2_1~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91" y="2203458"/>
            <a:ext cx="4798484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t_Georgi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36" y="1508347"/>
            <a:ext cx="3332708" cy="49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48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ЗМІЙ - ЧОРТ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Національна специфіка образу змія полягає також у його контамінації з образом чорта</a:t>
            </a:r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r>
              <a:rPr lang="uk-UA" sz="2400" dirty="0"/>
              <a:t>У східнослов'янській казці – змій, у західнослов'янській – чорт. </a:t>
            </a:r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r>
              <a:rPr lang="uk-UA" sz="2400" dirty="0"/>
              <a:t>Західноукраїнські казки часто використовують образ чорта</a:t>
            </a:r>
            <a:r>
              <a:rPr lang="ru-RU" sz="2400" dirty="0"/>
              <a:t>, який, з одного боку, підтверджує мотиви потойбіччя, а з іншого, на відміну від образів демонології, не містить духу злоби, а певним чином схожий на </a:t>
            </a:r>
            <a:r>
              <a:rPr lang="uk-UA" sz="2400" dirty="0"/>
              <a:t>людину.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27598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Жіночі образи </a:t>
            </a:r>
            <a:r>
              <a:rPr lang="uk-UA" dirty="0" err="1"/>
              <a:t>злотворців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мачуха, мати або дружина змія (чортиця), прислуга-зрадниця царівни, жінка-чарівниця, людоїдка, мати або сестра, яку спокусив змій, </a:t>
            </a:r>
            <a:r>
              <a:rPr lang="uk-UA" sz="3600" dirty="0"/>
              <a:t>смерть</a:t>
            </a:r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59870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МАЧУХА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Образ мачухи є ідейно близьким до образу ЗМІЯ.</a:t>
            </a:r>
          </a:p>
          <a:p>
            <a:pPr marL="0" indent="0">
              <a:buNone/>
            </a:pPr>
            <a:r>
              <a:rPr lang="ru-RU" sz="2400" dirty="0"/>
              <a:t>Мачуха не покидає меж «свого» простору і виявляє конфлікт із пасербицею через завдання їй важких завдань і вигнання дівчини. Прагнення знищити сироту обманом, за допомогою чарування, чарівних предметів зближує цей образ із образом </a:t>
            </a:r>
            <a:r>
              <a:rPr lang="uk-UA" sz="2400" dirty="0"/>
              <a:t>БАБИ-ЯГИ.</a:t>
            </a:r>
          </a:p>
          <a:p>
            <a:pPr marL="0" indent="0">
              <a:buNone/>
            </a:pPr>
            <a:r>
              <a:rPr lang="ru-RU" sz="2400" dirty="0"/>
              <a:t>Передбачення мачухою свого майбутнього заміжжя підкреслює генетичний її зв’язок із образом ВІДЬМИ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0990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0055" y="1231900"/>
            <a:ext cx="3716445" cy="302766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>
            <a:spLocks noGrp="1"/>
          </p:cNvSpPr>
          <p:nvPr>
            <p:ph type="subTitle" idx="1"/>
          </p:nvPr>
        </p:nvSpPr>
        <p:spPr>
          <a:xfrm>
            <a:off x="1562100" y="2019300"/>
            <a:ext cx="72644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uk-UA" sz="2000">
                <a:solidFill>
                  <a:schemeClr val="dk1"/>
                </a:solidFill>
              </a:rPr>
              <a:t>Казкові мотиви у «Москалі-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uk-UA" sz="2000">
                <a:solidFill>
                  <a:schemeClr val="dk1"/>
                </a:solidFill>
              </a:rPr>
              <a:t>чарівнику» Івана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uk-UA" sz="2000">
                <a:solidFill>
                  <a:schemeClr val="dk1"/>
                </a:solidFill>
              </a:rPr>
              <a:t>Котляревського;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uk-UA" sz="2000">
                <a:solidFill>
                  <a:schemeClr val="dk1"/>
                </a:solidFill>
              </a:rPr>
              <a:t>Казкові мотиви в «Енеїді»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uk-UA" sz="2000">
                <a:solidFill>
                  <a:schemeClr val="dk1"/>
                </a:solidFill>
              </a:rPr>
              <a:t>Івана Котляревського: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uk-UA" sz="2000">
                <a:solidFill>
                  <a:schemeClr val="dk1"/>
                </a:solidFill>
              </a:rPr>
              <a:t>негативні персонажі з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uk-UA" sz="2000">
                <a:solidFill>
                  <a:schemeClr val="dk1"/>
                </a:solidFill>
              </a:rPr>
              <a:t>фантастичних казок,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uk-UA" sz="2000">
                <a:solidFill>
                  <a:schemeClr val="dk1"/>
                </a:solidFill>
              </a:rPr>
              <a:t>чудодійні предмети;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uk-UA" sz="2000">
                <a:solidFill>
                  <a:schemeClr val="dk1"/>
                </a:solidFill>
              </a:rPr>
              <a:t>зустріч Енея з Сівіллою відображена в стилі казкових зустрічей героя з чарівницею бабою-ягою.</a:t>
            </a:r>
            <a:endParaRPr sz="2000">
              <a:solidFill>
                <a:schemeClr val="dk1"/>
              </a:solidFill>
            </a:endParaRPr>
          </a:p>
          <a:p>
            <a:pPr marL="3429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 sz="2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119" name="Google Shape;11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6500" y="1231900"/>
            <a:ext cx="3009900" cy="433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Баба-Яга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Для української фольклорної традиції вживання імені </a:t>
            </a:r>
            <a:r>
              <a:rPr lang="uk-UA" sz="2400" dirty="0"/>
              <a:t>персонажа «Яга» нехарактерне. </a:t>
            </a:r>
          </a:p>
          <a:p>
            <a:pPr marL="0" indent="0">
              <a:buNone/>
            </a:pPr>
            <a:r>
              <a:rPr lang="uk-UA" sz="2400" dirty="0"/>
              <a:t>Фігурують номінативи «баба», «ста</a:t>
            </a:r>
            <a:r>
              <a:rPr lang="ru-RU" sz="2400" dirty="0"/>
              <a:t>ра бабище», «старе страховисько», «стариганя»,«Зміїха», «чортиха», «відьма», «Залізноноса баба» та ін. </a:t>
            </a:r>
          </a:p>
          <a:p>
            <a:pPr marL="0" indent="0">
              <a:buNone/>
            </a:pPr>
            <a:r>
              <a:rPr lang="ru-RU" sz="2400" dirty="0"/>
              <a:t>Яга в низці текстів із Закарпаття контамінується з образом відьми-босоркані, що живе у порослій мохом колибі й погрожує проковтнути героя.</a:t>
            </a:r>
            <a:r>
              <a:rPr lang="uk-UA" sz="2400" dirty="0"/>
              <a:t>Часто зображена кровна спорідненість </a:t>
            </a:r>
            <a:r>
              <a:rPr lang="ru-RU" sz="2400" dirty="0"/>
              <a:t>Відьми-Яги (Гинджібаби) з іншими злотворцями: </a:t>
            </a:r>
            <a:r>
              <a:rPr lang="uk-UA" sz="2400" dirty="0" err="1"/>
              <a:t>Шарканем</a:t>
            </a:r>
            <a:r>
              <a:rPr lang="uk-UA" sz="2400" dirty="0"/>
              <a:t>, чортом (</a:t>
            </a:r>
            <a:r>
              <a:rPr lang="uk-UA" sz="2400" dirty="0" err="1"/>
              <a:t>Дяболом</a:t>
            </a:r>
            <a:r>
              <a:rPr lang="uk-UA" sz="2400" dirty="0"/>
              <a:t>).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24660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ВЕЛЕТЕНЬ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Образ персонажа велетня притаманний для скандинавських казок.</a:t>
            </a:r>
          </a:p>
          <a:p>
            <a:pPr marL="0" indent="0">
              <a:buNone/>
            </a:pPr>
            <a:r>
              <a:rPr lang="uk-UA" sz="2400" dirty="0"/>
              <a:t>В українській народній творчості такого персонажа зустрічаємо лише в казці «Дівчина – тростинка». Велетень живе на острові у синьому морі, в зеленій горі разом зі своїми викраденими дванадцятьма дівчатами. </a:t>
            </a:r>
          </a:p>
          <a:p>
            <a:pPr marL="0" indent="0">
              <a:buNone/>
            </a:pPr>
            <a:r>
              <a:rPr lang="uk-UA" sz="2400" dirty="0"/>
              <a:t>Герой спалює книгу життя Велетня, тільки після цього він помирає (не достатньо з ним боротися чи відрубати йому голову).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93006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5394" y="390066"/>
            <a:ext cx="10058400" cy="1371600"/>
          </a:xfrm>
        </p:spPr>
        <p:txBody>
          <a:bodyPr/>
          <a:lstStyle/>
          <a:p>
            <a:pPr algn="ctr"/>
            <a:r>
              <a:rPr lang="uk-UA" dirty="0"/>
              <a:t>Богатирі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українських казках:</a:t>
            </a:r>
          </a:p>
          <a:p>
            <a:pPr marL="0" indent="0">
              <a:buNone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Котигорошко, </a:t>
            </a:r>
          </a:p>
          <a:p>
            <a:pPr marL="0" indent="0">
              <a:buNone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Кирило-Кожум’яка і под. </a:t>
            </a:r>
          </a:p>
          <a:p>
            <a:pPr marL="0" indent="0">
              <a:buNone/>
            </a:pP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КОЗАКИ</a:t>
            </a:r>
            <a:r>
              <a:rPr lang="uk-UA" sz="1100" dirty="0"/>
              <a:t> </a:t>
            </a:r>
            <a:endParaRPr lang="cs-CZ" sz="1100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Picture 4" descr="1355972433_dowladssoft_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219" y="1420211"/>
            <a:ext cx="5132388" cy="513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63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9229" y="777825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uk-UA" altLang="cs-CZ" dirty="0">
                <a:latin typeface="Times New Roman" panose="02020603050405020304" pitchFamily="18" charset="0"/>
              </a:rPr>
              <a:t>Як козаки смерті </a:t>
            </a:r>
            <a:r>
              <a:rPr lang="cs-CZ" altLang="cs-CZ" dirty="0">
                <a:latin typeface="Times New Roman" panose="02020603050405020304" pitchFamily="18" charset="0"/>
              </a:rPr>
              <a:t>       </a:t>
            </a:r>
            <a:r>
              <a:rPr lang="uk-UA" altLang="cs-CZ" dirty="0">
                <a:latin typeface="Times New Roman" panose="02020603050405020304" pitchFamily="18" charset="0"/>
              </a:rPr>
              <a:t>Мультиплікаційна позбулися</a:t>
            </a:r>
            <a:r>
              <a:rPr lang="cs-CZ" altLang="cs-CZ" dirty="0">
                <a:latin typeface="Times New Roman" panose="02020603050405020304" pitchFamily="18" charset="0"/>
              </a:rPr>
              <a:t>.                  </a:t>
            </a:r>
            <a:r>
              <a:rPr lang="uk-UA" altLang="cs-CZ" dirty="0">
                <a:latin typeface="Times New Roman" panose="02020603050405020304" pitchFamily="18" charset="0"/>
              </a:rPr>
              <a:t>казка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uk-UA" altLang="cs-CZ" dirty="0">
                <a:latin typeface="Times New Roman" panose="02020603050405020304" pitchFamily="18" charset="0"/>
              </a:rPr>
              <a:t>“Про козаків”</a:t>
            </a:r>
            <a:r>
              <a:rPr lang="uk-UA" altLang="cs-CZ" dirty="0"/>
              <a:t> </a:t>
            </a:r>
            <a:r>
              <a:rPr lang="cs-CZ" altLang="cs-CZ" dirty="0">
                <a:latin typeface="Times New Roman" panose="02020603050405020304" pitchFamily="18" charset="0"/>
              </a:rPr>
              <a:t>	</a:t>
            </a:r>
            <a:br>
              <a:rPr lang="uk-UA" altLang="cs-CZ" dirty="0">
                <a:latin typeface="Times New Roman" panose="02020603050405020304" pitchFamily="18" charset="0"/>
              </a:rPr>
            </a:br>
            <a:r>
              <a:rPr lang="uk-UA" altLang="cs-CZ" dirty="0">
                <a:latin typeface="Times New Roman" panose="02020603050405020304" pitchFamily="18" charset="0"/>
              </a:rPr>
              <a:t>                              </a:t>
            </a:r>
            <a:endParaRPr lang="cs-CZ" dirty="0"/>
          </a:p>
        </p:txBody>
      </p:sp>
      <p:pic>
        <p:nvPicPr>
          <p:cNvPr id="5" name="Picture 4" descr="1389534827_kozaku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25" y="1463625"/>
            <a:ext cx="3475417" cy="49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3837575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35" y="1661333"/>
            <a:ext cx="6515359" cy="457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93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432" y="3202276"/>
            <a:ext cx="6931136" cy="327052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uk-UA" dirty="0"/>
            </a:br>
            <a:r>
              <a:rPr lang="uk-UA" dirty="0"/>
              <a:t>ПЕРСОНАЖІ</a:t>
            </a:r>
            <a:br>
              <a:rPr lang="cs-CZ" dirty="0"/>
            </a:br>
            <a:r>
              <a:rPr lang="uk-UA" dirty="0"/>
              <a:t>КАЗОК ПРО ТВАРИН</a:t>
            </a:r>
            <a:br>
              <a:rPr lang="uk-UA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Головними діючими особами українських народних казок виступають лисиця, вовк, ведмідь, заєць, коза, кіт, півень, цап, віл, кінь, собака.</a:t>
            </a:r>
          </a:p>
          <a:p>
            <a:pPr marL="0" indent="0" algn="ctr">
              <a:buNone/>
            </a:pPr>
            <a:r>
              <a:rPr lang="uk-UA" dirty="0"/>
              <a:t>  </a:t>
            </a:r>
            <a:r>
              <a:rPr lang="uk-UA" dirty="0">
                <a:solidFill>
                  <a:schemeClr val="bg1"/>
                </a:solidFill>
              </a:rPr>
              <a:t>Інтенсивність появи цих персонажів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9760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909191" y="630237"/>
            <a:ext cx="10058400" cy="1371600"/>
          </a:xfrm>
        </p:spPr>
        <p:txBody>
          <a:bodyPr/>
          <a:lstStyle/>
          <a:p>
            <a:pPr algn="ctr"/>
            <a:r>
              <a:rPr lang="uk-UA" dirty="0"/>
              <a:t>ЛИСИЦЯ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5475" y="1709290"/>
            <a:ext cx="8085060" cy="5247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/>
              <a:t>Прізвиська: Лисичка-Сестричка, Кума-Лиска та ін.</a:t>
            </a:r>
          </a:p>
          <a:p>
            <a:pPr marL="0" indent="0">
              <a:buNone/>
            </a:pPr>
            <a:r>
              <a:rPr lang="uk-UA" dirty="0"/>
              <a:t>Лисиця виступає твариною пронирливою, підступною, хитрою, яка своєю хитрістю бере перевагу над іншими, більш сильними тваринами, такими як вовк та ведмідь.</a:t>
            </a:r>
          </a:p>
          <a:p>
            <a:pPr marL="0" indent="0">
              <a:buNone/>
            </a:pPr>
            <a:r>
              <a:rPr lang="uk-UA" dirty="0"/>
              <a:t>Казки: «Вовк-панібрат», «Лисичка-кума», «Лисичка-Сестричка », «Колобок», «Казка про Котика та Півника», «Лисичка та Журавель», «Цар Лев», «Як Лисичка Івана-Баштанника зробила царевичем» та ін. </a:t>
            </a:r>
          </a:p>
          <a:p>
            <a:pPr marL="0" indent="0">
              <a:buNone/>
            </a:pPr>
            <a:r>
              <a:rPr lang="uk-UA" dirty="0"/>
              <a:t>Лисиця особливо полюбляє знущатися над Вовком. Вона вчить </a:t>
            </a:r>
            <a:br>
              <a:rPr lang="uk-UA" dirty="0"/>
            </a:br>
            <a:r>
              <a:rPr lang="uk-UA" dirty="0"/>
              <a:t>його ловити рибу, шиє йому кожух, підштовхує на небезпечні для життя вчинки («Лисичка-Сестричка та Вовк-Панібрат»).</a:t>
            </a:r>
          </a:p>
          <a:p>
            <a:pPr marL="0" indent="0">
              <a:buNone/>
            </a:pPr>
            <a:r>
              <a:rPr lang="uk-UA" dirty="0"/>
              <a:t>Хитрістю Лисиця виходить заміж за Ведмедя або Кота («Лисичка-кума», «Пан Коцький»), стає польовим міністром </a:t>
            </a:r>
            <a:br>
              <a:rPr lang="uk-UA" dirty="0"/>
            </a:br>
            <a:r>
              <a:rPr lang="uk-UA" dirty="0"/>
              <a:t>(«Цар Лев»), але бувало й таке, що тією ж самою хитрістю вона рятувала тваринне царство від зла («Як Лев утонув у колодязі»).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13" y="1198604"/>
            <a:ext cx="2960012" cy="350668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942057" y="4745110"/>
            <a:ext cx="4289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Казкова лисиця – це втілення хитрощів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580998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ВОВК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39888" y="1894604"/>
            <a:ext cx="7438030" cy="4612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Він виступає з іншими рисами: він злий, </a:t>
            </a:r>
            <a:br>
              <a:rPr lang="uk-UA" sz="2000" dirty="0"/>
            </a:br>
            <a:r>
              <a:rPr lang="uk-UA" sz="2000" dirty="0"/>
              <a:t>жадібний, ненажерливий , водночас, дурний та нездогадливий. Лисиця часто шуткує з нього, але вовк усякий раз знову дається їй в оману. («Лисичка-Сестричка та Вовк-Панібрат», «Пан Коцький»).</a:t>
            </a:r>
          </a:p>
          <a:p>
            <a:pPr marL="0" indent="0">
              <a:buNone/>
            </a:pPr>
            <a:r>
              <a:rPr lang="ru-RU" sz="2000" dirty="0"/>
              <a:t>У деяких казках Вовк дружить із Лисицею та навіть «співпрацює» з нею («Цар Лев»).</a:t>
            </a:r>
          </a:p>
          <a:p>
            <a:pPr marL="0" indent="0">
              <a:buNone/>
            </a:pPr>
            <a:r>
              <a:rPr lang="ru-RU" sz="2000" dirty="0"/>
              <a:t>Вовк у деяких казках («Сірко», «Казка про королевича та залізного вовка», «Про жар-птицю та вовка») виступає навіть </a:t>
            </a:r>
            <a:br>
              <a:rPr lang="ru-RU" sz="2000" dirty="0"/>
            </a:br>
            <a:r>
              <a:rPr lang="ru-RU" sz="2000" dirty="0"/>
              <a:t>«захисником» знедолених і надає допомоги у встановленні справедливості.</a:t>
            </a: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3"/>
          <a:stretch/>
        </p:blipFill>
        <p:spPr>
          <a:xfrm>
            <a:off x="477856" y="1214940"/>
            <a:ext cx="4062032" cy="490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01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ВЕДМІДЬ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970" y="2204191"/>
            <a:ext cx="6667275" cy="5049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Язичницький міф про ведмедя - господаря лісу та могутнє божество – частково зберігся й по сьогодні у народних казках. </a:t>
            </a:r>
          </a:p>
          <a:p>
            <a:pPr marL="0" indent="0">
              <a:buNone/>
            </a:pPr>
            <a:r>
              <a:rPr lang="ru-RU" dirty="0"/>
              <a:t>Лисиця, знову таки оманою, стає його дружиною («Лисичка-кума»), звірі йдуть до нього за вироком («Як Лев утонув у колодязі»).</a:t>
            </a:r>
          </a:p>
          <a:p>
            <a:pPr marL="0" indent="0">
              <a:buNone/>
            </a:pPr>
            <a:r>
              <a:rPr lang="ru-RU" dirty="0"/>
              <a:t>Ведмідь намагаться впевнити всіх у тому, </a:t>
            </a:r>
            <a:br>
              <a:rPr lang="ru-RU" dirty="0"/>
            </a:br>
            <a:r>
              <a:rPr lang="ru-RU" dirty="0"/>
              <a:t>що він господар лісу, але це виходить у нього незграбно, не завжди розумно й навіть нерідко по-дуному («Рукавичка», «Пан Коцький», «Коза-Дереза», «Солом'яний бичок»). У більшості казок його обдурено та висміяно.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8"/>
          <a:stretch/>
        </p:blipFill>
        <p:spPr>
          <a:xfrm>
            <a:off x="7042245" y="2323070"/>
            <a:ext cx="4400762" cy="370702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042245" y="1881026"/>
            <a:ext cx="5422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Ведмідь – хазяїн лісу, наймогутніша тварина.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4982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341946" y="815850"/>
            <a:ext cx="10058400" cy="1371600"/>
          </a:xfrm>
        </p:spPr>
        <p:txBody>
          <a:bodyPr/>
          <a:lstStyle/>
          <a:p>
            <a:r>
              <a:rPr lang="uk-UA" dirty="0"/>
              <a:t>                  </a:t>
            </a:r>
            <a:r>
              <a:rPr lang="uk-UA" sz="3200" dirty="0"/>
              <a:t>ЗАЄЦЬ			</a:t>
            </a:r>
            <a:r>
              <a:rPr lang="uk-UA" dirty="0"/>
              <a:t>        КІТ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-1" y="3508767"/>
            <a:ext cx="4612943" cy="3349233"/>
          </a:xfrm>
        </p:spPr>
        <p:txBody>
          <a:bodyPr>
            <a:normAutofit/>
          </a:bodyPr>
          <a:lstStyle/>
          <a:p>
            <a:r>
              <a:rPr lang="uk-UA" sz="1600" b="0" dirty="0">
                <a:solidFill>
                  <a:schemeClr val="tx1"/>
                </a:solidFill>
              </a:rPr>
              <a:t>Зразком сумирності та беззахисності являється казковий Заєць. Хижаки</a:t>
            </a:r>
            <a:r>
              <a:rPr lang="uk-UA" sz="1600" dirty="0">
                <a:solidFill>
                  <a:schemeClr val="tx1"/>
                </a:solidFill>
              </a:rPr>
              <a:t> </a:t>
            </a:r>
            <a:r>
              <a:rPr lang="uk-UA" sz="1600" b="0" dirty="0">
                <a:solidFill>
                  <a:schemeClr val="tx1"/>
                </a:solidFill>
              </a:rPr>
              <a:t>завжди хочуть його з’їсти, образити, вигнати із помешкання («Коза-Дереза»,</a:t>
            </a:r>
            <a:br>
              <a:rPr lang="uk-UA" sz="1600" dirty="0">
                <a:solidFill>
                  <a:schemeClr val="tx1"/>
                </a:solidFill>
              </a:rPr>
            </a:br>
            <a:r>
              <a:rPr lang="uk-UA" sz="1600" b="0" dirty="0">
                <a:solidFill>
                  <a:schemeClr val="tx1"/>
                </a:solidFill>
              </a:rPr>
              <a:t>«Як Лев утонув у колодязі», «Їжак та заєць», «Цар Лев).</a:t>
            </a:r>
          </a:p>
          <a:p>
            <a:r>
              <a:rPr lang="ru-RU" sz="1600" b="0" dirty="0">
                <a:solidFill>
                  <a:schemeClr val="tx1"/>
                </a:solidFill>
              </a:rPr>
              <a:t>Виключенням є хіба що Заєць з казки «Заєць-хвастун». У ній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b="0" dirty="0">
                <a:solidFill>
                  <a:schemeClr val="tx1"/>
                </a:solidFill>
              </a:rPr>
              <a:t>лякливий та хвастливий Заєць у критичній ситуації несподівано виявляє себе хоробим.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3" r="28455" b="22625"/>
          <a:stretch/>
        </p:blipFill>
        <p:spPr>
          <a:xfrm>
            <a:off x="1976854" y="432148"/>
            <a:ext cx="3052346" cy="3349202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40" y="432148"/>
            <a:ext cx="4101768" cy="2804035"/>
          </a:xfrm>
        </p:spPr>
      </p:pic>
      <p:sp>
        <p:nvSpPr>
          <p:cNvPr id="10" name="TextovéPole 9"/>
          <p:cNvSpPr txBox="1"/>
          <p:nvPr/>
        </p:nvSpPr>
        <p:spPr>
          <a:xfrm>
            <a:off x="5029200" y="3792419"/>
            <a:ext cx="67465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Образ кота є подвійним. </a:t>
            </a:r>
            <a:r>
              <a:rPr lang="ru-RU" dirty="0"/>
              <a:t>Найастіше Кіт у казках виконує функцію помічника: він допомагає своїм дузям або хазяїну уникнути якихось негааздів, навіть врятуватися від загибелі («Казка по котика та півника», «Чарівна обручка, «Налякані ведмдь та вовки»). Поряд з захисною роллю, Кіт може виступати хитруном та слугою злих сил. Іноді він чинить безкорисливі справи, а іноді </a:t>
            </a:r>
            <a:br>
              <a:rPr lang="ru-RU" dirty="0"/>
            </a:br>
            <a:r>
              <a:rPr lang="ru-RU" dirty="0"/>
              <a:t>намагається дістатися власної вигоди («Пан Коцький», «Цап та Баран», «Іван – мужиий син»).</a:t>
            </a:r>
          </a:p>
          <a:p>
            <a:r>
              <a:rPr lang="ru-RU" dirty="0"/>
              <a:t>У різних казках кіт часто має риси інших казкових персонажів: Лисиці, Собаки, Ведмедя. Всі дії Кота продумані, він хитрий і підстроює все так, як </a:t>
            </a:r>
            <a:br>
              <a:rPr lang="ru-RU" dirty="0"/>
            </a:br>
            <a:r>
              <a:rPr lang="ru-RU" dirty="0"/>
              <a:t>йому вигідно.</a:t>
            </a:r>
          </a:p>
          <a:p>
            <a:endParaRPr lang="cs-CZ" dirty="0"/>
          </a:p>
        </p:txBody>
      </p:sp>
      <p:cxnSp>
        <p:nvCxnSpPr>
          <p:cNvPr id="12" name="Přímá spojnice 11"/>
          <p:cNvCxnSpPr/>
          <p:nvPr/>
        </p:nvCxnSpPr>
        <p:spPr>
          <a:xfrm flipH="1">
            <a:off x="4735773" y="0"/>
            <a:ext cx="13648" cy="68580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890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5146" y="753228"/>
            <a:ext cx="9624960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Інші персонажі-тварини та казки про тварин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0" y="1664293"/>
            <a:ext cx="3524121" cy="958550"/>
          </a:xfrm>
        </p:spPr>
        <p:txBody>
          <a:bodyPr/>
          <a:lstStyle/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>
              <a:spcBef>
                <a:spcPts val="0"/>
              </a:spcBef>
            </a:pPr>
            <a:r>
              <a:rPr lang="uk-UA" dirty="0"/>
              <a:t>КОЗА </a:t>
            </a:r>
          </a:p>
          <a:p>
            <a:pPr algn="ctr">
              <a:spcBef>
                <a:spcPts val="0"/>
              </a:spcBef>
            </a:pPr>
            <a:r>
              <a:rPr lang="uk-UA" dirty="0"/>
              <a:t>Казка «Коза-Дереза»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945470" y="1922173"/>
            <a:ext cx="3063240" cy="1207165"/>
          </a:xfrm>
        </p:spPr>
        <p:txBody>
          <a:bodyPr/>
          <a:lstStyle/>
          <a:p>
            <a:pPr algn="ctr"/>
            <a:endParaRPr lang="uk-UA" dirty="0"/>
          </a:p>
          <a:p>
            <a:pPr algn="ctr"/>
            <a:r>
              <a:rPr lang="uk-UA" dirty="0"/>
              <a:t>БИЧОК</a:t>
            </a:r>
          </a:p>
          <a:p>
            <a:pPr algn="ctr"/>
            <a:r>
              <a:rPr lang="uk-UA" dirty="0"/>
              <a:t>Казка «Солом'яний бичок»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8378878" y="2085519"/>
            <a:ext cx="3070025" cy="576262"/>
          </a:xfrm>
        </p:spPr>
        <p:txBody>
          <a:bodyPr/>
          <a:lstStyle/>
          <a:p>
            <a:pPr algn="ctr"/>
            <a:r>
              <a:rPr lang="uk-UA" dirty="0"/>
              <a:t>КАЗКА «РУКАВИЧКА»</a:t>
            </a:r>
            <a:endParaRPr lang="cs-CZ" dirty="0"/>
          </a:p>
        </p:txBody>
      </p:sp>
      <p:pic>
        <p:nvPicPr>
          <p:cNvPr id="9" name="Picture 6" descr="ru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832" y="2724469"/>
            <a:ext cx="3900139" cy="413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0c4afe3b66c89da2c9146aa84aa0b7a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4"/>
          <a:stretch/>
        </p:blipFill>
        <p:spPr bwMode="auto">
          <a:xfrm>
            <a:off x="3945470" y="3217345"/>
            <a:ext cx="3543553" cy="32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kozadereza2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6492" r="6246" b="4855"/>
          <a:stretch/>
        </p:blipFill>
        <p:spPr bwMode="auto">
          <a:xfrm>
            <a:off x="274611" y="2568880"/>
            <a:ext cx="3036822" cy="42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196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6348548" y="2081349"/>
            <a:ext cx="4285923" cy="305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-UA" sz="1800" b="1">
                <a:solidFill>
                  <a:schemeClr val="dk1"/>
                </a:solidFill>
              </a:rPr>
              <a:t>Григорій Квітка-Основ’яненко </a:t>
            </a:r>
            <a:r>
              <a:rPr lang="uk-UA" sz="1800">
                <a:solidFill>
                  <a:schemeClr val="dk1"/>
                </a:solidFill>
              </a:rPr>
              <a:t>деякі свої дрібні повісті називав казками («Пархімове снідання», «Купований розум»).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uk-UA" sz="1800">
                <a:solidFill>
                  <a:schemeClr val="dk1"/>
                </a:solidFill>
              </a:rPr>
              <a:t>Елементи фантастичних казок використані ним в «Мертвецькому великодні» і «От тобі і скарб».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uk-UA" sz="1800">
                <a:solidFill>
                  <a:schemeClr val="dk1"/>
                </a:solidFill>
              </a:rPr>
              <a:t>«Мертвецький великдень» має навіть казковий початок: «</a:t>
            </a:r>
            <a:r>
              <a:rPr lang="uk-UA" sz="1800" i="1">
                <a:solidFill>
                  <a:schemeClr val="dk1"/>
                </a:solidFill>
              </a:rPr>
              <a:t>Був собі чоловік та жінка...</a:t>
            </a:r>
            <a:r>
              <a:rPr lang="uk-UA" sz="1800">
                <a:solidFill>
                  <a:schemeClr val="dk1"/>
                </a:solidFill>
              </a:rPr>
              <a:t>». 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6519" y="2225642"/>
            <a:ext cx="4267704" cy="276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403118"/>
          </a:xfrm>
        </p:spPr>
        <p:txBody>
          <a:bodyPr>
            <a:normAutofit fontScale="90000"/>
          </a:bodyPr>
          <a:lstStyle/>
          <a:p>
            <a:r>
              <a:rPr lang="uk-UA"/>
              <a:t>Завдання</a:t>
            </a:r>
            <a:br>
              <a:rPr lang="cs-CZ" dirty="0"/>
            </a:br>
            <a:endParaRPr lang="cs-CZ" dirty="0"/>
          </a:p>
        </p:txBody>
      </p:sp>
      <p:pic>
        <p:nvPicPr>
          <p:cNvPr id="9" name="Obrázek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" t="5740" r="5174" b="7122"/>
          <a:stretch/>
        </p:blipFill>
        <p:spPr>
          <a:xfrm>
            <a:off x="458242" y="2156346"/>
            <a:ext cx="2797791" cy="4208519"/>
          </a:xfrm>
          <a:prstGeom prst="rect">
            <a:avLst/>
          </a:prstGeom>
        </p:spPr>
      </p:pic>
      <p:pic>
        <p:nvPicPr>
          <p:cNvPr id="11" name="Obrázek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337" y="2156346"/>
            <a:ext cx="2611290" cy="4191525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678" y="2156346"/>
            <a:ext cx="2538483" cy="4239296"/>
          </a:xfrm>
          <a:prstGeom prst="rect">
            <a:avLst/>
          </a:prstGeom>
        </p:spPr>
      </p:pic>
      <p:pic>
        <p:nvPicPr>
          <p:cNvPr id="14" name="Obrázek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616" y="2163948"/>
            <a:ext cx="2566957" cy="419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>
            <a:spLocks noGrp="1"/>
          </p:cNvSpPr>
          <p:nvPr>
            <p:ph type="subTitle" idx="1"/>
          </p:nvPr>
        </p:nvSpPr>
        <p:spPr>
          <a:xfrm>
            <a:off x="1562100" y="2098766"/>
            <a:ext cx="9070848" cy="3587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uk-UA" sz="2400" b="1">
                <a:solidFill>
                  <a:schemeClr val="dk1"/>
                </a:solidFill>
              </a:rPr>
              <a:t>Перші публікації зібраних казок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uk-UA" sz="2400" b="1">
                <a:solidFill>
                  <a:schemeClr val="dk1"/>
                </a:solidFill>
              </a:rPr>
              <a:t>ХІХ ст.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uk-UA" sz="2200">
                <a:solidFill>
                  <a:schemeClr val="dk1"/>
                </a:solidFill>
              </a:rPr>
              <a:t>1839 – Ізмаїл Срезневський публікує кілька казок в альманаху «Галатея»;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uk-UA" sz="2200">
                <a:solidFill>
                  <a:schemeClr val="dk1"/>
                </a:solidFill>
              </a:rPr>
              <a:t>1843 – Микола Костомаров видає дві казки в журналі «Молодок»;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uk-UA" sz="2200">
                <a:solidFill>
                  <a:schemeClr val="dk1"/>
                </a:solidFill>
              </a:rPr>
              <a:t>1847 – Іван Головацький в альманаху «Вінок русинам на обжинки»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uk-UA" sz="2200">
                <a:solidFill>
                  <a:schemeClr val="dk1"/>
                </a:solidFill>
              </a:rPr>
              <a:t>           опублікував 16 казок;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uk-UA" sz="2200">
                <a:solidFill>
                  <a:schemeClr val="dk1"/>
                </a:solidFill>
              </a:rPr>
              <a:t>У 70-х роках – вийшла семитомна книга Павла Чубинського «Праці 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uk-UA" sz="2200">
                <a:solidFill>
                  <a:schemeClr val="dk1"/>
                </a:solidFill>
              </a:rPr>
              <a:t>                       етнографічно-статичної експедиції в Західно-Руський край»;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uk-UA" sz="2200">
                <a:solidFill>
                  <a:schemeClr val="dk1"/>
                </a:solidFill>
              </a:rPr>
              <a:t>У 90-х роках – вийшов збірник, який уклав та видав Іван Франко «Галицькі 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uk-UA" sz="2200">
                <a:solidFill>
                  <a:schemeClr val="dk1"/>
                </a:solidFill>
              </a:rPr>
              <a:t>                       народні казки Осипа Роздольського». 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uk-UA" sz="2000">
                <a:solidFill>
                  <a:schemeClr val="dk1"/>
                </a:solidFill>
              </a:rPr>
              <a:t>                       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body" idx="1"/>
          </p:nvPr>
        </p:nvSpPr>
        <p:spPr>
          <a:xfrm>
            <a:off x="5695406" y="2063932"/>
            <a:ext cx="4939066" cy="2838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uk-UA" sz="2800" b="1">
                <a:solidFill>
                  <a:schemeClr val="dk1"/>
                </a:solidFill>
              </a:rPr>
              <a:t>Гравюра Т. Г. Шевченка на казку «Солдат та смерть»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uk-UA" sz="2400" i="1">
                <a:solidFill>
                  <a:schemeClr val="dk1"/>
                </a:solidFill>
              </a:rPr>
              <a:t>Альбом «Живописная Украина»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None/>
            </a:pPr>
            <a:r>
              <a:rPr lang="uk-UA" sz="2200" i="1">
                <a:solidFill>
                  <a:schemeClr val="dk1"/>
                </a:solidFill>
              </a:rPr>
              <a:t>40-ві роки ХІХ ст.</a:t>
            </a:r>
            <a:endParaRPr sz="2200" i="1">
              <a:solidFill>
                <a:schemeClr val="dk1"/>
              </a:solidFill>
            </a:endParaRPr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6283" y="1182187"/>
            <a:ext cx="3834357" cy="4535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subTitle" idx="1"/>
          </p:nvPr>
        </p:nvSpPr>
        <p:spPr>
          <a:xfrm>
            <a:off x="1807760" y="1528548"/>
            <a:ext cx="5803985" cy="3862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uk-UA" sz="2800" b="1">
                <a:solidFill>
                  <a:schemeClr val="dk1"/>
                </a:solidFill>
              </a:rPr>
              <a:t>Димінський Андрій Іванович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uk-UA" sz="2000">
                <a:solidFill>
                  <a:schemeClr val="dk1"/>
                </a:solidFill>
              </a:rPr>
              <a:t>Творчість, зібрана етнографом, друкувалась у збірнику «Малорусские народные предания и рассказы», який видав Драгоманов 1876 року в Києві та збірнику, виданому П. Чубинським «Праці етнографічно-статичної експедиції в Західно-Руський край», 1878.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uk-UA" sz="2000">
                <a:solidFill>
                  <a:schemeClr val="dk1"/>
                </a:solidFill>
              </a:rPr>
              <a:t>Більш-менш повне видання записів А. Димінського представлене в збірнику «Казки та оповідання з Поділля» (випуск 1-2, Київ 1928).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42" name="Google Shape;14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1745" y="1047349"/>
            <a:ext cx="3512522" cy="4631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body" idx="1"/>
          </p:nvPr>
        </p:nvSpPr>
        <p:spPr>
          <a:xfrm>
            <a:off x="1563624" y="1856096"/>
            <a:ext cx="5314848" cy="3283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uk-UA" sz="3200" b="1">
                <a:solidFill>
                  <a:schemeClr val="dk1"/>
                </a:solidFill>
              </a:rPr>
              <a:t>Збірник Михайла Драгоманова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200"/>
              <a:buNone/>
            </a:pPr>
            <a:r>
              <a:rPr lang="uk-UA" sz="3200" b="1">
                <a:solidFill>
                  <a:schemeClr val="dk1"/>
                </a:solidFill>
              </a:rPr>
              <a:t>«Малорусские народные предания и рассказы», Київ 1876</a:t>
            </a:r>
            <a:endParaRPr sz="3200" b="1">
              <a:solidFill>
                <a:schemeClr val="dk1"/>
              </a:solidFill>
            </a:endParaRPr>
          </a:p>
        </p:txBody>
      </p:sp>
      <p:pic>
        <p:nvPicPr>
          <p:cNvPr id="148" name="Google Shape;14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0746" y="1060418"/>
            <a:ext cx="3651111" cy="4874521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>
            <a:spLocks noGrp="1"/>
          </p:cNvSpPr>
          <p:nvPr>
            <p:ph type="subTitle" idx="1"/>
          </p:nvPr>
        </p:nvSpPr>
        <p:spPr>
          <a:xfrm>
            <a:off x="5547247" y="2019868"/>
            <a:ext cx="5207190" cy="3678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uk-UA" sz="2800" b="1">
                <a:solidFill>
                  <a:schemeClr val="dk1"/>
                </a:solidFill>
              </a:rPr>
              <a:t>Збірник Павла Чубинського «Труды этнографическо-статистической экспедиции в Западно-Русский край»</a:t>
            </a:r>
            <a:endParaRPr/>
          </a:p>
        </p:txBody>
      </p:sp>
      <p:pic>
        <p:nvPicPr>
          <p:cNvPr id="154" name="Google Shape;15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1126" y="1020611"/>
            <a:ext cx="3822603" cy="4991227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ýdlo">
  <a:themeElements>
    <a:clrScheme name="Mýdlo">
      <a:dk1>
        <a:srgbClr val="000000"/>
      </a:dk1>
      <a:lt1>
        <a:srgbClr val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1949</Words>
  <Application>Microsoft Macintosh PowerPoint</Application>
  <PresentationFormat>Širokoúhlá obrazovka</PresentationFormat>
  <Paragraphs>169</Paragraphs>
  <Slides>40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4" baseType="lpstr">
      <vt:lpstr>Times New Roman</vt:lpstr>
      <vt:lpstr>Garamond</vt:lpstr>
      <vt:lpstr>Arial</vt:lpstr>
      <vt:lpstr>Mýdlo</vt:lpstr>
      <vt:lpstr>Виникнення української народної казки.  Збирання українських казок.  Збирання чеських казок.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Персонажі українських казок</vt:lpstr>
      <vt:lpstr>Чарівні казки</vt:lpstr>
      <vt:lpstr>ОБРАЗ ЗЛОТВОРЦІВ</vt:lpstr>
      <vt:lpstr>ОБРАЗ ЗНЕДОЛЕНИХ</vt:lpstr>
      <vt:lpstr>ДОБРОТВОРЦІ</vt:lpstr>
      <vt:lpstr>ДОПОМІЖНІ ГЕРОЇ</vt:lpstr>
      <vt:lpstr>ЗМІЙ (КОЩІЙ)</vt:lpstr>
      <vt:lpstr>Змій у казці «Котигорошко» </vt:lpstr>
      <vt:lpstr>Змій у казці “Яйце-райце”</vt:lpstr>
      <vt:lpstr>Змій та дівчина</vt:lpstr>
      <vt:lpstr>Змій в язичницькій культурі слов'ян            Змій. Релігійний мотив.                                                                                                         Святий Георгій</vt:lpstr>
      <vt:lpstr>ЗМІЙ - ЧОРТ</vt:lpstr>
      <vt:lpstr>Жіночі образи злотворців</vt:lpstr>
      <vt:lpstr>МАЧУХА</vt:lpstr>
      <vt:lpstr>Баба-Яга</vt:lpstr>
      <vt:lpstr>ВЕЛЕТЕНЬ</vt:lpstr>
      <vt:lpstr>Богатирі</vt:lpstr>
      <vt:lpstr>Як козаки смерті        Мультиплікаційна позбулися.                  казка “Про козаків”                                 </vt:lpstr>
      <vt:lpstr> ПЕРСОНАЖІ КАЗОК ПРО ТВАРИН </vt:lpstr>
      <vt:lpstr>ЛИСИЦЯ</vt:lpstr>
      <vt:lpstr>ВОВК</vt:lpstr>
      <vt:lpstr>ВЕДМІДЬ </vt:lpstr>
      <vt:lpstr>                  ЗАЄЦЬ           КІТ</vt:lpstr>
      <vt:lpstr>Інші персонажі-тварини та казки про тварин </vt:lpstr>
      <vt:lpstr>Завдання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Виникнення української народної казки.  Збирання українських казок.  Збирання чеських казок.</dc:title>
  <dc:creator>Krystyna Kuznietsova</dc:creator>
  <cp:lastModifiedBy>Krystyna Kuznietsova</cp:lastModifiedBy>
  <cp:revision>2</cp:revision>
  <dcterms:created xsi:type="dcterms:W3CDTF">2015-10-29T10:23:43Z</dcterms:created>
  <dcterms:modified xsi:type="dcterms:W3CDTF">2023-10-16T09:54:15Z</dcterms:modified>
</cp:coreProperties>
</file>