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November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November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226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TS23nrXnU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Obsah obrázku design, ilustrace&#10;&#10;Popis byl vytvořen automaticky se střední mírou spolehlivosti">
            <a:extLst>
              <a:ext uri="{FF2B5EF4-FFF2-40B4-BE49-F238E27FC236}">
                <a16:creationId xmlns:a16="http://schemas.microsoft.com/office/drawing/2014/main" id="{FE141B56-FAE8-C17E-95D0-88B986CE6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8" r="21220" b="-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B0E442-22FF-300B-46AC-02D1848FB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bg1"/>
                </a:solidFill>
              </a:rPr>
              <a:t>Ukrajinské lidové pohádky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CD52C5-0E7D-C58D-D846-74A90239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</a:rPr>
              <a:t>Přehled pohádek</a:t>
            </a:r>
          </a:p>
        </p:txBody>
      </p:sp>
    </p:spTree>
    <p:extLst>
      <p:ext uri="{BB962C8B-B14F-4D97-AF65-F5344CB8AC3E}">
        <p14:creationId xmlns:p14="http://schemas.microsoft.com/office/powerpoint/2010/main" val="1795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F660F9-CF93-42D0-8FCF-627A0710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04" y="-1"/>
            <a:ext cx="12180792" cy="234407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alpha val="94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29196" cy="2344079"/>
          </a:xfrm>
          <a:prstGeom prst="rect">
            <a:avLst/>
          </a:prstGeom>
          <a:gradFill>
            <a:gsLst>
              <a:gs pos="0">
                <a:schemeClr val="accent5">
                  <a:alpha val="82000"/>
                </a:schemeClr>
              </a:gs>
              <a:gs pos="68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50699" y="-4697223"/>
            <a:ext cx="2347802" cy="11734800"/>
          </a:xfrm>
          <a:prstGeom prst="rect">
            <a:avLst/>
          </a:prstGeom>
          <a:gradFill>
            <a:gsLst>
              <a:gs pos="0">
                <a:schemeClr val="accent6">
                  <a:alpha val="26000"/>
                </a:schemeClr>
              </a:gs>
              <a:gs pos="99000">
                <a:schemeClr val="accent5">
                  <a:alpha val="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9AC935-B6A8-A976-BA62-36DD31D1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0"/>
            <a:ext cx="9448800" cy="1101145"/>
          </a:xfrm>
        </p:spPr>
        <p:txBody>
          <a:bodyPr anchor="ctr">
            <a:normAutofit fontScale="90000"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Kouzelné pohádky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létající </a:t>
            </a:r>
            <a:r>
              <a:rPr lang="cs-CZ" sz="3200" dirty="0" err="1">
                <a:solidFill>
                  <a:schemeClr val="bg1"/>
                </a:solidFill>
              </a:rPr>
              <a:t>lo</a:t>
            </a:r>
            <a:r>
              <a:rPr lang="uk-UA" sz="3200" dirty="0" err="1">
                <a:solidFill>
                  <a:schemeClr val="bg1"/>
                </a:solidFill>
              </a:rPr>
              <a:t>ď</a:t>
            </a:r>
            <a:r>
              <a:rPr lang="cs-CZ" sz="3200" dirty="0">
                <a:solidFill>
                  <a:schemeClr val="bg1"/>
                </a:solidFill>
              </a:rPr>
              <a:t> / </a:t>
            </a:r>
            <a:r>
              <a:rPr lang="uk-UA" sz="3200" dirty="0">
                <a:solidFill>
                  <a:schemeClr val="bg1"/>
                </a:solidFill>
              </a:rPr>
              <a:t>Летючий корабель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kresba, obraz, ilustrace, umění&#10;&#10;Popis byl vytvořen automaticky">
            <a:extLst>
              <a:ext uri="{FF2B5EF4-FFF2-40B4-BE49-F238E27FC236}">
                <a16:creationId xmlns:a16="http://schemas.microsoft.com/office/drawing/2014/main" id="{F4E7B26D-4EC7-B7BD-7EE3-2B10C33E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50" y="1689635"/>
            <a:ext cx="2694984" cy="4587207"/>
          </a:xfrm>
          <a:prstGeom prst="rect">
            <a:avLst/>
          </a:prstGeom>
        </p:spPr>
      </p:pic>
      <p:pic>
        <p:nvPicPr>
          <p:cNvPr id="9" name="Obrázek 8" descr="Obsah obrázku obraz, kresba, ilustrace, umění&#10;&#10;Popis byl vytvořen automaticky">
            <a:extLst>
              <a:ext uri="{FF2B5EF4-FFF2-40B4-BE49-F238E27FC236}">
                <a16:creationId xmlns:a16="http://schemas.microsoft.com/office/drawing/2014/main" id="{ABA738C6-AD78-7C6A-AC08-21D9C70C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3" y="1689635"/>
            <a:ext cx="3901621" cy="4371566"/>
          </a:xfrm>
          <a:prstGeom prst="rect">
            <a:avLst/>
          </a:prstGeom>
        </p:spPr>
      </p:pic>
      <p:pic>
        <p:nvPicPr>
          <p:cNvPr id="7" name="Obrázek 6" descr="Obsah obrázku kresba, obraz, Horkovzdušný balón, ilustrace&#10;&#10;Popis byl vytvořen automaticky">
            <a:extLst>
              <a:ext uri="{FF2B5EF4-FFF2-40B4-BE49-F238E27FC236}">
                <a16:creationId xmlns:a16="http://schemas.microsoft.com/office/drawing/2014/main" id="{DAC19213-0639-7466-B6A6-55983467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60" y="1621394"/>
            <a:ext cx="3485820" cy="451238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9D5EE-DB07-5E7E-1696-AF6AAD8E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168" y="6339891"/>
            <a:ext cx="9448800" cy="1233984"/>
          </a:xfrm>
        </p:spPr>
        <p:txBody>
          <a:bodyPr>
            <a:normAutofit/>
          </a:bodyPr>
          <a:lstStyle/>
          <a:p>
            <a:r>
              <a:rPr lang="cs-CZ" sz="1400"/>
              <a:t>Franz Georg Brustgi – Kouzelná loď</a:t>
            </a:r>
          </a:p>
          <a:p>
            <a:endParaRPr lang="cs-CZ" sz="1400" b="1" i="1" u="none" strike="noStrike">
              <a:effectLst/>
              <a:latin typeface="Times New Roman" panose="02020603050405020304" pitchFamily="18" charset="0"/>
            </a:endParaRP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101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774193-546C-7589-5CFB-E1782DDE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946" y="3428999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 err="1"/>
              <a:t>Kouzelné</a:t>
            </a:r>
            <a:r>
              <a:rPr lang="en-US" sz="3200" spc="750" dirty="0"/>
              <a:t> </a:t>
            </a:r>
            <a:r>
              <a:rPr lang="en-US" sz="3200" spc="750" dirty="0" err="1"/>
              <a:t>Pohádky</a:t>
            </a:r>
            <a:br>
              <a:rPr lang="en-US" sz="3200" spc="750" dirty="0"/>
            </a:br>
            <a:r>
              <a:rPr lang="en-US" sz="3200" spc="750" dirty="0" err="1"/>
              <a:t>Telesyk</a:t>
            </a:r>
            <a:endParaRPr lang="en-US" sz="3200" spc="750" dirty="0"/>
          </a:p>
        </p:txBody>
      </p:sp>
      <p:pic>
        <p:nvPicPr>
          <p:cNvPr id="7" name="Zástupný obsah 6" descr="Obsah obrázku obraz, kresba, Moderní umění, ilustrace&#10;&#10;Popis byl vytvořen automaticky">
            <a:extLst>
              <a:ext uri="{FF2B5EF4-FFF2-40B4-BE49-F238E27FC236}">
                <a16:creationId xmlns:a16="http://schemas.microsoft.com/office/drawing/2014/main" id="{4DD16BED-1506-AF12-92A6-ADBA4008D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093" y="384486"/>
            <a:ext cx="7214138" cy="495971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6DB34AA-6C08-287F-B8FE-4D8D00A17BAD}"/>
              </a:ext>
            </a:extLst>
          </p:cNvPr>
          <p:cNvSpPr txBox="1"/>
          <p:nvPr/>
        </p:nvSpPr>
        <p:spPr>
          <a:xfrm>
            <a:off x="294568" y="327866"/>
            <a:ext cx="35954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Kouzelné zrození – z kousku dřeva</a:t>
            </a:r>
          </a:p>
          <a:p>
            <a:endParaRPr lang="cs-CZ" dirty="0"/>
          </a:p>
          <a:p>
            <a:r>
              <a:rPr lang="cs-CZ" dirty="0"/>
              <a:t>Tatínek mu udělá lodičku, aby mohl každý den chytat rybu. Ke břehu připluje jen tehdy, až mu maminka přinese jídlo.</a:t>
            </a:r>
          </a:p>
          <a:p>
            <a:endParaRPr lang="cs-CZ" dirty="0"/>
          </a:p>
          <a:p>
            <a:r>
              <a:rPr lang="cs-CZ" dirty="0"/>
              <a:t>Dračice ho chytí a přikáže své služebně, aby ho upekla. Dračice jde zvát hosty na oběd. </a:t>
            </a:r>
          </a:p>
          <a:p>
            <a:r>
              <a:rPr lang="cs-CZ" dirty="0" err="1"/>
              <a:t>Olenka</a:t>
            </a:r>
            <a:r>
              <a:rPr lang="cs-CZ" dirty="0"/>
              <a:t> (služka) mu nařídí, aby si sedl na lopatu, ten ale říká, že neumí. </a:t>
            </a:r>
            <a:r>
              <a:rPr lang="cs-CZ" dirty="0" err="1"/>
              <a:t>Olenka</a:t>
            </a:r>
            <a:r>
              <a:rPr lang="cs-CZ" dirty="0"/>
              <a:t> mu ukáže jak a on ji strčí do pece.</a:t>
            </a:r>
          </a:p>
          <a:p>
            <a:endParaRPr lang="cs-CZ" dirty="0"/>
          </a:p>
          <a:p>
            <a:r>
              <a:rPr lang="cs-CZ" dirty="0"/>
              <a:t>Draci pak snědí maso </a:t>
            </a:r>
            <a:r>
              <a:rPr lang="cs-CZ" dirty="0" err="1"/>
              <a:t>Olenky</a:t>
            </a:r>
            <a:r>
              <a:rPr lang="cs-CZ" dirty="0"/>
              <a:t>. </a:t>
            </a:r>
            <a:r>
              <a:rPr lang="cs-CZ" dirty="0" err="1"/>
              <a:t>Telesyk</a:t>
            </a:r>
            <a:r>
              <a:rPr lang="cs-CZ" dirty="0"/>
              <a:t> se schová na vysokém stromě, draci ho spatří a chtějí ho dostat. </a:t>
            </a:r>
            <a:r>
              <a:rPr lang="cs-CZ" dirty="0" err="1"/>
              <a:t>Telesyk</a:t>
            </a:r>
            <a:r>
              <a:rPr lang="cs-CZ" dirty="0"/>
              <a:t> prosí labutě, aby ho zachránili, vezme ho na svá křídla jen husa. </a:t>
            </a:r>
          </a:p>
          <a:p>
            <a:r>
              <a:rPr lang="cs-CZ" dirty="0" err="1"/>
              <a:t>Telesyk</a:t>
            </a:r>
            <a:r>
              <a:rPr lang="cs-CZ" dirty="0"/>
              <a:t> se vrátí domů.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59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E3ED0773-1C27-498C-A9DA-A9D91F3F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54A876-F304-A3C3-5CE1-0CE4CCA4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56725"/>
            <a:ext cx="6743700" cy="1491753"/>
          </a:xfrm>
        </p:spPr>
        <p:txBody>
          <a:bodyPr anchor="t">
            <a:normAutofit/>
          </a:bodyPr>
          <a:lstStyle/>
          <a:p>
            <a:r>
              <a:rPr lang="cs-CZ" dirty="0"/>
              <a:t>Kouzelné pohádky</a:t>
            </a:r>
            <a:br>
              <a:rPr lang="cs-CZ" dirty="0"/>
            </a:br>
            <a:r>
              <a:rPr lang="cs-CZ" dirty="0"/>
              <a:t>Dědová dcera</a:t>
            </a:r>
          </a:p>
        </p:txBody>
      </p:sp>
      <p:pic>
        <p:nvPicPr>
          <p:cNvPr id="5" name="Obrázek 4" descr="Obsah obrázku kresba, ilustrace, Kreslený film, skica&#10;&#10;Popis byl vytvořen automaticky">
            <a:extLst>
              <a:ext uri="{FF2B5EF4-FFF2-40B4-BE49-F238E27FC236}">
                <a16:creationId xmlns:a16="http://schemas.microsoft.com/office/drawing/2014/main" id="{D41444DB-1900-B861-57DB-9E00FC8A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8" r="-2" b="-2"/>
          <a:stretch/>
        </p:blipFill>
        <p:spPr>
          <a:xfrm>
            <a:off x="1371600" y="-16933"/>
            <a:ext cx="3371850" cy="4114800"/>
          </a:xfrm>
          <a:prstGeom prst="rect">
            <a:avLst/>
          </a:prstGeom>
        </p:spPr>
      </p:pic>
      <p:pic>
        <p:nvPicPr>
          <p:cNvPr id="7" name="Obrázek 6" descr="Obsah obrázku vánoce, kreslené&#10;&#10;Popis byl vytvořen automaticky">
            <a:extLst>
              <a:ext uri="{FF2B5EF4-FFF2-40B4-BE49-F238E27FC236}">
                <a16:creationId xmlns:a16="http://schemas.microsoft.com/office/drawing/2014/main" id="{A9EDC17F-48B7-0203-A0F9-03BA2CBF1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7" r="13901"/>
          <a:stretch/>
        </p:blipFill>
        <p:spPr>
          <a:xfrm>
            <a:off x="4743450" y="-16934"/>
            <a:ext cx="3371850" cy="41148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0F74F-BF60-31BB-1D95-C3C6C47C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10" y="2055156"/>
            <a:ext cx="2783840" cy="4819777"/>
          </a:xfrm>
        </p:spPr>
        <p:txBody>
          <a:bodyPr>
            <a:normAutofit/>
          </a:bodyPr>
          <a:lstStyle/>
          <a:p>
            <a:r>
              <a:rPr lang="cs-CZ" sz="1600" dirty="0"/>
              <a:t>Popelka jinak</a:t>
            </a:r>
          </a:p>
          <a:p>
            <a:r>
              <a:rPr lang="cs-CZ" sz="1600" dirty="0"/>
              <a:t>Kouzelná kráva</a:t>
            </a:r>
          </a:p>
          <a:p>
            <a:r>
              <a:rPr lang="cs-CZ" sz="1600" dirty="0"/>
              <a:t>Kouzelná jabloň</a:t>
            </a:r>
          </a:p>
          <a:p>
            <a:r>
              <a:rPr lang="cs-CZ" sz="1600" dirty="0"/>
              <a:t>Kouzlo – vlezením do levého ucha krávy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83202249-E050-4013-A49A-561AF4979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0D11575-4783-4AEB-B908-9FC0AA7C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8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BD827-3114-B90D-2484-5A242E29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cs-CZ" sz="2800"/>
              <a:t>Kouzelné pohádky</a:t>
            </a:r>
            <a:br>
              <a:rPr lang="cs-CZ" sz="2800"/>
            </a:br>
            <a:r>
              <a:rPr lang="cs-CZ" sz="2800"/>
              <a:t>Kobylí hlava</a:t>
            </a:r>
          </a:p>
        </p:txBody>
      </p:sp>
      <p:pic>
        <p:nvPicPr>
          <p:cNvPr id="5" name="Obrázek 4" descr="Obsah obrázku obraz, umění, kůň&#10;&#10;Popis byl vytvořen automaticky">
            <a:extLst>
              <a:ext uri="{FF2B5EF4-FFF2-40B4-BE49-F238E27FC236}">
                <a16:creationId xmlns:a16="http://schemas.microsoft.com/office/drawing/2014/main" id="{05267271-CA25-DA94-C2D0-4DD7477AF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22897-4721-35E2-DC92-0BA71E67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r>
              <a:rPr lang="cs-CZ" sz="1400"/>
              <a:t>Macecha donutí, aby stařec svoji dceru odvezl do lesa a nechal tam</a:t>
            </a:r>
          </a:p>
          <a:p>
            <a:r>
              <a:rPr lang="cs-CZ" sz="1400"/>
              <a:t>Znovu kouzlo – vlezením do levého ucha kobyly </a:t>
            </a:r>
          </a:p>
          <a:p>
            <a:r>
              <a:rPr lang="cs-CZ" sz="1400"/>
              <a:t>Trest – vlezením do pravého ucha</a:t>
            </a:r>
          </a:p>
          <a:p>
            <a:endParaRPr lang="cs-CZ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DC711F-4DA7-4E33-A776-F079ACDA6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7046E2-5813-4981-C511-729C361B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67134"/>
            <a:ext cx="4724399" cy="25482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4000" spc="750">
                <a:solidFill>
                  <a:schemeClr val="bg1"/>
                </a:solidFill>
              </a:rPr>
              <a:t>ChytrÁ dcera</a:t>
            </a:r>
          </a:p>
        </p:txBody>
      </p:sp>
      <p:pic>
        <p:nvPicPr>
          <p:cNvPr id="4" name="Google Shape;434;p17" descr="mudra">
            <a:extLst>
              <a:ext uri="{FF2B5EF4-FFF2-40B4-BE49-F238E27FC236}">
                <a16:creationId xmlns:a16="http://schemas.microsoft.com/office/drawing/2014/main" id="{72F8E425-992B-90CF-8D9E-990A7274FDE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685721" y="471420"/>
            <a:ext cx="5049079" cy="5922673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7A48868-E4CE-B284-B719-F1DDB21930C0}"/>
              </a:ext>
            </a:extLst>
          </p:cNvPr>
          <p:cNvSpPr txBox="1"/>
          <p:nvPr/>
        </p:nvSpPr>
        <p:spPr>
          <a:xfrm>
            <a:off x="455828" y="2995410"/>
            <a:ext cx="581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Pan nařídí, aby přišla k němu ani bosá, ani obutá, ani nahá, ani oblečená, ani pěšky, ani na koni, ani s dárkem, ani bez něj.</a:t>
            </a:r>
          </a:p>
        </p:txBody>
      </p:sp>
    </p:spTree>
    <p:extLst>
      <p:ext uri="{BB962C8B-B14F-4D97-AF65-F5344CB8AC3E}">
        <p14:creationId xmlns:p14="http://schemas.microsoft.com/office/powerpoint/2010/main" val="167778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FB8EB9-A68F-70E6-C762-C68B8BD9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cs-CZ" sz="2800"/>
              <a:t>Kozáci a smrt</a:t>
            </a:r>
          </a:p>
        </p:txBody>
      </p:sp>
      <p:pic>
        <p:nvPicPr>
          <p:cNvPr id="4" name="Picture 4" descr="1389534827_kozaku2">
            <a:extLst>
              <a:ext uri="{FF2B5EF4-FFF2-40B4-BE49-F238E27FC236}">
                <a16:creationId xmlns:a16="http://schemas.microsoft.com/office/drawing/2014/main" id="{739DF7B6-4330-E757-BB0A-D36BEBBFA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41603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ED991-7558-1979-9CEE-CAB06314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/>
              <a:t>Kozáci potkají smrt a ta je chce odvést s sebou, protože si užívali života dost</a:t>
            </a:r>
          </a:p>
          <a:p>
            <a:pPr>
              <a:lnSpc>
                <a:spcPct val="110000"/>
              </a:lnSpc>
            </a:pPr>
            <a:r>
              <a:rPr lang="cs-CZ" sz="1400"/>
              <a:t>První kozák prosí naposled zakouřit</a:t>
            </a:r>
          </a:p>
          <a:p>
            <a:pPr>
              <a:lnSpc>
                <a:spcPct val="110000"/>
              </a:lnSpc>
            </a:pPr>
            <a:r>
              <a:rPr lang="cs-CZ" sz="1400"/>
              <a:t>Druhý - naposled šňupnout tabák </a:t>
            </a:r>
          </a:p>
          <a:p>
            <a:pPr>
              <a:lnSpc>
                <a:spcPct val="110000"/>
              </a:lnSpc>
            </a:pPr>
            <a:r>
              <a:rPr lang="cs-CZ" sz="1400"/>
              <a:t>Tabák mají hodně silný a Smrti nevoní, ani nechutná</a:t>
            </a:r>
          </a:p>
          <a:p>
            <a:pPr>
              <a:lnSpc>
                <a:spcPct val="110000"/>
              </a:lnSpc>
            </a:pPr>
            <a:r>
              <a:rPr lang="cs-CZ" sz="1400"/>
              <a:t>Kozáci říkají, že mají takový trest boží, že musejí tento tabák celý život kouřit a šňupat, tak Smrt je pustí</a:t>
            </a:r>
          </a:p>
          <a:p>
            <a:pPr>
              <a:lnSpc>
                <a:spcPct val="110000"/>
              </a:lnSpc>
            </a:pPr>
            <a:endParaRPr lang="cs-CZ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A812D-FD89-8A8B-4D1D-66B264AA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2526030"/>
            <a:ext cx="10241280" cy="1234440"/>
          </a:xfrm>
        </p:spPr>
        <p:txBody>
          <a:bodyPr>
            <a:normAutofit fontScale="90000"/>
          </a:bodyPr>
          <a:lstStyle/>
          <a:p>
            <a:r>
              <a:rPr lang="cs-CZ" dirty="0"/>
              <a:t>Huculská </a:t>
            </a:r>
            <a:br>
              <a:rPr lang="cs-CZ" dirty="0"/>
            </a:br>
            <a:r>
              <a:rPr lang="cs-CZ" dirty="0"/>
              <a:t>pohádka</a:t>
            </a:r>
            <a:br>
              <a:rPr lang="cs-CZ" dirty="0"/>
            </a:br>
            <a:r>
              <a:rPr lang="cs-CZ" dirty="0"/>
              <a:t>Smůla </a:t>
            </a:r>
            <a:br>
              <a:rPr lang="cs-CZ" dirty="0"/>
            </a:br>
            <a:r>
              <a:rPr lang="cs-CZ" dirty="0"/>
              <a:t>/ </a:t>
            </a:r>
            <a:r>
              <a:rPr lang="uk-UA" dirty="0" err="1"/>
              <a:t>ЗЛидні</a:t>
            </a:r>
            <a:endParaRPr lang="cs-CZ" dirty="0"/>
          </a:p>
        </p:txBody>
      </p:sp>
      <p:pic>
        <p:nvPicPr>
          <p:cNvPr id="4" name="Online médium 3" descr="Злидні">
            <a:hlinkClick r:id="" action="ppaction://media"/>
            <a:extLst>
              <a:ext uri="{FF2B5EF4-FFF2-40B4-BE49-F238E27FC236}">
                <a16:creationId xmlns:a16="http://schemas.microsoft.com/office/drawing/2014/main" id="{95482297-93D4-2F1B-1685-BAEC4AEB14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4725" y="191636"/>
            <a:ext cx="8543925" cy="64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AD111-F0F8-D269-751F-E446133B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78" y="5051348"/>
            <a:ext cx="10943420" cy="1035982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dirty="0"/>
              <a:t>O Zvířatech</a:t>
            </a:r>
            <a:br>
              <a:rPr lang="cs-CZ" dirty="0"/>
            </a:br>
            <a:r>
              <a:rPr lang="cs-CZ" dirty="0"/>
              <a:t>Rukavička</a:t>
            </a:r>
            <a:br>
              <a:rPr lang="cs-CZ" dirty="0"/>
            </a:br>
            <a:r>
              <a:rPr lang="uk-UA" dirty="0"/>
              <a:t>РУКАВИЧКА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C2F8F-74A5-B125-05D9-06B473446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398417"/>
            <a:ext cx="3531973" cy="4470145"/>
          </a:xfrm>
        </p:spPr>
        <p:txBody>
          <a:bodyPr anchor="b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Děj: dědeček ztratil v lese rukavici a lesní zvířata si z ní chtějí udělat domov. 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Postavy: myš, žába, zajíc, liška, vlk, medvěd, vepř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Konec: 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1. myslivec uvidí v lese rukavici a zaujme ho, že se hýbe, tak do ní střelí, pak najde pěkný úlovek. 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2. dědeček si všimne, že ztratil rukavici a jeho pes začne štěkat, protože se rukavice hýbe, a tak se vylekaná zvířata rozběhnou do lesa. Pes rukavici přinese dědovi.</a:t>
            </a:r>
          </a:p>
        </p:txBody>
      </p:sp>
      <p:pic>
        <p:nvPicPr>
          <p:cNvPr id="5" name="Obrázek 4" descr="Obsah obrázku kreslené, kresba, obraz, Kreslený film&#10;&#10;Popis byl vytvořen automaticky">
            <a:extLst>
              <a:ext uri="{FF2B5EF4-FFF2-40B4-BE49-F238E27FC236}">
                <a16:creationId xmlns:a16="http://schemas.microsoft.com/office/drawing/2014/main" id="{E4E5B85A-FA23-DA6B-9E92-0CB171AFE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" r="-1" b="-1"/>
          <a:stretch/>
        </p:blipFill>
        <p:spPr>
          <a:xfrm>
            <a:off x="4495799" y="0"/>
            <a:ext cx="7696201" cy="45903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54EF9D-F94A-0CCB-AFBB-098092F6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6928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O Zvířatech </a:t>
            </a:r>
            <a:br>
              <a:rPr lang="cs-CZ" dirty="0"/>
            </a:br>
            <a:r>
              <a:rPr lang="cs-CZ" dirty="0"/>
              <a:t>Drzá Koza</a:t>
            </a:r>
            <a:br>
              <a:rPr lang="cs-CZ" dirty="0"/>
            </a:br>
            <a:r>
              <a:rPr lang="uk-UA" dirty="0"/>
              <a:t>Коза-дереза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5C21F-7BD3-3133-F03C-0E6C614E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r>
              <a:rPr lang="cs-CZ" sz="1500"/>
              <a:t>Děj: dědeček má kozu, první den pase kozu babička, ale koza si po návratu domů stěžuje, že nejedla a nepila. Druhý den děda posílá pást kozu vnučku. Koza si po návratu domů zase stěžuje, že nejedla a nepila. Třetí den šel dědeček s kozou sám a dopadlo to stejně. Tak kozu chce potrestat za lež, ale ta mu uteče do lesa. Tam najde liščin dům a zatímco liška je na lovu, vleze na pec a odpočívá. Když se liška vrátí domů, tak uvidí rozbité dveře a ptá se, kdo je v domě. Koza jí vyhrožuje. Liška pláče u domu a nikdo ze zvířat nemůže drzou kozu vyhnat, zkouší to vlk, medvěd, zajíc. Podaří se to až rakovi, který pak s liškou začne šťastně bydlet v jejím domečku.</a:t>
            </a:r>
          </a:p>
        </p:txBody>
      </p:sp>
      <p:pic>
        <p:nvPicPr>
          <p:cNvPr id="5" name="Obrázek 4" descr="Obsah obrázku Kreslený film, králík, text, kreslené&#10;&#10;Popis byl vytvořen automaticky">
            <a:extLst>
              <a:ext uri="{FF2B5EF4-FFF2-40B4-BE49-F238E27FC236}">
                <a16:creationId xmlns:a16="http://schemas.microsoft.com/office/drawing/2014/main" id="{66932969-99AE-9DE0-0676-8EBB3BB4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51" y="457200"/>
            <a:ext cx="4925137" cy="5472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6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0A6C7C-0AE6-48BC-951D-9663738EE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7DC0D-FB41-40DE-9A2A-1621F2F26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57371"/>
            <a:ext cx="12203207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EE6E3-70B6-4693-8985-3413141E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356" y="5256871"/>
            <a:ext cx="8118644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>
                  <a:alpha val="5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56B1E5-8C40-4B38-9E01-086401F4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77235" y="4347947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3BF372-AF59-4E6A-B507-99714F0DD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51495" y="5254192"/>
            <a:ext cx="10451711" cy="114660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1228A-E070-4CBB-B003-E1F8EB0AF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60786"/>
            <a:ext cx="7199156" cy="1596786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AB5B3-299F-402C-A990-BCBB37FE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982543" y="2273948"/>
            <a:ext cx="1594272" cy="7581771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E42375-BC93-5165-56C6-AFD5F112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52" y="5605670"/>
            <a:ext cx="9906807" cy="8020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>
                <a:solidFill>
                  <a:schemeClr val="bg1"/>
                </a:solidFill>
              </a:rPr>
              <a:t>O zvířatech</a:t>
            </a:r>
            <a:br>
              <a:rPr lang="cs-CZ" sz="1800">
                <a:solidFill>
                  <a:schemeClr val="bg1"/>
                </a:solidFill>
              </a:rPr>
            </a:br>
            <a:r>
              <a:rPr lang="cs-CZ" sz="1800">
                <a:solidFill>
                  <a:schemeClr val="bg1"/>
                </a:solidFill>
              </a:rPr>
              <a:t>Slaměný býček </a:t>
            </a:r>
            <a:br>
              <a:rPr lang="cs-CZ" sz="1800">
                <a:solidFill>
                  <a:schemeClr val="bg1"/>
                </a:solidFill>
              </a:rPr>
            </a:br>
            <a:r>
              <a:rPr lang="uk-UA" sz="1800">
                <a:solidFill>
                  <a:schemeClr val="bg1"/>
                </a:solidFill>
              </a:rPr>
              <a:t>Солом'яний бичок</a:t>
            </a:r>
            <a:endParaRPr lang="cs-CZ" sz="180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Kreslený film, Animace, klipart, ilustrace&#10;&#10;Popis byl vytvořen automaticky">
            <a:extLst>
              <a:ext uri="{FF2B5EF4-FFF2-40B4-BE49-F238E27FC236}">
                <a16:creationId xmlns:a16="http://schemas.microsoft.com/office/drawing/2014/main" id="{69A4D226-E59F-A948-A0C6-EE43FAB0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-3970"/>
            <a:ext cx="7525925" cy="321733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23DA6-9F94-7782-1EEC-BF901BF2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428999"/>
            <a:ext cx="8311487" cy="18382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1400" dirty="0"/>
              <a:t>Chudý dědeček na prosbu své manželky udělá ze slamy býčka a natře ho pryskyřicí. Každý den babička chodí s býčkem na pastvinu, ale pokaždé usne. Mezitím lesní zvířata chtějí odtrhnout od býčka kousek pryskyřice pro sebe, ale vždy uvíznou zuby, tak dědeček uloví medvěda, vlka, lišku, zajíce a drží je ve sklepě. V den, kdy chce z jejich kožichů udělat zimní oblečení, zvířata ho prosí, aby je pustil, že ho odmění. Všechna zvířata pustí. Medvěd přinese úl s medem, vlk přivede stádo oveček, liška přivede hejno slepic a hus, zajíc obohatí je ukradenými u lidí šperky. Babička a dědeček zbohatnou a na býčka zapomenou. Pryskyřice se na slunci rozpustí a opuštěný býček se rozpadne.</a:t>
            </a:r>
          </a:p>
        </p:txBody>
      </p:sp>
    </p:spTree>
    <p:extLst>
      <p:ext uri="{BB962C8B-B14F-4D97-AF65-F5344CB8AC3E}">
        <p14:creationId xmlns:p14="http://schemas.microsoft.com/office/powerpoint/2010/main" val="183696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455B8-6CAB-8E61-8688-95D55E49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/>
              <a:t>O zvířatech</a:t>
            </a:r>
            <a:br>
              <a:rPr lang="cs-CZ" sz="2400"/>
            </a:br>
            <a:r>
              <a:rPr lang="cs-CZ" sz="2400"/>
              <a:t>Pan kockyj /</a:t>
            </a:r>
            <a:r>
              <a:rPr lang="uk-UA" sz="2400"/>
              <a:t> Пан Коцький</a:t>
            </a:r>
            <a:endParaRPr lang="cs-CZ" sz="2400"/>
          </a:p>
        </p:txBody>
      </p:sp>
      <p:pic>
        <p:nvPicPr>
          <p:cNvPr id="4" name="Obrázek 3" descr="Obsah obrázku obraz, umění, kreslené, ilustrace&#10;&#10;Popis byl vytvořen automaticky">
            <a:extLst>
              <a:ext uri="{FF2B5EF4-FFF2-40B4-BE49-F238E27FC236}">
                <a16:creationId xmlns:a16="http://schemas.microsoft.com/office/drawing/2014/main" id="{B7B8E08F-1350-C0B1-6A17-3522260C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EB52B-4CEE-F8B8-8D89-A97E8C8B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algn="just"/>
            <a:r>
              <a:rPr lang="cs-CZ" sz="1600" dirty="0"/>
              <a:t>Pan </a:t>
            </a:r>
            <a:r>
              <a:rPr lang="cs-CZ" sz="1600" dirty="0" err="1"/>
              <a:t>Kockyj</a:t>
            </a:r>
            <a:r>
              <a:rPr lang="cs-CZ" sz="1600" dirty="0"/>
              <a:t> – starý kocour, kterého majitel odvezl do lesa, aby tam zemřel. Najde ho liška a nabídne mu, aby se stal jejím manželem. Liška pečuje o kocoura a straší ostatní zvířata, že její manžel je hrozný zabiják. Tím od ostatních získává jídlo a pití.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73E344-1AD0-01A8-E514-3FCCDF09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1358750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2200" spc="750" dirty="0">
                <a:solidFill>
                  <a:schemeClr val="bg1"/>
                </a:solidFill>
              </a:rPr>
              <a:t>O Zvířatech</a:t>
            </a:r>
            <a:br>
              <a:rPr lang="cs-CZ" sz="2200" spc="750" dirty="0">
                <a:solidFill>
                  <a:schemeClr val="bg1"/>
                </a:solidFill>
              </a:rPr>
            </a:br>
            <a:br>
              <a:rPr lang="cs-CZ" sz="2200" spc="750" dirty="0">
                <a:solidFill>
                  <a:schemeClr val="bg1"/>
                </a:solidFill>
              </a:rPr>
            </a:br>
            <a:r>
              <a:rPr lang="cs-CZ" sz="2200" spc="750" dirty="0">
                <a:solidFill>
                  <a:schemeClr val="bg1"/>
                </a:solidFill>
              </a:rPr>
              <a:t>dostihy vola s koněm </a:t>
            </a:r>
            <a:br>
              <a:rPr lang="en-US" sz="2200" spc="750" dirty="0">
                <a:solidFill>
                  <a:schemeClr val="bg1"/>
                </a:solidFill>
              </a:rPr>
            </a:br>
            <a:br>
              <a:rPr lang="en-US" sz="2200" spc="750" dirty="0">
                <a:solidFill>
                  <a:schemeClr val="bg1"/>
                </a:solidFill>
              </a:rPr>
            </a:br>
            <a:r>
              <a:rPr lang="en-US" sz="2200" spc="750" dirty="0" err="1">
                <a:solidFill>
                  <a:schemeClr val="bg1"/>
                </a:solidFill>
              </a:rPr>
              <a:t>Як</a:t>
            </a:r>
            <a:r>
              <a:rPr lang="en-US" sz="2200" spc="750" dirty="0">
                <a:solidFill>
                  <a:schemeClr val="bg1"/>
                </a:solidFill>
              </a:rPr>
              <a:t> </a:t>
            </a:r>
            <a:r>
              <a:rPr lang="en-US" sz="2200" spc="750" dirty="0" err="1">
                <a:solidFill>
                  <a:schemeClr val="bg1"/>
                </a:solidFill>
              </a:rPr>
              <a:t>віл</a:t>
            </a:r>
            <a:r>
              <a:rPr lang="en-US" sz="2200" spc="750" dirty="0">
                <a:solidFill>
                  <a:schemeClr val="bg1"/>
                </a:solidFill>
              </a:rPr>
              <a:t> </a:t>
            </a:r>
            <a:r>
              <a:rPr lang="en-US" sz="2200" spc="750" dirty="0" err="1">
                <a:solidFill>
                  <a:schemeClr val="bg1"/>
                </a:solidFill>
              </a:rPr>
              <a:t>бігав</a:t>
            </a:r>
            <a:r>
              <a:rPr lang="en-US" sz="2200" spc="750" dirty="0">
                <a:solidFill>
                  <a:schemeClr val="bg1"/>
                </a:solidFill>
              </a:rPr>
              <a:t> </a:t>
            </a:r>
            <a:r>
              <a:rPr lang="en-US" sz="2200" spc="750" dirty="0" err="1">
                <a:solidFill>
                  <a:schemeClr val="bg1"/>
                </a:solidFill>
              </a:rPr>
              <a:t>наввипередки</a:t>
            </a:r>
            <a:r>
              <a:rPr lang="en-US" sz="2200" spc="750" dirty="0">
                <a:solidFill>
                  <a:schemeClr val="bg1"/>
                </a:solidFill>
              </a:rPr>
              <a:t> </a:t>
            </a:r>
            <a:r>
              <a:rPr lang="en-US" sz="2200" spc="750" dirty="0" err="1">
                <a:solidFill>
                  <a:schemeClr val="bg1"/>
                </a:solidFill>
              </a:rPr>
              <a:t>з</a:t>
            </a:r>
            <a:r>
              <a:rPr lang="en-US" sz="2200" spc="750" dirty="0">
                <a:solidFill>
                  <a:schemeClr val="bg1"/>
                </a:solidFill>
              </a:rPr>
              <a:t> </a:t>
            </a:r>
            <a:r>
              <a:rPr lang="en-US" sz="2200" spc="750" dirty="0" err="1">
                <a:solidFill>
                  <a:schemeClr val="bg1"/>
                </a:solidFill>
              </a:rPr>
              <a:t>конем</a:t>
            </a:r>
            <a:endParaRPr lang="en-US" sz="2200" spc="75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7235A443-B339-8978-8F62-55DED154F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358750"/>
            <a:ext cx="7214138" cy="41480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E56003-2BF0-896C-0B37-1FB1C3504B75}"/>
              </a:ext>
            </a:extLst>
          </p:cNvPr>
          <p:cNvSpPr txBox="1"/>
          <p:nvPr/>
        </p:nvSpPr>
        <p:spPr>
          <a:xfrm>
            <a:off x="5000625" y="5786438"/>
            <a:ext cx="639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Pohádka vysvětluje, proč vůl nemůže být tak rychlý jako kůň.</a:t>
            </a:r>
          </a:p>
        </p:txBody>
      </p:sp>
    </p:spTree>
    <p:extLst>
      <p:ext uri="{BB962C8B-B14F-4D97-AF65-F5344CB8AC3E}">
        <p14:creationId xmlns:p14="http://schemas.microsoft.com/office/powerpoint/2010/main" val="235690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AF688D-0C7C-4192-9E71-43D0E22A3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9EB440-65EF-9ECB-B4D9-D69D1937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6" y="793080"/>
            <a:ext cx="6089373" cy="1233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Další ukrajinské lidové pohádky o zvířatech</a:t>
            </a:r>
          </a:p>
        </p:txBody>
      </p:sp>
      <p:pic>
        <p:nvPicPr>
          <p:cNvPr id="5" name="Obrázek 4" descr="Obsah obrázku obraz, kresba, ilustrace, Kreslený film&#10;&#10;Popis byl vytvořen automaticky">
            <a:extLst>
              <a:ext uri="{FF2B5EF4-FFF2-40B4-BE49-F238E27FC236}">
                <a16:creationId xmlns:a16="http://schemas.microsoft.com/office/drawing/2014/main" id="{DB795DD8-FCBF-D92A-F0A1-21B5E9CC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r="-4" b="-4"/>
          <a:stretch/>
        </p:blipFill>
        <p:spPr>
          <a:xfrm>
            <a:off x="-2" y="1"/>
            <a:ext cx="4038600" cy="2140817"/>
          </a:xfrm>
          <a:prstGeom prst="rect">
            <a:avLst/>
          </a:prstGeom>
        </p:spPr>
      </p:pic>
      <p:pic>
        <p:nvPicPr>
          <p:cNvPr id="9" name="Obrázek 8" descr="Obsah obrázku obraz, kresba, skica, ilustrace&#10;&#10;Popis byl vytvořen automaticky">
            <a:extLst>
              <a:ext uri="{FF2B5EF4-FFF2-40B4-BE49-F238E27FC236}">
                <a16:creationId xmlns:a16="http://schemas.microsoft.com/office/drawing/2014/main" id="{F77D72C0-FA63-8921-0DAD-912529799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1" r="-4" b="6424"/>
          <a:stretch/>
        </p:blipFill>
        <p:spPr>
          <a:xfrm>
            <a:off x="20" y="4267925"/>
            <a:ext cx="4038580" cy="2140817"/>
          </a:xfrm>
          <a:prstGeom prst="rect">
            <a:avLst/>
          </a:prstGeom>
        </p:spPr>
      </p:pic>
      <p:pic>
        <p:nvPicPr>
          <p:cNvPr id="7" name="Obrázek 6" descr="Obsah obrázku obraz, kresba, kreslené, ilustrace&#10;&#10;Popis byl vytvořen automaticky">
            <a:extLst>
              <a:ext uri="{FF2B5EF4-FFF2-40B4-BE49-F238E27FC236}">
                <a16:creationId xmlns:a16="http://schemas.microsoft.com/office/drawing/2014/main" id="{E5C08541-8D91-CE8A-96D6-0C49072D2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14" r="-4" b="3582"/>
          <a:stretch/>
        </p:blipFill>
        <p:spPr>
          <a:xfrm>
            <a:off x="20" y="2114512"/>
            <a:ext cx="4038580" cy="217604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E9067-DE37-F852-01F1-52243555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26" y="2345635"/>
            <a:ext cx="6089373" cy="3438638"/>
          </a:xfrm>
        </p:spPr>
        <p:txBody>
          <a:bodyPr>
            <a:normAutofit/>
          </a:bodyPr>
          <a:lstStyle/>
          <a:p>
            <a:r>
              <a:rPr lang="cs-CZ" sz="1600"/>
              <a:t>Kocour, kozel a beran </a:t>
            </a:r>
          </a:p>
          <a:p>
            <a:r>
              <a:rPr lang="cs-CZ" sz="1600"/>
              <a:t>Vlk a liška</a:t>
            </a:r>
          </a:p>
          <a:p>
            <a:r>
              <a:rPr lang="cs-CZ" sz="1600"/>
              <a:t>Jak kachna a čáp cestovali</a:t>
            </a:r>
          </a:p>
          <a:p>
            <a:r>
              <a:rPr lang="cs-CZ" sz="1600"/>
              <a:t>O kocourovi a kohoutovi</a:t>
            </a:r>
          </a:p>
          <a:p>
            <a:r>
              <a:rPr lang="cs-CZ" sz="1600"/>
              <a:t>Liška a jeřáb</a:t>
            </a:r>
          </a:p>
          <a:p>
            <a:r>
              <a:rPr lang="cs-CZ" sz="1600"/>
              <a:t>Liška a rak</a:t>
            </a:r>
          </a:p>
          <a:p>
            <a:r>
              <a:rPr lang="cs-CZ" sz="1600"/>
              <a:t>Jak slepice oživila kohouta</a:t>
            </a:r>
          </a:p>
          <a:p>
            <a:r>
              <a:rPr lang="cs-CZ" sz="1600"/>
              <a:t>Divoké husy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7788D7-A03B-4DDD-8C0D-ADB3C92A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478E58-296A-4262-816D-D5661FA1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9B3FC415-0BA4-4E59-8EAA-5EFD1D430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BD5505-E50C-4C8C-B29A-6E8BC4075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9B87E-7460-0D9C-DCC7-9C93C866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57" y="562788"/>
            <a:ext cx="4845938" cy="159697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dirty="0"/>
              <a:t>Kouzelné pohádky</a:t>
            </a:r>
            <a:br>
              <a:rPr lang="cs-CZ" sz="2500" dirty="0"/>
            </a:br>
            <a:r>
              <a:rPr lang="cs-CZ" sz="2500" dirty="0" err="1"/>
              <a:t>KOTYHOROško</a:t>
            </a:r>
            <a:endParaRPr lang="cs-CZ" dirty="0"/>
          </a:p>
        </p:txBody>
      </p:sp>
      <p:pic>
        <p:nvPicPr>
          <p:cNvPr id="5" name="Picture 5" descr="Obsah obrázku text, Sbírka, Poštovní známka, kreslené&#10;&#10;Popis byl vytvořen automaticky">
            <a:extLst>
              <a:ext uri="{FF2B5EF4-FFF2-40B4-BE49-F238E27FC236}">
                <a16:creationId xmlns:a16="http://schemas.microsoft.com/office/drawing/2014/main" id="{D28E5EE0-FF2D-98FA-630C-FC4E7899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35562" y="1028699"/>
            <a:ext cx="1621602" cy="22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sah obrázku text, obraz, umění, savec&#10;&#10;Popis byl vytvořen automaticky">
            <a:extLst>
              <a:ext uri="{FF2B5EF4-FFF2-40B4-BE49-F238E27FC236}">
                <a16:creationId xmlns:a16="http://schemas.microsoft.com/office/drawing/2014/main" id="{E72C12B4-C075-62AD-5336-61DB2016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10591" y="1028699"/>
            <a:ext cx="1850837" cy="22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bsah obrázku kreslené, Animace, Kreslený film&#10;&#10;Popis byl vytvořen automaticky">
            <a:extLst>
              <a:ext uri="{FF2B5EF4-FFF2-40B4-BE49-F238E27FC236}">
                <a16:creationId xmlns:a16="http://schemas.microsoft.com/office/drawing/2014/main" id="{4B07BAA1-10D1-C45F-A9B8-ED3961B6A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44711" y="3567165"/>
            <a:ext cx="3675702" cy="22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F93631FB-0B14-4351-A477-B7821C1E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F3DBD34-493C-4A15-9E5F-69A4C38B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2C5EA-98F6-F784-D2F7-DDAC5410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57" y="2174790"/>
            <a:ext cx="5169244" cy="36896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Na začátku příběh rodiny, matka zůstává sama, její dceru vězní drak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Narození </a:t>
            </a:r>
            <a:r>
              <a:rPr lang="cs-CZ" sz="1400" dirty="0" err="1"/>
              <a:t>Kotyhoroška</a:t>
            </a:r>
            <a:r>
              <a:rPr lang="cs-CZ" sz="1400" dirty="0"/>
              <a:t> – z hrášku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Boj s drakem, vítězství </a:t>
            </a:r>
            <a:r>
              <a:rPr lang="cs-CZ" sz="1400" dirty="0" err="1"/>
              <a:t>Koryhoroška</a:t>
            </a:r>
            <a:r>
              <a:rPr lang="cs-CZ" sz="1400" dirty="0"/>
              <a:t>, vzkříšení otce a bratrů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Odchod do světa – setkání s </a:t>
            </a:r>
            <a:r>
              <a:rPr lang="cs-CZ" sz="1400" dirty="0" err="1"/>
              <a:t>Vernydubem</a:t>
            </a:r>
            <a:r>
              <a:rPr lang="cs-CZ" sz="1400" dirty="0"/>
              <a:t>, </a:t>
            </a:r>
            <a:r>
              <a:rPr lang="cs-CZ" sz="1400" dirty="0" err="1"/>
              <a:t>Verbyhorou</a:t>
            </a:r>
            <a:r>
              <a:rPr lang="cs-CZ" sz="1400" dirty="0"/>
              <a:t> a </a:t>
            </a:r>
            <a:r>
              <a:rPr lang="cs-CZ" sz="1400" dirty="0" err="1"/>
              <a:t>Krutyvusem</a:t>
            </a:r>
            <a:endParaRPr lang="cs-CZ" sz="1400" dirty="0"/>
          </a:p>
          <a:p>
            <a:pPr>
              <a:lnSpc>
                <a:spcPct val="110000"/>
              </a:lnSpc>
            </a:pPr>
            <a:r>
              <a:rPr lang="cs-CZ" sz="1400" dirty="0" err="1"/>
              <a:t>Zlotvůrce</a:t>
            </a:r>
            <a:r>
              <a:rPr lang="cs-CZ" sz="1400" dirty="0"/>
              <a:t> – stařec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Cesta do podzemí – nalezení třech krasavic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Zrada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Kouzelný pták – návrat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„Nemám ani bratry, ani kamarády. Vezměte si bohatství a půjdu dále do světa sám“.</a:t>
            </a:r>
          </a:p>
          <a:p>
            <a:pPr>
              <a:lnSpc>
                <a:spcPct val="110000"/>
              </a:lnSpc>
            </a:pPr>
            <a:endParaRPr lang="cs-CZ" sz="1400" dirty="0"/>
          </a:p>
          <a:p>
            <a:pPr>
              <a:lnSpc>
                <a:spcPct val="110000"/>
              </a:lnSpc>
            </a:pPr>
            <a:endParaRPr lang="cs-CZ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E942F-99B3-4B03-9483-257868F33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798"/>
            <a:ext cx="12191999" cy="457198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F2208-8069-4052-9996-5399372C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81454" y="6400798"/>
            <a:ext cx="8510542" cy="465570"/>
          </a:xfrm>
          <a:prstGeom prst="rect">
            <a:avLst/>
          </a:prstGeom>
          <a:gradFill>
            <a:gsLst>
              <a:gs pos="0">
                <a:schemeClr val="accent5">
                  <a:alpha val="57000"/>
                </a:schemeClr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raz, umění, venku, zima&#10;&#10;Popis byl vytvořen automaticky">
            <a:extLst>
              <a:ext uri="{FF2B5EF4-FFF2-40B4-BE49-F238E27FC236}">
                <a16:creationId xmlns:a16="http://schemas.microsoft.com/office/drawing/2014/main" id="{77A587E5-FBB2-7997-81D7-8C49ED61B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408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071729"/>
            <a:ext cx="12192003" cy="1786490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5071729"/>
            <a:ext cx="8153401" cy="17862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5071730"/>
            <a:ext cx="8115300" cy="1334505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38E4E5-4047-480A-BB9B-9AB54E86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3120189" y="3385221"/>
            <a:ext cx="2497963" cy="4087997"/>
          </a:xfrm>
          <a:custGeom>
            <a:avLst/>
            <a:gdLst>
              <a:gd name="connsiteX0" fmla="*/ 2671045 w 2671045"/>
              <a:gd name="connsiteY0" fmla="*/ 8492 h 4371251"/>
              <a:gd name="connsiteX1" fmla="*/ 840176 w 2671045"/>
              <a:gd name="connsiteY1" fmla="*/ 4371251 h 4371251"/>
              <a:gd name="connsiteX2" fmla="*/ 650202 w 2671045"/>
              <a:gd name="connsiteY2" fmla="*/ 4185755 h 4371251"/>
              <a:gd name="connsiteX3" fmla="*/ 0 w 2671045"/>
              <a:gd name="connsiteY3" fmla="*/ 2502877 h 4371251"/>
              <a:gd name="connsiteX4" fmla="*/ 2502877 w 2671045"/>
              <a:gd name="connsiteY4" fmla="*/ 0 h 43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045" h="4371251">
                <a:moveTo>
                  <a:pt x="2671045" y="8492"/>
                </a:moveTo>
                <a:lnTo>
                  <a:pt x="840176" y="4371251"/>
                </a:lnTo>
                <a:lnTo>
                  <a:pt x="650202" y="4185755"/>
                </a:lnTo>
                <a:cubicBezTo>
                  <a:pt x="246220" y="3741276"/>
                  <a:pt x="0" y="315083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3BEF5C-B9D5-CC1E-D131-7774E095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5271715"/>
            <a:ext cx="10145864" cy="715617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uk-UA" spc="750" dirty="0">
                <a:solidFill>
                  <a:schemeClr val="bg1"/>
                </a:solidFill>
              </a:rPr>
              <a:t>Вернигора, </a:t>
            </a:r>
            <a:r>
              <a:rPr lang="uk-UA" spc="750" dirty="0" err="1">
                <a:solidFill>
                  <a:schemeClr val="bg1"/>
                </a:solidFill>
              </a:rPr>
              <a:t>Вернидуб</a:t>
            </a:r>
            <a:r>
              <a:rPr lang="uk-UA" spc="750" dirty="0">
                <a:solidFill>
                  <a:schemeClr val="bg1"/>
                </a:solidFill>
              </a:rPr>
              <a:t>, Крутивус</a:t>
            </a:r>
            <a:endParaRPr lang="en-US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6838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13A3B"/>
      </a:dk2>
      <a:lt2>
        <a:srgbClr val="E8E7E2"/>
      </a:lt2>
      <a:accent1>
        <a:srgbClr val="9098CC"/>
      </a:accent1>
      <a:accent2>
        <a:srgbClr val="78A0C1"/>
      </a:accent2>
      <a:accent3>
        <a:srgbClr val="7CADAF"/>
      </a:accent3>
      <a:accent4>
        <a:srgbClr val="6EB097"/>
      </a:accent4>
      <a:accent5>
        <a:srgbClr val="79AE84"/>
      </a:accent5>
      <a:accent6>
        <a:srgbClr val="7CB06E"/>
      </a:accent6>
      <a:hlink>
        <a:srgbClr val="8B835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908</Words>
  <Application>Microsoft Macintosh PowerPoint</Application>
  <PresentationFormat>Širokoúhlá obrazovka</PresentationFormat>
  <Paragraphs>67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Times New Roman</vt:lpstr>
      <vt:lpstr>GradientRiseVTI</vt:lpstr>
      <vt:lpstr>Ukrajinské lidové pohádky</vt:lpstr>
      <vt:lpstr>O Zvířatech Rukavička РУКАВИЧКА</vt:lpstr>
      <vt:lpstr>O Zvířatech  Drzá Koza Коза-дереза </vt:lpstr>
      <vt:lpstr>O zvířatech Slaměný býček  Солом'яний бичок</vt:lpstr>
      <vt:lpstr>O zvířatech Pan kockyj / Пан Коцький</vt:lpstr>
      <vt:lpstr>O Zvířatech  dostihy vola s koněm   Як віл бігав наввипередки з конем</vt:lpstr>
      <vt:lpstr>Další ukrajinské lidové pohádky o zvířatech</vt:lpstr>
      <vt:lpstr>Kouzelné pohádky KOTYHOROško</vt:lpstr>
      <vt:lpstr>Вернигора, Вернидуб, Крутивус</vt:lpstr>
      <vt:lpstr>Kouzelné pohádky létající loď / Летючий корабель</vt:lpstr>
      <vt:lpstr>Kouzelné Pohádky Telesyk</vt:lpstr>
      <vt:lpstr>Kouzelné pohádky Dědová dcera</vt:lpstr>
      <vt:lpstr>Kouzelné pohádky Kobylí hlava</vt:lpstr>
      <vt:lpstr>ChytrÁ dcera</vt:lpstr>
      <vt:lpstr>Kozáci a smrt</vt:lpstr>
      <vt:lpstr>Huculská  pohádka Smůla  / ЗЛидні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Ukrajinské lidové pohádky</dc:title>
  <dc:creator>Krystyna Kuznietsova</dc:creator>
  <cp:lastModifiedBy>Krystyna Kuznietsova</cp:lastModifiedBy>
  <cp:revision>22</cp:revision>
  <dcterms:created xsi:type="dcterms:W3CDTF">2023-10-31T12:58:09Z</dcterms:created>
  <dcterms:modified xsi:type="dcterms:W3CDTF">2023-11-05T14:26:27Z</dcterms:modified>
</cp:coreProperties>
</file>