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5"/>
  </p:notesMasterIdLst>
  <p:handoutMasterIdLst>
    <p:handoutMasterId r:id="rId16"/>
  </p:handoutMasterIdLst>
  <p:sldIdLst>
    <p:sldId id="436" r:id="rId5"/>
    <p:sldId id="445" r:id="rId6"/>
    <p:sldId id="437" r:id="rId7"/>
    <p:sldId id="438" r:id="rId8"/>
    <p:sldId id="439" r:id="rId9"/>
    <p:sldId id="440" r:id="rId10"/>
    <p:sldId id="441" r:id="rId11"/>
    <p:sldId id="442" r:id="rId12"/>
    <p:sldId id="443" r:id="rId13"/>
    <p:sldId id="444" r:id="rId14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12BCB1-10AA-4C14-8D56-716F9508FEDA}" v="57" dt="2021-05-04T06:16:41.5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40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20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1BC2E529-4DD4-D3F4-FC3D-44C9CC895AEF}"/>
              </a:ext>
            </a:extLst>
          </p:cNvPr>
          <p:cNvSpPr/>
          <p:nvPr/>
        </p:nvSpPr>
        <p:spPr>
          <a:xfrm>
            <a:off x="2287170" y="2630640"/>
            <a:ext cx="2876843" cy="64633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Proměny křesťanské civilizace</a:t>
            </a:r>
          </a:p>
          <a:p>
            <a:pPr algn="ctr" eaLnBrk="1" hangingPunct="1"/>
            <a:endParaRPr lang="cs-CZ" alt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cs-CZ" alt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terminologie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F2963FBF-7AF3-F67C-600C-05121D3D3FE2}"/>
              </a:ext>
            </a:extLst>
          </p:cNvPr>
          <p:cNvSpPr txBox="1"/>
          <p:nvPr/>
        </p:nvSpPr>
        <p:spPr>
          <a:xfrm>
            <a:off x="292647" y="307371"/>
            <a:ext cx="1885309" cy="27699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r"/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Dvě cesty k christianizaci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38BF7A6E-788A-6ACD-C827-5D25291AD783}"/>
              </a:ext>
            </a:extLst>
          </p:cNvPr>
          <p:cNvSpPr/>
          <p:nvPr/>
        </p:nvSpPr>
        <p:spPr>
          <a:xfrm>
            <a:off x="315099" y="808010"/>
            <a:ext cx="10182915" cy="550920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Saská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(772–804)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772 	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Zničení posvátného háje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Irminsul</a:t>
            </a:r>
            <a:endParaRPr lang="cs-CZ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782	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Soud ve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Verdenu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údajně 4.500 popravených</a:t>
            </a:r>
          </a:p>
          <a:p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regni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Francorum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MGH SRG [6.], s. 65: 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usque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quattuor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milia D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traditi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super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Alaram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fluvium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loco, qui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Ferdun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vocatur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iussu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regis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omnes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una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decollati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sunt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804	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Ztráta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Nordalbingie</a:t>
            </a: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-----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983	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Povstání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Luticů</a:t>
            </a: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Zavržena byla i křesťanská víra, proti které bylo zřízeno náboženské centrum (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sedes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ydolatriae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v 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redarském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Ridegostu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(Retře)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Křesťanskou víru zesměšňovali rovněž Srbové</a:t>
            </a:r>
          </a:p>
          <a:p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Thietmari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Merseburgensis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episcopi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Chronicon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II/36, MGH SRG NS 9, s. 97: 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vericodes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hoc in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malum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irrisorie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mitabant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ukrivolsa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quod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nostra lingua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dicitur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aeleri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frutectum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</a:t>
            </a:r>
          </a:p>
          <a:p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1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Česká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(805–845/883?)</a:t>
            </a:r>
          </a:p>
          <a:p>
            <a:r>
              <a:rPr lang="cs-CZ" altLang="cs-CZ" sz="1100" dirty="0">
                <a:latin typeface="Times New Roman" pitchFamily="18" charset="0"/>
              </a:rPr>
              <a:t>805</a:t>
            </a:r>
          </a:p>
          <a:p>
            <a:r>
              <a:rPr lang="cs-CZ" altLang="cs-CZ" sz="1100" dirty="0" err="1">
                <a:latin typeface="Times New Roman" pitchFamily="18" charset="0"/>
              </a:rPr>
              <a:t>Annales</a:t>
            </a:r>
            <a:r>
              <a:rPr lang="cs-CZ" altLang="cs-CZ" sz="1100" dirty="0">
                <a:latin typeface="Times New Roman" pitchFamily="18" charset="0"/>
              </a:rPr>
              <a:t> </a:t>
            </a:r>
            <a:r>
              <a:rPr lang="cs-CZ" altLang="cs-CZ" sz="1100" dirty="0" err="1">
                <a:latin typeface="Times New Roman" pitchFamily="18" charset="0"/>
              </a:rPr>
              <a:t>regni</a:t>
            </a:r>
            <a:r>
              <a:rPr lang="cs-CZ" altLang="cs-CZ" sz="1100" dirty="0">
                <a:latin typeface="Times New Roman" pitchFamily="18" charset="0"/>
              </a:rPr>
              <a:t> </a:t>
            </a:r>
            <a:r>
              <a:rPr lang="cs-CZ" altLang="cs-CZ" sz="1100" dirty="0" err="1">
                <a:latin typeface="Times New Roman" pitchFamily="18" charset="0"/>
              </a:rPr>
              <a:t>Francorum</a:t>
            </a:r>
            <a:r>
              <a:rPr lang="cs-CZ" altLang="cs-CZ" sz="1100" dirty="0">
                <a:latin typeface="Times New Roman" pitchFamily="18" charset="0"/>
              </a:rPr>
              <a:t>, MGH SRG [6.], p. 120:  </a:t>
            </a:r>
          </a:p>
          <a:p>
            <a:r>
              <a:rPr lang="cs-CZ" altLang="cs-CZ" sz="1100" dirty="0">
                <a:latin typeface="Times New Roman" pitchFamily="18" charset="0"/>
              </a:rPr>
              <a:t>„…</a:t>
            </a:r>
            <a:r>
              <a:rPr lang="cs-CZ" altLang="cs-CZ" sz="1100" i="1" dirty="0" err="1">
                <a:latin typeface="Times New Roman" pitchFamily="18" charset="0"/>
              </a:rPr>
              <a:t>Eodem</a:t>
            </a:r>
            <a:r>
              <a:rPr lang="cs-CZ" altLang="cs-CZ" sz="1100" i="1" dirty="0">
                <a:latin typeface="Times New Roman" pitchFamily="18" charset="0"/>
              </a:rPr>
              <a:t> anno </a:t>
            </a:r>
            <a:r>
              <a:rPr lang="cs-CZ" altLang="cs-CZ" sz="1100" i="1" dirty="0" err="1">
                <a:latin typeface="Times New Roman" pitchFamily="18" charset="0"/>
              </a:rPr>
              <a:t>misit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exercitum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suum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cum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filio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suo</a:t>
            </a:r>
            <a:r>
              <a:rPr lang="cs-CZ" altLang="cs-CZ" sz="1100" i="1" dirty="0">
                <a:latin typeface="Times New Roman" pitchFamily="18" charset="0"/>
              </a:rPr>
              <a:t> Carlo in </a:t>
            </a:r>
            <a:r>
              <a:rPr lang="cs-CZ" altLang="cs-CZ" sz="1100" i="1" dirty="0" err="1">
                <a:latin typeface="Times New Roman" pitchFamily="18" charset="0"/>
              </a:rPr>
              <a:t>terram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Sclavorum</a:t>
            </a:r>
            <a:r>
              <a:rPr lang="cs-CZ" altLang="cs-CZ" sz="1100" i="1" dirty="0">
                <a:latin typeface="Times New Roman" pitchFamily="18" charset="0"/>
              </a:rPr>
              <a:t>, qui </a:t>
            </a:r>
            <a:r>
              <a:rPr lang="cs-CZ" altLang="cs-CZ" sz="1100" i="1" dirty="0" err="1">
                <a:latin typeface="Times New Roman" pitchFamily="18" charset="0"/>
              </a:rPr>
              <a:t>vocatur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Beheimi</a:t>
            </a:r>
            <a:r>
              <a:rPr lang="cs-CZ" altLang="cs-CZ" sz="1100" i="1" dirty="0">
                <a:latin typeface="Times New Roman" pitchFamily="18" charset="0"/>
              </a:rPr>
              <a:t>.  Qui </a:t>
            </a:r>
            <a:r>
              <a:rPr lang="cs-CZ" altLang="cs-CZ" sz="1100" i="1" dirty="0" err="1">
                <a:latin typeface="Times New Roman" pitchFamily="18" charset="0"/>
              </a:rPr>
              <a:t>omnem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illorum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patriam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depopulatus</a:t>
            </a:r>
            <a:r>
              <a:rPr lang="cs-CZ" altLang="cs-CZ" sz="1100" i="1" dirty="0">
                <a:latin typeface="Times New Roman" pitchFamily="18" charset="0"/>
              </a:rPr>
              <a:t> ducem </a:t>
            </a:r>
            <a:r>
              <a:rPr lang="cs-CZ" altLang="cs-CZ" sz="1100" i="1" dirty="0" err="1">
                <a:latin typeface="Times New Roman" pitchFamily="18" charset="0"/>
              </a:rPr>
              <a:t>eorum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nomine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Lechonem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occidit</a:t>
            </a:r>
            <a:r>
              <a:rPr lang="cs-CZ" altLang="cs-CZ" sz="1100" dirty="0">
                <a:latin typeface="Times New Roman" pitchFamily="18" charset="0"/>
              </a:rPr>
              <a:t>…“</a:t>
            </a:r>
          </a:p>
          <a:p>
            <a:r>
              <a:rPr lang="cs-CZ" altLang="cs-CZ" sz="1100" dirty="0">
                <a:latin typeface="Times New Roman" pitchFamily="18" charset="0"/>
              </a:rPr>
              <a:t>806</a:t>
            </a:r>
          </a:p>
          <a:p>
            <a:r>
              <a:rPr lang="cs-CZ" altLang="cs-CZ" sz="1100" dirty="0" err="1">
                <a:latin typeface="Times New Roman" pitchFamily="18" charset="0"/>
              </a:rPr>
              <a:t>Annales</a:t>
            </a:r>
            <a:r>
              <a:rPr lang="cs-CZ" altLang="cs-CZ" sz="1100" dirty="0">
                <a:latin typeface="Times New Roman" pitchFamily="18" charset="0"/>
              </a:rPr>
              <a:t> </a:t>
            </a:r>
            <a:r>
              <a:rPr lang="cs-CZ" altLang="cs-CZ" sz="1100" dirty="0" err="1">
                <a:latin typeface="Times New Roman" pitchFamily="18" charset="0"/>
              </a:rPr>
              <a:t>regni</a:t>
            </a:r>
            <a:r>
              <a:rPr lang="cs-CZ" altLang="cs-CZ" sz="1100" dirty="0">
                <a:latin typeface="Times New Roman" pitchFamily="18" charset="0"/>
              </a:rPr>
              <a:t> </a:t>
            </a:r>
            <a:r>
              <a:rPr lang="cs-CZ" altLang="cs-CZ" sz="1100" dirty="0" err="1">
                <a:latin typeface="Times New Roman" pitchFamily="18" charset="0"/>
              </a:rPr>
              <a:t>Francorum</a:t>
            </a:r>
            <a:r>
              <a:rPr lang="cs-CZ" altLang="cs-CZ" sz="1100" dirty="0">
                <a:latin typeface="Times New Roman" pitchFamily="18" charset="0"/>
              </a:rPr>
              <a:t>, MGH SRG [6.], p. 122:</a:t>
            </a:r>
          </a:p>
          <a:p>
            <a:r>
              <a:rPr lang="cs-CZ" altLang="cs-CZ" sz="1100" dirty="0">
                <a:latin typeface="Times New Roman" pitchFamily="18" charset="0"/>
              </a:rPr>
              <a:t>„…</a:t>
            </a:r>
            <a:r>
              <a:rPr lang="cs-CZ" altLang="cs-CZ" sz="1100" i="1" dirty="0" err="1">
                <a:latin typeface="Times New Roman" pitchFamily="18" charset="0"/>
              </a:rPr>
              <a:t>Missa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est</a:t>
            </a:r>
            <a:r>
              <a:rPr lang="cs-CZ" altLang="cs-CZ" sz="1100" i="1" dirty="0">
                <a:latin typeface="Times New Roman" pitchFamily="18" charset="0"/>
              </a:rPr>
              <a:t> et </a:t>
            </a:r>
            <a:r>
              <a:rPr lang="cs-CZ" altLang="cs-CZ" sz="1100" i="1" dirty="0" err="1">
                <a:latin typeface="Times New Roman" pitchFamily="18" charset="0"/>
              </a:rPr>
              <a:t>manus</a:t>
            </a:r>
            <a:r>
              <a:rPr lang="cs-CZ" altLang="cs-CZ" sz="1100" i="1" dirty="0">
                <a:latin typeface="Times New Roman" pitchFamily="18" charset="0"/>
              </a:rPr>
              <a:t> de </a:t>
            </a:r>
            <a:r>
              <a:rPr lang="cs-CZ" altLang="cs-CZ" sz="1100" i="1" dirty="0" err="1">
                <a:latin typeface="Times New Roman" pitchFamily="18" charset="0"/>
              </a:rPr>
              <a:t>Baioaria</a:t>
            </a:r>
            <a:r>
              <a:rPr lang="cs-CZ" altLang="cs-CZ" sz="1100" i="1" dirty="0">
                <a:latin typeface="Times New Roman" pitchFamily="18" charset="0"/>
              </a:rPr>
              <a:t>  et </a:t>
            </a:r>
            <a:r>
              <a:rPr lang="cs-CZ" altLang="cs-CZ" sz="1100" i="1" dirty="0" err="1">
                <a:latin typeface="Times New Roman" pitchFamily="18" charset="0"/>
              </a:rPr>
              <a:t>Alamannia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atque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Burgundia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sicut</a:t>
            </a:r>
            <a:r>
              <a:rPr lang="cs-CZ" altLang="cs-CZ" sz="1100" i="1" dirty="0">
                <a:latin typeface="Times New Roman" pitchFamily="18" charset="0"/>
              </a:rPr>
              <a:t> anno superiore in </a:t>
            </a:r>
            <a:r>
              <a:rPr lang="cs-CZ" altLang="cs-CZ" sz="1100" i="1" dirty="0" err="1">
                <a:latin typeface="Times New Roman" pitchFamily="18" charset="0"/>
              </a:rPr>
              <a:t>terram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Beeheim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vastataque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terrae</a:t>
            </a:r>
            <a:r>
              <a:rPr lang="cs-CZ" altLang="cs-CZ" sz="1100" i="1" dirty="0">
                <a:latin typeface="Times New Roman" pitchFamily="18" charset="0"/>
              </a:rPr>
              <a:t> non minima </a:t>
            </a:r>
            <a:r>
              <a:rPr lang="cs-CZ" altLang="cs-CZ" sz="1100" i="1" dirty="0" err="1">
                <a:latin typeface="Times New Roman" pitchFamily="18" charset="0"/>
              </a:rPr>
              <a:t>portione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absque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ullo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gravi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incommodo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regressa</a:t>
            </a:r>
            <a:r>
              <a:rPr lang="cs-CZ" altLang="cs-CZ" sz="1100" dirty="0">
                <a:latin typeface="Times New Roman" pitchFamily="18" charset="0"/>
              </a:rPr>
              <a:t>…“</a:t>
            </a:r>
          </a:p>
          <a:p>
            <a:r>
              <a:rPr lang="cs-CZ" altLang="cs-CZ" sz="1100" dirty="0">
                <a:latin typeface="Times New Roman" pitchFamily="18" charset="0"/>
                <a:cs typeface="Times New Roman" panose="02020603050405020304" pitchFamily="18" charset="0"/>
              </a:rPr>
              <a:t>817</a:t>
            </a:r>
          </a:p>
          <a:p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Ordinatio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imperii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MGH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Capitularia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regum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Francorum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I., p. 270–273,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Nr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136</a:t>
            </a:r>
            <a:r>
              <a:rPr lang="cs-CZ" altLang="cs-CZ" sz="1100" dirty="0">
                <a:latin typeface="Times New Roman" pitchFamily="18" charset="0"/>
              </a:rPr>
              <a:t>: </a:t>
            </a:r>
          </a:p>
          <a:p>
            <a:r>
              <a:rPr lang="cs-CZ" altLang="cs-CZ" sz="1100" dirty="0">
                <a:latin typeface="Times New Roman" pitchFamily="18" charset="0"/>
              </a:rPr>
              <a:t>„…</a:t>
            </a:r>
            <a:r>
              <a:rPr lang="cs-CZ" altLang="cs-CZ" sz="1100" i="1" dirty="0" err="1">
                <a:latin typeface="Times New Roman" pitchFamily="18" charset="0"/>
              </a:rPr>
              <a:t>Item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Hludowicus</a:t>
            </a:r>
            <a:r>
              <a:rPr lang="cs-CZ" altLang="cs-CZ" sz="1100" i="1" dirty="0">
                <a:latin typeface="Times New Roman" pitchFamily="18" charset="0"/>
              </a:rPr>
              <a:t>, </a:t>
            </a:r>
            <a:r>
              <a:rPr lang="cs-CZ" altLang="cs-CZ" sz="1100" i="1" dirty="0" err="1">
                <a:latin typeface="Times New Roman" pitchFamily="18" charset="0"/>
              </a:rPr>
              <a:t>volumus</a:t>
            </a:r>
            <a:r>
              <a:rPr lang="cs-CZ" altLang="cs-CZ" sz="1100" i="1" dirty="0">
                <a:latin typeface="Times New Roman" pitchFamily="18" charset="0"/>
              </a:rPr>
              <a:t>, </a:t>
            </a:r>
            <a:r>
              <a:rPr lang="cs-CZ" altLang="cs-CZ" sz="1100" i="1" dirty="0" err="1">
                <a:latin typeface="Times New Roman" pitchFamily="18" charset="0"/>
              </a:rPr>
              <a:t>ut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habeat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Baioariam</a:t>
            </a:r>
            <a:r>
              <a:rPr lang="cs-CZ" altLang="cs-CZ" sz="1100" i="1" dirty="0">
                <a:latin typeface="Times New Roman" pitchFamily="18" charset="0"/>
              </a:rPr>
              <a:t> et </a:t>
            </a:r>
            <a:r>
              <a:rPr lang="cs-CZ" altLang="cs-CZ" sz="1100" i="1" dirty="0" err="1">
                <a:latin typeface="Times New Roman" pitchFamily="18" charset="0"/>
              </a:rPr>
              <a:t>Carentanos</a:t>
            </a:r>
            <a:r>
              <a:rPr lang="cs-CZ" altLang="cs-CZ" sz="1100" i="1" dirty="0">
                <a:latin typeface="Times New Roman" pitchFamily="18" charset="0"/>
              </a:rPr>
              <a:t> et </a:t>
            </a:r>
            <a:r>
              <a:rPr lang="cs-CZ" altLang="cs-CZ" sz="1100" i="1" dirty="0" err="1">
                <a:latin typeface="Times New Roman" pitchFamily="18" charset="0"/>
              </a:rPr>
              <a:t>Beheimos</a:t>
            </a:r>
            <a:r>
              <a:rPr lang="cs-CZ" altLang="cs-CZ" sz="1100" i="1" dirty="0">
                <a:latin typeface="Times New Roman" pitchFamily="18" charset="0"/>
              </a:rPr>
              <a:t> et </a:t>
            </a:r>
            <a:r>
              <a:rPr lang="cs-CZ" altLang="cs-CZ" sz="1100" i="1" dirty="0" err="1">
                <a:latin typeface="Times New Roman" pitchFamily="18" charset="0"/>
              </a:rPr>
              <a:t>Avaros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atque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Sclavos</a:t>
            </a:r>
            <a:r>
              <a:rPr lang="cs-CZ" altLang="cs-CZ" sz="1100" i="1" dirty="0">
                <a:latin typeface="Times New Roman" pitchFamily="18" charset="0"/>
              </a:rPr>
              <a:t>, qui ab </a:t>
            </a:r>
            <a:r>
              <a:rPr lang="cs-CZ" altLang="cs-CZ" sz="1100" i="1" dirty="0" err="1">
                <a:latin typeface="Times New Roman" pitchFamily="18" charset="0"/>
              </a:rPr>
              <a:t>orientali</a:t>
            </a:r>
            <a:r>
              <a:rPr lang="cs-CZ" altLang="cs-CZ" sz="1100" i="1" dirty="0">
                <a:latin typeface="Times New Roman" pitchFamily="18" charset="0"/>
              </a:rPr>
              <a:t> parte </a:t>
            </a:r>
            <a:r>
              <a:rPr lang="cs-CZ" altLang="cs-CZ" sz="1100" i="1" dirty="0" err="1">
                <a:latin typeface="Times New Roman" pitchFamily="18" charset="0"/>
              </a:rPr>
              <a:t>Baioariae</a:t>
            </a:r>
            <a:r>
              <a:rPr lang="cs-CZ" altLang="cs-CZ" sz="1100" i="1" dirty="0">
                <a:latin typeface="Times New Roman" pitchFamily="18" charset="0"/>
              </a:rPr>
              <a:t> </a:t>
            </a:r>
            <a:r>
              <a:rPr lang="cs-CZ" altLang="cs-CZ" sz="1100" i="1" dirty="0" err="1">
                <a:latin typeface="Times New Roman" pitchFamily="18" charset="0"/>
              </a:rPr>
              <a:t>sunt</a:t>
            </a:r>
            <a:r>
              <a:rPr lang="cs-CZ" altLang="cs-CZ" sz="1100" dirty="0">
                <a:latin typeface="Times New Roman" pitchFamily="18" charset="0"/>
              </a:rPr>
              <a:t>…“</a:t>
            </a:r>
          </a:p>
          <a:p>
            <a:r>
              <a:rPr lang="cs-CZ" altLang="cs-CZ" sz="1100" dirty="0">
                <a:latin typeface="Times New Roman" pitchFamily="18" charset="0"/>
              </a:rPr>
              <a:t>845</a:t>
            </a:r>
            <a:endParaRPr lang="cs-CZ" altLang="cs-CZ" sz="1100" dirty="0">
              <a:latin typeface="Times New Roman" pitchFamily="18" charset="0"/>
              <a:cs typeface="Times New Roman" panose="02020603050405020304" pitchFamily="18" charset="0"/>
            </a:endParaRPr>
          </a:p>
          <a:p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Annales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Fuldenses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MGH SRG [7.], p. 35:</a:t>
            </a:r>
          </a:p>
          <a:p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Hludowicus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XIIII ex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ducibus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Boemanorum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cum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hominibus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suis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christianam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religionem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desiderantes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suscepit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in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octavis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theophanie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baptizari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iussit</a:t>
            </a:r>
            <a:r>
              <a:rPr lang="cs-CZ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endParaRPr lang="cs-CZ" altLang="cs-CZ" sz="1100" dirty="0"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2461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ovéPole 6">
            <a:extLst>
              <a:ext uri="{FF2B5EF4-FFF2-40B4-BE49-F238E27FC236}">
                <a16:creationId xmlns:a16="http://schemas.microsoft.com/office/drawing/2014/main" id="{FA7CBE03-E119-9529-6B2F-B53824F0DD9F}"/>
              </a:ext>
            </a:extLst>
          </p:cNvPr>
          <p:cNvSpPr txBox="1"/>
          <p:nvPr/>
        </p:nvSpPr>
        <p:spPr>
          <a:xfrm>
            <a:off x="497938" y="545478"/>
            <a:ext cx="4425754" cy="4693464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Program: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Úvod do problematiky, základní literatura, způsob ukončení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Rané křesťanství v římské říši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Křesťané a příchod Germánů (Panonie,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Norikum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Ilirycum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Thrákie)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Příchod Avarů a Slovanů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Christianizace Čechů a Moravanů, poměry na Balkáně a ve východní Evropě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Christianizace Polanů, Uhrů a Rusů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Kláštery, biskupství a patriarcháty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Křesťané a islám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Velký rozkol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Pobaltská otázka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 Mongolský vpád 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12. Křesťané mezi Východem a Západem (Balkán, Halič, Rus)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Požadavky: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6000"/>
              </a:lnSpc>
              <a:buFont typeface="Times New Roman" panose="02020603050405020304" pitchFamily="18" charset="0"/>
              <a:buChar char="-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Kredity budou uděleny na základě písemného testu, který bude obsahovat dvě otázky: </a:t>
            </a:r>
          </a:p>
          <a:p>
            <a:pPr marL="342900" lvl="0" indent="-342900">
              <a:lnSpc>
                <a:spcPct val="106000"/>
              </a:lnSpc>
              <a:buFont typeface="Times New Roman" panose="02020603050405020304" pitchFamily="18" charset="0"/>
              <a:buChar char="-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Anotaci na dílo ze seznamu doporučené literatury a odpovědi na otázku z programu přednášek.</a:t>
            </a:r>
          </a:p>
          <a:p>
            <a:pPr marL="342900" lvl="0" indent="-342900">
              <a:lnSpc>
                <a:spcPct val="106000"/>
              </a:lnSpc>
              <a:spcAft>
                <a:spcPts val="800"/>
              </a:spcAft>
              <a:buFont typeface="Times New Roman" panose="02020603050405020304" pitchFamily="18" charset="0"/>
              <a:buChar char="-"/>
            </a:pPr>
            <a:r>
              <a:rPr lang="cs-CZ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Písemný test bude proveden formou písemné klauzurní práce, která bude zadána v pravidelné výuce 18. prosince 2023. 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06B5969-4256-DB06-D9C8-3AA8CC309794}"/>
              </a:ext>
            </a:extLst>
          </p:cNvPr>
          <p:cNvSpPr txBox="1"/>
          <p:nvPr/>
        </p:nvSpPr>
        <p:spPr>
          <a:xfrm>
            <a:off x="5565531" y="545478"/>
            <a:ext cx="5512668" cy="470898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Povinná literatura: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Roger COLLINS, Evropa raného středověku 300–1000, Praha 2006.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Christopher BROOKE, Evropa středověku v letech 962–1154, Praha 2006.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John H. MUNDY, Evropa vrcholného středověku 1150–1300, Praha 2008.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David HAY, Evropa pozdního středověku 1300–1500, Praha 2010.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cs-CZ" sz="1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Doporučená literatura: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Alexander AVENARIUS, Byzantská </a:t>
            </a:r>
            <a:r>
              <a:rPr lang="cs-CZ" sz="12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kultúra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sz="12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slovanskom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prostredí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v 6.–12. </a:t>
            </a:r>
            <a:r>
              <a:rPr lang="cs-CZ" sz="12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storočí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 problému </a:t>
            </a:r>
            <a:r>
              <a:rPr lang="cs-CZ" sz="12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recepcie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200" dirty="0" err="1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transformácie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Bratislava 1992.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Růžena DOSTÁLOVÁ, Byzantská vzdělanost, Praha 2003.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Richard HARRIES/Henry MAYR-HARTING (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 Dva tisíce let křesťanství, Brno 2010.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Ian HAZLETT (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.),</a:t>
            </a:r>
            <a:r>
              <a:rPr lang="cs-CZ" sz="1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Rané křesťanství. Počátky a vývoj církve do roku 600, Brno 2009.</a:t>
            </a:r>
          </a:p>
          <a:p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Martin HURBANIČ, Konstantinopol 626. Poslední bitva antiky. Historie a legenda, Praha 2016.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Jacques </a:t>
            </a:r>
            <a:r>
              <a:rPr lang="cs-CZ" sz="1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GOFF, Kultura středověké Evropy, Praha 1991 (více vydání).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Hans Eberhard MAYER, Dějiny křížových výprav, Praha 2013.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Miloš MENDEL, Muslimové a jejich svět : o víře, zvyklostech a smýšlení vyznavačů islámu, Praha 2016.</a:t>
            </a: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Tomáš 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ŠPIDLÍK, Spiritualita křesťanského východu: mnišství, Velehrad 2004. 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Robert TAFT, 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Katolicismus východního obřadu: dědictví a poslání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Olomouc 2008.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Vladimír </a:t>
            </a:r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VAVŘÍNEK, </a:t>
            </a:r>
            <a:r>
              <a:rPr lang="cs-CZ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Cyril a Metoděj: mezi Konstantinopolí a Římem, Praha 2013.</a:t>
            </a:r>
          </a:p>
          <a:p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Václav VENTURA, Spiritualita křesťanského mnišství, Praha 2006/2010.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solidFill>
                  <a:srgbClr val="0A0A0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Michael W. WEITHMANN, Balkán: 2000 let mezi východem a západem, Praha  1996.</a:t>
            </a:r>
            <a:endParaRPr lang="cs-CZ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7241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>
            <a:extLst>
              <a:ext uri="{FF2B5EF4-FFF2-40B4-BE49-F238E27FC236}">
                <a16:creationId xmlns:a16="http://schemas.microsoft.com/office/drawing/2014/main" id="{ADF91F0A-2185-FC32-C319-B4275DD9CAB1}"/>
              </a:ext>
            </a:extLst>
          </p:cNvPr>
          <p:cNvSpPr txBox="1"/>
          <p:nvPr/>
        </p:nvSpPr>
        <p:spPr>
          <a:xfrm>
            <a:off x="9558294" y="1269961"/>
            <a:ext cx="1933543" cy="46166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Křesťanství a Evropa:</a:t>
            </a:r>
          </a:p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Společenství „jaksepatří“?</a:t>
            </a:r>
          </a:p>
        </p:txBody>
      </p:sp>
    </p:spTree>
    <p:extLst>
      <p:ext uri="{BB962C8B-B14F-4D97-AF65-F5344CB8AC3E}">
        <p14:creationId xmlns:p14="http://schemas.microsoft.com/office/powerpoint/2010/main" val="3333602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EBEB18A5-1B28-7BC5-2D85-9B346C1A4131}"/>
              </a:ext>
            </a:extLst>
          </p:cNvPr>
          <p:cNvSpPr/>
          <p:nvPr/>
        </p:nvSpPr>
        <p:spPr>
          <a:xfrm>
            <a:off x="251812" y="612204"/>
            <a:ext cx="5058742" cy="5262979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Slovníček I.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Křest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jednou ze svátostí, představuje očištění od hříchů a sjednocení věřícího s Kristem. Počátky křtu sahají k osobě Jana Křtitele, podle Nového zákona pokřtil Ježíše v řece Jordán. Křest (řecky </a:t>
            </a:r>
            <a:r>
              <a:rPr lang="el-G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βάπτισμα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baptisma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= ponoření do vody. Různé křesťanské církve křtí v závislosti na tradici pokropením, politím nebo plným ponořením do vody. Osoba přijímající křest se zavazuje, že bude vyznávat učení církve a dodržovat desatero.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Desatero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Považují židé i křesťané za příkazy, které dal Bůh lidem jako návod k správnému způsobu života. Podle Starého zákona se tak stalo na hoře Sinaj do rukou Mojžíšových. V Bibli jsou přikázání vyjmenována dvakrát. Jednak v knize Exodus, jednak v knize Deuteronomium.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V jednoho Boha věřiti budeš.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Nebudeš mít jiné bohy mimo mne.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Nevezmeš jména Božího nadarmo.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Pomni, abys den sváteční světil.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Cti otce svého i matku svou, abys dlouho živ byl a dobře ti bylo na zemi.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Nezabiješ.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Nesesmilníš.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Nepokradeš.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Nepromluvíš křivého svědectví proti bližnímu svému.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Nepožádáš manželky bližního svého a nepožádáš statku jeho. </a:t>
            </a:r>
          </a:p>
        </p:txBody>
      </p:sp>
    </p:spTree>
    <p:extLst>
      <p:ext uri="{BB962C8B-B14F-4D97-AF65-F5344CB8AC3E}">
        <p14:creationId xmlns:p14="http://schemas.microsoft.com/office/powerpoint/2010/main" val="352603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1E001353-B459-B2ED-F8DF-0C47400BB14B}"/>
              </a:ext>
            </a:extLst>
          </p:cNvPr>
          <p:cNvSpPr/>
          <p:nvPr/>
        </p:nvSpPr>
        <p:spPr>
          <a:xfrm>
            <a:off x="5530009" y="437535"/>
            <a:ext cx="4739405" cy="563231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Slovníček II.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Sedm smrtelných hříchů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 skutečnosti sedm hlavních hříchů, vypočítává je Řehoř Veliký († 604), nemyslí se tím hřích, který je před Bohem nejvážnější, ale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vitium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peccatum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znamená, že je pramenem (lat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caput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dalších hříchů, na nichž spočívá celá hříšnost člověka. </a:t>
            </a:r>
          </a:p>
          <a:p>
            <a:pPr lvl="0" eaLnBrk="0" hangingPunct="0"/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Pýcha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superbia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definována jako touha po vyšší atraktivitě a důležitosti. Slovo pýcha se významově překrývá s nadutostí, domýšlivostí a povýšeností. Opakem pýchy je pokora.</a:t>
            </a:r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Lakomství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avaritia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též lakota, se vyznačuje neochotou se dělit s bližními nebo potřebnými. </a:t>
            </a:r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Závist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invidia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 pocit nelibosti při úspěchu nebo štěstí jiného člověka.</a:t>
            </a:r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Hněv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ira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projevuje se nezvladatelnými pocity zlosti a nenávisti vůči jiné osobě, ale i vůči sobě samému. </a:t>
            </a:r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Smilstvo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luxuries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označuje nevěru, nestálost ve vztahu k jednomu jedinému partnerovi v manželství nebo v jiném podobném svazku. </a:t>
            </a:r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Nestřídmost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gula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též obžerství, se vztahuje k přílišnému požívání nápojů i potravin, ale i ke zbytečnému hromadění věcí. </a:t>
            </a:r>
            <a:endParaRPr lang="cs-CZ" altLang="cs-CZ" sz="12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eaLnBrk="0" hangingPunct="0"/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Lenost (</a:t>
            </a:r>
            <a:r>
              <a:rPr lang="cs-CZ" altLang="cs-CZ" sz="1200" b="1" i="1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acedia</a:t>
            </a:r>
            <a:r>
              <a:rPr lang="cs-CZ" altLang="cs-CZ" sz="1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0" eaLnBrk="0" hangingPunct="0"/>
            <a:r>
              <a:rPr lang="cs-CZ" alt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též malomyslnost, duchovní znechucenost. Projevuje se jako absence víry v sebe, víry v Boha, snahy cokoliv zlepšit i jako nezájem uskutečnit svoje dobré úmysly. </a:t>
            </a:r>
            <a:endParaRPr lang="cs-CZ" altLang="cs-CZ" sz="1200" dirty="0">
              <a:solidFill>
                <a:srgbClr val="0645A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459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175001B5-3049-285D-C2F5-B75787AFB06B}"/>
              </a:ext>
            </a:extLst>
          </p:cNvPr>
          <p:cNvSpPr/>
          <p:nvPr/>
        </p:nvSpPr>
        <p:spPr>
          <a:xfrm>
            <a:off x="282409" y="151179"/>
            <a:ext cx="6263640" cy="6555641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Slovníček III.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Bible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(z řečtiny </a:t>
            </a:r>
            <a:r>
              <a:rPr lang="el-G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τὰ</a:t>
            </a:r>
            <a:r>
              <a:rPr lang="el-G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βιβλ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í</a:t>
            </a:r>
            <a:r>
              <a:rPr lang="el-GR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biblia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knihy, svitky) je soubor starověkých textů, které křesťané a zčásti i židé považují za posvátné. Proto se nazývá také Písmo svaté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Scriptura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sacra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sancta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Přezdívá se mu také Kniha knih. Křesťanská bible se skládá ze dvou částí, Starého a Nového zákona.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Starý zákon:</a:t>
            </a:r>
          </a:p>
          <a:p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Genesis – Exodus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Leviticus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Numeri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Deuteronomium – Jozue – Soudců – Rút – 1. Samuelova – 2.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Samuleova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1. Královská – 2. Královská – 1. Paralipomenon – 2. Paralipomenon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Ezdráš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Nehemijáš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1. Makabejská – 2. Makabejská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Tobijáš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Judit – Ester – Job – Žalmy – Přísloví – Kazatel – Píseň písní – Moudrost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Sirachovec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Izajáš – Jeremiáš – Pláč Jeremiášův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Baruch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Ezechiel – Daniel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Ozeáš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Joel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Amos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Abdijáš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Jonáš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Micheáš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Nahum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Abakuk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Sofonjáš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Ageus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Zachariáš –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Malachiáš</a:t>
            </a:r>
            <a:endParaRPr lang="cs-CZ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Nový zákon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Čtyři evangelia, která líčí život Ježíše z Nazareta, jeho umučení a vzkříšení. Evangelia podle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Matouše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Lukáše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jsou bližší obsahem, nazývají se synoptická a vznikla pravděpodobně v letech 65 až 80 na základě staršího podání. Čtvrté evangelium podle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Jana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 obvykle považuje za nejmladší, je datováno krátce před rok 100.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Skutky apoštolů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popisují vznik křesťanské církve v Jeruzalémě a počátky jejího šíření ve Středomoří, zejména misijní činnost apoštola Pavla.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Soubor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 dopisů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(epištol) a kratších textů z první křesťanské doby, zahrnuje 13 listů apoštola Pavla, jež vznikly mezi lety 51 až 100, dále 8 listů či kázání, připisovaných apoštolům Pavlovi, Petrovi, Jakubovi a Janovi, nemají určitého adresáta a nazývají se někdy obecné či katolické. Pocházejí patrně z konce 1. nebo začátku 2. století.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Apokalypsa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(Zjevení svatého Jana) která v symbolických obrazech kritizuje jednotlivé křesťanské obce a předjímá budoucnost křesťanství. Knihu je obtížné datovat, už od 2. století se však zmiňuje v jiných textech.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Ačkoliv nejstarší části Starého zákona snad pocházejí až z 9.−12. století před naším letopočtem, bible jako celek, jak ji známe dnes, je výsledkem dlouhého procesu kanonizace. Oficiální křesťanský kánon snad vyhlásil z podnětu císaře Konstantina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Nikajský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ekumenicky koncil 20. května 325.</a:t>
            </a:r>
          </a:p>
        </p:txBody>
      </p:sp>
    </p:spTree>
    <p:extLst>
      <p:ext uri="{BB962C8B-B14F-4D97-AF65-F5344CB8AC3E}">
        <p14:creationId xmlns:p14="http://schemas.microsoft.com/office/powerpoint/2010/main" val="3250807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CDA97D8-1220-7B10-B598-AF3C031DE798}"/>
              </a:ext>
            </a:extLst>
          </p:cNvPr>
          <p:cNvSpPr/>
          <p:nvPr/>
        </p:nvSpPr>
        <p:spPr>
          <a:xfrm>
            <a:off x="501162" y="430536"/>
            <a:ext cx="11280530" cy="101566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Slovníček IV.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Otčenáš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modlitba Páně (podle prvních dvou latinských slov také Pater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noster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je nejznámější křesťanská modlitba. Podle Lukáše ji Ježíš předal svým učedníkům, kteří nevěděli, jak se modlit, podle Matouše byla tato modlitba součástí kázání na Olivetské hoře, v němž Ježíš představil své poselství.</a:t>
            </a:r>
            <a:endParaRPr lang="cs-CZ" sz="1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9A90B18B-3E61-E49F-9EF4-8CCE0A1775E1}"/>
              </a:ext>
            </a:extLst>
          </p:cNvPr>
          <p:cNvSpPr/>
          <p:nvPr/>
        </p:nvSpPr>
        <p:spPr>
          <a:xfrm>
            <a:off x="501162" y="2536195"/>
            <a:ext cx="3712464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Pater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noster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qui es in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cælis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sanctificetur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nomen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Adveniat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regnum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Fiat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voluntas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sicut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cælo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 in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Panem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quotidianum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nobis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hodie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dimitte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nobis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debita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nostra,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sicut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nos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dimittimus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debitoribus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nostris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ne nos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inducas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tentationem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 libera nos a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malo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regnum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potestas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gloria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2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sæcula</a:t>
            </a: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.]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Amen. 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225281A-DFD6-2257-8415-5E7B90984774}"/>
              </a:ext>
            </a:extLst>
          </p:cNvPr>
          <p:cNvSpPr/>
          <p:nvPr/>
        </p:nvSpPr>
        <p:spPr>
          <a:xfrm>
            <a:off x="5464946" y="2536195"/>
            <a:ext cx="3081528" cy="230832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Otče náš, jenž jsi na nebesích,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posvěť se jméno tvé,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přijď království tvé,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buď vůle tvá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 v nebi, tak i na zemi.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Chléb náš vezdejší dej(ž) nám dnes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odpusť nám naše viny,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jako(ž) i my odpouštíme našim viníkům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neuveď nás v pokušení,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ale zbav nás od zlého.</a:t>
            </a:r>
            <a:b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Neboť tvé je království i moc i sláva navěky.]</a:t>
            </a:r>
          </a:p>
          <a:p>
            <a:r>
              <a:rPr lang="cs-CZ" sz="12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Amen. 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69305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E942C8AF-B1F3-EE4E-37E9-243F8C6B9561}"/>
              </a:ext>
            </a:extLst>
          </p:cNvPr>
          <p:cNvSpPr/>
          <p:nvPr/>
        </p:nvSpPr>
        <p:spPr>
          <a:xfrm>
            <a:off x="386861" y="334524"/>
            <a:ext cx="11306907" cy="15696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Slovníček V.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Vyznání víry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(Krédo, z lat.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credo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věřím) znamená vyznání víry, nejběžněji křesťanské víry. </a:t>
            </a:r>
          </a:p>
          <a:p>
            <a:endParaRPr lang="cs-CZ" sz="12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Apoštolské vyznání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Symbolum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Apostolicum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Apoštolský symbol) je jedno ze základních vyznání křesťanské víry, které uznávají v podstatě všichni křesťané. Vznikalo mezi 2. a 9. stoletím a dodnes se užívá v katolické i evangelické liturgii.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FD37AA31-5F51-7829-A8C2-6C365DDCD5D4}"/>
              </a:ext>
            </a:extLst>
          </p:cNvPr>
          <p:cNvSpPr/>
          <p:nvPr/>
        </p:nvSpPr>
        <p:spPr>
          <a:xfrm>
            <a:off x="386861" y="2368492"/>
            <a:ext cx="3537321" cy="41549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Credo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Deum,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Patrem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omnipotentem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Creatorem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caeli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terrae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in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Iesum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Filium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eius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unicum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Dominum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nostrum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qui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conceptus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Spiritu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Sancto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natus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ex Maria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Virgine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passus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sub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Pontio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Pilato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crucifixus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mortuus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et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sepultus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descendit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inferos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tertia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die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resurrexit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mortuis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ascendit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caelos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sedet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ad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dexteram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Dei,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omnipotentis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venturus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est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iudicare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vivos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mortuos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Credo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Spiritum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sanctam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Ecclesiam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catholicam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sanctorum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communionem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remissionem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peccatorum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carnis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resurrectionem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vitam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100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aeternam</a:t>
            </a: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Amen. </a:t>
            </a: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A6E90405-E0CF-4C13-4B63-7134960A1F05}"/>
              </a:ext>
            </a:extLst>
          </p:cNvPr>
          <p:cNvSpPr/>
          <p:nvPr/>
        </p:nvSpPr>
        <p:spPr>
          <a:xfrm>
            <a:off x="5097779" y="2306914"/>
            <a:ext cx="3537321" cy="41549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Věřím v Boha,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Otce všemohoucího,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Stvořitele nebe i země.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v Ježíše Krista,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Syna jeho jediného,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Pána našeho;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jenž se počal z Ducha svatého,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narodil se z Marie Panny,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trpěl pod Pontiem Pilátem,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ukřižován umřel i pohřben jest;   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sestoupil do pekel,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třetího dne vstal z mrtvých;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vstoupil na nebesa, 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sedí po pravici Boha,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Otce všemohoucího,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odtud přijde soudit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živé i mrtvé.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Věřím v Ducha svatého,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svatou církev obecnou, 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společenství svatých, 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odpuštění hříchů, 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vzkříšení těla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život věčný.</a:t>
            </a:r>
            <a:br>
              <a:rPr lang="cs-CZ" sz="1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1100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Amen.</a:t>
            </a:r>
            <a:endParaRPr lang="cs-CZ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60261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7A4F7BD9-A9F5-40C7-7F8E-4A37C2A59FA2}"/>
              </a:ext>
            </a:extLst>
          </p:cNvPr>
          <p:cNvSpPr/>
          <p:nvPr/>
        </p:nvSpPr>
        <p:spPr>
          <a:xfrm>
            <a:off x="303511" y="1276553"/>
            <a:ext cx="4303658" cy="156966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Slovníček VI.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Christianizace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pojem označující proces konverze jedinců či většího množství lidí ke křesťanství. Do tohoto pojmu se též zahrnuje přetvoření původní kultury tak, aby vyhovovaly potřebám křesťanství. Křesťané na základě Bible (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Mt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28,19.20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Matoušovo evangelium, 28 kapitola, 19, 20) věří, že k evangelizaci dal pokyn Ježíš Kristus. 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58E88D2-8A58-089E-0063-B017F915CA81}"/>
              </a:ext>
            </a:extLst>
          </p:cNvPr>
          <p:cNvSpPr/>
          <p:nvPr/>
        </p:nvSpPr>
        <p:spPr>
          <a:xfrm>
            <a:off x="6311034" y="1276553"/>
            <a:ext cx="4495038" cy="193899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Podle </a:t>
            </a:r>
            <a:r>
              <a:rPr lang="cs-CZ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Conversia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které vzniklo před koncem 9. století, korutanští Slované nesměli jako pohané sedět u jednoho stolu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společně s křesťany.</a:t>
            </a:r>
          </a:p>
          <a:p>
            <a:r>
              <a:rPr 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Conversio</a:t>
            </a:r>
            <a: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Bagoariorum</a:t>
            </a:r>
            <a:r>
              <a:rPr lang="de-DE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et </a:t>
            </a:r>
            <a:r>
              <a:rPr lang="de-DE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Carantanorum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de-DE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46.</a:t>
            </a:r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Shodně se před rokem 1000 rozepsal Kristián: Bořivoj sice byl pozván k hodovní tabuli knížete Svatopluka, ale jako pohan 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 musel usadit před stolem na podlahu.</a:t>
            </a:r>
          </a:p>
          <a:p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Legenda Christiani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s. 18:</a:t>
            </a:r>
          </a:p>
          <a:p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„…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ritu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paganorum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ante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mensam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pavimento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iubetur</a:t>
            </a:r>
            <a:r>
              <a:rPr lang="cs-CZ" sz="1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insidere</a:t>
            </a:r>
            <a:r>
              <a:rPr lang="cs-CZ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…“</a:t>
            </a:r>
            <a:endParaRPr lang="cs-CZ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D2CC0E5E-49FF-2C7F-BAE0-7664AE605F60}"/>
              </a:ext>
            </a:extLst>
          </p:cNvPr>
          <p:cNvCxnSpPr/>
          <p:nvPr/>
        </p:nvCxnSpPr>
        <p:spPr bwMode="auto">
          <a:xfrm>
            <a:off x="4607169" y="2914111"/>
            <a:ext cx="158587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" name="TextovéPole 8">
            <a:extLst>
              <a:ext uri="{FF2B5EF4-FFF2-40B4-BE49-F238E27FC236}">
                <a16:creationId xmlns:a16="http://schemas.microsoft.com/office/drawing/2014/main" id="{41173F7F-A0BC-3AC7-D3E4-E0C86F9037F1}"/>
              </a:ext>
            </a:extLst>
          </p:cNvPr>
          <p:cNvSpPr txBox="1"/>
          <p:nvPr/>
        </p:nvSpPr>
        <p:spPr>
          <a:xfrm>
            <a:off x="4607169" y="3057867"/>
            <a:ext cx="1241344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r>
              <a:rPr lang="cs-CZ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Proč přijmout křest?</a:t>
            </a:r>
            <a:endParaRPr lang="cs-CZ" sz="1200" dirty="0"/>
          </a:p>
        </p:txBody>
      </p:sp>
    </p:spTree>
    <p:extLst>
      <p:ext uri="{BB962C8B-B14F-4D97-AF65-F5344CB8AC3E}">
        <p14:creationId xmlns:p14="http://schemas.microsoft.com/office/powerpoint/2010/main" val="339739462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2271</Words>
  <Application>Microsoft Office PowerPoint</Application>
  <PresentationFormat>Širokoúhlá obrazovka</PresentationFormat>
  <Paragraphs>162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285</cp:revision>
  <cp:lastPrinted>2019-10-16T06:26:31Z</cp:lastPrinted>
  <dcterms:created xsi:type="dcterms:W3CDTF">2019-09-26T11:11:15Z</dcterms:created>
  <dcterms:modified xsi:type="dcterms:W3CDTF">2023-10-16T07:14:48Z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