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4"/>
  </p:sldMasterIdLst>
  <p:notesMasterIdLst>
    <p:notesMasterId r:id="rId10"/>
  </p:notesMasterIdLst>
  <p:handoutMasterIdLst>
    <p:handoutMasterId r:id="rId11"/>
  </p:handoutMasterIdLst>
  <p:sldIdLst>
    <p:sldId id="436" r:id="rId5"/>
    <p:sldId id="437" r:id="rId6"/>
    <p:sldId id="438" r:id="rId7"/>
    <p:sldId id="440" r:id="rId8"/>
    <p:sldId id="439" r:id="rId9"/>
  </p:sldIdLst>
  <p:sldSz cx="12192000" cy="6858000"/>
  <p:notesSz cx="6797675" cy="99282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áša Ayadi" initials="DA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FFD85D"/>
    <a:srgbClr val="FFDD71"/>
    <a:srgbClr val="4BC8FF"/>
    <a:srgbClr val="F01928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507BB03-91D4-4011-99EF-E88F0508AE49}" v="34" dt="2020-11-03T08:30:42.86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833" autoAdjust="0"/>
    <p:restoredTop sz="96754" autoAdjust="0"/>
  </p:normalViewPr>
  <p:slideViewPr>
    <p:cSldViewPr snapToGrid="0">
      <p:cViewPr varScale="1">
        <p:scale>
          <a:sx n="109" d="100"/>
          <a:sy n="109" d="100"/>
        </p:scale>
        <p:origin x="114" y="126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commentAuthors" Target="commentAuthor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016" y="0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814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016" y="9431814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488" y="744538"/>
            <a:ext cx="6616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907"/>
            <a:ext cx="5438140" cy="44677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0091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30091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5D21EF72-3072-4710-A17A-9B68D35C3DD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46942" cy="1056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Schůzka pracovní skupiny HR Award FF MU 13.1.2020 	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id="{221CE213-A173-41CF-BA99-7A8C39EDDCA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Schůzka pracovní skupiny HR Award FF MU 13.1.2020 	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00ECF312-612B-4D8F-9ADA-7B8234D63DD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4921D43C-AA8B-4250-B0E5-825E8D675E4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3731" y="6048047"/>
            <a:ext cx="874748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ARTS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F1B3041E-A881-4F77-88F8-58E63994665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2870" y="2019300"/>
            <a:ext cx="4147317" cy="2833315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62C38F51-21B5-4FCA-8498-6F65C0DB2C3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4BC8FF"/>
                </a:solidFill>
              </a:defRPr>
            </a:lvl1pPr>
          </a:lstStyle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4" name="Zástupný symbol pro číslo snímku 2">
            <a:extLst>
              <a:ext uri="{FF2B5EF4-FFF2-40B4-BE49-F238E27FC236}">
                <a16:creationId xmlns:a16="http://schemas.microsoft.com/office/drawing/2014/main" id="{1CB56087-1653-4687-91A3-3216416E018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4BC8FF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208" y="2434288"/>
            <a:ext cx="7673489" cy="1989423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33B71AC8-4CA1-4239-89AB-D9E452AEC91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07684D48-9ECE-47F4-B60D-1F10FA1F06D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499F8229-0F91-48F2-B8B9-3D62AB080C7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66181539-CB28-4249-8656-2F8138AB972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35991" cy="1049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0E614447-E10C-4DB8-8B61-754F2BE0FAD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Schůzka pracovní skupiny HR Award FF MU 13.1.2020 	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FFACE40E-5B18-41AE-BFE5-D68E8FEAA43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Schůzka pracovní skupiny HR Award FF MU 13.1.2020 	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3" name="Obrázek 12">
            <a:extLst>
              <a:ext uri="{FF2B5EF4-FFF2-40B4-BE49-F238E27FC236}">
                <a16:creationId xmlns:a16="http://schemas.microsoft.com/office/drawing/2014/main" id="{4F2E8CD9-E848-4CA4-A74F-A0CE634CAE7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Schůzka pracovní skupiny HR Award FF MU 13.1.2020 	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17" name="Obrázek 16">
            <a:extLst>
              <a:ext uri="{FF2B5EF4-FFF2-40B4-BE49-F238E27FC236}">
                <a16:creationId xmlns:a16="http://schemas.microsoft.com/office/drawing/2014/main" id="{FE84F8C4-4400-4A78-A6D4-5E5C184CD9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Schůzka pracovní skupiny HR Award FF MU 13.1.2020 	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EEB07A44-568B-4E49-86CC-C885AAEC3A2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Schůzka pracovní skupiny HR Award FF MU 13.1.2020 	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667EE8C0-D8F0-4FB0-9F14-EA71A89C68A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sldNum="0"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386367" y="5692462"/>
            <a:ext cx="2382592" cy="901521"/>
          </a:xfrm>
        </p:spPr>
        <p:txBody>
          <a:bodyPr/>
          <a:lstStyle/>
          <a:p>
            <a:r>
              <a:rPr lang="cs-CZ" dirty="0"/>
              <a:t>Prof. PhDr. Martin </a:t>
            </a:r>
            <a:r>
              <a:rPr lang="cs-CZ" dirty="0" err="1"/>
              <a:t>Wihoda</a:t>
            </a:r>
            <a:r>
              <a:rPr lang="cs-CZ" dirty="0"/>
              <a:t>, PhD. </a:t>
            </a:r>
          </a:p>
          <a:p>
            <a:r>
              <a:rPr lang="cs-CZ" dirty="0" err="1"/>
              <a:t>Faculty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Arts</a:t>
            </a:r>
            <a:r>
              <a:rPr lang="cs-CZ" dirty="0"/>
              <a:t> </a:t>
            </a:r>
          </a:p>
          <a:p>
            <a:r>
              <a:rPr lang="cs-CZ" dirty="0"/>
              <a:t>Masaryk University </a:t>
            </a:r>
          </a:p>
          <a:p>
            <a:r>
              <a:rPr lang="cs-CZ" dirty="0"/>
              <a:t>Czech Republic 	</a:t>
            </a: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C701426D-ED6A-44AF-98A2-02FD345386CC}"/>
              </a:ext>
            </a:extLst>
          </p:cNvPr>
          <p:cNvSpPr/>
          <p:nvPr/>
        </p:nvSpPr>
        <p:spPr>
          <a:xfrm>
            <a:off x="2604017" y="2382465"/>
            <a:ext cx="2284506" cy="830997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 eaLnBrk="1" hangingPunct="1"/>
            <a:r>
              <a:rPr lang="cs-CZ" altLang="cs-CZ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Rané křesťanství</a:t>
            </a:r>
          </a:p>
          <a:p>
            <a:pPr algn="ctr" eaLnBrk="1" hangingPunct="1"/>
            <a:endParaRPr lang="cs-CZ" altLang="cs-CZ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/>
            <a:r>
              <a:rPr lang="cs-CZ" altLang="cs-CZ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Od narození Krista do roku 380</a:t>
            </a:r>
          </a:p>
          <a:p>
            <a:pPr algn="ctr" eaLnBrk="1" hangingPunct="1"/>
            <a:endParaRPr lang="cs-CZ" altLang="cs-CZ" sz="1200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54071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>
            <a:extLst>
              <a:ext uri="{FF2B5EF4-FFF2-40B4-BE49-F238E27FC236}">
                <a16:creationId xmlns:a16="http://schemas.microsoft.com/office/drawing/2014/main" id="{C1401B51-1773-5130-94BE-5A1108799A2F}"/>
              </a:ext>
            </a:extLst>
          </p:cNvPr>
          <p:cNvSpPr/>
          <p:nvPr/>
        </p:nvSpPr>
        <p:spPr>
          <a:xfrm>
            <a:off x="4853354" y="759034"/>
            <a:ext cx="6432452" cy="4524315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cs-CZ" sz="1200" b="1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Zeměpisné souvislosti</a:t>
            </a:r>
          </a:p>
          <a:p>
            <a:endParaRPr lang="cs-CZ" sz="1200" b="1" dirty="0">
              <a:solidFill>
                <a:srgbClr val="22222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2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Rané křesťanství je spjato téměř výlučně v prostoru římského impéria, které tehdy bylo považováno za </a:t>
            </a:r>
            <a:r>
              <a:rPr lang="cs-CZ" sz="1200" i="1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oikumené</a:t>
            </a:r>
            <a:r>
              <a:rPr lang="cs-CZ" sz="12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rozumějme celý obydlený svět. Za hranicemi se v představách Římanů nacházela pouze pustina a barbaři, a tyto hranice křesťané při misiích v tomto období téměř nikdy nepřekročili. </a:t>
            </a:r>
          </a:p>
          <a:p>
            <a:endParaRPr lang="cs-CZ" sz="1200" dirty="0">
              <a:solidFill>
                <a:srgbClr val="22222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2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Křesťanství však nevzniklo v jednom z center římské říše, nýbrž na její </a:t>
            </a:r>
            <a:r>
              <a:rPr lang="cs-CZ" sz="1200" b="1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periferii</a:t>
            </a:r>
            <a:r>
              <a:rPr lang="cs-CZ" sz="12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v menších vesnicích </a:t>
            </a:r>
            <a:r>
              <a:rPr lang="cs-CZ" sz="1200" b="1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severní Galileje</a:t>
            </a:r>
            <a:r>
              <a:rPr lang="cs-CZ" sz="12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v </a:t>
            </a:r>
            <a:r>
              <a:rPr lang="cs-CZ" sz="1200" b="1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Jeruzalémě</a:t>
            </a:r>
            <a:r>
              <a:rPr lang="cs-CZ" sz="12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To bylo důležitým geografickým a ideologickým centrem křesťanství až do jeho zničení římskými legiemi během židovského povstání v roce 70.</a:t>
            </a:r>
          </a:p>
          <a:p>
            <a:endParaRPr lang="cs-CZ" sz="1200" dirty="0">
              <a:solidFill>
                <a:srgbClr val="22222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2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Poté se křesťanství začalo šířit do velkoměst římské říše, </a:t>
            </a:r>
            <a:r>
              <a:rPr lang="cs-CZ" sz="1200" b="1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Antiochie</a:t>
            </a:r>
            <a:r>
              <a:rPr lang="cs-CZ" sz="12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1200" b="1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Alexandrie</a:t>
            </a:r>
            <a:r>
              <a:rPr lang="cs-CZ" sz="12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sz="1200" b="1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Říma.</a:t>
            </a:r>
            <a:r>
              <a:rPr lang="cs-CZ" sz="12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endParaRPr lang="cs-CZ" sz="1200" dirty="0">
              <a:solidFill>
                <a:srgbClr val="22222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2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Během jediné generace došlo k transformaci z původně židovského venkovského hnutí v plně funkční městské náboženství.</a:t>
            </a:r>
          </a:p>
          <a:p>
            <a:endParaRPr lang="cs-CZ" sz="1200" dirty="0">
              <a:solidFill>
                <a:srgbClr val="22222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 příčinu rychlého rozmachu křesťanství lze považovat hospodářskou a politickou situaci, která byla definována podmínkami </a:t>
            </a:r>
            <a:r>
              <a:rPr 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Pax romana</a:t>
            </a: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Ten umožnil vysokou mobilitu. </a:t>
            </a:r>
          </a:p>
          <a:p>
            <a:endParaRPr lang="cs-CZ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Prvním velkým střediskem nového náboženství byla </a:t>
            </a:r>
            <a:r>
              <a:rPr lang="cs-CZ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Antiochie</a:t>
            </a: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ve které sídlilo kulturně, jazykově a nábožensky velmi pestré obyvatelstvo. Zde zřejmě poprvé vzniká křesťanská skupina z nežidovského obyvatelstva. Členové této skupiny jsou svým okolím označováni jako </a:t>
            </a:r>
            <a:r>
              <a:rPr 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Christiani</a:t>
            </a: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cs-CZ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Zásluhy </a:t>
            </a:r>
            <a:r>
              <a:rPr lang="cs-CZ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Saula (Pavla) z </a:t>
            </a:r>
            <a:r>
              <a:rPr lang="cs-CZ" sz="1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Tarsu</a:t>
            </a: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který působil v oblasti východního Středomoří, </a:t>
            </a:r>
            <a:r>
              <a:rPr lang="cs-CZ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Egeidy</a:t>
            </a: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Malé Asie. Kolem roku 60 přišel Pavel do Říma, kde již byla ustavena samostatná křesťanská obec.</a:t>
            </a:r>
          </a:p>
        </p:txBody>
      </p:sp>
    </p:spTree>
    <p:extLst>
      <p:ext uri="{BB962C8B-B14F-4D97-AF65-F5344CB8AC3E}">
        <p14:creationId xmlns:p14="http://schemas.microsoft.com/office/powerpoint/2010/main" val="22608831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>
            <a:extLst>
              <a:ext uri="{FF2B5EF4-FFF2-40B4-BE49-F238E27FC236}">
                <a16:creationId xmlns:a16="http://schemas.microsoft.com/office/drawing/2014/main" id="{86B3D226-E6AB-4026-DD0C-9A8457734C4F}"/>
              </a:ext>
            </a:extLst>
          </p:cNvPr>
          <p:cNvSpPr/>
          <p:nvPr/>
        </p:nvSpPr>
        <p:spPr>
          <a:xfrm>
            <a:off x="10635804" y="5404548"/>
            <a:ext cx="1318246" cy="46166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pPr eaLnBrk="1" hangingPunct="1"/>
            <a:r>
              <a:rPr lang="cs-CZ" altLang="cs-CZ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Římská říše </a:t>
            </a:r>
          </a:p>
          <a:p>
            <a:pPr eaLnBrk="1" hangingPunct="1"/>
            <a:r>
              <a:rPr lang="cs-CZ" altLang="cs-CZ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 císaře </a:t>
            </a:r>
            <a:r>
              <a:rPr lang="cs-CZ" altLang="cs-CZ" sz="1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Trajána</a:t>
            </a:r>
            <a:endParaRPr lang="cs-CZ" altLang="cs-CZ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B215D9B3-59E1-62FD-CDBD-43753A839167}"/>
              </a:ext>
            </a:extLst>
          </p:cNvPr>
          <p:cNvSpPr/>
          <p:nvPr/>
        </p:nvSpPr>
        <p:spPr>
          <a:xfrm>
            <a:off x="237950" y="157047"/>
            <a:ext cx="2963851" cy="6001643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cs-CZ" sz="1200" b="1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Raná organizace</a:t>
            </a:r>
          </a:p>
          <a:p>
            <a:endParaRPr lang="cs-CZ" sz="1200" dirty="0">
              <a:solidFill>
                <a:srgbClr val="22222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2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První církevní úřady zastávali proroci, apoštolové a učitelé. Zprávy o nich máme z Pavlova </a:t>
            </a:r>
            <a:r>
              <a:rPr lang="cs-CZ" sz="1200" i="1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Prvního listu Korintským</a:t>
            </a:r>
            <a:r>
              <a:rPr lang="cs-CZ" sz="12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Ve třetím století začali přebírat organizační roli biskupové.</a:t>
            </a:r>
          </a:p>
          <a:p>
            <a:endParaRPr lang="cs-CZ" sz="1200" dirty="0">
              <a:solidFill>
                <a:srgbClr val="22222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200" b="1" i="1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Biskup</a:t>
            </a:r>
            <a:r>
              <a:rPr lang="cs-CZ" sz="12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sz="1200" i="1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episkopos</a:t>
            </a:r>
            <a:r>
              <a:rPr lang="cs-CZ" sz="12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byl zodpovědný za vedení obce. Antiochijský biskup </a:t>
            </a:r>
            <a:r>
              <a:rPr lang="cs-CZ" sz="12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Ignatios</a:t>
            </a:r>
            <a:r>
              <a:rPr lang="cs-CZ" sz="12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prosazoval koncept autority jediného biskupa v obci, který měl komunitu řídit. </a:t>
            </a:r>
          </a:p>
          <a:p>
            <a:endParaRPr lang="cs-CZ" sz="1200" dirty="0">
              <a:solidFill>
                <a:srgbClr val="22222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2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Biskupové byli vysvěcováni biskupy minimálně třech okolních obcí, čímž stvrzovali jednotu církve.</a:t>
            </a:r>
          </a:p>
          <a:p>
            <a:endParaRPr lang="cs-CZ" sz="1200" dirty="0">
              <a:solidFill>
                <a:srgbClr val="22222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2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Vymezení konkrétních sfér vlivu bylo jedním z témat koncilu v </a:t>
            </a:r>
            <a:r>
              <a:rPr lang="cs-CZ" sz="12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Nikáji</a:t>
            </a:r>
            <a:r>
              <a:rPr lang="cs-CZ" sz="12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Biskupové však postupně začali také plnit funkci kněžskou.</a:t>
            </a:r>
          </a:p>
          <a:p>
            <a:endParaRPr lang="cs-CZ" sz="1200" dirty="0">
              <a:solidFill>
                <a:srgbClr val="22222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200" b="1" i="1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Jáhen</a:t>
            </a:r>
            <a:r>
              <a:rPr lang="cs-CZ" sz="12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sz="1200" i="1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diakonos</a:t>
            </a:r>
            <a:r>
              <a:rPr lang="cs-CZ" sz="12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vykonával původně podřadné práce pro místní společenství, záhy však nabyl značného významu a ve své funkci biskupova sekretáře nezřídka mohli převyšovat méně významné biskupy. </a:t>
            </a:r>
          </a:p>
          <a:p>
            <a:endParaRPr lang="cs-CZ" sz="1200" dirty="0">
              <a:solidFill>
                <a:srgbClr val="22222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200" b="1" i="1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Presbyter</a:t>
            </a:r>
            <a:r>
              <a:rPr lang="cs-CZ" sz="12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(starší) byl podřízeným biskupa, působil jako jeho rádce a sdílel některé jeho povinnosti. Presbyteři byli početní a mohli zastupovat biskupa v jeho nepřítomnosti, např. při vysluhování svátostí.</a:t>
            </a:r>
            <a:endParaRPr lang="cs-CZ" sz="1200" b="0" i="0" strike="noStrike" dirty="0">
              <a:solidFill>
                <a:srgbClr val="222222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14634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>
            <a:extLst>
              <a:ext uri="{FF2B5EF4-FFF2-40B4-BE49-F238E27FC236}">
                <a16:creationId xmlns:a16="http://schemas.microsoft.com/office/drawing/2014/main" id="{052FFFF9-EA0C-7E9E-347E-7C9CF230576F}"/>
              </a:ext>
            </a:extLst>
          </p:cNvPr>
          <p:cNvSpPr/>
          <p:nvPr/>
        </p:nvSpPr>
        <p:spPr>
          <a:xfrm>
            <a:off x="416312" y="1390919"/>
            <a:ext cx="2828050" cy="5078313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cs-CZ" sz="1200" b="1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Pronásledování křesťanů</a:t>
            </a:r>
          </a:p>
          <a:p>
            <a:endParaRPr lang="cs-CZ" sz="1200" dirty="0">
              <a:solidFill>
                <a:srgbClr val="22222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2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Zprvu byli křesťané pronásledováni Židy, ne však Římany.</a:t>
            </a:r>
          </a:p>
          <a:p>
            <a:endParaRPr lang="cs-CZ" sz="1200" dirty="0">
              <a:solidFill>
                <a:srgbClr val="22222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2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Změna za císaře </a:t>
            </a:r>
            <a:r>
              <a:rPr lang="cs-CZ" sz="1200" b="1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Nerona</a:t>
            </a:r>
            <a:r>
              <a:rPr lang="cs-CZ" sz="1200" b="1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(54–64/68)</a:t>
            </a:r>
            <a:r>
              <a:rPr lang="cs-CZ" sz="12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po požáru Říma byli popraveni apoštolové Petr a Pavel. </a:t>
            </a:r>
          </a:p>
          <a:p>
            <a:endParaRPr lang="cs-CZ" sz="1200" dirty="0">
              <a:solidFill>
                <a:srgbClr val="22222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2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Poté se římská správa stavěla ke křesťanství relativně velkoryse.</a:t>
            </a:r>
          </a:p>
          <a:p>
            <a:endParaRPr lang="cs-CZ" sz="1200" dirty="0">
              <a:solidFill>
                <a:srgbClr val="22222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2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Tolerance trvala do třicátých let 3. století, kdy došlo k několika katastrofám, které posílily vliv křesťanství. </a:t>
            </a:r>
          </a:p>
          <a:p>
            <a:endParaRPr lang="cs-CZ" sz="1200" dirty="0">
              <a:solidFill>
                <a:srgbClr val="22222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2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Pronásledování za císaře </a:t>
            </a:r>
            <a:r>
              <a:rPr lang="cs-CZ" sz="1200" b="1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Decia</a:t>
            </a:r>
            <a:r>
              <a:rPr lang="cs-CZ" sz="1200" b="1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(249–251)</a:t>
            </a:r>
            <a:r>
              <a:rPr lang="cs-CZ" sz="12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sz="1200" b="1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Valeriána (253–260)</a:t>
            </a:r>
            <a:r>
              <a:rPr lang="cs-CZ" sz="12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souviselo s ohrožením říše na východě (</a:t>
            </a:r>
            <a:r>
              <a:rPr lang="cs-CZ" sz="12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Sasánovci</a:t>
            </a:r>
            <a:r>
              <a:rPr lang="cs-CZ" sz="12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a severu (Gótové)</a:t>
            </a:r>
          </a:p>
          <a:p>
            <a:endParaRPr lang="cs-CZ" sz="1200" dirty="0">
              <a:solidFill>
                <a:srgbClr val="22222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2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Nejtvrdší pronásledování křesťané zažili na přelomu 3. a 4. století století za vlády císaře </a:t>
            </a:r>
            <a:r>
              <a:rPr lang="cs-CZ" sz="1200" b="1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Diokleciána (303–311)</a:t>
            </a:r>
            <a:r>
              <a:rPr lang="cs-CZ" sz="12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endParaRPr lang="cs-CZ" sz="1200" dirty="0">
              <a:solidFill>
                <a:srgbClr val="22222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2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Perzekucím učinil přítrž edikt císaře </a:t>
            </a:r>
            <a:r>
              <a:rPr lang="cs-CZ" sz="12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Galeria</a:t>
            </a:r>
            <a:r>
              <a:rPr lang="cs-CZ" sz="12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(311) a Edikt milánský (313).</a:t>
            </a:r>
            <a:endParaRPr lang="cs-CZ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2723BDA7-E18E-51C2-99A7-CCFCDAAAB96B}"/>
              </a:ext>
            </a:extLst>
          </p:cNvPr>
          <p:cNvSpPr/>
          <p:nvPr/>
        </p:nvSpPr>
        <p:spPr>
          <a:xfrm>
            <a:off x="9714420" y="145357"/>
            <a:ext cx="2157984" cy="4708981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cs-CZ" sz="1200" b="1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Edikt milánský</a:t>
            </a:r>
          </a:p>
          <a:p>
            <a:endParaRPr lang="cs-CZ" sz="1200" dirty="0">
              <a:solidFill>
                <a:srgbClr val="22222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2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Správněji </a:t>
            </a:r>
            <a:r>
              <a:rPr lang="cs-CZ" sz="1200" i="1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Milánské ujednání</a:t>
            </a:r>
            <a:r>
              <a:rPr lang="cs-CZ" sz="12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je moderní označení pro dohodu z roku </a:t>
            </a:r>
            <a:r>
              <a:rPr lang="cs-CZ" sz="1200" b="1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313</a:t>
            </a:r>
            <a:r>
              <a:rPr lang="cs-CZ" sz="12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mezi římskými císaři Konstantinem, který vládl na Západě, a </a:t>
            </a:r>
            <a:r>
              <a:rPr lang="cs-CZ" sz="12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Luciniem</a:t>
            </a:r>
            <a:r>
              <a:rPr lang="cs-CZ" sz="12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jenž spravoval Východ. </a:t>
            </a:r>
          </a:p>
          <a:p>
            <a:endParaRPr lang="cs-CZ" sz="1200" dirty="0">
              <a:solidFill>
                <a:srgbClr val="22222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2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Dohoda zajišťovala, že jak křesťané, tak všichni ostatní občané římské říše mají právo svobodné volby: Mohli být stoupenci jakéhokoli vyznání. </a:t>
            </a:r>
          </a:p>
          <a:p>
            <a:endParaRPr lang="cs-CZ" sz="1200" dirty="0">
              <a:solidFill>
                <a:srgbClr val="22222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Milánské ujednání</a:t>
            </a: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garantovalo svobodu vyznání pro všechna náboženství, nikoli tedy pouze křesťanům ve vztahu k tradičním římským kultům. </a:t>
            </a:r>
          </a:p>
          <a:p>
            <a:endParaRPr lang="cs-CZ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 hlavní náboženství římské říše bylo křesťanství prohlášeno teprve v roce </a:t>
            </a:r>
            <a:r>
              <a:rPr lang="cs-CZ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380 </a:t>
            </a: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 císaře Theodosia I.</a:t>
            </a:r>
          </a:p>
        </p:txBody>
      </p:sp>
      <p:cxnSp>
        <p:nvCxnSpPr>
          <p:cNvPr id="8" name="Přímá spojnice se šipkou 7">
            <a:extLst>
              <a:ext uri="{FF2B5EF4-FFF2-40B4-BE49-F238E27FC236}">
                <a16:creationId xmlns:a16="http://schemas.microsoft.com/office/drawing/2014/main" id="{4F389E4C-2C8B-A93F-3591-4A55B18AC94A}"/>
              </a:ext>
            </a:extLst>
          </p:cNvPr>
          <p:cNvCxnSpPr/>
          <p:nvPr/>
        </p:nvCxnSpPr>
        <p:spPr bwMode="auto">
          <a:xfrm>
            <a:off x="416312" y="1116623"/>
            <a:ext cx="6241002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6709059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>
            <a:extLst>
              <a:ext uri="{FF2B5EF4-FFF2-40B4-BE49-F238E27FC236}">
                <a16:creationId xmlns:a16="http://schemas.microsoft.com/office/drawing/2014/main" id="{386F6859-45CC-884A-9A4F-D940E8B2C8AD}"/>
              </a:ext>
            </a:extLst>
          </p:cNvPr>
          <p:cNvSpPr/>
          <p:nvPr/>
        </p:nvSpPr>
        <p:spPr>
          <a:xfrm>
            <a:off x="322681" y="261294"/>
            <a:ext cx="3397064" cy="6186309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cs-CZ" sz="1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Julianus</a:t>
            </a:r>
            <a:r>
              <a:rPr lang="cs-CZ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(360–363)</a:t>
            </a:r>
          </a:p>
          <a:p>
            <a:endParaRPr lang="cs-CZ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Snažil se omezit vliv křesťanství, nechal propustit úředníky a vojáky vyznávající křesťanství. Obnovil zrušené pohanské kulty a zničené chrámy. </a:t>
            </a:r>
          </a:p>
          <a:p>
            <a:endParaRPr lang="cs-CZ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 roce 362 zakázal křesťanským učitelům přednášet o klasické literatuře. Křesťané se měli nadále spokojit pouze s Biblí, což však po vítězství křesťanství přispělo k úpadku znalosti antické literatury. Kritika </a:t>
            </a:r>
            <a:r>
              <a:rPr lang="cs-CZ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Ammiana</a:t>
            </a: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Marcellina</a:t>
            </a: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cs-CZ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Julianus</a:t>
            </a: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otevřeně nenařídil pronásledovat křesťany, jeho politika však vyústila v útoky namířené proti křesťanům. </a:t>
            </a:r>
          </a:p>
          <a:p>
            <a:endParaRPr lang="cs-CZ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Julianus</a:t>
            </a: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povolal z vyhnanství dříve vyhnané biskupy. Snažil se rozdmýchat v křesťanské církvi chaos, neboť uprázdněné biskupské stolce byly mezitím obsazeny dalšími biskupy. </a:t>
            </a:r>
          </a:p>
          <a:p>
            <a:endParaRPr lang="cs-CZ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Julianus</a:t>
            </a: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Contra</a:t>
            </a:r>
            <a:r>
              <a:rPr 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Galileos</a:t>
            </a: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(Proti Galilejským) chápal křesťany jako odpadlíky od židovství, jež naproti tomu pokládal za staré a všeobecně akceptované náboženství. </a:t>
            </a:r>
          </a:p>
          <a:p>
            <a:endParaRPr lang="cs-CZ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Julianus</a:t>
            </a: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usiloval o vytvoření jakési tradiční „státní“ církve, která by sdružovala nejvýznamnější kulty zastřešené novoplatónskou filozofií. </a:t>
            </a:r>
          </a:p>
          <a:p>
            <a:endParaRPr lang="cs-CZ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Julianova</a:t>
            </a: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církev se snažila omezit vliv křesťanství v sociální oblasti. </a:t>
            </a:r>
          </a:p>
          <a:p>
            <a:endParaRPr lang="cs-CZ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8571808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ARTS-CZ.potx" id="{7F92F868-9C57-4639-98F4-0808D6A0A63C}" vid="{8AFB0011-5B6D-4F7A-BE5C-0EE76BB56A65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09E71FA4281C7049BA8C4C0558981252" ma:contentTypeVersion="2" ma:contentTypeDescription="Vytvoří nový dokument" ma:contentTypeScope="" ma:versionID="6287bf9a8a7b409c9da84f45f4a855ed">
  <xsd:schema xmlns:xsd="http://www.w3.org/2001/XMLSchema" xmlns:xs="http://www.w3.org/2001/XMLSchema" xmlns:p="http://schemas.microsoft.com/office/2006/metadata/properties" xmlns:ns2="6e1710c4-4631-4bfb-b806-662380d4244a" targetNamespace="http://schemas.microsoft.com/office/2006/metadata/properties" ma:root="true" ma:fieldsID="d9672b51fd534686e53a3f0fcdc9701d" ns2:_="">
    <xsd:import namespace="6e1710c4-4631-4bfb-b806-662380d4244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e1710c4-4631-4bfb-b806-662380d4244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A85486A-6085-4937-9783-D49598942D5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B9DA5D1-B5F9-4E7F-B59A-2E88A2D4948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e1710c4-4631-4bfb-b806-662380d4244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63F7FCB-6B9E-45EE-A72C-18D146279738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prezentace-arts-cz</Template>
  <TotalTime>0</TotalTime>
  <Words>787</Words>
  <Application>Microsoft Office PowerPoint</Application>
  <PresentationFormat>Širokoúhlá obrazovka</PresentationFormat>
  <Paragraphs>76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10" baseType="lpstr">
      <vt:lpstr>Arial</vt:lpstr>
      <vt:lpstr>Tahoma</vt:lpstr>
      <vt:lpstr>Times New Roman</vt:lpstr>
      <vt:lpstr>Wingdings</vt:lpstr>
      <vt:lpstr>Prezentace_MU_CZ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Dáša Ayadi</dc:creator>
  <cp:lastModifiedBy>Martin Wihoda</cp:lastModifiedBy>
  <cp:revision>277</cp:revision>
  <cp:lastPrinted>2019-10-16T06:26:31Z</cp:lastPrinted>
  <dcterms:created xsi:type="dcterms:W3CDTF">2019-09-26T11:11:15Z</dcterms:created>
  <dcterms:modified xsi:type="dcterms:W3CDTF">2023-10-16T07:15:04Z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0x01010009E71FA4281C7049BA8C4C0558981252</vt:lpwstr>
  </property>
</Properties>
</file>