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7"/>
  </p:notesMasterIdLst>
  <p:sldIdLst>
    <p:sldId id="257" r:id="rId2"/>
    <p:sldId id="258" r:id="rId3"/>
    <p:sldId id="276" r:id="rId4"/>
    <p:sldId id="295" r:id="rId5"/>
    <p:sldId id="296" r:id="rId6"/>
    <p:sldId id="297" r:id="rId7"/>
    <p:sldId id="299" r:id="rId8"/>
    <p:sldId id="298" r:id="rId9"/>
    <p:sldId id="262" r:id="rId10"/>
    <p:sldId id="263" r:id="rId11"/>
    <p:sldId id="265" r:id="rId12"/>
    <p:sldId id="293" r:id="rId13"/>
    <p:sldId id="268" r:id="rId14"/>
    <p:sldId id="301" r:id="rId15"/>
    <p:sldId id="307" r:id="rId16"/>
    <p:sldId id="304" r:id="rId17"/>
    <p:sldId id="308" r:id="rId18"/>
    <p:sldId id="303" r:id="rId19"/>
    <p:sldId id="309" r:id="rId20"/>
    <p:sldId id="278" r:id="rId21"/>
    <p:sldId id="279" r:id="rId22"/>
    <p:sldId id="280" r:id="rId23"/>
    <p:sldId id="281" r:id="rId24"/>
    <p:sldId id="306" r:id="rId25"/>
    <p:sldId id="288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DBD5"/>
    <a:srgbClr val="F6C6D1"/>
    <a:srgbClr val="B71E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0AB4FA-C023-4236-BF2A-B90C8146F2D3}" v="487" dt="2022-11-23T00:37:17.3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26" autoAdjust="0"/>
    <p:restoredTop sz="74060" autoAdjust="0"/>
  </p:normalViewPr>
  <p:slideViewPr>
    <p:cSldViewPr snapToGrid="0" snapToObjects="1">
      <p:cViewPr>
        <p:scale>
          <a:sx n="75" d="100"/>
          <a:sy n="75" d="100"/>
        </p:scale>
        <p:origin x="1128" y="-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ore-CZ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D75AA-1E93-4247-A86F-0EC209A5838C}" type="datetimeFigureOut">
              <a:rPr kumimoji="1" lang="ko-Kore-CZ" altLang="en-US" smtClean="0"/>
              <a:t>11/20/2023</a:t>
            </a:fld>
            <a:endParaRPr kumimoji="1" lang="ko-Kore-CZ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ore-CZ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CZ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ore-CZ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FF596-23BE-1844-97FC-1F5AFFFB3CC9}" type="slidenum">
              <a:rPr kumimoji="1" lang="ko-Kore-CZ" altLang="en-US" smtClean="0"/>
              <a:t>‹#›</a:t>
            </a:fld>
            <a:endParaRPr kumimoji="1" lang="ko-Kore-CZ" altLang="en-US"/>
          </a:p>
        </p:txBody>
      </p:sp>
    </p:spTree>
    <p:extLst>
      <p:ext uri="{BB962C8B-B14F-4D97-AF65-F5344CB8AC3E}">
        <p14:creationId xmlns:p14="http://schemas.microsoft.com/office/powerpoint/2010/main" val="1026338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FF596-23BE-1844-97FC-1F5AFFFB3CC9}" type="slidenum">
              <a:rPr kumimoji="1" lang="ko-Kore-CZ" altLang="en-US" smtClean="0"/>
              <a:t>2</a:t>
            </a:fld>
            <a:endParaRPr kumimoji="1" lang="ko-Kore-CZ" altLang="en-US"/>
          </a:p>
        </p:txBody>
      </p:sp>
    </p:spTree>
    <p:extLst>
      <p:ext uri="{BB962C8B-B14F-4D97-AF65-F5344CB8AC3E}">
        <p14:creationId xmlns:p14="http://schemas.microsoft.com/office/powerpoint/2010/main" val="36364933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영어 한국어</a:t>
            </a:r>
            <a:endParaRPr lang="en-US" altLang="ko-KR" dirty="0"/>
          </a:p>
          <a:p>
            <a:r>
              <a:rPr lang="en-US" altLang="ko-KR" dirty="0"/>
              <a:t>Fill in the blanks with the objects you are curious about and the units of objects you are curious about.</a:t>
            </a:r>
          </a:p>
          <a:p>
            <a:r>
              <a:rPr lang="ko-KR" altLang="en-US" dirty="0"/>
              <a:t>예시 </a:t>
            </a:r>
            <a:endParaRPr lang="en-US" altLang="ko-KR" dirty="0"/>
          </a:p>
          <a:p>
            <a:r>
              <a:rPr lang="ko-KR" altLang="en-US" dirty="0"/>
              <a:t>읽기</a:t>
            </a:r>
            <a:endParaRPr lang="en-US" altLang="ko-KR" dirty="0"/>
          </a:p>
          <a:p>
            <a:r>
              <a:rPr lang="en-US" altLang="ko-KR" dirty="0"/>
              <a:t>-----------</a:t>
            </a:r>
          </a:p>
          <a:p>
            <a:r>
              <a:rPr lang="en-US" altLang="ko-KR" dirty="0"/>
              <a:t>＇</a:t>
            </a:r>
            <a:r>
              <a:rPr lang="ko-KR" altLang="en-US" dirty="0"/>
              <a:t>남편</a:t>
            </a:r>
            <a:r>
              <a:rPr lang="en-US" altLang="ko-KR" dirty="0"/>
              <a:t>＇ is a noun that represents a husband</a:t>
            </a:r>
            <a:r>
              <a:rPr lang="ko-KR" altLang="en-US" dirty="0"/>
              <a:t> </a:t>
            </a:r>
            <a:r>
              <a:rPr lang="en-US" altLang="ko-KR" dirty="0"/>
              <a:t> </a:t>
            </a:r>
          </a:p>
          <a:p>
            <a:r>
              <a:rPr lang="en-US" altLang="ko-KR" dirty="0"/>
              <a:t>‘’</a:t>
            </a:r>
            <a:r>
              <a:rPr lang="ko-KR" altLang="en-US" dirty="0"/>
              <a:t>일</a:t>
            </a:r>
            <a:r>
              <a:rPr lang="en-US" altLang="ko-KR" dirty="0"/>
              <a:t>' is a noun that refers to a job or work.</a:t>
            </a:r>
          </a:p>
          <a:p>
            <a:r>
              <a:rPr lang="en-US" altLang="ko-KR" dirty="0"/>
              <a:t>In this</a:t>
            </a:r>
            <a:r>
              <a:rPr lang="ko-KR" altLang="en-US" dirty="0"/>
              <a:t> </a:t>
            </a:r>
            <a:r>
              <a:rPr lang="en-US" altLang="ko-KR" dirty="0"/>
              <a:t>English sentences, there is no noun that corresponds to ‘</a:t>
            </a:r>
            <a:r>
              <a:rPr lang="ko-KR" altLang="en-US" dirty="0"/>
              <a:t>일</a:t>
            </a:r>
            <a:r>
              <a:rPr lang="en-US" altLang="ko-KR" dirty="0"/>
              <a:t>’ exactly. You just have to memorize it like an expression.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읽기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FF596-23BE-1844-97FC-1F5AFFFB3CC9}" type="slidenum">
              <a:rPr kumimoji="1" lang="ko-Kore-CZ" altLang="en-US" smtClean="0"/>
              <a:t>11</a:t>
            </a:fld>
            <a:endParaRPr kumimoji="1" lang="ko-Kore-CZ" altLang="en-US"/>
          </a:p>
        </p:txBody>
      </p:sp>
    </p:spTree>
    <p:extLst>
      <p:ext uri="{BB962C8B-B14F-4D97-AF65-F5344CB8AC3E}">
        <p14:creationId xmlns:p14="http://schemas.microsoft.com/office/powerpoint/2010/main" val="8398489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영어</a:t>
            </a:r>
            <a:r>
              <a:rPr lang="en-US" altLang="ko-KR" dirty="0"/>
              <a:t> </a:t>
            </a:r>
            <a:r>
              <a:rPr lang="ko-KR" altLang="en-US" dirty="0"/>
              <a:t>한국어</a:t>
            </a:r>
            <a:endParaRPr lang="en-US" altLang="ko-KR" dirty="0"/>
          </a:p>
          <a:p>
            <a:r>
              <a:rPr lang="ko-KR" altLang="en-US" dirty="0"/>
              <a:t>명사를 넣고 숫자를 넣는다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하지만 이 문장에서 딸은 없다</a:t>
            </a:r>
            <a:r>
              <a:rPr lang="en-US" altLang="ko-KR" dirty="0"/>
              <a:t>. “</a:t>
            </a:r>
            <a:r>
              <a:rPr lang="ko-KR" altLang="en-US" dirty="0"/>
              <a:t>없습니다</a:t>
            </a:r>
            <a:r>
              <a:rPr lang="en-US" altLang="ko-KR" dirty="0"/>
              <a:t>“ is polite expression of ‘</a:t>
            </a:r>
            <a:r>
              <a:rPr lang="ko-KR" altLang="en-US" dirty="0"/>
              <a:t>없다</a:t>
            </a:r>
            <a:r>
              <a:rPr lang="en-US" altLang="ko-KR" dirty="0"/>
              <a:t>‘</a:t>
            </a:r>
          </a:p>
          <a:p>
            <a:r>
              <a:rPr lang="ko-KR" altLang="en-US" dirty="0"/>
              <a:t>읽기</a:t>
            </a:r>
            <a:endParaRPr lang="en-US" altLang="ko-KR" dirty="0"/>
          </a:p>
          <a:p>
            <a:r>
              <a:rPr lang="en-US" altLang="ko-KR" dirty="0"/>
              <a:t>---------</a:t>
            </a:r>
          </a:p>
          <a:p>
            <a:r>
              <a:rPr lang="ko-KR" altLang="en-US" dirty="0"/>
              <a:t>영어 한국어</a:t>
            </a:r>
            <a:endParaRPr lang="en-US" altLang="ko-KR" dirty="0"/>
          </a:p>
          <a:p>
            <a:r>
              <a:rPr lang="ko-KR" altLang="en-US" dirty="0"/>
              <a:t>기혼</a:t>
            </a:r>
            <a:r>
              <a:rPr lang="en-US" altLang="ko-KR" dirty="0"/>
              <a:t>, </a:t>
            </a:r>
            <a:r>
              <a:rPr lang="ko-KR" altLang="en-US" dirty="0"/>
              <a:t>미혼</a:t>
            </a:r>
            <a:r>
              <a:rPr lang="en-US" altLang="ko-KR" dirty="0"/>
              <a:t>, is a noun is Korean.</a:t>
            </a:r>
          </a:p>
          <a:p>
            <a:r>
              <a:rPr lang="ko-KR" altLang="en-US" dirty="0"/>
              <a:t>읽기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FF596-23BE-1844-97FC-1F5AFFFB3CC9}" type="slidenum">
              <a:rPr kumimoji="1" lang="ko-Kore-CZ" altLang="en-US" smtClean="0"/>
              <a:t>12</a:t>
            </a:fld>
            <a:endParaRPr kumimoji="1" lang="ko-Kore-CZ" altLang="en-US"/>
          </a:p>
        </p:txBody>
      </p:sp>
    </p:spTree>
    <p:extLst>
      <p:ext uri="{BB962C8B-B14F-4D97-AF65-F5344CB8AC3E}">
        <p14:creationId xmlns:p14="http://schemas.microsoft.com/office/powerpoint/2010/main" val="3732325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Let’s learn about adverbs that are used a lot in Korean. </a:t>
            </a:r>
          </a:p>
          <a:p>
            <a:r>
              <a:rPr lang="en-US" altLang="ko-KR" dirty="0"/>
              <a:t>The adverbs on this slide are mainly used between sentences to change the conversation flow.</a:t>
            </a:r>
          </a:p>
          <a:p>
            <a:r>
              <a:rPr lang="en-US" altLang="ko-KR" dirty="0"/>
              <a:t>Let’s read it one by one together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FF596-23BE-1844-97FC-1F5AFFFB3CC9}" type="slidenum">
              <a:rPr kumimoji="1" lang="ko-Kore-CZ" altLang="en-US" smtClean="0"/>
              <a:t>3</a:t>
            </a:fld>
            <a:endParaRPr kumimoji="1" lang="ko-Kore-CZ" altLang="en-US"/>
          </a:p>
        </p:txBody>
      </p:sp>
    </p:spTree>
    <p:extLst>
      <p:ext uri="{BB962C8B-B14F-4D97-AF65-F5344CB8AC3E}">
        <p14:creationId xmlns:p14="http://schemas.microsoft.com/office/powerpoint/2010/main" val="728893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Before we learn counters, we need to slightly know about Korean numbers systems first.</a:t>
            </a:r>
          </a:p>
          <a:p>
            <a:r>
              <a:rPr lang="en-US" altLang="ko-KR" dirty="0"/>
              <a:t>Korean language has two different number systems. One is called the Sino-Korean numbers system, which is of Chinese origin.</a:t>
            </a:r>
          </a:p>
          <a:p>
            <a:r>
              <a:rPr lang="en-US" altLang="ko-KR" dirty="0"/>
              <a:t>The other is Native Koreans numbers system.</a:t>
            </a:r>
          </a:p>
          <a:p>
            <a:r>
              <a:rPr lang="en-US" altLang="ko-KR" dirty="0"/>
              <a:t>We learned some examples which use Sino-Korean, dates. Also, when we say money, we use Sino Korean. But when words are with counters, mostly we use Native Korean Numbers. </a:t>
            </a:r>
          </a:p>
          <a:p>
            <a:endParaRPr lang="en-US" altLang="ko-KR" dirty="0"/>
          </a:p>
          <a:p>
            <a:r>
              <a:rPr lang="en-US" altLang="ko-KR" dirty="0"/>
              <a:t>The most complicated case is for time.</a:t>
            </a:r>
          </a:p>
          <a:p>
            <a:r>
              <a:rPr lang="en-US" altLang="ko-KR" dirty="0"/>
              <a:t>When we want to express time, we use both Sino Korean and Native Korean. For example, if we want to say 11:55, we use Native Korean for eleven and Sino Korean for 55. </a:t>
            </a:r>
          </a:p>
          <a:p>
            <a:r>
              <a:rPr lang="en-US" altLang="ko-KR" dirty="0"/>
              <a:t>Then, for 11, we can find ‘</a:t>
            </a:r>
            <a:r>
              <a:rPr lang="en-US" altLang="ko-KR" dirty="0" err="1"/>
              <a:t>Yeol</a:t>
            </a:r>
            <a:r>
              <a:rPr lang="en-US" altLang="ko-KR" dirty="0"/>
              <a:t>’, ‘</a:t>
            </a:r>
            <a:r>
              <a:rPr lang="en-US" altLang="ko-KR" dirty="0" err="1"/>
              <a:t>han</a:t>
            </a:r>
            <a:r>
              <a:rPr lang="en-US" altLang="ko-KR" dirty="0"/>
              <a:t>’. And, for 55, we can find ‘</a:t>
            </a:r>
            <a:r>
              <a:rPr lang="en-US" altLang="ko-KR" dirty="0" err="1"/>
              <a:t>Osib</a:t>
            </a:r>
            <a:r>
              <a:rPr lang="en-US" altLang="ko-KR" dirty="0"/>
              <a:t>’, ‘o’. </a:t>
            </a:r>
          </a:p>
          <a:p>
            <a:r>
              <a:rPr lang="en-US" altLang="ko-KR" dirty="0"/>
              <a:t>It looks difficult, but once you all memorize how to say native Korean 1 to 12, you can feel much easier. </a:t>
            </a:r>
          </a:p>
          <a:p>
            <a:endParaRPr lang="en-US" altLang="ko-KR" dirty="0"/>
          </a:p>
          <a:p>
            <a:r>
              <a:rPr lang="en-US" altLang="ko-KR" dirty="0"/>
              <a:t>Anyway, again, there are two number systems in Korean, and for counters, we use Native Korean Numbers.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FF596-23BE-1844-97FC-1F5AFFFB3CC9}" type="slidenum">
              <a:rPr kumimoji="1" lang="ko-Kore-CZ" altLang="en-US" smtClean="0"/>
              <a:t>4</a:t>
            </a:fld>
            <a:endParaRPr kumimoji="1" lang="ko-Kore-CZ" altLang="en-US"/>
          </a:p>
        </p:txBody>
      </p:sp>
    </p:spTree>
    <p:extLst>
      <p:ext uri="{BB962C8B-B14F-4D97-AF65-F5344CB8AC3E}">
        <p14:creationId xmlns:p14="http://schemas.microsoft.com/office/powerpoint/2010/main" val="841314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Korean Counters help to talk about things which is countable. There are a lot of counters in Korean, so we will study basic counters today.</a:t>
            </a:r>
          </a:p>
          <a:p>
            <a:r>
              <a:rPr lang="en-US" altLang="ko-KR" dirty="0"/>
              <a:t>Let’s repeat these together first.</a:t>
            </a:r>
          </a:p>
          <a:p>
            <a:endParaRPr lang="en-US" altLang="ko-KR" dirty="0"/>
          </a:p>
          <a:p>
            <a:r>
              <a:rPr lang="ko-KR" altLang="en-US" dirty="0"/>
              <a:t>명 </a:t>
            </a:r>
            <a:r>
              <a:rPr lang="en-US" altLang="ko-KR" dirty="0"/>
              <a:t>and </a:t>
            </a:r>
            <a:r>
              <a:rPr lang="ko-KR" altLang="en-US" dirty="0"/>
              <a:t>사람 </a:t>
            </a:r>
            <a:r>
              <a:rPr lang="en-US" altLang="ko-KR" dirty="0"/>
              <a:t>is similar, but </a:t>
            </a:r>
            <a:r>
              <a:rPr lang="ko-KR" altLang="en-US" dirty="0"/>
              <a:t>명 </a:t>
            </a:r>
            <a:r>
              <a:rPr lang="en-US" altLang="ko-KR" dirty="0"/>
              <a:t>is more frequently used I think. It doesn’t have different meaning though.</a:t>
            </a:r>
          </a:p>
          <a:p>
            <a:r>
              <a:rPr lang="en-US" altLang="ko-KR" dirty="0"/>
              <a:t>In formal situation, we use </a:t>
            </a:r>
            <a:r>
              <a:rPr lang="ko-KR" altLang="en-US" dirty="0"/>
              <a:t>분</a:t>
            </a:r>
            <a:r>
              <a:rPr lang="en-US" altLang="ko-KR" dirty="0"/>
              <a:t>(bun).</a:t>
            </a:r>
          </a:p>
          <a:p>
            <a:r>
              <a:rPr lang="en-US" altLang="ko-KR" dirty="0"/>
              <a:t>And also, ‘</a:t>
            </a:r>
            <a:r>
              <a:rPr lang="ko-KR" altLang="en-US" dirty="0"/>
              <a:t>개</a:t>
            </a:r>
            <a:r>
              <a:rPr lang="en-US" altLang="ko-KR" dirty="0"/>
              <a:t>(</a:t>
            </a:r>
            <a:r>
              <a:rPr lang="en-US" altLang="ko-KR" dirty="0" err="1"/>
              <a:t>gae</a:t>
            </a:r>
            <a:r>
              <a:rPr lang="en-US" altLang="ko-KR" dirty="0"/>
              <a:t>)’ is</a:t>
            </a:r>
            <a:r>
              <a:rPr lang="ko-KR" altLang="en-US" dirty="0"/>
              <a:t> </a:t>
            </a:r>
            <a:r>
              <a:rPr lang="en-US" altLang="ko-KR" dirty="0"/>
              <a:t>the</a:t>
            </a:r>
            <a:r>
              <a:rPr lang="ko-KR" altLang="en-US" dirty="0"/>
              <a:t> </a:t>
            </a:r>
            <a:r>
              <a:rPr lang="en-US" altLang="ko-KR" dirty="0"/>
              <a:t>most</a:t>
            </a:r>
            <a:r>
              <a:rPr lang="ko-KR" altLang="en-US" dirty="0"/>
              <a:t> </a:t>
            </a:r>
            <a:r>
              <a:rPr lang="en-US" altLang="ko-KR" dirty="0"/>
              <a:t>frequently</a:t>
            </a:r>
            <a:r>
              <a:rPr lang="ko-KR" altLang="en-US" dirty="0"/>
              <a:t> </a:t>
            </a:r>
            <a:r>
              <a:rPr lang="en-US" altLang="ko-KR" dirty="0"/>
              <a:t>used</a:t>
            </a:r>
            <a:r>
              <a:rPr lang="ko-KR" altLang="en-US" dirty="0"/>
              <a:t> </a:t>
            </a:r>
            <a:r>
              <a:rPr lang="en-US" altLang="ko-KR" dirty="0"/>
              <a:t>counter.</a:t>
            </a:r>
            <a:r>
              <a:rPr lang="ko-KR" altLang="en-US" dirty="0"/>
              <a:t> </a:t>
            </a:r>
            <a:r>
              <a:rPr lang="en-US" altLang="ko-KR" dirty="0"/>
              <a:t>When you don’t know what counter to use, </a:t>
            </a:r>
            <a:r>
              <a:rPr lang="ko-KR" altLang="en-US" dirty="0"/>
              <a:t>개 </a:t>
            </a:r>
            <a:r>
              <a:rPr lang="en-US" altLang="ko-KR" dirty="0"/>
              <a:t>will work. Just be careful not to use </a:t>
            </a:r>
            <a:r>
              <a:rPr lang="ko-KR" altLang="en-US" dirty="0"/>
              <a:t>개 </a:t>
            </a:r>
            <a:r>
              <a:rPr lang="en-US" altLang="ko-KR" dirty="0"/>
              <a:t>when you count people, because it is only for non-human things. Also not for animals.</a:t>
            </a:r>
          </a:p>
          <a:p>
            <a:endParaRPr lang="en-US" altLang="ko-KR" dirty="0"/>
          </a:p>
          <a:p>
            <a:r>
              <a:rPr lang="en-US" altLang="ko-KR" dirty="0"/>
              <a:t>Let’s take a closer look at these.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FF596-23BE-1844-97FC-1F5AFFFB3CC9}" type="slidenum">
              <a:rPr kumimoji="1" lang="ko-Kore-CZ" altLang="en-US" smtClean="0"/>
              <a:t>5</a:t>
            </a:fld>
            <a:endParaRPr kumimoji="1" lang="ko-Kore-CZ" altLang="en-US"/>
          </a:p>
        </p:txBody>
      </p:sp>
    </p:spTree>
    <p:extLst>
      <p:ext uri="{BB962C8B-B14F-4D97-AF65-F5344CB8AC3E}">
        <p14:creationId xmlns:p14="http://schemas.microsoft.com/office/powerpoint/2010/main" val="2769937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And when native-Korean numbers are combined with counters, </a:t>
            </a:r>
            <a:r>
              <a:rPr lang="ko-KR" altLang="en-US" dirty="0"/>
              <a:t>하나</a:t>
            </a:r>
            <a:r>
              <a:rPr lang="en-US" altLang="ko-KR" dirty="0"/>
              <a:t>, </a:t>
            </a:r>
            <a:r>
              <a:rPr lang="ko-KR" altLang="en-US" dirty="0"/>
              <a:t>둘</a:t>
            </a:r>
            <a:r>
              <a:rPr lang="en-US" altLang="ko-KR" dirty="0"/>
              <a:t>, </a:t>
            </a:r>
            <a:r>
              <a:rPr lang="ko-KR" altLang="en-US" dirty="0"/>
              <a:t>셋</a:t>
            </a:r>
            <a:r>
              <a:rPr lang="en-US" altLang="ko-KR" dirty="0"/>
              <a:t>, and </a:t>
            </a:r>
            <a:r>
              <a:rPr lang="ko-KR" altLang="en-US" dirty="0"/>
              <a:t>넷 </a:t>
            </a:r>
            <a:r>
              <a:rPr lang="en-US" altLang="ko-KR" dirty="0"/>
              <a:t>change. </a:t>
            </a:r>
            <a:r>
              <a:rPr lang="ko-KR" altLang="en-US" dirty="0"/>
              <a:t>하나</a:t>
            </a:r>
            <a:r>
              <a:rPr lang="en-US" altLang="ko-KR" dirty="0"/>
              <a:t> into </a:t>
            </a:r>
            <a:r>
              <a:rPr lang="ko-KR" altLang="en-US" dirty="0"/>
              <a:t>한</a:t>
            </a:r>
            <a:r>
              <a:rPr lang="en-US" altLang="ko-KR" dirty="0"/>
              <a:t>, </a:t>
            </a:r>
            <a:r>
              <a:rPr lang="ko-KR" altLang="en-US" dirty="0"/>
              <a:t>둘</a:t>
            </a:r>
            <a:r>
              <a:rPr lang="en-US" altLang="ko-KR" dirty="0"/>
              <a:t> into </a:t>
            </a:r>
            <a:r>
              <a:rPr lang="ko-KR" altLang="en-US" dirty="0"/>
              <a:t>두</a:t>
            </a:r>
            <a:r>
              <a:rPr lang="en-US" altLang="ko-KR" dirty="0"/>
              <a:t>, </a:t>
            </a:r>
            <a:r>
              <a:rPr lang="ko-KR" altLang="en-US" dirty="0"/>
              <a:t>셋 </a:t>
            </a:r>
            <a:r>
              <a:rPr lang="en-US" altLang="ko-KR" dirty="0"/>
              <a:t>into </a:t>
            </a:r>
            <a:r>
              <a:rPr lang="ko-KR" altLang="en-US" dirty="0"/>
              <a:t>세</a:t>
            </a:r>
            <a:r>
              <a:rPr lang="en-US" altLang="ko-KR" dirty="0"/>
              <a:t>, and </a:t>
            </a:r>
            <a:r>
              <a:rPr lang="ko-KR" altLang="en-US" dirty="0"/>
              <a:t>넷 </a:t>
            </a:r>
            <a:r>
              <a:rPr lang="en-US" altLang="ko-KR" dirty="0"/>
              <a:t>into </a:t>
            </a:r>
            <a:r>
              <a:rPr lang="ko-KR" altLang="en-US" dirty="0"/>
              <a:t>네</a:t>
            </a:r>
            <a:r>
              <a:rPr lang="en-US" altLang="ko-KR" dirty="0"/>
              <a:t>. They are changed only when counter is behind them.</a:t>
            </a:r>
          </a:p>
          <a:p>
            <a:r>
              <a:rPr lang="en-US" altLang="ko-KR" dirty="0"/>
              <a:t>How to make number more than 10? It is also same as </a:t>
            </a:r>
            <a:r>
              <a:rPr lang="en-US" altLang="ko-KR" dirty="0" err="1"/>
              <a:t>sino</a:t>
            </a:r>
            <a:r>
              <a:rPr lang="en-US" altLang="ko-KR" dirty="0"/>
              <a:t> Korean numbers. For example, if you want to say 17, then it is 10+7. so you say 10, </a:t>
            </a:r>
            <a:r>
              <a:rPr lang="ko-KR" altLang="en-US" dirty="0"/>
              <a:t>열 </a:t>
            </a:r>
            <a:r>
              <a:rPr lang="en-US" altLang="ko-KR" dirty="0"/>
              <a:t>first and then say 7, </a:t>
            </a:r>
            <a:r>
              <a:rPr lang="ko-KR" altLang="en-US" dirty="0"/>
              <a:t>일곱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Now</a:t>
            </a:r>
            <a:r>
              <a:rPr lang="ko-KR" altLang="en-US" dirty="0"/>
              <a:t> </a:t>
            </a:r>
            <a:r>
              <a:rPr lang="en-US" altLang="ko-KR" dirty="0"/>
              <a:t>let’s</a:t>
            </a:r>
            <a:r>
              <a:rPr lang="ko-KR" altLang="en-US" dirty="0"/>
              <a:t> </a:t>
            </a:r>
            <a:r>
              <a:rPr lang="en-US" altLang="ko-KR" dirty="0"/>
              <a:t>practice how to use counters.</a:t>
            </a:r>
          </a:p>
          <a:p>
            <a:r>
              <a:rPr lang="en-US" altLang="ko-KR" dirty="0"/>
              <a:t>Two</a:t>
            </a:r>
            <a:r>
              <a:rPr lang="ko-KR" altLang="en-US" dirty="0"/>
              <a:t> </a:t>
            </a:r>
            <a:r>
              <a:rPr lang="en-US" altLang="ko-KR" dirty="0"/>
              <a:t>students</a:t>
            </a:r>
            <a:r>
              <a:rPr lang="ko-KR" altLang="en-US" dirty="0"/>
              <a:t> </a:t>
            </a:r>
            <a:r>
              <a:rPr lang="en-US" altLang="ko-KR" dirty="0"/>
              <a:t>–</a:t>
            </a:r>
            <a:r>
              <a:rPr lang="ko-KR" altLang="en-US" dirty="0"/>
              <a:t> </a:t>
            </a:r>
            <a:r>
              <a:rPr lang="en-US" altLang="ko-KR" dirty="0"/>
              <a:t>students are people, so we can use </a:t>
            </a:r>
            <a:r>
              <a:rPr lang="ko-KR" altLang="en-US" dirty="0"/>
              <a:t>명 </a:t>
            </a:r>
            <a:r>
              <a:rPr lang="en-US" altLang="ko-KR" dirty="0"/>
              <a:t>or </a:t>
            </a:r>
            <a:r>
              <a:rPr lang="ko-KR" altLang="en-US" dirty="0"/>
              <a:t>사람</a:t>
            </a:r>
            <a:r>
              <a:rPr lang="en-US" altLang="ko-KR" dirty="0"/>
              <a:t>. This time are going to use </a:t>
            </a:r>
            <a:r>
              <a:rPr lang="ko-KR" altLang="en-US" dirty="0"/>
              <a:t>명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First, put ‘</a:t>
            </a:r>
            <a:r>
              <a:rPr lang="ko-KR" altLang="en-US" dirty="0"/>
              <a:t>학생</a:t>
            </a:r>
            <a:r>
              <a:rPr lang="en-US" altLang="ko-KR" dirty="0"/>
              <a:t>’, which means students in English, at first. Then, put numbers next. Two is ‘</a:t>
            </a:r>
            <a:r>
              <a:rPr lang="ko-KR" altLang="en-US" dirty="0"/>
              <a:t>두</a:t>
            </a:r>
            <a:r>
              <a:rPr lang="en-US" altLang="ko-KR" dirty="0"/>
              <a:t>’ in Native Korean.</a:t>
            </a:r>
          </a:p>
          <a:p>
            <a:r>
              <a:rPr lang="en-US" altLang="ko-KR" dirty="0"/>
              <a:t>And Finally, put counter. </a:t>
            </a:r>
          </a:p>
          <a:p>
            <a:r>
              <a:rPr lang="en-US" altLang="ko-KR" dirty="0"/>
              <a:t>Next example is quite interesting. ‘</a:t>
            </a:r>
            <a:r>
              <a:rPr lang="ko-KR" altLang="en-US" dirty="0"/>
              <a:t>한</a:t>
            </a:r>
            <a:r>
              <a:rPr lang="en-US" altLang="ko-KR" dirty="0"/>
              <a:t>’, which means 1(one) in Korean, goes first.</a:t>
            </a:r>
          </a:p>
          <a:p>
            <a:r>
              <a:rPr lang="en-US" altLang="ko-KR" dirty="0"/>
              <a:t>It’s because the counter ‘</a:t>
            </a:r>
            <a:r>
              <a:rPr lang="ko-KR" altLang="en-US" dirty="0"/>
              <a:t>사람</a:t>
            </a:r>
            <a:r>
              <a:rPr lang="en-US" altLang="ko-KR" dirty="0"/>
              <a:t>(</a:t>
            </a:r>
            <a:r>
              <a:rPr lang="en-US" altLang="ko-KR" dirty="0" err="1"/>
              <a:t>saram</a:t>
            </a:r>
            <a:r>
              <a:rPr lang="en-US" altLang="ko-KR" dirty="0"/>
              <a:t>)’ literally</a:t>
            </a:r>
            <a:r>
              <a:rPr lang="ko-KR" altLang="en-US" dirty="0"/>
              <a:t> </a:t>
            </a:r>
            <a:r>
              <a:rPr lang="en-US" altLang="ko-KR" dirty="0"/>
              <a:t>means</a:t>
            </a:r>
            <a:r>
              <a:rPr lang="ko-KR" altLang="en-US" dirty="0"/>
              <a:t> </a:t>
            </a:r>
            <a:r>
              <a:rPr lang="en-US" altLang="ko-KR" dirty="0"/>
              <a:t>person.</a:t>
            </a:r>
            <a:r>
              <a:rPr lang="ko-KR" altLang="en-US" dirty="0"/>
              <a:t> </a:t>
            </a:r>
            <a:r>
              <a:rPr lang="en-US" altLang="ko-KR" dirty="0"/>
              <a:t>There</a:t>
            </a:r>
            <a:r>
              <a:rPr lang="ko-KR" altLang="en-US" dirty="0"/>
              <a:t> </a:t>
            </a:r>
            <a:r>
              <a:rPr lang="en-US" altLang="ko-KR" dirty="0"/>
              <a:t>are</a:t>
            </a:r>
            <a:r>
              <a:rPr lang="ko-KR" altLang="en-US" dirty="0"/>
              <a:t> </a:t>
            </a:r>
            <a:r>
              <a:rPr lang="en-US" altLang="ko-KR" dirty="0"/>
              <a:t>some</a:t>
            </a:r>
            <a:r>
              <a:rPr lang="ko-KR" altLang="en-US" dirty="0"/>
              <a:t> </a:t>
            </a:r>
            <a:r>
              <a:rPr lang="en-US" altLang="ko-KR" dirty="0"/>
              <a:t>counters</a:t>
            </a:r>
            <a:r>
              <a:rPr lang="ko-KR" altLang="en-US" dirty="0"/>
              <a:t> </a:t>
            </a:r>
            <a:r>
              <a:rPr lang="en-US" altLang="ko-KR" dirty="0"/>
              <a:t>which</a:t>
            </a:r>
            <a:r>
              <a:rPr lang="ko-KR" altLang="en-US" dirty="0"/>
              <a:t> </a:t>
            </a:r>
            <a:r>
              <a:rPr lang="en-US" altLang="ko-KR" dirty="0"/>
              <a:t>also have meaning. </a:t>
            </a:r>
            <a:r>
              <a:rPr lang="ko-KR" altLang="en-US" dirty="0"/>
              <a:t>사람</a:t>
            </a:r>
            <a:r>
              <a:rPr lang="en-US" altLang="ko-KR" dirty="0"/>
              <a:t>, </a:t>
            </a:r>
            <a:r>
              <a:rPr lang="ko-KR" altLang="en-US" dirty="0"/>
              <a:t>번 </a:t>
            </a:r>
            <a:r>
              <a:rPr lang="en-US" altLang="ko-KR" dirty="0"/>
              <a:t>or </a:t>
            </a:r>
            <a:r>
              <a:rPr lang="ko-KR" altLang="en-US" dirty="0"/>
              <a:t>조각 </a:t>
            </a:r>
            <a:r>
              <a:rPr lang="en-US" altLang="ko-KR" dirty="0"/>
              <a:t>is examples. In those cases, we don’t have to put word first, so we delete them.</a:t>
            </a:r>
          </a:p>
          <a:p>
            <a:endParaRPr lang="en-US" altLang="ko-KR" dirty="0"/>
          </a:p>
          <a:p>
            <a:r>
              <a:rPr lang="en-US" altLang="ko-KR" dirty="0"/>
              <a:t>Again, one, ‘</a:t>
            </a:r>
            <a:r>
              <a:rPr lang="ko-KR" altLang="en-US" dirty="0"/>
              <a:t>한</a:t>
            </a:r>
            <a:r>
              <a:rPr lang="en-US" altLang="ko-KR" dirty="0"/>
              <a:t>’ and then counter, ‘</a:t>
            </a:r>
            <a:r>
              <a:rPr lang="ko-KR" altLang="en-US" dirty="0"/>
              <a:t>사람</a:t>
            </a:r>
            <a:r>
              <a:rPr lang="en-US" altLang="ko-KR" dirty="0"/>
              <a:t>(</a:t>
            </a:r>
            <a:r>
              <a:rPr lang="en-US" altLang="ko-KR" dirty="0" err="1"/>
              <a:t>saram</a:t>
            </a:r>
            <a:r>
              <a:rPr lang="en-US" altLang="ko-KR" dirty="0"/>
              <a:t>)’.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FF596-23BE-1844-97FC-1F5AFFFB3CC9}" type="slidenum">
              <a:rPr kumimoji="1" lang="ko-Kore-CZ" altLang="en-US" smtClean="0"/>
              <a:t>6</a:t>
            </a:fld>
            <a:endParaRPr kumimoji="1" lang="ko-Kore-CZ" altLang="en-US"/>
          </a:p>
        </p:txBody>
      </p:sp>
    </p:spTree>
    <p:extLst>
      <p:ext uri="{BB962C8B-B14F-4D97-AF65-F5344CB8AC3E}">
        <p14:creationId xmlns:p14="http://schemas.microsoft.com/office/powerpoint/2010/main" val="1537656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‘</a:t>
            </a:r>
            <a:r>
              <a:rPr lang="ko-KR" altLang="en-US" dirty="0"/>
              <a:t>몇</a:t>
            </a:r>
            <a:r>
              <a:rPr lang="en-US" altLang="ko-KR" dirty="0"/>
              <a:t>’ is used when we do not know the number of persons or objects. It is ‘How many’ in English.</a:t>
            </a:r>
          </a:p>
          <a:p>
            <a:r>
              <a:rPr lang="en-US" altLang="ko-KR" dirty="0"/>
              <a:t>It has different meaning, which mean ‘some’ or ‘few’, but this time we will not </a:t>
            </a:r>
            <a:r>
              <a:rPr lang="en-US" altLang="ko-KR" dirty="0" err="1"/>
              <a:t>gonna</a:t>
            </a:r>
            <a:r>
              <a:rPr lang="en-US" altLang="ko-KR" dirty="0"/>
              <a:t> learn.</a:t>
            </a:r>
          </a:p>
          <a:p>
            <a:r>
              <a:rPr lang="en-US" altLang="ko-KR" dirty="0"/>
              <a:t>Counter always follows ‘</a:t>
            </a:r>
            <a:r>
              <a:rPr lang="ko-KR" altLang="en-US" dirty="0"/>
              <a:t>몇</a:t>
            </a:r>
            <a:r>
              <a:rPr lang="en-US" altLang="ko-KR" dirty="0"/>
              <a:t>’. And we don’t always have to use ‘</a:t>
            </a:r>
            <a:r>
              <a:rPr lang="ko-KR" altLang="en-US" dirty="0"/>
              <a:t>몇</a:t>
            </a:r>
            <a:r>
              <a:rPr lang="en-US" altLang="ko-KR" dirty="0"/>
              <a:t>‘in front of the sentence. It is usual btw.</a:t>
            </a:r>
          </a:p>
          <a:p>
            <a:endParaRPr lang="en-US" altLang="ko-KR" dirty="0"/>
          </a:p>
          <a:p>
            <a:r>
              <a:rPr lang="en-US" altLang="ko-KR" dirty="0"/>
              <a:t>Let’s practice with some examples.</a:t>
            </a:r>
          </a:p>
          <a:p>
            <a:r>
              <a:rPr lang="en-US" altLang="ko-KR" dirty="0"/>
              <a:t>What time shall we meet?</a:t>
            </a:r>
          </a:p>
          <a:p>
            <a:r>
              <a:rPr lang="en-US" altLang="ko-KR" dirty="0"/>
              <a:t>In Korean, we think ‘time’ is related with numbers, so we use ‘</a:t>
            </a:r>
            <a:r>
              <a:rPr lang="ko-KR" altLang="en-US" dirty="0"/>
              <a:t>몇</a:t>
            </a:r>
            <a:r>
              <a:rPr lang="en-US" altLang="ko-KR" dirty="0"/>
              <a:t>’.</a:t>
            </a:r>
          </a:p>
          <a:p>
            <a:r>
              <a:rPr lang="en-US" altLang="ko-KR" dirty="0"/>
              <a:t>And we learned before, ‘</a:t>
            </a:r>
            <a:r>
              <a:rPr lang="ko-KR" altLang="en-US" dirty="0"/>
              <a:t>시</a:t>
            </a:r>
            <a:r>
              <a:rPr lang="en-US" altLang="ko-KR" dirty="0"/>
              <a:t>’ is used when we want to express time. 11</a:t>
            </a:r>
            <a:r>
              <a:rPr lang="ko-KR" altLang="en-US" dirty="0"/>
              <a:t>시 </a:t>
            </a:r>
            <a:r>
              <a:rPr lang="en-US" altLang="ko-KR" dirty="0"/>
              <a:t>55</a:t>
            </a:r>
            <a:r>
              <a:rPr lang="ko-KR" altLang="en-US" dirty="0"/>
              <a:t>분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So ‘</a:t>
            </a:r>
            <a:r>
              <a:rPr lang="ko-KR" altLang="en-US" dirty="0"/>
              <a:t>몇 시</a:t>
            </a:r>
            <a:r>
              <a:rPr lang="en-US" altLang="ko-KR" dirty="0"/>
              <a:t>‘ means What time. Let’s practice together.</a:t>
            </a:r>
          </a:p>
          <a:p>
            <a:r>
              <a:rPr lang="en-US" altLang="ko-KR" dirty="0"/>
              <a:t>We can also make different sentence by change ‘</a:t>
            </a:r>
            <a:r>
              <a:rPr lang="ko-KR" altLang="en-US" dirty="0"/>
              <a:t>만날까요</a:t>
            </a:r>
            <a:r>
              <a:rPr lang="en-US" altLang="ko-KR" dirty="0"/>
              <a:t>’. [</a:t>
            </a:r>
            <a:r>
              <a:rPr lang="ko-KR" altLang="en-US" dirty="0"/>
              <a:t>저녁 먹을까 설명</a:t>
            </a:r>
            <a:r>
              <a:rPr lang="en-US" altLang="ko-KR" dirty="0"/>
              <a:t>]</a:t>
            </a:r>
          </a:p>
          <a:p>
            <a:endParaRPr lang="en-US" altLang="ko-KR" dirty="0"/>
          </a:p>
          <a:p>
            <a:r>
              <a:rPr lang="en-US" altLang="ko-KR" dirty="0"/>
              <a:t>There is another example. How many credits do you take this semester?</a:t>
            </a:r>
          </a:p>
          <a:p>
            <a:r>
              <a:rPr lang="en-US" altLang="ko-KR" dirty="0"/>
              <a:t>Again, credits are countable, so we use ‘</a:t>
            </a:r>
            <a:r>
              <a:rPr lang="ko-KR" altLang="en-US" dirty="0"/>
              <a:t>몇</a:t>
            </a:r>
            <a:r>
              <a:rPr lang="en-US" altLang="ko-KR" dirty="0"/>
              <a:t>‘ to ask. </a:t>
            </a:r>
            <a:r>
              <a:rPr lang="ko-KR" altLang="en-US" dirty="0"/>
              <a:t>몇 </a:t>
            </a:r>
            <a:r>
              <a:rPr lang="en-US" altLang="ko-KR" dirty="0"/>
              <a:t>+ </a:t>
            </a:r>
            <a:r>
              <a:rPr lang="ko-KR" altLang="en-US" dirty="0"/>
              <a:t>학점</a:t>
            </a:r>
            <a:r>
              <a:rPr lang="en-US" altLang="ko-KR" dirty="0"/>
              <a:t>(credits). </a:t>
            </a:r>
            <a:r>
              <a:rPr lang="ko-KR" altLang="en-US" dirty="0"/>
              <a:t>들어 </a:t>
            </a:r>
            <a:r>
              <a:rPr lang="en-US" altLang="ko-KR" dirty="0"/>
              <a:t>is take, and</a:t>
            </a:r>
            <a:r>
              <a:rPr lang="ko-KR" altLang="en-US" dirty="0"/>
              <a:t> </a:t>
            </a:r>
            <a:r>
              <a:rPr lang="en-US" altLang="ko-KR" dirty="0"/>
              <a:t>this</a:t>
            </a:r>
            <a:r>
              <a:rPr lang="ko-KR" altLang="en-US" dirty="0"/>
              <a:t> </a:t>
            </a:r>
            <a:r>
              <a:rPr lang="en-US" altLang="ko-KR" dirty="0"/>
              <a:t>semester</a:t>
            </a:r>
            <a:r>
              <a:rPr lang="ko-KR" altLang="en-US" dirty="0"/>
              <a:t> </a:t>
            </a:r>
            <a:r>
              <a:rPr lang="en-US" altLang="ko-KR" dirty="0"/>
              <a:t>is</a:t>
            </a:r>
            <a:r>
              <a:rPr lang="ko-KR" altLang="en-US" dirty="0"/>
              <a:t> 이번 학기 </a:t>
            </a:r>
            <a:r>
              <a:rPr lang="en-US" altLang="ko-KR" dirty="0"/>
              <a:t>in Korean.</a:t>
            </a:r>
          </a:p>
          <a:p>
            <a:r>
              <a:rPr lang="en-US" altLang="ko-KR" dirty="0"/>
              <a:t>Let’s</a:t>
            </a:r>
            <a:r>
              <a:rPr lang="ko-KR" altLang="en-US" dirty="0"/>
              <a:t> </a:t>
            </a:r>
            <a:r>
              <a:rPr lang="en-US" altLang="ko-KR" dirty="0"/>
              <a:t>repeat</a:t>
            </a:r>
            <a:r>
              <a:rPr lang="ko-KR" altLang="en-US" dirty="0"/>
              <a:t> </a:t>
            </a:r>
            <a:r>
              <a:rPr lang="en-US" altLang="ko-KR" dirty="0"/>
              <a:t>together.</a:t>
            </a:r>
            <a:r>
              <a:rPr lang="ko-KR" altLang="en-US" dirty="0"/>
              <a:t> </a:t>
            </a:r>
            <a:r>
              <a:rPr lang="en-US" altLang="ko-KR" dirty="0"/>
              <a:t>[</a:t>
            </a:r>
            <a:r>
              <a:rPr lang="ko-KR" altLang="en-US" dirty="0"/>
              <a:t>이번 학기에 몇 학점 들어</a:t>
            </a:r>
            <a:r>
              <a:rPr lang="en-US" altLang="ko-KR" dirty="0"/>
              <a:t>?]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FF596-23BE-1844-97FC-1F5AFFFB3CC9}" type="slidenum">
              <a:rPr kumimoji="1" lang="ko-Kore-CZ" altLang="en-US" smtClean="0"/>
              <a:t>7</a:t>
            </a:fld>
            <a:endParaRPr kumimoji="1" lang="ko-Kore-CZ" altLang="en-US"/>
          </a:p>
        </p:txBody>
      </p:sp>
    </p:spTree>
    <p:extLst>
      <p:ext uri="{BB962C8B-B14F-4D97-AF65-F5344CB8AC3E}">
        <p14:creationId xmlns:p14="http://schemas.microsoft.com/office/powerpoint/2010/main" val="666376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Now we are going to learn the question word, ‘</a:t>
            </a:r>
            <a:r>
              <a:rPr lang="ko-KR" altLang="en-US" dirty="0"/>
              <a:t>몇</a:t>
            </a:r>
            <a:r>
              <a:rPr lang="en-US" altLang="ko-KR" dirty="0"/>
              <a:t>’ which means how many in Korean.</a:t>
            </a:r>
          </a:p>
          <a:p>
            <a:r>
              <a:rPr lang="en-US" altLang="ko-KR" dirty="0"/>
              <a:t>It may feel difficult for you guys. As you learned before, in Korean, date or time are all expressed by numbers. So when we ask date or time, we use ‘</a:t>
            </a:r>
            <a:r>
              <a:rPr lang="ko-KR" altLang="en-US" dirty="0"/>
              <a:t>몇</a:t>
            </a:r>
            <a:r>
              <a:rPr lang="en-US" altLang="ko-KR" dirty="0"/>
              <a:t>(</a:t>
            </a:r>
            <a:r>
              <a:rPr lang="en-US" altLang="ko-KR" dirty="0" err="1"/>
              <a:t>myeot</a:t>
            </a:r>
            <a:r>
              <a:rPr lang="en-US" altLang="ko-KR" dirty="0"/>
              <a:t>)’. We also use </a:t>
            </a:r>
            <a:r>
              <a:rPr lang="ko-KR" altLang="en-US" dirty="0"/>
              <a:t>몇 </a:t>
            </a:r>
            <a:r>
              <a:rPr lang="en-US" altLang="ko-KR" dirty="0"/>
              <a:t>for age or floor. </a:t>
            </a:r>
          </a:p>
          <a:p>
            <a:r>
              <a:rPr lang="en-US" altLang="ko-KR" dirty="0"/>
              <a:t>Let’s take a closer look again.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FF596-23BE-1844-97FC-1F5AFFFB3CC9}" type="slidenum">
              <a:rPr kumimoji="1" lang="ko-Kore-CZ" altLang="en-US" smtClean="0"/>
              <a:t>8</a:t>
            </a:fld>
            <a:endParaRPr kumimoji="1" lang="ko-Kore-CZ" altLang="en-US"/>
          </a:p>
        </p:txBody>
      </p:sp>
    </p:spTree>
    <p:extLst>
      <p:ext uri="{BB962C8B-B14F-4D97-AF65-F5344CB8AC3E}">
        <p14:creationId xmlns:p14="http://schemas.microsoft.com/office/powerpoint/2010/main" val="30036846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Next, let's learn about the key sentence. The sentence is divided into four parts. Restaurants &amp; cafes, personal questions, time &amp; date, and in school.</a:t>
            </a:r>
          </a:p>
          <a:p>
            <a:r>
              <a:rPr lang="en-US" altLang="ko-KR" dirty="0"/>
              <a:t>Along with the key sentence, I will tell you the general form of the sentence like this. Various sentences can be made by putting the appropriate components in the blanks in this basic sentence format.</a:t>
            </a:r>
          </a:p>
          <a:p>
            <a:endParaRPr lang="en-US" altLang="ko-KR" dirty="0"/>
          </a:p>
          <a:p>
            <a:r>
              <a:rPr lang="ko-KR" altLang="en-US" dirty="0"/>
              <a:t>영어</a:t>
            </a:r>
            <a:r>
              <a:rPr lang="en-US" altLang="ko-KR" dirty="0"/>
              <a:t>-</a:t>
            </a:r>
            <a:r>
              <a:rPr lang="ko-KR" altLang="en-US" dirty="0"/>
              <a:t>한국어</a:t>
            </a:r>
            <a:endParaRPr lang="en-US" altLang="ko-KR" dirty="0"/>
          </a:p>
          <a:p>
            <a:r>
              <a:rPr lang="en-US" altLang="ko-KR" dirty="0"/>
              <a:t>Water corresponds to What you want.</a:t>
            </a:r>
          </a:p>
          <a:p>
            <a:r>
              <a:rPr lang="en-US" altLang="ko-KR" dirty="0"/>
              <a:t>And then you put the numbers that you learned earlier that are used to count the units. Like </a:t>
            </a:r>
            <a:r>
              <a:rPr lang="ko-KR" altLang="en-US" dirty="0"/>
              <a:t>한</a:t>
            </a:r>
            <a:r>
              <a:rPr lang="en-US" altLang="ko-KR" dirty="0"/>
              <a:t>, </a:t>
            </a:r>
            <a:r>
              <a:rPr lang="ko-KR" altLang="en-US" dirty="0"/>
              <a:t>두</a:t>
            </a:r>
            <a:r>
              <a:rPr lang="en-US" altLang="ko-KR" dirty="0"/>
              <a:t>, </a:t>
            </a:r>
            <a:r>
              <a:rPr lang="ko-KR" altLang="en-US" dirty="0"/>
              <a:t>세</a:t>
            </a:r>
            <a:endParaRPr lang="en-US" altLang="ko-KR" dirty="0"/>
          </a:p>
          <a:p>
            <a:r>
              <a:rPr lang="en-US" altLang="ko-KR" dirty="0"/>
              <a:t>“</a:t>
            </a:r>
            <a:r>
              <a:rPr lang="ko-KR" altLang="en-US" dirty="0"/>
              <a:t>잔</a:t>
            </a:r>
            <a:r>
              <a:rPr lang="en-US" altLang="ko-KR" dirty="0"/>
              <a:t>” is measure nouns.</a:t>
            </a:r>
            <a:r>
              <a:rPr lang="ko-KR" altLang="en-US" dirty="0"/>
              <a:t> </a:t>
            </a:r>
            <a:endParaRPr lang="en-US" altLang="ko-KR" dirty="0"/>
          </a:p>
          <a:p>
            <a:r>
              <a:rPr lang="en-US" altLang="ko-KR" dirty="0"/>
              <a:t>Then you can put action or verb stem here.</a:t>
            </a:r>
          </a:p>
          <a:p>
            <a:r>
              <a:rPr lang="en-US" altLang="ko-KR" dirty="0"/>
              <a:t>In this sentence, verb ‘</a:t>
            </a:r>
            <a:r>
              <a:rPr lang="ko-KR" altLang="en-US" dirty="0"/>
              <a:t>주다</a:t>
            </a:r>
            <a:r>
              <a:rPr lang="en-US" altLang="ko-KR" dirty="0"/>
              <a:t>’ is</a:t>
            </a:r>
            <a:r>
              <a:rPr lang="ko-KR" altLang="en-US" dirty="0"/>
              <a:t> </a:t>
            </a:r>
            <a:r>
              <a:rPr lang="en-US" altLang="ko-KR" dirty="0"/>
              <a:t>put here.</a:t>
            </a:r>
          </a:p>
          <a:p>
            <a:r>
              <a:rPr lang="en-US" altLang="ko-KR" dirty="0"/>
              <a:t>When I want water, I get water, but the other person gives me water. In Korean, we usually say 'could I have~' as ‘~ </a:t>
            </a:r>
            <a:r>
              <a:rPr lang="ko-KR" altLang="en-US" dirty="0" err="1"/>
              <a:t>주시겠어요</a:t>
            </a:r>
            <a:r>
              <a:rPr lang="en-US" altLang="ko-KR" dirty="0"/>
              <a:t>?’</a:t>
            </a:r>
          </a:p>
          <a:p>
            <a:r>
              <a:rPr lang="ko-KR" altLang="en-US" dirty="0"/>
              <a:t>예시</a:t>
            </a:r>
            <a:endParaRPr lang="en-US" altLang="ko-KR" dirty="0"/>
          </a:p>
          <a:p>
            <a:r>
              <a:rPr lang="ko-KR" altLang="en-US" dirty="0"/>
              <a:t>읽기</a:t>
            </a:r>
            <a:endParaRPr lang="en-US" altLang="ko-KR" dirty="0"/>
          </a:p>
          <a:p>
            <a:r>
              <a:rPr lang="en-US" altLang="ko-KR" dirty="0"/>
              <a:t>--------------</a:t>
            </a:r>
          </a:p>
          <a:p>
            <a:r>
              <a:rPr lang="ko-KR" altLang="en-US" dirty="0"/>
              <a:t>영어</a:t>
            </a:r>
            <a:r>
              <a:rPr lang="en-US" altLang="ko-KR" dirty="0"/>
              <a:t>-</a:t>
            </a:r>
            <a:r>
              <a:rPr lang="ko-KR" altLang="en-US" dirty="0"/>
              <a:t>한국어</a:t>
            </a:r>
            <a:endParaRPr lang="en-US" altLang="ko-KR" dirty="0"/>
          </a:p>
          <a:p>
            <a:r>
              <a:rPr lang="ko-KR" altLang="en-US" dirty="0"/>
              <a:t>냅킨</a:t>
            </a:r>
            <a:r>
              <a:rPr lang="en-US" altLang="ko-KR" dirty="0"/>
              <a:t> corresponds to What.</a:t>
            </a:r>
          </a:p>
          <a:p>
            <a:r>
              <a:rPr lang="en-US" altLang="ko-KR" dirty="0"/>
              <a:t>Then you can put action or verb stem here.</a:t>
            </a:r>
          </a:p>
          <a:p>
            <a:r>
              <a:rPr lang="en-US" altLang="ko-KR" dirty="0"/>
              <a:t>In this sentence, verb ‘</a:t>
            </a:r>
            <a:r>
              <a:rPr lang="ko-KR" altLang="en-US" dirty="0"/>
              <a:t>있다</a:t>
            </a:r>
            <a:r>
              <a:rPr lang="en-US" altLang="ko-KR" dirty="0"/>
              <a:t>’ is</a:t>
            </a:r>
            <a:r>
              <a:rPr lang="ko-KR" altLang="en-US" dirty="0"/>
              <a:t> </a:t>
            </a:r>
            <a:r>
              <a:rPr lang="en-US" altLang="ko-KR" dirty="0"/>
              <a:t>put here.</a:t>
            </a:r>
          </a:p>
          <a:p>
            <a:r>
              <a:rPr lang="ko-KR" altLang="en-US" dirty="0"/>
              <a:t>예시</a:t>
            </a:r>
            <a:endParaRPr lang="en-US" altLang="ko-KR" dirty="0"/>
          </a:p>
          <a:p>
            <a:r>
              <a:rPr lang="ko-KR" altLang="en-US" dirty="0"/>
              <a:t>읽기</a:t>
            </a:r>
            <a:endParaRPr lang="en-US" altLang="ko-KR" dirty="0"/>
          </a:p>
          <a:p>
            <a:endParaRPr lang="en-US" altLang="ko-KR" dirty="0"/>
          </a:p>
          <a:p>
            <a:br>
              <a:rPr lang="en-US" altLang="ko-KR" dirty="0"/>
            </a:b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FF596-23BE-1844-97FC-1F5AFFFB3CC9}" type="slidenum">
              <a:rPr kumimoji="1" lang="ko-Kore-CZ" altLang="en-US" smtClean="0"/>
              <a:t>9</a:t>
            </a:fld>
            <a:endParaRPr kumimoji="1" lang="ko-Kore-CZ" altLang="en-US"/>
          </a:p>
        </p:txBody>
      </p:sp>
    </p:spTree>
    <p:extLst>
      <p:ext uri="{BB962C8B-B14F-4D97-AF65-F5344CB8AC3E}">
        <p14:creationId xmlns:p14="http://schemas.microsoft.com/office/powerpoint/2010/main" val="623137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영어</a:t>
            </a:r>
            <a:r>
              <a:rPr lang="en-US" altLang="ko-KR" dirty="0"/>
              <a:t>-</a:t>
            </a:r>
            <a:r>
              <a:rPr lang="ko-KR" altLang="en-US" dirty="0"/>
              <a:t>한국어</a:t>
            </a:r>
            <a:endParaRPr lang="en-US" altLang="ko-KR" dirty="0"/>
          </a:p>
          <a:p>
            <a:r>
              <a:rPr lang="en-US" altLang="ko-KR" dirty="0"/>
              <a:t>You can put in the target you want and the quantity of the target.</a:t>
            </a:r>
          </a:p>
          <a:p>
            <a:r>
              <a:rPr lang="ko-KR" altLang="en-US" dirty="0"/>
              <a:t>읽기</a:t>
            </a:r>
            <a:endParaRPr lang="en-US" altLang="ko-KR" dirty="0"/>
          </a:p>
          <a:p>
            <a:r>
              <a:rPr lang="en-US" altLang="ko-KR" dirty="0"/>
              <a:t>----------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영어</a:t>
            </a:r>
            <a:r>
              <a:rPr lang="en-US" altLang="ko-KR" dirty="0"/>
              <a:t>-</a:t>
            </a:r>
            <a:r>
              <a:rPr lang="ko-KR" altLang="en-US" dirty="0"/>
              <a:t>한국어</a:t>
            </a:r>
            <a:endParaRPr lang="en-US" altLang="ko-KR" dirty="0"/>
          </a:p>
          <a:p>
            <a:r>
              <a:rPr lang="en-US" altLang="ko-KR" dirty="0"/>
              <a:t>When you wonder where the place is, you can ask questions by putting a word indicating the place.</a:t>
            </a:r>
          </a:p>
          <a:p>
            <a:r>
              <a:rPr lang="ko-KR" altLang="en-US" dirty="0"/>
              <a:t>알다 </a:t>
            </a:r>
            <a:r>
              <a:rPr lang="en-US" altLang="ko-KR" dirty="0"/>
              <a:t>is know so you should add verb stem </a:t>
            </a:r>
            <a:r>
              <a:rPr lang="ko-KR" altLang="en-US" dirty="0"/>
              <a:t>알 </a:t>
            </a:r>
            <a:r>
              <a:rPr lang="en-US" altLang="ko-KR" dirty="0"/>
              <a:t>here.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읽기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FF596-23BE-1844-97FC-1F5AFFFB3CC9}" type="slidenum">
              <a:rPr kumimoji="1" lang="ko-Kore-CZ" altLang="en-US" smtClean="0"/>
              <a:t>10</a:t>
            </a:fld>
            <a:endParaRPr kumimoji="1" lang="ko-Kore-CZ" altLang="en-US"/>
          </a:p>
        </p:txBody>
      </p:sp>
    </p:spTree>
    <p:extLst>
      <p:ext uri="{BB962C8B-B14F-4D97-AF65-F5344CB8AC3E}">
        <p14:creationId xmlns:p14="http://schemas.microsoft.com/office/powerpoint/2010/main" val="3910890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FCAA-4738-5A41-BDD1-1FC6F310DD66}" type="datetimeFigureOut">
              <a:rPr kumimoji="1" lang="ko-Kore-CZ" altLang="en-US" smtClean="0"/>
              <a:t>11/20/2023</a:t>
            </a:fld>
            <a:endParaRPr kumimoji="1" lang="ko-Kore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kumimoji="1" lang="ko-Kore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78256B98-0C72-2142-940D-ABB157D8A32F}" type="slidenum">
              <a:rPr kumimoji="1" lang="ko-Kore-CZ" altLang="en-US" smtClean="0"/>
              <a:t>‹#›</a:t>
            </a:fld>
            <a:endParaRPr kumimoji="1" lang="ko-Kore-CZ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265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FCAA-4738-5A41-BDD1-1FC6F310DD66}" type="datetimeFigureOut">
              <a:rPr kumimoji="1" lang="ko-Kore-CZ" altLang="en-US" smtClean="0"/>
              <a:t>11/20/2023</a:t>
            </a:fld>
            <a:endParaRPr kumimoji="1" lang="ko-Kore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56B98-0C72-2142-940D-ABB157D8A32F}" type="slidenum">
              <a:rPr kumimoji="1" lang="ko-Kore-CZ" altLang="en-US" smtClean="0"/>
              <a:t>‹#›</a:t>
            </a:fld>
            <a:endParaRPr kumimoji="1" lang="ko-Kore-CZ" alt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847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FCAA-4738-5A41-BDD1-1FC6F310DD66}" type="datetimeFigureOut">
              <a:rPr kumimoji="1" lang="ko-Kore-CZ" altLang="en-US" smtClean="0"/>
              <a:t>11/20/2023</a:t>
            </a:fld>
            <a:endParaRPr kumimoji="1" lang="ko-Kore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56B98-0C72-2142-940D-ABB157D8A32F}" type="slidenum">
              <a:rPr kumimoji="1" lang="ko-Kore-CZ" altLang="en-US" smtClean="0"/>
              <a:t>‹#›</a:t>
            </a:fld>
            <a:endParaRPr kumimoji="1" lang="ko-Kore-CZ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401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FCAA-4738-5A41-BDD1-1FC6F310DD66}" type="datetimeFigureOut">
              <a:rPr kumimoji="1" lang="ko-Kore-CZ" altLang="en-US" smtClean="0"/>
              <a:t>11/20/2023</a:t>
            </a:fld>
            <a:endParaRPr kumimoji="1" lang="ko-Kore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56B98-0C72-2142-940D-ABB157D8A32F}" type="slidenum">
              <a:rPr kumimoji="1" lang="ko-Kore-CZ" altLang="en-US" smtClean="0"/>
              <a:t>‹#›</a:t>
            </a:fld>
            <a:endParaRPr kumimoji="1" lang="ko-Kore-CZ" alt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971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FCAA-4738-5A41-BDD1-1FC6F310DD66}" type="datetimeFigureOut">
              <a:rPr kumimoji="1" lang="ko-Kore-CZ" altLang="en-US" smtClean="0"/>
              <a:t>11/20/2023</a:t>
            </a:fld>
            <a:endParaRPr kumimoji="1" lang="ko-Kore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56B98-0C72-2142-940D-ABB157D8A32F}" type="slidenum">
              <a:rPr kumimoji="1" lang="ko-Kore-CZ" altLang="en-US" smtClean="0"/>
              <a:t>‹#›</a:t>
            </a:fld>
            <a:endParaRPr kumimoji="1" lang="ko-Kore-CZ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271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FCAA-4738-5A41-BDD1-1FC6F310DD66}" type="datetimeFigureOut">
              <a:rPr kumimoji="1" lang="ko-Kore-CZ" altLang="en-US" smtClean="0"/>
              <a:t>11/20/2023</a:t>
            </a:fld>
            <a:endParaRPr kumimoji="1" lang="ko-Kore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56B98-0C72-2142-940D-ABB157D8A32F}" type="slidenum">
              <a:rPr kumimoji="1" lang="ko-Kore-CZ" altLang="en-US" smtClean="0"/>
              <a:t>‹#›</a:t>
            </a:fld>
            <a:endParaRPr kumimoji="1" lang="ko-Kore-CZ" alt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135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FCAA-4738-5A41-BDD1-1FC6F310DD66}" type="datetimeFigureOut">
              <a:rPr kumimoji="1" lang="ko-Kore-CZ" altLang="en-US" smtClean="0"/>
              <a:t>11/20/2023</a:t>
            </a:fld>
            <a:endParaRPr kumimoji="1" lang="ko-Kore-CZ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CZ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56B98-0C72-2142-940D-ABB157D8A32F}" type="slidenum">
              <a:rPr kumimoji="1" lang="ko-Kore-CZ" altLang="en-US" smtClean="0"/>
              <a:t>‹#›</a:t>
            </a:fld>
            <a:endParaRPr kumimoji="1" lang="ko-Kore-CZ" alt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3311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FCAA-4738-5A41-BDD1-1FC6F310DD66}" type="datetimeFigureOut">
              <a:rPr kumimoji="1" lang="ko-Kore-CZ" altLang="en-US" smtClean="0"/>
              <a:t>11/20/2023</a:t>
            </a:fld>
            <a:endParaRPr kumimoji="1" lang="ko-Kore-CZ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CZ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56B98-0C72-2142-940D-ABB157D8A32F}" type="slidenum">
              <a:rPr kumimoji="1" lang="ko-Kore-CZ" altLang="en-US" smtClean="0"/>
              <a:t>‹#›</a:t>
            </a:fld>
            <a:endParaRPr kumimoji="1" lang="ko-Kore-CZ" alt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939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FCAA-4738-5A41-BDD1-1FC6F310DD66}" type="datetimeFigureOut">
              <a:rPr kumimoji="1" lang="ko-Kore-CZ" altLang="en-US" smtClean="0"/>
              <a:t>11/20/2023</a:t>
            </a:fld>
            <a:endParaRPr kumimoji="1" lang="ko-Kore-CZ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CZ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56B98-0C72-2142-940D-ABB157D8A32F}" type="slidenum">
              <a:rPr kumimoji="1" lang="ko-Kore-CZ" altLang="en-US" smtClean="0"/>
              <a:t>‹#›</a:t>
            </a:fld>
            <a:endParaRPr kumimoji="1" lang="ko-Kore-CZ" altLang="en-US"/>
          </a:p>
        </p:txBody>
      </p:sp>
    </p:spTree>
    <p:extLst>
      <p:ext uri="{BB962C8B-B14F-4D97-AF65-F5344CB8AC3E}">
        <p14:creationId xmlns:p14="http://schemas.microsoft.com/office/powerpoint/2010/main" val="3073044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FCAA-4738-5A41-BDD1-1FC6F310DD66}" type="datetimeFigureOut">
              <a:rPr kumimoji="1" lang="ko-Kore-CZ" altLang="en-US" smtClean="0"/>
              <a:t>11/20/2023</a:t>
            </a:fld>
            <a:endParaRPr kumimoji="1" lang="ko-Kore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56B98-0C72-2142-940D-ABB157D8A32F}" type="slidenum">
              <a:rPr kumimoji="1" lang="ko-Kore-CZ" altLang="en-US" smtClean="0"/>
              <a:t>‹#›</a:t>
            </a:fld>
            <a:endParaRPr kumimoji="1" lang="ko-Kore-CZ" alt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51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33C6FCAA-4738-5A41-BDD1-1FC6F310DD66}" type="datetimeFigureOut">
              <a:rPr kumimoji="1" lang="ko-Kore-CZ" altLang="en-US" smtClean="0"/>
              <a:t>11/20/2023</a:t>
            </a:fld>
            <a:endParaRPr kumimoji="1" lang="ko-Kore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kumimoji="1" lang="ko-Kore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56B98-0C72-2142-940D-ABB157D8A32F}" type="slidenum">
              <a:rPr kumimoji="1" lang="ko-Kore-CZ" altLang="en-US" smtClean="0"/>
              <a:t>‹#›</a:t>
            </a:fld>
            <a:endParaRPr kumimoji="1" lang="ko-Kore-CZ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8209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6FCAA-4738-5A41-BDD1-1FC6F310DD66}" type="datetimeFigureOut">
              <a:rPr kumimoji="1" lang="ko-Kore-CZ" altLang="en-US" smtClean="0"/>
              <a:t>11/20/2023</a:t>
            </a:fld>
            <a:endParaRPr kumimoji="1" lang="ko-Kore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ore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78256B98-0C72-2142-940D-ABB157D8A32F}" type="slidenum">
              <a:rPr kumimoji="1" lang="ko-Kore-CZ" altLang="en-US" smtClean="0"/>
              <a:t>‹#›</a:t>
            </a:fld>
            <a:endParaRPr kumimoji="1" lang="ko-Kore-CZ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7276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8E8136B-B731-9645-9497-0DEA0E294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7071" y="1584552"/>
            <a:ext cx="9099255" cy="2537251"/>
          </a:xfrm>
        </p:spPr>
        <p:txBody>
          <a:bodyPr vert="horz" lIns="91440" tIns="45720" rIns="91440" bIns="0" rtlCol="0" anchor="ctr">
            <a:normAutofit/>
          </a:bodyPr>
          <a:lstStyle/>
          <a:p>
            <a:pPr algn="ctr"/>
            <a:r>
              <a:rPr kumimoji="1" lang="en-US" altLang="en-US" sz="7200" dirty="0">
                <a:solidFill>
                  <a:srgbClr val="454545"/>
                </a:solidFill>
              </a:rPr>
              <a:t>Korean class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4EC2BA-7C1D-834F-B087-B791AD2BF238}"/>
              </a:ext>
            </a:extLst>
          </p:cNvPr>
          <p:cNvSpPr txBox="1"/>
          <p:nvPr/>
        </p:nvSpPr>
        <p:spPr>
          <a:xfrm>
            <a:off x="4872038" y="4371975"/>
            <a:ext cx="2486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ore-CZ" dirty="0">
                <a:solidFill>
                  <a:srgbClr val="C00000"/>
                </a:solidFill>
              </a:rPr>
              <a:t>WEEK 7</a:t>
            </a:r>
            <a:endParaRPr kumimoji="1" lang="ko-Kore-CZ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20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8481900-01DA-824E-932E-44DAC4531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16228"/>
            <a:ext cx="12215613" cy="6281530"/>
          </a:xfrm>
        </p:spPr>
        <p:txBody>
          <a:bodyPr anchor="t">
            <a:normAutofit/>
          </a:bodyPr>
          <a:lstStyle/>
          <a:p>
            <a:pPr algn="ctr"/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아메리카노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/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 두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/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 잔 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/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이랑 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/</a:t>
            </a:r>
            <a:r>
              <a:rPr lang="ko-KR" altLang="en-US" dirty="0" err="1">
                <a:latin typeface="AppleGothic" pitchFamily="2" charset="-127"/>
                <a:ea typeface="AppleGothic" pitchFamily="2" charset="-127"/>
              </a:rPr>
              <a:t>초콜렛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 마카롱 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/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하나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/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ko-KR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주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세요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.</a:t>
            </a:r>
          </a:p>
          <a:p>
            <a:pPr marL="0" indent="0" algn="ctr">
              <a:buNone/>
            </a:pPr>
            <a:r>
              <a:rPr lang="en-US" altLang="ko-KR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  “(</a:t>
            </a:r>
            <a:r>
              <a:rPr lang="en" altLang="ko-Kore-CZ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Give me) </a:t>
            </a:r>
            <a:r>
              <a:rPr lang="en-US" altLang="ko-Kore-CZ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t</a:t>
            </a:r>
            <a:r>
              <a:rPr lang="en" altLang="ko-Kore-CZ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wo glasses of Americano and one chocolate macaron”</a:t>
            </a:r>
            <a:endParaRPr lang="en-US" altLang="ko-KR" dirty="0">
              <a:latin typeface="AppleGothic" pitchFamily="2" charset="-127"/>
              <a:ea typeface="AppleGothic" pitchFamily="2" charset="-127"/>
            </a:endParaRPr>
          </a:p>
          <a:p>
            <a:pPr marL="0" indent="0" algn="ctr">
              <a:buNone/>
            </a:pP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[</a:t>
            </a:r>
            <a:r>
              <a:rPr lang="en-US" altLang="ko-Kore-CZ" dirty="0">
                <a:latin typeface="AppleGothic" pitchFamily="2" charset="-127"/>
                <a:ea typeface="AppleGothic" pitchFamily="2" charset="-127"/>
              </a:rPr>
              <a:t>Americano/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du/jan/Ilang/</a:t>
            </a:r>
            <a:r>
              <a:rPr lang="en-US" altLang="ko-Kore-CZ" dirty="0">
                <a:latin typeface="AppleGothic" pitchFamily="2" charset="-127"/>
                <a:ea typeface="AppleGothic" pitchFamily="2" charset="-127"/>
              </a:rPr>
              <a:t>chocolate macaron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/ha na/ju se yo] </a:t>
            </a:r>
          </a:p>
          <a:p>
            <a:pPr marL="0" indent="0" algn="ctr">
              <a:buNone/>
            </a:pP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:→ (what) (how many)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잔 이랑 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(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what)(how many) </a:t>
            </a:r>
            <a:r>
              <a:rPr lang="en" altLang="ko-Kore-CZ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(action/verb)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세요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. </a:t>
            </a:r>
          </a:p>
          <a:p>
            <a:pPr marL="0" indent="0" algn="ctr">
              <a:buNone/>
            </a:pPr>
            <a:endParaRPr lang="en-US" altLang="ko-Kore-CZ" dirty="0">
              <a:highlight>
                <a:srgbClr val="FFFF00"/>
              </a:highlight>
              <a:latin typeface="AppleGothic" pitchFamily="2" charset="-127"/>
              <a:ea typeface="AppleGothic" pitchFamily="2" charset="-127"/>
            </a:endParaRPr>
          </a:p>
          <a:p>
            <a:pPr marL="0" indent="0" algn="ctr">
              <a:buNone/>
            </a:pPr>
            <a:endParaRPr lang="en" altLang="ko-Kore-CZ" dirty="0">
              <a:latin typeface="AppleGothic" pitchFamily="2" charset="-127"/>
              <a:ea typeface="AppleGothic" pitchFamily="2" charset="-127"/>
            </a:endParaRPr>
          </a:p>
          <a:p>
            <a:pPr algn="ctr"/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화장실이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/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어디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/</a:t>
            </a:r>
            <a:r>
              <a:rPr lang="ko-KR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있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는지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/</a:t>
            </a:r>
            <a:r>
              <a:rPr lang="ko-KR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알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/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수 있을까요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? </a:t>
            </a:r>
            <a:r>
              <a:rPr lang="en-US" altLang="ko-KR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“</a:t>
            </a:r>
            <a:r>
              <a:rPr lang="en" altLang="ko-Kore-CZ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Can I know where the toilet is?”</a:t>
            </a:r>
            <a:endParaRPr lang="en-US" altLang="ko-KR" dirty="0">
              <a:highlight>
                <a:srgbClr val="FFFF00"/>
              </a:highlight>
              <a:latin typeface="AppleGothic" pitchFamily="2" charset="-127"/>
              <a:ea typeface="AppleGothic" pitchFamily="2" charset="-127"/>
            </a:endParaRPr>
          </a:p>
          <a:p>
            <a:pPr marL="0" indent="0" algn="ctr">
              <a:buNone/>
            </a:pP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[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hwa jang sil i /eo di/it neun ji/al/su i sseul kka yo?] </a:t>
            </a:r>
          </a:p>
          <a:p>
            <a:pPr marL="0" indent="0" algn="ctr">
              <a:buNone/>
            </a:pP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:→(where)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이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/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가 어디 </a:t>
            </a:r>
            <a:r>
              <a:rPr lang="en-US" altLang="ko-KR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(</a:t>
            </a:r>
            <a:r>
              <a:rPr lang="en" altLang="ko-Kore-CZ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action/verb)</a:t>
            </a:r>
            <a:r>
              <a:rPr lang="ko-KR" altLang="en-US" dirty="0" err="1">
                <a:latin typeface="AppleGothic" pitchFamily="2" charset="-127"/>
                <a:ea typeface="AppleGothic" pitchFamily="2" charset="-127"/>
              </a:rPr>
              <a:t>는지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-US" altLang="ko-KR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(</a:t>
            </a:r>
            <a:r>
              <a:rPr lang="en" altLang="ko-Kore-CZ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action/verb)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수 있을까요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?</a:t>
            </a:r>
          </a:p>
          <a:p>
            <a:pPr marL="0" indent="0" algn="ctr">
              <a:buNone/>
            </a:pPr>
            <a:endParaRPr lang="en-US" altLang="ko-KR" dirty="0">
              <a:latin typeface="AppleGothic" pitchFamily="2" charset="-127"/>
              <a:ea typeface="AppleGothic" pitchFamily="2" charset="-127"/>
            </a:endParaRPr>
          </a:p>
          <a:p>
            <a:pPr marL="0" indent="0" algn="ctr">
              <a:buNone/>
            </a:pP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 </a:t>
            </a:r>
          </a:p>
          <a:p>
            <a:pPr marL="0" indent="0" algn="ctr">
              <a:buNone/>
            </a:pPr>
            <a:endParaRPr lang="en-US" altLang="ko-KR" dirty="0">
              <a:latin typeface="AppleGothic" pitchFamily="2" charset="-127"/>
              <a:ea typeface="AppleGothic" pitchFamily="2" charset="-127"/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2738C16A-06D1-184D-0D06-6BAB4AE34ED3}"/>
              </a:ext>
            </a:extLst>
          </p:cNvPr>
          <p:cNvSpPr txBox="1">
            <a:spLocks/>
          </p:cNvSpPr>
          <p:nvPr/>
        </p:nvSpPr>
        <p:spPr>
          <a:xfrm>
            <a:off x="119159" y="38970"/>
            <a:ext cx="3884430" cy="7889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ko-Kore-CZ" sz="2400" dirty="0"/>
              <a:t>Key sentences</a:t>
            </a:r>
            <a:br>
              <a:rPr kumimoji="1" lang="en-US" altLang="ko-Kore-CZ" sz="2400" dirty="0"/>
            </a:br>
            <a:r>
              <a:rPr kumimoji="1" lang="en-US" altLang="ko-Kore-CZ" sz="2400" dirty="0"/>
              <a:t>- </a:t>
            </a:r>
            <a:r>
              <a:rPr kumimoji="1" lang="en-US" altLang="ko-Kore-CZ" sz="2400" cap="none" dirty="0"/>
              <a:t>in café &amp; restaurant</a:t>
            </a:r>
            <a:endParaRPr kumimoji="1" lang="ko-Kore-CZ" alt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E21B17-3528-8B85-0AD7-AE2E6D0A6222}"/>
              </a:ext>
            </a:extLst>
          </p:cNvPr>
          <p:cNvSpPr txBox="1"/>
          <p:nvPr/>
        </p:nvSpPr>
        <p:spPr>
          <a:xfrm>
            <a:off x="9541566" y="293062"/>
            <a:ext cx="2304404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2000" dirty="0"/>
              <a:t>주다</a:t>
            </a:r>
            <a:r>
              <a:rPr lang="en-US" altLang="ko-KR" sz="2000" dirty="0"/>
              <a:t>(give)= </a:t>
            </a:r>
            <a:r>
              <a:rPr lang="ko-KR" altLang="en-US" sz="2000" dirty="0"/>
              <a:t>주</a:t>
            </a:r>
            <a:r>
              <a:rPr lang="en-US" altLang="ko-KR" sz="2000" dirty="0"/>
              <a:t>+</a:t>
            </a:r>
            <a:r>
              <a:rPr lang="ko-KR" altLang="en-US" sz="2000" dirty="0"/>
              <a:t>다</a:t>
            </a:r>
            <a:endParaRPr lang="en-US" altLang="ko-KR" sz="2000" dirty="0"/>
          </a:p>
          <a:p>
            <a:r>
              <a:rPr lang="en-US" altLang="ko-KR" sz="2000" dirty="0"/>
              <a:t>[</a:t>
            </a:r>
            <a:r>
              <a:rPr lang="en-US" altLang="ko-KR" sz="2000" dirty="0" err="1"/>
              <a:t>ju</a:t>
            </a:r>
            <a:r>
              <a:rPr lang="en-US" altLang="ko-KR" sz="2000" dirty="0"/>
              <a:t> da]</a:t>
            </a:r>
            <a:endParaRPr lang="ko-KR" altLang="en-US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3E81DE-565B-CFD7-9F53-D758AB347574}"/>
              </a:ext>
            </a:extLst>
          </p:cNvPr>
          <p:cNvSpPr txBox="1"/>
          <p:nvPr/>
        </p:nvSpPr>
        <p:spPr>
          <a:xfrm>
            <a:off x="9395791" y="5887829"/>
            <a:ext cx="2450179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2000" dirty="0"/>
              <a:t>알다</a:t>
            </a:r>
            <a:r>
              <a:rPr lang="en-US" altLang="ko-KR" sz="2000" dirty="0"/>
              <a:t>(know)= </a:t>
            </a:r>
            <a:r>
              <a:rPr lang="ko-KR" altLang="en-US" sz="2000" dirty="0"/>
              <a:t>알</a:t>
            </a:r>
            <a:r>
              <a:rPr lang="en-US" altLang="ko-KR" sz="2000" dirty="0"/>
              <a:t>+</a:t>
            </a:r>
            <a:r>
              <a:rPr lang="ko-KR" altLang="en-US" sz="2000" dirty="0"/>
              <a:t>다</a:t>
            </a:r>
            <a:endParaRPr lang="en-US" altLang="ko-KR" sz="2000" dirty="0"/>
          </a:p>
          <a:p>
            <a:r>
              <a:rPr lang="en-US" altLang="ko-KR" sz="2000" dirty="0"/>
              <a:t>[al da]</a:t>
            </a:r>
            <a:endParaRPr lang="ko-KR" altLang="en-US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4C2954-B1BE-EE89-76B6-BF8361C307E6}"/>
              </a:ext>
            </a:extLst>
          </p:cNvPr>
          <p:cNvSpPr txBox="1"/>
          <p:nvPr/>
        </p:nvSpPr>
        <p:spPr>
          <a:xfrm>
            <a:off x="9395791" y="4952869"/>
            <a:ext cx="2001795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2000" dirty="0"/>
              <a:t>있다</a:t>
            </a:r>
            <a:r>
              <a:rPr lang="en-US" altLang="ko-KR" sz="2000" dirty="0"/>
              <a:t>(is)= </a:t>
            </a:r>
            <a:r>
              <a:rPr lang="ko-KR" altLang="en-US" sz="2000" dirty="0" err="1"/>
              <a:t>있</a:t>
            </a:r>
            <a:r>
              <a:rPr lang="en-US" altLang="ko-KR" sz="2000" dirty="0"/>
              <a:t>+</a:t>
            </a:r>
            <a:r>
              <a:rPr lang="ko-KR" altLang="en-US" sz="2000" dirty="0"/>
              <a:t>다</a:t>
            </a:r>
            <a:endParaRPr lang="en-US" altLang="ko-KR" sz="2000" dirty="0"/>
          </a:p>
          <a:p>
            <a:r>
              <a:rPr lang="en-US" altLang="ko-KR" sz="2000" dirty="0"/>
              <a:t>[it</a:t>
            </a:r>
            <a:r>
              <a:rPr lang="ko-KR" altLang="en-US" sz="2000" dirty="0"/>
              <a:t> </a:t>
            </a:r>
            <a:r>
              <a:rPr lang="en-US" altLang="ko-KR" sz="2000" dirty="0"/>
              <a:t>da]</a:t>
            </a:r>
            <a:endParaRPr lang="ko-KR" altLang="en-US" sz="2000" dirty="0"/>
          </a:p>
        </p:txBody>
      </p: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012F0357-6BF6-E941-F197-70B3C6F8F4E9}"/>
              </a:ext>
            </a:extLst>
          </p:cNvPr>
          <p:cNvCxnSpPr/>
          <p:nvPr/>
        </p:nvCxnSpPr>
        <p:spPr>
          <a:xfrm>
            <a:off x="815008" y="3074504"/>
            <a:ext cx="10561983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8476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328D678-A9E9-6B4E-9505-AF15EB79F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487" y="831499"/>
            <a:ext cx="10561983" cy="5251249"/>
          </a:xfrm>
        </p:spPr>
        <p:txBody>
          <a:bodyPr anchor="t">
            <a:normAutofit/>
          </a:bodyPr>
          <a:lstStyle/>
          <a:p>
            <a:pPr algn="ctr"/>
            <a:r>
              <a:rPr lang="ko-KR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가족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은 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/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몇 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/</a:t>
            </a:r>
            <a:r>
              <a:rPr lang="ko-KR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분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/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이나 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/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됩니까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?  </a:t>
            </a:r>
            <a:r>
              <a:rPr lang="en" altLang="ko-Kore-CZ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How many people are there in your family?</a:t>
            </a:r>
          </a:p>
          <a:p>
            <a:pPr marL="0" indent="0" algn="ctr">
              <a:buNone/>
            </a:pP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[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gajogeun/ myeot/ bun/ina /doemnikka] </a:t>
            </a:r>
          </a:p>
          <a:p>
            <a:pPr marL="0" indent="0" algn="ctr">
              <a:buNone/>
            </a:pP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→(</a:t>
            </a:r>
            <a:r>
              <a:rPr lang="en" altLang="ko-Kore-CZ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noun)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은 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/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몇 </a:t>
            </a:r>
            <a:r>
              <a:rPr lang="en-US" altLang="ko-KR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/(</a:t>
            </a:r>
            <a:r>
              <a:rPr lang="en" altLang="ko-Kore-CZ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counter)/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이나 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/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됩니까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?</a:t>
            </a:r>
          </a:p>
          <a:p>
            <a:pPr marL="0" indent="0" algn="ctr">
              <a:buNone/>
            </a:pPr>
            <a:endParaRPr lang="en-US" altLang="ko-KR" dirty="0">
              <a:latin typeface="AppleGothic" pitchFamily="2" charset="-127"/>
              <a:ea typeface="AppleGothic" pitchFamily="2" charset="-127"/>
            </a:endParaRPr>
          </a:p>
          <a:p>
            <a:pPr marL="0" indent="0" algn="ctr">
              <a:buNone/>
            </a:pP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Ex) </a:t>
            </a:r>
            <a:r>
              <a:rPr lang="ko-KR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꽃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은 몇 </a:t>
            </a:r>
            <a:r>
              <a:rPr lang="ko-KR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송이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나 됩니까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?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How many flowers are there?</a:t>
            </a:r>
          </a:p>
          <a:p>
            <a:pPr marL="0" indent="0" algn="ctr">
              <a:buNone/>
            </a:pP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[</a:t>
            </a:r>
            <a:r>
              <a:rPr lang="en-US" altLang="ko-KR" dirty="0" err="1">
                <a:latin typeface="AppleGothic" pitchFamily="2" charset="-127"/>
                <a:ea typeface="AppleGothic" pitchFamily="2" charset="-127"/>
              </a:rPr>
              <a:t>kkocceun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-US" altLang="ko-KR" dirty="0" err="1">
                <a:latin typeface="AppleGothic" pitchFamily="2" charset="-127"/>
                <a:ea typeface="AppleGothic" pitchFamily="2" charset="-127"/>
              </a:rPr>
              <a:t>myeot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-US" altLang="ko-KR" dirty="0" err="1">
                <a:latin typeface="AppleGothic" pitchFamily="2" charset="-127"/>
                <a:ea typeface="AppleGothic" pitchFamily="2" charset="-127"/>
              </a:rPr>
              <a:t>songina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-US" altLang="ko-KR" dirty="0" err="1">
                <a:latin typeface="AppleGothic" pitchFamily="2" charset="-127"/>
                <a:ea typeface="AppleGothic" pitchFamily="2" charset="-127"/>
              </a:rPr>
              <a:t>doepnikka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?]</a:t>
            </a:r>
          </a:p>
          <a:p>
            <a:pPr marL="0" indent="0" algn="ctr">
              <a:buNone/>
            </a:pPr>
            <a:endParaRPr lang="en-US" altLang="ko-KR" dirty="0">
              <a:latin typeface="AppleGothic" pitchFamily="2" charset="-127"/>
              <a:ea typeface="AppleGothic" pitchFamily="2" charset="-127"/>
            </a:endParaRPr>
          </a:p>
          <a:p>
            <a:pPr algn="ctr"/>
            <a:r>
              <a:rPr lang="ko-KR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남편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은 무슨 </a:t>
            </a:r>
            <a:r>
              <a:rPr lang="ko-KR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일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을 하세요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? </a:t>
            </a:r>
            <a:r>
              <a:rPr lang="en" altLang="ko-Kore-CZ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What does your husband do for a living? </a:t>
            </a:r>
          </a:p>
          <a:p>
            <a:pPr marL="0" indent="0" algn="ctr">
              <a:buNone/>
            </a:pP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[</a:t>
            </a:r>
            <a:r>
              <a:rPr lang="en" altLang="ko-Kore-CZ" dirty="0" err="1">
                <a:latin typeface="AppleGothic" pitchFamily="2" charset="-127"/>
                <a:ea typeface="AppleGothic" pitchFamily="2" charset="-127"/>
              </a:rPr>
              <a:t>nampyeoneun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" altLang="ko-Kore-CZ" dirty="0" err="1">
                <a:latin typeface="AppleGothic" pitchFamily="2" charset="-127"/>
                <a:ea typeface="AppleGothic" pitchFamily="2" charset="-127"/>
              </a:rPr>
              <a:t>museun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" altLang="ko-Kore-CZ" dirty="0" err="1">
                <a:latin typeface="AppleGothic" pitchFamily="2" charset="-127"/>
                <a:ea typeface="AppleGothic" pitchFamily="2" charset="-127"/>
              </a:rPr>
              <a:t>ireul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" altLang="ko-Kore-CZ" dirty="0" err="1">
                <a:latin typeface="AppleGothic" pitchFamily="2" charset="-127"/>
                <a:ea typeface="AppleGothic" pitchFamily="2" charset="-127"/>
              </a:rPr>
              <a:t>haseyo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] </a:t>
            </a:r>
          </a:p>
          <a:p>
            <a:pPr marL="0" indent="0" algn="ctr">
              <a:buNone/>
            </a:pP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→</a:t>
            </a:r>
            <a:r>
              <a:rPr lang="en" altLang="ko-Kore-CZ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(noun)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은 무슨 </a:t>
            </a:r>
            <a:r>
              <a:rPr lang="en-US" altLang="ko-KR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(</a:t>
            </a:r>
            <a:r>
              <a:rPr lang="en" altLang="ko-Kore-CZ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noun)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을 하세요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? </a:t>
            </a:r>
            <a:endParaRPr lang="ko-KR" altLang="en-US" dirty="0">
              <a:latin typeface="AppleGothic" pitchFamily="2" charset="-127"/>
              <a:ea typeface="AppleGothic" pitchFamily="2" charset="-127"/>
            </a:endParaRPr>
          </a:p>
          <a:p>
            <a:pPr marL="0" indent="0" algn="ctr">
              <a:buNone/>
            </a:pPr>
            <a:endParaRPr lang="en" altLang="ko-Kore-CZ" dirty="0">
              <a:latin typeface="AppleGothic" pitchFamily="2" charset="-127"/>
              <a:ea typeface="AppleGothic" pitchFamily="2" charset="-127"/>
            </a:endParaRPr>
          </a:p>
          <a:p>
            <a:endParaRPr kumimoji="1" lang="ko-Kore-CZ" altLang="en-US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CFB4EFD1-4F70-5BAC-C00B-D37F882574EC}"/>
              </a:ext>
            </a:extLst>
          </p:cNvPr>
          <p:cNvSpPr txBox="1">
            <a:spLocks/>
          </p:cNvSpPr>
          <p:nvPr/>
        </p:nvSpPr>
        <p:spPr>
          <a:xfrm>
            <a:off x="119159" y="38970"/>
            <a:ext cx="3884430" cy="7889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ko-Kore-CZ" sz="2400" dirty="0"/>
              <a:t>Key sentences</a:t>
            </a:r>
            <a:br>
              <a:rPr kumimoji="1" lang="en-US" altLang="ko-Kore-CZ" sz="2400" dirty="0"/>
            </a:br>
            <a:r>
              <a:rPr kumimoji="1" lang="en-US" altLang="ko-Kore-CZ" sz="2400" dirty="0"/>
              <a:t>- </a:t>
            </a:r>
            <a:r>
              <a:rPr kumimoji="1" lang="en-US" altLang="ko-Kore-CZ" sz="2400" cap="none" dirty="0"/>
              <a:t>private question</a:t>
            </a:r>
            <a:endParaRPr kumimoji="1" lang="ko-Kore-CZ" altLang="en-US" sz="2400" dirty="0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6D53DC8B-90E0-EF3F-06DD-B8BA39030482}"/>
              </a:ext>
            </a:extLst>
          </p:cNvPr>
          <p:cNvCxnSpPr/>
          <p:nvPr/>
        </p:nvCxnSpPr>
        <p:spPr>
          <a:xfrm>
            <a:off x="1007165" y="3943873"/>
            <a:ext cx="10561983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9993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328D678-A9E9-6B4E-9505-AF15EB79F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321" y="797901"/>
            <a:ext cx="11635519" cy="6021129"/>
          </a:xfrm>
        </p:spPr>
        <p:txBody>
          <a:bodyPr anchor="t">
            <a:normAutofit/>
          </a:bodyPr>
          <a:lstStyle/>
          <a:p>
            <a:pPr algn="ctr"/>
            <a:r>
              <a:rPr lang="ko-KR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아들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은 </a:t>
            </a:r>
            <a:r>
              <a:rPr lang="ko-KR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둘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이고 </a:t>
            </a:r>
            <a:r>
              <a:rPr lang="ko-KR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딸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은 없습니다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.  </a:t>
            </a:r>
            <a:r>
              <a:rPr lang="en" altLang="ko-Kore-CZ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I have two sons, but no girls. </a:t>
            </a:r>
          </a:p>
          <a:p>
            <a:pPr marL="0" indent="0" algn="ctr">
              <a:buNone/>
            </a:pP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[</a:t>
            </a:r>
            <a:r>
              <a:rPr lang="en" altLang="ko-Kore-CZ" dirty="0" err="1">
                <a:latin typeface="AppleGothic" pitchFamily="2" charset="-127"/>
                <a:ea typeface="AppleGothic" pitchFamily="2" charset="-127"/>
              </a:rPr>
              <a:t>adeureun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" altLang="ko-Kore-CZ" dirty="0" err="1">
                <a:latin typeface="AppleGothic" pitchFamily="2" charset="-127"/>
                <a:ea typeface="AppleGothic" pitchFamily="2" charset="-127"/>
              </a:rPr>
              <a:t>durigo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" altLang="ko-Kore-CZ" dirty="0" err="1">
                <a:latin typeface="AppleGothic" pitchFamily="2" charset="-127"/>
                <a:ea typeface="AppleGothic" pitchFamily="2" charset="-127"/>
              </a:rPr>
              <a:t>ttareun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" altLang="ko-Kore-CZ" dirty="0" err="1">
                <a:latin typeface="AppleGothic" pitchFamily="2" charset="-127"/>
                <a:ea typeface="AppleGothic" pitchFamily="2" charset="-127"/>
              </a:rPr>
              <a:t>eopseumnida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]</a:t>
            </a:r>
          </a:p>
          <a:p>
            <a:pPr marL="0" indent="0" algn="ctr">
              <a:buNone/>
            </a:pP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→</a:t>
            </a:r>
            <a:r>
              <a:rPr lang="en" altLang="ko-Kore-CZ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(noun)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은 </a:t>
            </a:r>
            <a:r>
              <a:rPr lang="en-US" altLang="ko-KR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(</a:t>
            </a:r>
            <a:r>
              <a:rPr lang="en" altLang="ko-Kore-CZ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number)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고 </a:t>
            </a:r>
            <a:r>
              <a:rPr lang="en-US" altLang="ko-KR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(</a:t>
            </a:r>
            <a:r>
              <a:rPr lang="en" altLang="ko-Kore-CZ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noun)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은 </a:t>
            </a:r>
            <a:r>
              <a:rPr lang="en-US" altLang="ko-KR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(</a:t>
            </a:r>
            <a:r>
              <a:rPr lang="en" altLang="ko-Kore-CZ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number)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입니다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.</a:t>
            </a:r>
            <a:br>
              <a:rPr lang="en-US" altLang="ko-KR" dirty="0">
                <a:latin typeface="AppleGothic" pitchFamily="2" charset="-127"/>
                <a:ea typeface="AppleGothic" pitchFamily="2" charset="-127"/>
              </a:rPr>
            </a:br>
            <a:endParaRPr lang="en-US" altLang="ko-KR" dirty="0">
              <a:latin typeface="AppleGothic" pitchFamily="2" charset="-127"/>
              <a:ea typeface="AppleGothic" pitchFamily="2" charset="-127"/>
            </a:endParaRPr>
          </a:p>
          <a:p>
            <a:pPr marL="0" indent="0" algn="ctr">
              <a:buNone/>
            </a:pPr>
            <a:endParaRPr lang="en-US" altLang="ko-KR" dirty="0">
              <a:latin typeface="AppleGothic" pitchFamily="2" charset="-127"/>
              <a:ea typeface="AppleGothic" pitchFamily="2" charset="-127"/>
            </a:endParaRPr>
          </a:p>
          <a:p>
            <a:pPr marL="0" indent="0" algn="ctr">
              <a:buNone/>
            </a:pPr>
            <a:endParaRPr lang="en-US" altLang="ko-KR" dirty="0">
              <a:latin typeface="AppleGothic" pitchFamily="2" charset="-127"/>
              <a:ea typeface="AppleGothic" pitchFamily="2" charset="-127"/>
            </a:endParaRPr>
          </a:p>
          <a:p>
            <a:pPr marL="0" indent="0" algn="ctr">
              <a:buNone/>
            </a:pPr>
            <a:endParaRPr lang="en-US" altLang="ko-KR" dirty="0">
              <a:latin typeface="AppleGothic" pitchFamily="2" charset="-127"/>
              <a:ea typeface="AppleGothic" pitchFamily="2" charset="-127"/>
            </a:endParaRPr>
          </a:p>
          <a:p>
            <a:pPr algn="ctr"/>
            <a:r>
              <a:rPr lang="ko-KR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기혼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입니다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. / </a:t>
            </a:r>
            <a:r>
              <a:rPr lang="ko-KR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미혼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입니다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. </a:t>
            </a:r>
            <a:r>
              <a:rPr lang="en" altLang="ko-KR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" altLang="ko-Kore-CZ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I’m married. / I’m single. </a:t>
            </a:r>
          </a:p>
          <a:p>
            <a:pPr marL="0" indent="0" algn="ctr">
              <a:buNone/>
            </a:pP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[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gihonimnida. / mihonimnida]</a:t>
            </a:r>
          </a:p>
          <a:p>
            <a:pPr marL="0" indent="0" algn="ctr">
              <a:buNone/>
            </a:pP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→ (noun)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입니다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. </a:t>
            </a:r>
          </a:p>
          <a:p>
            <a:pPr marL="0" indent="0" algn="ctr">
              <a:buNone/>
            </a:pPr>
            <a:endParaRPr lang="en" altLang="ko-Kore-CZ" dirty="0">
              <a:latin typeface="AppleGothic" pitchFamily="2" charset="-127"/>
              <a:ea typeface="AppleGothic" pitchFamily="2" charset="-127"/>
            </a:endParaRPr>
          </a:p>
          <a:p>
            <a:endParaRPr kumimoji="1" lang="ko-Kore-CZ" altLang="en-US" dirty="0"/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DED99CC3-4EF9-C74B-6963-88CB71DCD335}"/>
              </a:ext>
            </a:extLst>
          </p:cNvPr>
          <p:cNvSpPr txBox="1">
            <a:spLocks/>
          </p:cNvSpPr>
          <p:nvPr/>
        </p:nvSpPr>
        <p:spPr>
          <a:xfrm>
            <a:off x="119159" y="38970"/>
            <a:ext cx="3884430" cy="7889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ko-Kore-CZ" sz="2400" dirty="0"/>
              <a:t>Key sentences</a:t>
            </a:r>
            <a:br>
              <a:rPr kumimoji="1" lang="en-US" altLang="ko-Kore-CZ" sz="2400" dirty="0"/>
            </a:br>
            <a:r>
              <a:rPr kumimoji="1" lang="en-US" altLang="ko-Kore-CZ" sz="2400" dirty="0"/>
              <a:t>- </a:t>
            </a:r>
            <a:r>
              <a:rPr kumimoji="1" lang="en-US" altLang="ko-Kore-CZ" sz="2400" cap="none" dirty="0"/>
              <a:t>private question</a:t>
            </a:r>
            <a:endParaRPr kumimoji="1" lang="ko-Kore-CZ" altLang="en-US" sz="2400" dirty="0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DC5D6992-E36E-9856-E32F-77172236E051}"/>
              </a:ext>
            </a:extLst>
          </p:cNvPr>
          <p:cNvCxnSpPr/>
          <p:nvPr/>
        </p:nvCxnSpPr>
        <p:spPr>
          <a:xfrm>
            <a:off x="815008" y="3861473"/>
            <a:ext cx="10561983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FAE3B13-A89C-3F07-7932-9DD695317E04}"/>
              </a:ext>
            </a:extLst>
          </p:cNvPr>
          <p:cNvSpPr txBox="1"/>
          <p:nvPr/>
        </p:nvSpPr>
        <p:spPr>
          <a:xfrm>
            <a:off x="6971385" y="2341906"/>
            <a:ext cx="4783294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2000" dirty="0"/>
              <a:t>없다</a:t>
            </a:r>
            <a:r>
              <a:rPr lang="en-US" altLang="ko-KR" sz="2000" dirty="0"/>
              <a:t> [adjective](no,</a:t>
            </a:r>
            <a:r>
              <a:rPr lang="ko-KR" altLang="en-US" sz="2000" dirty="0"/>
              <a:t> </a:t>
            </a:r>
            <a:r>
              <a:rPr lang="en-US" altLang="ko-KR" sz="2000" dirty="0"/>
              <a:t>not exist)= </a:t>
            </a:r>
            <a:r>
              <a:rPr lang="ko-KR" altLang="en-US" sz="2000" dirty="0" err="1"/>
              <a:t>없</a:t>
            </a:r>
            <a:r>
              <a:rPr lang="en-US" altLang="ko-KR" sz="2000" dirty="0"/>
              <a:t>+</a:t>
            </a:r>
            <a:r>
              <a:rPr lang="ko-KR" altLang="en-US" sz="2000" dirty="0"/>
              <a:t>다</a:t>
            </a:r>
            <a:endParaRPr lang="en-US" altLang="ko-KR" sz="2000" dirty="0"/>
          </a:p>
          <a:p>
            <a:r>
              <a:rPr lang="en-US" altLang="ko-KR" sz="2000" dirty="0"/>
              <a:t>[</a:t>
            </a:r>
            <a:r>
              <a:rPr lang="en-US" altLang="ko-KR" sz="2000" dirty="0" err="1"/>
              <a:t>eop</a:t>
            </a:r>
            <a:r>
              <a:rPr lang="ko-KR" altLang="en-US" sz="2000" dirty="0"/>
              <a:t> </a:t>
            </a:r>
            <a:r>
              <a:rPr lang="en-US" altLang="ko-KR" sz="2000" dirty="0"/>
              <a:t>da]</a:t>
            </a:r>
          </a:p>
          <a:p>
            <a:r>
              <a:rPr lang="ko-KR" altLang="en-US" sz="2000" dirty="0"/>
              <a:t>없습니다</a:t>
            </a:r>
            <a:r>
              <a:rPr lang="en-US" altLang="ko-KR" sz="2000" dirty="0"/>
              <a:t>(polite)</a:t>
            </a:r>
          </a:p>
          <a:p>
            <a:r>
              <a:rPr lang="en-US" altLang="ko-KR" sz="2000" dirty="0"/>
              <a:t>[</a:t>
            </a:r>
            <a:r>
              <a:rPr lang="en-US" altLang="ko-Kore-CZ" sz="2000" dirty="0" err="1">
                <a:latin typeface="AppleGothic" pitchFamily="2" charset="-127"/>
                <a:ea typeface="AppleGothic" pitchFamily="2" charset="-127"/>
              </a:rPr>
              <a:t>eop</a:t>
            </a:r>
            <a:r>
              <a:rPr lang="en-US" altLang="ko-Kore-CZ" sz="2000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-US" altLang="ko-Kore-CZ" sz="2000" dirty="0" err="1">
                <a:latin typeface="AppleGothic" pitchFamily="2" charset="-127"/>
                <a:ea typeface="AppleGothic" pitchFamily="2" charset="-127"/>
              </a:rPr>
              <a:t>seum</a:t>
            </a:r>
            <a:r>
              <a:rPr lang="en-US" altLang="ko-Kore-CZ" sz="2000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-US" altLang="ko-Kore-CZ" sz="2000" dirty="0" err="1">
                <a:latin typeface="AppleGothic" pitchFamily="2" charset="-127"/>
                <a:ea typeface="AppleGothic" pitchFamily="2" charset="-127"/>
              </a:rPr>
              <a:t>ni</a:t>
            </a:r>
            <a:r>
              <a:rPr lang="en-US" altLang="ko-Kore-CZ" sz="2000" dirty="0">
                <a:latin typeface="AppleGothic" pitchFamily="2" charset="-127"/>
                <a:ea typeface="AppleGothic" pitchFamily="2" charset="-127"/>
              </a:rPr>
              <a:t> da]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962554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B1B63289-E260-18E7-518A-C3344E3B8BD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6541" y="1398494"/>
            <a:ext cx="11600330" cy="1021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8CA808A8-C2A6-C34F-B3CB-AE068FAF8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35" y="149902"/>
            <a:ext cx="5432612" cy="1096192"/>
          </a:xfrm>
        </p:spPr>
        <p:txBody>
          <a:bodyPr>
            <a:normAutofit/>
          </a:bodyPr>
          <a:lstStyle/>
          <a:p>
            <a:r>
              <a:rPr kumimoji="1" lang="en-US" altLang="ko-Kore-CZ" dirty="0"/>
              <a:t>Key sentences</a:t>
            </a:r>
            <a:br>
              <a:rPr kumimoji="1" lang="en-US" altLang="ko-Kore-CZ" dirty="0"/>
            </a:br>
            <a:r>
              <a:rPr kumimoji="1" lang="en-US" altLang="ko-Kore-CZ" dirty="0"/>
              <a:t>-</a:t>
            </a:r>
            <a:r>
              <a:rPr kumimoji="1" lang="ko-KR" altLang="en-US" dirty="0"/>
              <a:t> </a:t>
            </a:r>
            <a:r>
              <a:rPr kumimoji="1" lang="en-US" altLang="ko-KR" dirty="0"/>
              <a:t>private question</a:t>
            </a:r>
            <a:endParaRPr kumimoji="1" lang="ko-Kore-CZ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CD3751F-1452-B845-AAB6-EF8A89602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590" y="2402541"/>
            <a:ext cx="3299012" cy="1664097"/>
          </a:xfrm>
        </p:spPr>
        <p:txBody>
          <a:bodyPr anchor="t">
            <a:normAutofit lnSpcReduction="10000"/>
          </a:bodyPr>
          <a:lstStyle/>
          <a:p>
            <a:pPr algn="ctr">
              <a:lnSpc>
                <a:spcPct val="100000"/>
              </a:lnSpc>
              <a:buClr>
                <a:srgbClr val="C00000"/>
              </a:buClr>
            </a:pP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몇 시에 만날까요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? </a:t>
            </a:r>
          </a:p>
          <a:p>
            <a:pPr marL="0" indent="0" algn="ctr">
              <a:lnSpc>
                <a:spcPct val="100000"/>
              </a:lnSpc>
              <a:buClr>
                <a:srgbClr val="C00000"/>
              </a:buClr>
              <a:buNone/>
            </a:pPr>
            <a:r>
              <a:rPr lang="en" altLang="ko-Kore-CZ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What time shall we meet? </a:t>
            </a:r>
          </a:p>
          <a:p>
            <a:pPr marL="0" indent="0" algn="ctr">
              <a:lnSpc>
                <a:spcPct val="100000"/>
              </a:lnSpc>
              <a:buClr>
                <a:srgbClr val="C00000"/>
              </a:buClr>
              <a:buNone/>
            </a:pP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[</a:t>
            </a:r>
            <a:r>
              <a:rPr lang="en" altLang="ko-Kore-CZ" dirty="0" err="1">
                <a:latin typeface="AppleGothic" pitchFamily="2" charset="-127"/>
                <a:ea typeface="AppleGothic" pitchFamily="2" charset="-127"/>
              </a:rPr>
              <a:t>myeot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" altLang="ko-Kore-CZ" dirty="0" err="1">
                <a:latin typeface="AppleGothic" pitchFamily="2" charset="-127"/>
                <a:ea typeface="AppleGothic" pitchFamily="2" charset="-127"/>
              </a:rPr>
              <a:t>sie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" altLang="ko-Kore-CZ" dirty="0" err="1">
                <a:latin typeface="AppleGothic" pitchFamily="2" charset="-127"/>
                <a:ea typeface="AppleGothic" pitchFamily="2" charset="-127"/>
              </a:rPr>
              <a:t>mannalkkayo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]</a:t>
            </a:r>
          </a:p>
          <a:p>
            <a:pPr marL="0" indent="0" algn="ctr">
              <a:lnSpc>
                <a:spcPct val="100000"/>
              </a:lnSpc>
              <a:buClr>
                <a:srgbClr val="C00000"/>
              </a:buClr>
              <a:buNone/>
            </a:pP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→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몇 시에 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(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verb)?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C8E8F6-C235-4FC0-A9C7-98C076EAF69A}"/>
              </a:ext>
            </a:extLst>
          </p:cNvPr>
          <p:cNvSpPr txBox="1"/>
          <p:nvPr/>
        </p:nvSpPr>
        <p:spPr>
          <a:xfrm>
            <a:off x="3882278" y="2420471"/>
            <a:ext cx="40767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AppleGothic" pitchFamily="2" charset="-127"/>
                <a:ea typeface="AppleGothic" pitchFamily="2" charset="-127"/>
              </a:rPr>
              <a:t>6</a:t>
            </a:r>
            <a:r>
              <a:rPr lang="ko-KR" altLang="en-US" sz="2000" dirty="0">
                <a:latin typeface="AppleGothic" pitchFamily="2" charset="-127"/>
                <a:ea typeface="AppleGothic" pitchFamily="2" charset="-127"/>
              </a:rPr>
              <a:t>시 </a:t>
            </a:r>
            <a:r>
              <a:rPr lang="en-US" altLang="ko-KR" sz="2000" dirty="0">
                <a:latin typeface="AppleGothic" pitchFamily="2" charset="-127"/>
                <a:ea typeface="AppleGothic" pitchFamily="2" charset="-127"/>
              </a:rPr>
              <a:t>45</a:t>
            </a:r>
            <a:r>
              <a:rPr lang="ko-KR" altLang="en-US" sz="2000" dirty="0">
                <a:latin typeface="AppleGothic" pitchFamily="2" charset="-127"/>
                <a:ea typeface="AppleGothic" pitchFamily="2" charset="-127"/>
              </a:rPr>
              <a:t>분이에요</a:t>
            </a:r>
            <a:r>
              <a:rPr lang="en-US" altLang="ko-KR" sz="2000" dirty="0">
                <a:latin typeface="AppleGothic" pitchFamily="2" charset="-127"/>
                <a:ea typeface="AppleGothic" pitchFamily="2" charset="-127"/>
              </a:rPr>
              <a:t>. </a:t>
            </a:r>
          </a:p>
          <a:p>
            <a:pPr algn="ctr">
              <a:buClr>
                <a:srgbClr val="C00000"/>
              </a:buClr>
            </a:pPr>
            <a:r>
              <a:rPr lang="en" altLang="ko-Kore-CZ" sz="2000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It’s quarter to seven.</a:t>
            </a:r>
            <a:r>
              <a:rPr lang="en" altLang="ko-Kore-CZ" sz="2000" dirty="0">
                <a:latin typeface="AppleGothic" pitchFamily="2" charset="-127"/>
                <a:ea typeface="AppleGothic" pitchFamily="2" charset="-127"/>
              </a:rPr>
              <a:t> </a:t>
            </a:r>
          </a:p>
          <a:p>
            <a:pPr algn="ctr">
              <a:buClr>
                <a:srgbClr val="C00000"/>
              </a:buClr>
            </a:pPr>
            <a:r>
              <a:rPr lang="en-US" altLang="ko-KR" sz="2000" dirty="0">
                <a:latin typeface="AppleGothic" pitchFamily="2" charset="-127"/>
                <a:ea typeface="AppleGothic" pitchFamily="2" charset="-127"/>
              </a:rPr>
              <a:t>[6</a:t>
            </a:r>
            <a:r>
              <a:rPr lang="en" altLang="ko-Kore-CZ" sz="2000" dirty="0">
                <a:latin typeface="AppleGothic" pitchFamily="2" charset="-127"/>
                <a:ea typeface="AppleGothic" pitchFamily="2" charset="-127"/>
              </a:rPr>
              <a:t>si 45bunieyo] </a:t>
            </a:r>
          </a:p>
          <a:p>
            <a:pPr algn="ctr">
              <a:buClr>
                <a:srgbClr val="C00000"/>
              </a:buClr>
            </a:pPr>
            <a:r>
              <a:rPr lang="en" altLang="ko-Kore-CZ" sz="2000" dirty="0">
                <a:latin typeface="AppleGothic" pitchFamily="2" charset="-127"/>
                <a:ea typeface="AppleGothic" pitchFamily="2" charset="-127"/>
              </a:rPr>
              <a:t>→(number)</a:t>
            </a:r>
            <a:r>
              <a:rPr lang="ko-KR" altLang="en-US" sz="2000" dirty="0">
                <a:latin typeface="AppleGothic" pitchFamily="2" charset="-127"/>
                <a:ea typeface="AppleGothic" pitchFamily="2" charset="-127"/>
              </a:rPr>
              <a:t>시</a:t>
            </a:r>
            <a:br>
              <a:rPr lang="en-US" altLang="ko-KR" sz="2000" dirty="0">
                <a:latin typeface="AppleGothic" pitchFamily="2" charset="-127"/>
                <a:ea typeface="AppleGothic" pitchFamily="2" charset="-127"/>
              </a:rPr>
            </a:br>
            <a:r>
              <a:rPr lang="en-US" altLang="ko-KR" sz="2000" dirty="0">
                <a:latin typeface="AppleGothic" pitchFamily="2" charset="-127"/>
                <a:ea typeface="AppleGothic" pitchFamily="2" charset="-127"/>
              </a:rPr>
              <a:t>(</a:t>
            </a:r>
            <a:r>
              <a:rPr lang="en" altLang="ko-Kore-CZ" sz="2000" dirty="0">
                <a:latin typeface="AppleGothic" pitchFamily="2" charset="-127"/>
                <a:ea typeface="AppleGothic" pitchFamily="2" charset="-127"/>
              </a:rPr>
              <a:t>number)</a:t>
            </a:r>
            <a:r>
              <a:rPr lang="ko-KR" altLang="en-US" sz="2000" dirty="0">
                <a:latin typeface="AppleGothic" pitchFamily="2" charset="-127"/>
                <a:ea typeface="AppleGothic" pitchFamily="2" charset="-127"/>
              </a:rPr>
              <a:t>분이에요</a:t>
            </a:r>
            <a:r>
              <a:rPr lang="en-US" altLang="ko-KR" sz="2000" dirty="0">
                <a:latin typeface="AppleGothic" pitchFamily="2" charset="-127"/>
                <a:ea typeface="AppleGothic" pitchFamily="2" charset="-127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F68A48-C204-D7EB-A9BC-466F92F0716A}"/>
              </a:ext>
            </a:extLst>
          </p:cNvPr>
          <p:cNvSpPr txBox="1"/>
          <p:nvPr/>
        </p:nvSpPr>
        <p:spPr>
          <a:xfrm>
            <a:off x="8097931" y="2420471"/>
            <a:ext cx="365535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AppleGothic" pitchFamily="2" charset="-127"/>
                <a:ea typeface="AppleGothic" pitchFamily="2" charset="-127"/>
              </a:rPr>
              <a:t>오늘이 무슨 요일이죠</a:t>
            </a:r>
            <a:r>
              <a:rPr lang="en-US" altLang="ko-KR" sz="2000" dirty="0">
                <a:latin typeface="AppleGothic" pitchFamily="2" charset="-127"/>
                <a:ea typeface="AppleGothic" pitchFamily="2" charset="-127"/>
              </a:rPr>
              <a:t>? </a:t>
            </a:r>
          </a:p>
          <a:p>
            <a:pPr algn="ctr">
              <a:buClr>
                <a:srgbClr val="C00000"/>
              </a:buClr>
            </a:pPr>
            <a:r>
              <a:rPr lang="en" altLang="ko-Kore-CZ" sz="2000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What day is it today? </a:t>
            </a:r>
          </a:p>
          <a:p>
            <a:pPr algn="ctr">
              <a:buClr>
                <a:srgbClr val="C00000"/>
              </a:buClr>
            </a:pPr>
            <a:r>
              <a:rPr lang="en-US" altLang="ko-KR" sz="2000" dirty="0">
                <a:latin typeface="AppleGothic" pitchFamily="2" charset="-127"/>
                <a:ea typeface="AppleGothic" pitchFamily="2" charset="-127"/>
              </a:rPr>
              <a:t>[</a:t>
            </a:r>
            <a:r>
              <a:rPr lang="en" altLang="ko-Kore-CZ" sz="2000" dirty="0">
                <a:latin typeface="AppleGothic" pitchFamily="2" charset="-127"/>
                <a:ea typeface="AppleGothic" pitchFamily="2" charset="-127"/>
              </a:rPr>
              <a:t>oneuri museun yoirijyo] </a:t>
            </a:r>
          </a:p>
          <a:p>
            <a:pPr algn="ctr">
              <a:buClr>
                <a:srgbClr val="C00000"/>
              </a:buClr>
            </a:pPr>
            <a:r>
              <a:rPr lang="en" altLang="ko-Kore-CZ" sz="2000" dirty="0">
                <a:latin typeface="AppleGothic" pitchFamily="2" charset="-127"/>
                <a:ea typeface="AppleGothic" pitchFamily="2" charset="-127"/>
              </a:rPr>
              <a:t>→(noun)</a:t>
            </a:r>
            <a:r>
              <a:rPr lang="ko-KR" altLang="en-US" sz="2000" dirty="0">
                <a:latin typeface="AppleGothic" pitchFamily="2" charset="-127"/>
                <a:ea typeface="AppleGothic" pitchFamily="2" charset="-127"/>
              </a:rPr>
              <a:t>이</a:t>
            </a:r>
            <a:br>
              <a:rPr lang="en-US" altLang="ko-KR" sz="2000" dirty="0">
                <a:latin typeface="AppleGothic" pitchFamily="2" charset="-127"/>
                <a:ea typeface="AppleGothic" pitchFamily="2" charset="-127"/>
              </a:rPr>
            </a:br>
            <a:r>
              <a:rPr lang="ko-KR" altLang="en-US" sz="2000" dirty="0">
                <a:latin typeface="AppleGothic" pitchFamily="2" charset="-127"/>
                <a:ea typeface="AppleGothic" pitchFamily="2" charset="-127"/>
              </a:rPr>
              <a:t>무슨 요일이죠</a:t>
            </a:r>
            <a:r>
              <a:rPr lang="en-US" altLang="ko-KR" sz="2000" dirty="0">
                <a:latin typeface="AppleGothic" pitchFamily="2" charset="-127"/>
                <a:ea typeface="AppleGothic" pitchFamily="2" charset="-127"/>
              </a:rPr>
              <a:t>? </a:t>
            </a:r>
            <a:endParaRPr lang="ko-KR" altLang="en-US" sz="2000" dirty="0">
              <a:latin typeface="AppleGothic" pitchFamily="2" charset="-127"/>
              <a:ea typeface="AppleGothic" pitchFamily="2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54CED887-D2D1-AD12-AC8F-24E9CD833797}"/>
              </a:ext>
            </a:extLst>
          </p:cNvPr>
          <p:cNvSpPr/>
          <p:nvPr/>
        </p:nvSpPr>
        <p:spPr>
          <a:xfrm>
            <a:off x="364752" y="2053116"/>
            <a:ext cx="3444688" cy="2554545"/>
          </a:xfrm>
          <a:custGeom>
            <a:avLst/>
            <a:gdLst>
              <a:gd name="connsiteX0" fmla="*/ 0 w 3444688"/>
              <a:gd name="connsiteY0" fmla="*/ 0 h 2554545"/>
              <a:gd name="connsiteX1" fmla="*/ 585597 w 3444688"/>
              <a:gd name="connsiteY1" fmla="*/ 0 h 2554545"/>
              <a:gd name="connsiteX2" fmla="*/ 1343428 w 3444688"/>
              <a:gd name="connsiteY2" fmla="*/ 0 h 2554545"/>
              <a:gd name="connsiteX3" fmla="*/ 2032366 w 3444688"/>
              <a:gd name="connsiteY3" fmla="*/ 0 h 2554545"/>
              <a:gd name="connsiteX4" fmla="*/ 2721304 w 3444688"/>
              <a:gd name="connsiteY4" fmla="*/ 0 h 2554545"/>
              <a:gd name="connsiteX5" fmla="*/ 3444688 w 3444688"/>
              <a:gd name="connsiteY5" fmla="*/ 0 h 2554545"/>
              <a:gd name="connsiteX6" fmla="*/ 3444688 w 3444688"/>
              <a:gd name="connsiteY6" fmla="*/ 638636 h 2554545"/>
              <a:gd name="connsiteX7" fmla="*/ 3444688 w 3444688"/>
              <a:gd name="connsiteY7" fmla="*/ 1251727 h 2554545"/>
              <a:gd name="connsiteX8" fmla="*/ 3444688 w 3444688"/>
              <a:gd name="connsiteY8" fmla="*/ 1890363 h 2554545"/>
              <a:gd name="connsiteX9" fmla="*/ 3444688 w 3444688"/>
              <a:gd name="connsiteY9" fmla="*/ 2554545 h 2554545"/>
              <a:gd name="connsiteX10" fmla="*/ 2686857 w 3444688"/>
              <a:gd name="connsiteY10" fmla="*/ 2554545 h 2554545"/>
              <a:gd name="connsiteX11" fmla="*/ 1997919 w 3444688"/>
              <a:gd name="connsiteY11" fmla="*/ 2554545 h 2554545"/>
              <a:gd name="connsiteX12" fmla="*/ 1343428 w 3444688"/>
              <a:gd name="connsiteY12" fmla="*/ 2554545 h 2554545"/>
              <a:gd name="connsiteX13" fmla="*/ 654491 w 3444688"/>
              <a:gd name="connsiteY13" fmla="*/ 2554545 h 2554545"/>
              <a:gd name="connsiteX14" fmla="*/ 0 w 3444688"/>
              <a:gd name="connsiteY14" fmla="*/ 2554545 h 2554545"/>
              <a:gd name="connsiteX15" fmla="*/ 0 w 3444688"/>
              <a:gd name="connsiteY15" fmla="*/ 1915909 h 2554545"/>
              <a:gd name="connsiteX16" fmla="*/ 0 w 3444688"/>
              <a:gd name="connsiteY16" fmla="*/ 1328363 h 2554545"/>
              <a:gd name="connsiteX17" fmla="*/ 0 w 3444688"/>
              <a:gd name="connsiteY17" fmla="*/ 689727 h 2554545"/>
              <a:gd name="connsiteX18" fmla="*/ 0 w 3444688"/>
              <a:gd name="connsiteY18" fmla="*/ 0 h 2554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444688" h="2554545" extrusionOk="0">
                <a:moveTo>
                  <a:pt x="0" y="0"/>
                </a:moveTo>
                <a:cubicBezTo>
                  <a:pt x="270062" y="20541"/>
                  <a:pt x="358978" y="-22829"/>
                  <a:pt x="585597" y="0"/>
                </a:cubicBezTo>
                <a:cubicBezTo>
                  <a:pt x="812216" y="22829"/>
                  <a:pt x="1052253" y="-4719"/>
                  <a:pt x="1343428" y="0"/>
                </a:cubicBezTo>
                <a:cubicBezTo>
                  <a:pt x="1634603" y="4719"/>
                  <a:pt x="1714600" y="-23000"/>
                  <a:pt x="2032366" y="0"/>
                </a:cubicBezTo>
                <a:cubicBezTo>
                  <a:pt x="2350132" y="23000"/>
                  <a:pt x="2551605" y="-32856"/>
                  <a:pt x="2721304" y="0"/>
                </a:cubicBezTo>
                <a:cubicBezTo>
                  <a:pt x="2891003" y="32856"/>
                  <a:pt x="3224479" y="-326"/>
                  <a:pt x="3444688" y="0"/>
                </a:cubicBezTo>
                <a:cubicBezTo>
                  <a:pt x="3420287" y="199550"/>
                  <a:pt x="3427957" y="405572"/>
                  <a:pt x="3444688" y="638636"/>
                </a:cubicBezTo>
                <a:cubicBezTo>
                  <a:pt x="3461419" y="871700"/>
                  <a:pt x="3442542" y="962604"/>
                  <a:pt x="3444688" y="1251727"/>
                </a:cubicBezTo>
                <a:cubicBezTo>
                  <a:pt x="3446834" y="1540850"/>
                  <a:pt x="3443081" y="1649925"/>
                  <a:pt x="3444688" y="1890363"/>
                </a:cubicBezTo>
                <a:cubicBezTo>
                  <a:pt x="3446295" y="2130801"/>
                  <a:pt x="3472308" y="2224972"/>
                  <a:pt x="3444688" y="2554545"/>
                </a:cubicBezTo>
                <a:cubicBezTo>
                  <a:pt x="3070747" y="2552171"/>
                  <a:pt x="2981487" y="2573350"/>
                  <a:pt x="2686857" y="2554545"/>
                </a:cubicBezTo>
                <a:cubicBezTo>
                  <a:pt x="2392227" y="2535740"/>
                  <a:pt x="2217608" y="2577741"/>
                  <a:pt x="1997919" y="2554545"/>
                </a:cubicBezTo>
                <a:cubicBezTo>
                  <a:pt x="1778230" y="2531349"/>
                  <a:pt x="1629323" y="2543683"/>
                  <a:pt x="1343428" y="2554545"/>
                </a:cubicBezTo>
                <a:cubicBezTo>
                  <a:pt x="1057533" y="2565407"/>
                  <a:pt x="938779" y="2576407"/>
                  <a:pt x="654491" y="2554545"/>
                </a:cubicBezTo>
                <a:cubicBezTo>
                  <a:pt x="370203" y="2532683"/>
                  <a:pt x="287686" y="2526957"/>
                  <a:pt x="0" y="2554545"/>
                </a:cubicBezTo>
                <a:cubicBezTo>
                  <a:pt x="-7054" y="2336459"/>
                  <a:pt x="-19801" y="2107002"/>
                  <a:pt x="0" y="1915909"/>
                </a:cubicBezTo>
                <a:cubicBezTo>
                  <a:pt x="19801" y="1724816"/>
                  <a:pt x="-24488" y="1493904"/>
                  <a:pt x="0" y="1328363"/>
                </a:cubicBezTo>
                <a:cubicBezTo>
                  <a:pt x="24488" y="1162822"/>
                  <a:pt x="-640" y="947441"/>
                  <a:pt x="0" y="689727"/>
                </a:cubicBezTo>
                <a:cubicBezTo>
                  <a:pt x="640" y="432013"/>
                  <a:pt x="2673" y="230332"/>
                  <a:pt x="0" y="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16304318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6FD7515A-148D-FEB6-3E89-82B54502E8B2}"/>
              </a:ext>
            </a:extLst>
          </p:cNvPr>
          <p:cNvSpPr/>
          <p:nvPr/>
        </p:nvSpPr>
        <p:spPr>
          <a:xfrm>
            <a:off x="4194362" y="2053116"/>
            <a:ext cx="3444688" cy="2554545"/>
          </a:xfrm>
          <a:custGeom>
            <a:avLst/>
            <a:gdLst>
              <a:gd name="connsiteX0" fmla="*/ 0 w 3444688"/>
              <a:gd name="connsiteY0" fmla="*/ 0 h 2554545"/>
              <a:gd name="connsiteX1" fmla="*/ 585597 w 3444688"/>
              <a:gd name="connsiteY1" fmla="*/ 0 h 2554545"/>
              <a:gd name="connsiteX2" fmla="*/ 1343428 w 3444688"/>
              <a:gd name="connsiteY2" fmla="*/ 0 h 2554545"/>
              <a:gd name="connsiteX3" fmla="*/ 2032366 w 3444688"/>
              <a:gd name="connsiteY3" fmla="*/ 0 h 2554545"/>
              <a:gd name="connsiteX4" fmla="*/ 2721304 w 3444688"/>
              <a:gd name="connsiteY4" fmla="*/ 0 h 2554545"/>
              <a:gd name="connsiteX5" fmla="*/ 3444688 w 3444688"/>
              <a:gd name="connsiteY5" fmla="*/ 0 h 2554545"/>
              <a:gd name="connsiteX6" fmla="*/ 3444688 w 3444688"/>
              <a:gd name="connsiteY6" fmla="*/ 638636 h 2554545"/>
              <a:gd name="connsiteX7" fmla="*/ 3444688 w 3444688"/>
              <a:gd name="connsiteY7" fmla="*/ 1251727 h 2554545"/>
              <a:gd name="connsiteX8" fmla="*/ 3444688 w 3444688"/>
              <a:gd name="connsiteY8" fmla="*/ 1890363 h 2554545"/>
              <a:gd name="connsiteX9" fmla="*/ 3444688 w 3444688"/>
              <a:gd name="connsiteY9" fmla="*/ 2554545 h 2554545"/>
              <a:gd name="connsiteX10" fmla="*/ 2686857 w 3444688"/>
              <a:gd name="connsiteY10" fmla="*/ 2554545 h 2554545"/>
              <a:gd name="connsiteX11" fmla="*/ 1997919 w 3444688"/>
              <a:gd name="connsiteY11" fmla="*/ 2554545 h 2554545"/>
              <a:gd name="connsiteX12" fmla="*/ 1343428 w 3444688"/>
              <a:gd name="connsiteY12" fmla="*/ 2554545 h 2554545"/>
              <a:gd name="connsiteX13" fmla="*/ 654491 w 3444688"/>
              <a:gd name="connsiteY13" fmla="*/ 2554545 h 2554545"/>
              <a:gd name="connsiteX14" fmla="*/ 0 w 3444688"/>
              <a:gd name="connsiteY14" fmla="*/ 2554545 h 2554545"/>
              <a:gd name="connsiteX15" fmla="*/ 0 w 3444688"/>
              <a:gd name="connsiteY15" fmla="*/ 1915909 h 2554545"/>
              <a:gd name="connsiteX16" fmla="*/ 0 w 3444688"/>
              <a:gd name="connsiteY16" fmla="*/ 1328363 h 2554545"/>
              <a:gd name="connsiteX17" fmla="*/ 0 w 3444688"/>
              <a:gd name="connsiteY17" fmla="*/ 689727 h 2554545"/>
              <a:gd name="connsiteX18" fmla="*/ 0 w 3444688"/>
              <a:gd name="connsiteY18" fmla="*/ 0 h 2554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444688" h="2554545" extrusionOk="0">
                <a:moveTo>
                  <a:pt x="0" y="0"/>
                </a:moveTo>
                <a:cubicBezTo>
                  <a:pt x="270062" y="20541"/>
                  <a:pt x="358978" y="-22829"/>
                  <a:pt x="585597" y="0"/>
                </a:cubicBezTo>
                <a:cubicBezTo>
                  <a:pt x="812216" y="22829"/>
                  <a:pt x="1052253" y="-4719"/>
                  <a:pt x="1343428" y="0"/>
                </a:cubicBezTo>
                <a:cubicBezTo>
                  <a:pt x="1634603" y="4719"/>
                  <a:pt x="1714600" y="-23000"/>
                  <a:pt x="2032366" y="0"/>
                </a:cubicBezTo>
                <a:cubicBezTo>
                  <a:pt x="2350132" y="23000"/>
                  <a:pt x="2551605" y="-32856"/>
                  <a:pt x="2721304" y="0"/>
                </a:cubicBezTo>
                <a:cubicBezTo>
                  <a:pt x="2891003" y="32856"/>
                  <a:pt x="3224479" y="-326"/>
                  <a:pt x="3444688" y="0"/>
                </a:cubicBezTo>
                <a:cubicBezTo>
                  <a:pt x="3420287" y="199550"/>
                  <a:pt x="3427957" y="405572"/>
                  <a:pt x="3444688" y="638636"/>
                </a:cubicBezTo>
                <a:cubicBezTo>
                  <a:pt x="3461419" y="871700"/>
                  <a:pt x="3442542" y="962604"/>
                  <a:pt x="3444688" y="1251727"/>
                </a:cubicBezTo>
                <a:cubicBezTo>
                  <a:pt x="3446834" y="1540850"/>
                  <a:pt x="3443081" y="1649925"/>
                  <a:pt x="3444688" y="1890363"/>
                </a:cubicBezTo>
                <a:cubicBezTo>
                  <a:pt x="3446295" y="2130801"/>
                  <a:pt x="3472308" y="2224972"/>
                  <a:pt x="3444688" y="2554545"/>
                </a:cubicBezTo>
                <a:cubicBezTo>
                  <a:pt x="3070747" y="2552171"/>
                  <a:pt x="2981487" y="2573350"/>
                  <a:pt x="2686857" y="2554545"/>
                </a:cubicBezTo>
                <a:cubicBezTo>
                  <a:pt x="2392227" y="2535740"/>
                  <a:pt x="2217608" y="2577741"/>
                  <a:pt x="1997919" y="2554545"/>
                </a:cubicBezTo>
                <a:cubicBezTo>
                  <a:pt x="1778230" y="2531349"/>
                  <a:pt x="1629323" y="2543683"/>
                  <a:pt x="1343428" y="2554545"/>
                </a:cubicBezTo>
                <a:cubicBezTo>
                  <a:pt x="1057533" y="2565407"/>
                  <a:pt x="938779" y="2576407"/>
                  <a:pt x="654491" y="2554545"/>
                </a:cubicBezTo>
                <a:cubicBezTo>
                  <a:pt x="370203" y="2532683"/>
                  <a:pt x="287686" y="2526957"/>
                  <a:pt x="0" y="2554545"/>
                </a:cubicBezTo>
                <a:cubicBezTo>
                  <a:pt x="-7054" y="2336459"/>
                  <a:pt x="-19801" y="2107002"/>
                  <a:pt x="0" y="1915909"/>
                </a:cubicBezTo>
                <a:cubicBezTo>
                  <a:pt x="19801" y="1724816"/>
                  <a:pt x="-24488" y="1493904"/>
                  <a:pt x="0" y="1328363"/>
                </a:cubicBezTo>
                <a:cubicBezTo>
                  <a:pt x="24488" y="1162822"/>
                  <a:pt x="-640" y="947441"/>
                  <a:pt x="0" y="689727"/>
                </a:cubicBezTo>
                <a:cubicBezTo>
                  <a:pt x="640" y="432013"/>
                  <a:pt x="2673" y="230332"/>
                  <a:pt x="0" y="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16304318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86B5EB41-F0F2-B425-C563-CFEED66EC306}"/>
              </a:ext>
            </a:extLst>
          </p:cNvPr>
          <p:cNvSpPr/>
          <p:nvPr/>
        </p:nvSpPr>
        <p:spPr>
          <a:xfrm>
            <a:off x="8271062" y="2053116"/>
            <a:ext cx="3444688" cy="2554545"/>
          </a:xfrm>
          <a:custGeom>
            <a:avLst/>
            <a:gdLst>
              <a:gd name="connsiteX0" fmla="*/ 0 w 3444688"/>
              <a:gd name="connsiteY0" fmla="*/ 0 h 2554545"/>
              <a:gd name="connsiteX1" fmla="*/ 585597 w 3444688"/>
              <a:gd name="connsiteY1" fmla="*/ 0 h 2554545"/>
              <a:gd name="connsiteX2" fmla="*/ 1343428 w 3444688"/>
              <a:gd name="connsiteY2" fmla="*/ 0 h 2554545"/>
              <a:gd name="connsiteX3" fmla="*/ 2032366 w 3444688"/>
              <a:gd name="connsiteY3" fmla="*/ 0 h 2554545"/>
              <a:gd name="connsiteX4" fmla="*/ 2721304 w 3444688"/>
              <a:gd name="connsiteY4" fmla="*/ 0 h 2554545"/>
              <a:gd name="connsiteX5" fmla="*/ 3444688 w 3444688"/>
              <a:gd name="connsiteY5" fmla="*/ 0 h 2554545"/>
              <a:gd name="connsiteX6" fmla="*/ 3444688 w 3444688"/>
              <a:gd name="connsiteY6" fmla="*/ 638636 h 2554545"/>
              <a:gd name="connsiteX7" fmla="*/ 3444688 w 3444688"/>
              <a:gd name="connsiteY7" fmla="*/ 1251727 h 2554545"/>
              <a:gd name="connsiteX8" fmla="*/ 3444688 w 3444688"/>
              <a:gd name="connsiteY8" fmla="*/ 1890363 h 2554545"/>
              <a:gd name="connsiteX9" fmla="*/ 3444688 w 3444688"/>
              <a:gd name="connsiteY9" fmla="*/ 2554545 h 2554545"/>
              <a:gd name="connsiteX10" fmla="*/ 2686857 w 3444688"/>
              <a:gd name="connsiteY10" fmla="*/ 2554545 h 2554545"/>
              <a:gd name="connsiteX11" fmla="*/ 1997919 w 3444688"/>
              <a:gd name="connsiteY11" fmla="*/ 2554545 h 2554545"/>
              <a:gd name="connsiteX12" fmla="*/ 1343428 w 3444688"/>
              <a:gd name="connsiteY12" fmla="*/ 2554545 h 2554545"/>
              <a:gd name="connsiteX13" fmla="*/ 654491 w 3444688"/>
              <a:gd name="connsiteY13" fmla="*/ 2554545 h 2554545"/>
              <a:gd name="connsiteX14" fmla="*/ 0 w 3444688"/>
              <a:gd name="connsiteY14" fmla="*/ 2554545 h 2554545"/>
              <a:gd name="connsiteX15" fmla="*/ 0 w 3444688"/>
              <a:gd name="connsiteY15" fmla="*/ 1915909 h 2554545"/>
              <a:gd name="connsiteX16" fmla="*/ 0 w 3444688"/>
              <a:gd name="connsiteY16" fmla="*/ 1328363 h 2554545"/>
              <a:gd name="connsiteX17" fmla="*/ 0 w 3444688"/>
              <a:gd name="connsiteY17" fmla="*/ 689727 h 2554545"/>
              <a:gd name="connsiteX18" fmla="*/ 0 w 3444688"/>
              <a:gd name="connsiteY18" fmla="*/ 0 h 2554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444688" h="2554545" extrusionOk="0">
                <a:moveTo>
                  <a:pt x="0" y="0"/>
                </a:moveTo>
                <a:cubicBezTo>
                  <a:pt x="270062" y="20541"/>
                  <a:pt x="358978" y="-22829"/>
                  <a:pt x="585597" y="0"/>
                </a:cubicBezTo>
                <a:cubicBezTo>
                  <a:pt x="812216" y="22829"/>
                  <a:pt x="1052253" y="-4719"/>
                  <a:pt x="1343428" y="0"/>
                </a:cubicBezTo>
                <a:cubicBezTo>
                  <a:pt x="1634603" y="4719"/>
                  <a:pt x="1714600" y="-23000"/>
                  <a:pt x="2032366" y="0"/>
                </a:cubicBezTo>
                <a:cubicBezTo>
                  <a:pt x="2350132" y="23000"/>
                  <a:pt x="2551605" y="-32856"/>
                  <a:pt x="2721304" y="0"/>
                </a:cubicBezTo>
                <a:cubicBezTo>
                  <a:pt x="2891003" y="32856"/>
                  <a:pt x="3224479" y="-326"/>
                  <a:pt x="3444688" y="0"/>
                </a:cubicBezTo>
                <a:cubicBezTo>
                  <a:pt x="3420287" y="199550"/>
                  <a:pt x="3427957" y="405572"/>
                  <a:pt x="3444688" y="638636"/>
                </a:cubicBezTo>
                <a:cubicBezTo>
                  <a:pt x="3461419" y="871700"/>
                  <a:pt x="3442542" y="962604"/>
                  <a:pt x="3444688" y="1251727"/>
                </a:cubicBezTo>
                <a:cubicBezTo>
                  <a:pt x="3446834" y="1540850"/>
                  <a:pt x="3443081" y="1649925"/>
                  <a:pt x="3444688" y="1890363"/>
                </a:cubicBezTo>
                <a:cubicBezTo>
                  <a:pt x="3446295" y="2130801"/>
                  <a:pt x="3472308" y="2224972"/>
                  <a:pt x="3444688" y="2554545"/>
                </a:cubicBezTo>
                <a:cubicBezTo>
                  <a:pt x="3070747" y="2552171"/>
                  <a:pt x="2981487" y="2573350"/>
                  <a:pt x="2686857" y="2554545"/>
                </a:cubicBezTo>
                <a:cubicBezTo>
                  <a:pt x="2392227" y="2535740"/>
                  <a:pt x="2217608" y="2577741"/>
                  <a:pt x="1997919" y="2554545"/>
                </a:cubicBezTo>
                <a:cubicBezTo>
                  <a:pt x="1778230" y="2531349"/>
                  <a:pt x="1629323" y="2543683"/>
                  <a:pt x="1343428" y="2554545"/>
                </a:cubicBezTo>
                <a:cubicBezTo>
                  <a:pt x="1057533" y="2565407"/>
                  <a:pt x="938779" y="2576407"/>
                  <a:pt x="654491" y="2554545"/>
                </a:cubicBezTo>
                <a:cubicBezTo>
                  <a:pt x="370203" y="2532683"/>
                  <a:pt x="287686" y="2526957"/>
                  <a:pt x="0" y="2554545"/>
                </a:cubicBezTo>
                <a:cubicBezTo>
                  <a:pt x="-7054" y="2336459"/>
                  <a:pt x="-19801" y="2107002"/>
                  <a:pt x="0" y="1915909"/>
                </a:cubicBezTo>
                <a:cubicBezTo>
                  <a:pt x="19801" y="1724816"/>
                  <a:pt x="-24488" y="1493904"/>
                  <a:pt x="0" y="1328363"/>
                </a:cubicBezTo>
                <a:cubicBezTo>
                  <a:pt x="24488" y="1162822"/>
                  <a:pt x="-640" y="947441"/>
                  <a:pt x="0" y="689727"/>
                </a:cubicBezTo>
                <a:cubicBezTo>
                  <a:pt x="640" y="432013"/>
                  <a:pt x="2673" y="230332"/>
                  <a:pt x="0" y="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16304318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0796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DFF091E-E955-784D-814E-0B442A47C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5495" y="1132991"/>
            <a:ext cx="2727813" cy="4584527"/>
          </a:xfrm>
        </p:spPr>
        <p:txBody>
          <a:bodyPr>
            <a:normAutofit/>
          </a:bodyPr>
          <a:lstStyle/>
          <a:p>
            <a:r>
              <a:rPr kumimoji="1" lang="en-US" altLang="ko-Kore-CZ" dirty="0">
                <a:solidFill>
                  <a:srgbClr val="FFFFFF"/>
                </a:solidFill>
              </a:rPr>
              <a:t>Key sentences</a:t>
            </a:r>
            <a:br>
              <a:rPr kumimoji="1" lang="en-US" altLang="ko-Kore-CZ" dirty="0">
                <a:solidFill>
                  <a:srgbClr val="FFFFFF"/>
                </a:solidFill>
              </a:rPr>
            </a:br>
            <a:r>
              <a:rPr kumimoji="1" lang="en-US" altLang="ko-Kore-CZ" dirty="0">
                <a:solidFill>
                  <a:srgbClr val="FFFFFF"/>
                </a:solidFill>
              </a:rPr>
              <a:t>-</a:t>
            </a:r>
            <a:r>
              <a:rPr kumimoji="1" lang="ko-KR" altLang="en-US" dirty="0">
                <a:solidFill>
                  <a:srgbClr val="FFFFFF"/>
                </a:solidFill>
              </a:rPr>
              <a:t> </a:t>
            </a:r>
            <a:r>
              <a:rPr kumimoji="1" lang="en-US" altLang="ko-KR" dirty="0">
                <a:solidFill>
                  <a:srgbClr val="FFFFFF"/>
                </a:solidFill>
              </a:rPr>
              <a:t>time &amp; date</a:t>
            </a:r>
            <a:endParaRPr kumimoji="1" lang="ko-Kore-CZ" altLang="en-US" dirty="0">
              <a:solidFill>
                <a:srgbClr val="FFFFFF"/>
              </a:solidFill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F4A45BD2-3470-B0BA-9BA7-1CCA4DAB37A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03" y="-2"/>
            <a:ext cx="1219169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7042C33A-455A-6849-765E-BBEC81EDD711}"/>
              </a:ext>
            </a:extLst>
          </p:cNvPr>
          <p:cNvSpPr/>
          <p:nvPr/>
        </p:nvSpPr>
        <p:spPr>
          <a:xfrm>
            <a:off x="4607823" y="289818"/>
            <a:ext cx="3614366" cy="622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What day is </a:t>
            </a:r>
            <a:r>
              <a:rPr lang="en-US" altLang="ko-KR" dirty="0">
                <a:solidFill>
                  <a:srgbClr val="00B0F0"/>
                </a:solidFill>
              </a:rPr>
              <a:t>~</a:t>
            </a:r>
            <a:r>
              <a:rPr lang="en-US" altLang="ko-KR" dirty="0"/>
              <a:t>?</a:t>
            </a:r>
          </a:p>
          <a:p>
            <a:pPr algn="ctr"/>
            <a:r>
              <a:rPr lang="en-US" altLang="ko-KR" dirty="0">
                <a:solidFill>
                  <a:srgbClr val="00B0F0"/>
                </a:solidFill>
              </a:rPr>
              <a:t>~</a:t>
            </a:r>
            <a:r>
              <a:rPr lang="ko-KR" altLang="en-US" dirty="0"/>
              <a:t>이</a:t>
            </a:r>
            <a:r>
              <a:rPr lang="en-US" altLang="ko-KR" dirty="0"/>
              <a:t>/</a:t>
            </a:r>
            <a:r>
              <a:rPr lang="ko-KR" altLang="en-US" dirty="0"/>
              <a:t>가 무슨 요일이죠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40BB5017-AD17-573A-53E9-0757BAD2A500}"/>
              </a:ext>
            </a:extLst>
          </p:cNvPr>
          <p:cNvSpPr/>
          <p:nvPr/>
        </p:nvSpPr>
        <p:spPr>
          <a:xfrm>
            <a:off x="4607823" y="1240076"/>
            <a:ext cx="3614366" cy="5005161"/>
          </a:xfrm>
          <a:prstGeom prst="rect">
            <a:avLst/>
          </a:prstGeom>
          <a:solidFill>
            <a:srgbClr val="E9E7E4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chemeClr val="tx1"/>
                </a:solidFill>
              </a:rPr>
              <a:t>What day is it </a:t>
            </a:r>
            <a:r>
              <a:rPr lang="en-US" altLang="ko-KR" sz="2000" dirty="0">
                <a:solidFill>
                  <a:srgbClr val="00B0F0"/>
                </a:solidFill>
              </a:rPr>
              <a:t>tomorrow</a:t>
            </a:r>
            <a:r>
              <a:rPr lang="en-US" altLang="ko-KR" sz="2000" dirty="0">
                <a:solidFill>
                  <a:schemeClr val="tx1"/>
                </a:solidFill>
              </a:rPr>
              <a:t>?</a:t>
            </a:r>
            <a:br>
              <a:rPr lang="en-US" altLang="ko-KR" sz="2000" dirty="0">
                <a:solidFill>
                  <a:schemeClr val="tx1"/>
                </a:solidFill>
              </a:rPr>
            </a:br>
            <a:r>
              <a:rPr lang="ko-KR" altLang="en-US" sz="2000" dirty="0">
                <a:solidFill>
                  <a:srgbClr val="00B0F0"/>
                </a:solidFill>
              </a:rPr>
              <a:t>내일</a:t>
            </a:r>
            <a:r>
              <a:rPr lang="ko-KR" altLang="en-US" sz="2000" dirty="0">
                <a:solidFill>
                  <a:schemeClr val="tx1"/>
                </a:solidFill>
              </a:rPr>
              <a:t>이 무슨 요일이죠</a:t>
            </a:r>
            <a:r>
              <a:rPr lang="en-US" altLang="ko-KR" sz="2000" dirty="0">
                <a:solidFill>
                  <a:schemeClr val="tx1"/>
                </a:solidFill>
              </a:rPr>
              <a:t>?</a:t>
            </a:r>
            <a:br>
              <a:rPr lang="en-US" altLang="ko-KR" sz="2000" dirty="0">
                <a:solidFill>
                  <a:schemeClr val="tx1"/>
                </a:solidFill>
              </a:rPr>
            </a:br>
            <a:r>
              <a:rPr lang="en-US" altLang="ko-KR" sz="2000" dirty="0">
                <a:solidFill>
                  <a:schemeClr val="tx1"/>
                </a:solidFill>
              </a:rPr>
              <a:t>[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naeiri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museum 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yoirijyo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?]</a:t>
            </a:r>
            <a:br>
              <a:rPr lang="en-US" altLang="ko-KR" sz="2000" dirty="0">
                <a:solidFill>
                  <a:schemeClr val="tx1"/>
                </a:solidFill>
              </a:rPr>
            </a:br>
            <a:endParaRPr lang="en-US" altLang="ko-KR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chemeClr val="tx1"/>
                </a:solidFill>
              </a:rPr>
              <a:t>What day is </a:t>
            </a:r>
            <a:r>
              <a:rPr lang="en-US" altLang="ko-KR" sz="2000" dirty="0">
                <a:solidFill>
                  <a:srgbClr val="00B0F0"/>
                </a:solidFill>
              </a:rPr>
              <a:t>Christmas</a:t>
            </a:r>
            <a:r>
              <a:rPr lang="en-US" altLang="ko-KR" sz="2000" dirty="0">
                <a:solidFill>
                  <a:schemeClr val="tx1"/>
                </a:solidFill>
              </a:rPr>
              <a:t>?</a:t>
            </a:r>
            <a:br>
              <a:rPr lang="en-US" altLang="ko-KR" sz="2000" dirty="0">
                <a:solidFill>
                  <a:schemeClr val="tx1"/>
                </a:solidFill>
              </a:rPr>
            </a:br>
            <a:r>
              <a:rPr lang="ko-KR" altLang="en-US" dirty="0">
                <a:solidFill>
                  <a:srgbClr val="00B0F0"/>
                </a:solidFill>
              </a:rPr>
              <a:t>크리스마스</a:t>
            </a:r>
            <a:r>
              <a:rPr lang="ko-KR" altLang="en-US" dirty="0">
                <a:solidFill>
                  <a:schemeClr val="tx1"/>
                </a:solidFill>
              </a:rPr>
              <a:t>가 무슨 요일이죠</a:t>
            </a:r>
            <a:r>
              <a:rPr lang="en-US" altLang="ko-KR" dirty="0">
                <a:solidFill>
                  <a:schemeClr val="tx1"/>
                </a:solidFill>
              </a:rPr>
              <a:t>?</a:t>
            </a:r>
            <a:br>
              <a:rPr lang="en-US" altLang="ko-KR" sz="2000" dirty="0">
                <a:solidFill>
                  <a:schemeClr val="tx1"/>
                </a:solidFill>
              </a:rPr>
            </a:br>
            <a:r>
              <a:rPr lang="en-US" altLang="ko-KR" sz="2000" dirty="0">
                <a:solidFill>
                  <a:schemeClr val="tx1"/>
                </a:solidFill>
              </a:rPr>
              <a:t>[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(</a:t>
            </a:r>
            <a:r>
              <a:rPr lang="en-US" altLang="ko-KR" sz="2000" b="0" i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Christmas)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ga 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museun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yoirijyo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?]</a:t>
            </a:r>
            <a:endParaRPr lang="en-US" altLang="ko-KR" sz="2000" dirty="0">
              <a:latin typeface="AppleGothic" pitchFamily="2" charset="-127"/>
              <a:ea typeface="AppleGothic" pitchFamily="2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51C4DB-B2FA-5048-4A41-05B9C6AA0865}"/>
              </a:ext>
            </a:extLst>
          </p:cNvPr>
          <p:cNvSpPr txBox="1"/>
          <p:nvPr/>
        </p:nvSpPr>
        <p:spPr>
          <a:xfrm>
            <a:off x="242011" y="6457071"/>
            <a:ext cx="10435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*</a:t>
            </a:r>
            <a:r>
              <a:rPr lang="ko-KR" altLang="en-US" dirty="0"/>
              <a:t>내일 </a:t>
            </a:r>
            <a:r>
              <a:rPr lang="en-US" altLang="ko-KR" dirty="0"/>
              <a:t>- tomorrow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12670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B1B63289-E260-18E7-518A-C3344E3B8BD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6541" y="1398494"/>
            <a:ext cx="11600330" cy="1021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8CA808A8-C2A6-C34F-B3CB-AE068FAF8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35" y="149902"/>
            <a:ext cx="5432612" cy="1096192"/>
          </a:xfrm>
        </p:spPr>
        <p:txBody>
          <a:bodyPr>
            <a:normAutofit/>
          </a:bodyPr>
          <a:lstStyle/>
          <a:p>
            <a:r>
              <a:rPr kumimoji="1" lang="en-US" altLang="ko-Kore-CZ" dirty="0"/>
              <a:t>Key sentences</a:t>
            </a:r>
            <a:br>
              <a:rPr kumimoji="1" lang="en-US" altLang="ko-Kore-CZ" dirty="0"/>
            </a:br>
            <a:r>
              <a:rPr kumimoji="1" lang="en-US" altLang="ko-Kore-CZ" dirty="0"/>
              <a:t>-</a:t>
            </a:r>
            <a:r>
              <a:rPr kumimoji="1" lang="ko-KR" altLang="en-US" dirty="0"/>
              <a:t> </a:t>
            </a:r>
            <a:r>
              <a:rPr kumimoji="1" lang="en-US" altLang="ko-KR" dirty="0"/>
              <a:t>private question</a:t>
            </a:r>
            <a:endParaRPr kumimoji="1" lang="ko-Kore-CZ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CD3751F-1452-B845-AAB6-EF8A89602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590" y="2402541"/>
            <a:ext cx="3299012" cy="1664097"/>
          </a:xfrm>
        </p:spPr>
        <p:txBody>
          <a:bodyPr anchor="t">
            <a:normAutofit fontScale="92500" lnSpcReduction="20000"/>
          </a:bodyPr>
          <a:lstStyle/>
          <a:p>
            <a:pPr algn="ctr"/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생일이 </a:t>
            </a:r>
            <a:r>
              <a:rPr lang="ko-KR" altLang="en-US" dirty="0" err="1">
                <a:latin typeface="AppleGothic" pitchFamily="2" charset="-127"/>
                <a:ea typeface="AppleGothic" pitchFamily="2" charset="-127"/>
              </a:rPr>
              <a:t>언제십니까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? </a:t>
            </a:r>
          </a:p>
          <a:p>
            <a:pPr marL="0" indent="0" algn="ctr">
              <a:buNone/>
            </a:pPr>
            <a:r>
              <a:rPr lang="en" altLang="ko-Kore-CZ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When is your birthday?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 </a:t>
            </a:r>
          </a:p>
          <a:p>
            <a:pPr marL="0" indent="0" algn="ctr">
              <a:buNone/>
            </a:pP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[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saengiri eonjesimnikka]</a:t>
            </a:r>
          </a:p>
          <a:p>
            <a:pPr marL="0" indent="0" algn="ctr">
              <a:buNone/>
            </a:pP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→(noun)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이 </a:t>
            </a:r>
            <a:r>
              <a:rPr lang="ko-KR" altLang="en-US" dirty="0" err="1">
                <a:latin typeface="AppleGothic" pitchFamily="2" charset="-127"/>
                <a:ea typeface="AppleGothic" pitchFamily="2" charset="-127"/>
              </a:rPr>
              <a:t>언제입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(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십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)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니까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C8E8F6-C235-4FC0-A9C7-98C076EAF69A}"/>
              </a:ext>
            </a:extLst>
          </p:cNvPr>
          <p:cNvSpPr txBox="1"/>
          <p:nvPr/>
        </p:nvSpPr>
        <p:spPr>
          <a:xfrm>
            <a:off x="3882278" y="2420471"/>
            <a:ext cx="40767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AppleGothic" pitchFamily="2" charset="-127"/>
                <a:ea typeface="AppleGothic" pitchFamily="2" charset="-127"/>
              </a:rPr>
              <a:t>다음 모임은 </a:t>
            </a:r>
            <a:r>
              <a:rPr lang="en-US" altLang="ko-KR" sz="2000" dirty="0">
                <a:latin typeface="AppleGothic" pitchFamily="2" charset="-127"/>
                <a:ea typeface="AppleGothic" pitchFamily="2" charset="-127"/>
              </a:rPr>
              <a:t>7</a:t>
            </a:r>
            <a:r>
              <a:rPr lang="ko-KR" altLang="en-US" sz="2000" dirty="0">
                <a:latin typeface="AppleGothic" pitchFamily="2" charset="-127"/>
                <a:ea typeface="AppleGothic" pitchFamily="2" charset="-127"/>
              </a:rPr>
              <a:t>월 </a:t>
            </a:r>
            <a:r>
              <a:rPr lang="en-US" altLang="ko-KR" sz="2000" dirty="0">
                <a:latin typeface="AppleGothic" pitchFamily="2" charset="-127"/>
                <a:ea typeface="AppleGothic" pitchFamily="2" charset="-127"/>
              </a:rPr>
              <a:t>15</a:t>
            </a:r>
            <a:r>
              <a:rPr lang="ko-KR" altLang="en-US" sz="2000" dirty="0">
                <a:latin typeface="AppleGothic" pitchFamily="2" charset="-127"/>
                <a:ea typeface="AppleGothic" pitchFamily="2" charset="-127"/>
              </a:rPr>
              <a:t>일 화요일입니다</a:t>
            </a:r>
            <a:r>
              <a:rPr lang="en-US" altLang="ko-KR" sz="2000" dirty="0">
                <a:latin typeface="AppleGothic" pitchFamily="2" charset="-127"/>
                <a:ea typeface="AppleGothic" pitchFamily="2" charset="-127"/>
              </a:rPr>
              <a:t>.</a:t>
            </a:r>
          </a:p>
          <a:p>
            <a:pPr marL="0" indent="0" algn="ctr">
              <a:buNone/>
            </a:pPr>
            <a:r>
              <a:rPr lang="en" altLang="ko-Kore-CZ" sz="2000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The next meeting will be on Tuesday, July 15th.</a:t>
            </a:r>
          </a:p>
          <a:p>
            <a:pPr marL="0" indent="0" algn="ctr">
              <a:buNone/>
            </a:pPr>
            <a:r>
              <a:rPr lang="en-US" altLang="ko-KR" sz="2000" dirty="0">
                <a:latin typeface="AppleGothic" pitchFamily="2" charset="-127"/>
                <a:ea typeface="AppleGothic" pitchFamily="2" charset="-127"/>
              </a:rPr>
              <a:t>[</a:t>
            </a:r>
            <a:r>
              <a:rPr lang="en" altLang="ko-Kore-CZ" sz="2000" dirty="0">
                <a:latin typeface="AppleGothic" pitchFamily="2" charset="-127"/>
                <a:ea typeface="AppleGothic" pitchFamily="2" charset="-127"/>
              </a:rPr>
              <a:t>daeum moimeun 7wol 15il hwayoirimnida.] </a:t>
            </a:r>
          </a:p>
          <a:p>
            <a:pPr marL="0" indent="0" algn="ctr">
              <a:buNone/>
            </a:pPr>
            <a:r>
              <a:rPr lang="en" altLang="ko-Kore-CZ" sz="2000" dirty="0">
                <a:latin typeface="AppleGothic" pitchFamily="2" charset="-127"/>
                <a:ea typeface="AppleGothic" pitchFamily="2" charset="-127"/>
              </a:rPr>
              <a:t> →(noun)</a:t>
            </a:r>
            <a:r>
              <a:rPr lang="ko-KR" altLang="en-US" sz="2000" dirty="0">
                <a:latin typeface="AppleGothic" pitchFamily="2" charset="-127"/>
                <a:ea typeface="AppleGothic" pitchFamily="2" charset="-127"/>
              </a:rPr>
              <a:t>은 </a:t>
            </a:r>
            <a:r>
              <a:rPr lang="en-US" altLang="ko-KR" sz="2000" dirty="0">
                <a:latin typeface="AppleGothic" pitchFamily="2" charset="-127"/>
                <a:ea typeface="AppleGothic" pitchFamily="2" charset="-127"/>
              </a:rPr>
              <a:t>(</a:t>
            </a:r>
            <a:r>
              <a:rPr lang="en" altLang="ko-Kore-CZ" sz="2000" dirty="0">
                <a:latin typeface="AppleGothic" pitchFamily="2" charset="-127"/>
                <a:ea typeface="AppleGothic" pitchFamily="2" charset="-127"/>
              </a:rPr>
              <a:t>number)</a:t>
            </a:r>
            <a:r>
              <a:rPr lang="ko-KR" altLang="en-US" sz="2000" dirty="0">
                <a:latin typeface="AppleGothic" pitchFamily="2" charset="-127"/>
                <a:ea typeface="AppleGothic" pitchFamily="2" charset="-127"/>
              </a:rPr>
              <a:t>월 </a:t>
            </a:r>
            <a:r>
              <a:rPr lang="en-US" altLang="ko-KR" sz="2000" dirty="0">
                <a:latin typeface="AppleGothic" pitchFamily="2" charset="-127"/>
                <a:ea typeface="AppleGothic" pitchFamily="2" charset="-127"/>
              </a:rPr>
              <a:t>(</a:t>
            </a:r>
            <a:r>
              <a:rPr lang="en" altLang="ko-Kore-CZ" sz="2000" dirty="0">
                <a:latin typeface="AppleGothic" pitchFamily="2" charset="-127"/>
                <a:ea typeface="AppleGothic" pitchFamily="2" charset="-127"/>
              </a:rPr>
              <a:t>number)</a:t>
            </a:r>
            <a:r>
              <a:rPr lang="ko-KR" altLang="en-US" sz="2000" dirty="0">
                <a:latin typeface="AppleGothic" pitchFamily="2" charset="-127"/>
                <a:ea typeface="AppleGothic" pitchFamily="2" charset="-127"/>
              </a:rPr>
              <a:t>일 </a:t>
            </a:r>
            <a:r>
              <a:rPr lang="en-US" altLang="ko-KR" sz="2000" dirty="0">
                <a:latin typeface="AppleGothic" pitchFamily="2" charset="-127"/>
                <a:ea typeface="AppleGothic" pitchFamily="2" charset="-127"/>
              </a:rPr>
              <a:t>(</a:t>
            </a:r>
            <a:r>
              <a:rPr lang="en" altLang="ko-Kore-CZ" sz="2000" dirty="0">
                <a:latin typeface="AppleGothic" pitchFamily="2" charset="-127"/>
                <a:ea typeface="AppleGothic" pitchFamily="2" charset="-127"/>
              </a:rPr>
              <a:t>day)</a:t>
            </a:r>
            <a:r>
              <a:rPr lang="ko-KR" altLang="en-US" sz="2000" dirty="0">
                <a:latin typeface="AppleGothic" pitchFamily="2" charset="-127"/>
                <a:ea typeface="AppleGothic" pitchFamily="2" charset="-127"/>
              </a:rPr>
              <a:t>입니다</a:t>
            </a:r>
            <a:r>
              <a:rPr lang="en-US" altLang="ko-KR" sz="2000" dirty="0">
                <a:latin typeface="AppleGothic" pitchFamily="2" charset="-127"/>
                <a:ea typeface="AppleGothic" pitchFamily="2" charset="-127"/>
              </a:rPr>
              <a:t>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F68A48-C204-D7EB-A9BC-466F92F0716A}"/>
              </a:ext>
            </a:extLst>
          </p:cNvPr>
          <p:cNvSpPr txBox="1"/>
          <p:nvPr/>
        </p:nvSpPr>
        <p:spPr>
          <a:xfrm>
            <a:off x="8097931" y="2420471"/>
            <a:ext cx="365535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AppleGothic" pitchFamily="2" charset="-127"/>
                <a:ea typeface="AppleGothic" pitchFamily="2" charset="-127"/>
              </a:rPr>
              <a:t>우리 휴가가 언제 시작이지</a:t>
            </a:r>
            <a:r>
              <a:rPr lang="en-US" altLang="ko-KR" sz="2000" dirty="0">
                <a:latin typeface="AppleGothic" pitchFamily="2" charset="-127"/>
                <a:ea typeface="AppleGothic" pitchFamily="2" charset="-127"/>
              </a:rPr>
              <a:t>? </a:t>
            </a:r>
          </a:p>
          <a:p>
            <a:pPr marL="0" indent="0" algn="ctr">
              <a:buNone/>
            </a:pPr>
            <a:r>
              <a:rPr lang="en" altLang="ko-Kore-CZ" sz="2000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What date does our vacation start?</a:t>
            </a:r>
            <a:r>
              <a:rPr lang="en" altLang="ko-Kore-CZ" sz="2000" dirty="0">
                <a:latin typeface="AppleGothic" pitchFamily="2" charset="-127"/>
                <a:ea typeface="AppleGothic" pitchFamily="2" charset="-127"/>
              </a:rPr>
              <a:t> </a:t>
            </a:r>
          </a:p>
          <a:p>
            <a:pPr marL="0" indent="0" algn="ctr">
              <a:buNone/>
            </a:pPr>
            <a:r>
              <a:rPr lang="en-US" altLang="ko-KR" sz="2000" dirty="0">
                <a:latin typeface="AppleGothic" pitchFamily="2" charset="-127"/>
                <a:ea typeface="AppleGothic" pitchFamily="2" charset="-127"/>
              </a:rPr>
              <a:t>[</a:t>
            </a:r>
            <a:r>
              <a:rPr lang="en" altLang="ko-Kore-CZ" sz="2000" dirty="0">
                <a:latin typeface="AppleGothic" pitchFamily="2" charset="-127"/>
                <a:ea typeface="AppleGothic" pitchFamily="2" charset="-127"/>
              </a:rPr>
              <a:t>uri hyugaga eonje sijagiji]</a:t>
            </a:r>
          </a:p>
          <a:p>
            <a:pPr marL="0" indent="0" algn="ctr">
              <a:buNone/>
            </a:pPr>
            <a:r>
              <a:rPr lang="en" altLang="ko-Kore-CZ" sz="2000" dirty="0">
                <a:latin typeface="AppleGothic" pitchFamily="2" charset="-127"/>
                <a:ea typeface="AppleGothic" pitchFamily="2" charset="-127"/>
              </a:rPr>
              <a:t>→(noun)</a:t>
            </a:r>
            <a:r>
              <a:rPr lang="ko-KR" altLang="en-US" sz="2000" dirty="0">
                <a:latin typeface="AppleGothic" pitchFamily="2" charset="-127"/>
                <a:ea typeface="AppleGothic" pitchFamily="2" charset="-127"/>
              </a:rPr>
              <a:t>이 언제 </a:t>
            </a:r>
            <a:r>
              <a:rPr lang="en-US" altLang="ko-KR" sz="2000" dirty="0">
                <a:latin typeface="AppleGothic" pitchFamily="2" charset="-127"/>
                <a:ea typeface="AppleGothic" pitchFamily="2" charset="-127"/>
              </a:rPr>
              <a:t>(</a:t>
            </a:r>
            <a:r>
              <a:rPr lang="en" altLang="ko-Kore-CZ" sz="2000" dirty="0">
                <a:latin typeface="AppleGothic" pitchFamily="2" charset="-127"/>
                <a:ea typeface="AppleGothic" pitchFamily="2" charset="-127"/>
              </a:rPr>
              <a:t>verb)?</a:t>
            </a:r>
            <a:endParaRPr lang="ko-KR" altLang="en-US" sz="2000" dirty="0">
              <a:latin typeface="AppleGothic" pitchFamily="2" charset="-127"/>
              <a:ea typeface="AppleGothic" pitchFamily="2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35AF132F-6EFD-7FF8-5021-D2FB0D06098B}"/>
              </a:ext>
            </a:extLst>
          </p:cNvPr>
          <p:cNvSpPr/>
          <p:nvPr/>
        </p:nvSpPr>
        <p:spPr>
          <a:xfrm>
            <a:off x="364752" y="2053117"/>
            <a:ext cx="3444688" cy="2303730"/>
          </a:xfrm>
          <a:custGeom>
            <a:avLst/>
            <a:gdLst>
              <a:gd name="connsiteX0" fmla="*/ 0 w 3444688"/>
              <a:gd name="connsiteY0" fmla="*/ 0 h 2303730"/>
              <a:gd name="connsiteX1" fmla="*/ 585597 w 3444688"/>
              <a:gd name="connsiteY1" fmla="*/ 0 h 2303730"/>
              <a:gd name="connsiteX2" fmla="*/ 1343428 w 3444688"/>
              <a:gd name="connsiteY2" fmla="*/ 0 h 2303730"/>
              <a:gd name="connsiteX3" fmla="*/ 2032366 w 3444688"/>
              <a:gd name="connsiteY3" fmla="*/ 0 h 2303730"/>
              <a:gd name="connsiteX4" fmla="*/ 2721304 w 3444688"/>
              <a:gd name="connsiteY4" fmla="*/ 0 h 2303730"/>
              <a:gd name="connsiteX5" fmla="*/ 3444688 w 3444688"/>
              <a:gd name="connsiteY5" fmla="*/ 0 h 2303730"/>
              <a:gd name="connsiteX6" fmla="*/ 3444688 w 3444688"/>
              <a:gd name="connsiteY6" fmla="*/ 575933 h 2303730"/>
              <a:gd name="connsiteX7" fmla="*/ 3444688 w 3444688"/>
              <a:gd name="connsiteY7" fmla="*/ 1128828 h 2303730"/>
              <a:gd name="connsiteX8" fmla="*/ 3444688 w 3444688"/>
              <a:gd name="connsiteY8" fmla="*/ 1704760 h 2303730"/>
              <a:gd name="connsiteX9" fmla="*/ 3444688 w 3444688"/>
              <a:gd name="connsiteY9" fmla="*/ 2303730 h 2303730"/>
              <a:gd name="connsiteX10" fmla="*/ 2686857 w 3444688"/>
              <a:gd name="connsiteY10" fmla="*/ 2303730 h 2303730"/>
              <a:gd name="connsiteX11" fmla="*/ 1997919 w 3444688"/>
              <a:gd name="connsiteY11" fmla="*/ 2303730 h 2303730"/>
              <a:gd name="connsiteX12" fmla="*/ 1343428 w 3444688"/>
              <a:gd name="connsiteY12" fmla="*/ 2303730 h 2303730"/>
              <a:gd name="connsiteX13" fmla="*/ 654491 w 3444688"/>
              <a:gd name="connsiteY13" fmla="*/ 2303730 h 2303730"/>
              <a:gd name="connsiteX14" fmla="*/ 0 w 3444688"/>
              <a:gd name="connsiteY14" fmla="*/ 2303730 h 2303730"/>
              <a:gd name="connsiteX15" fmla="*/ 0 w 3444688"/>
              <a:gd name="connsiteY15" fmla="*/ 1727798 h 2303730"/>
              <a:gd name="connsiteX16" fmla="*/ 0 w 3444688"/>
              <a:gd name="connsiteY16" fmla="*/ 1197940 h 2303730"/>
              <a:gd name="connsiteX17" fmla="*/ 0 w 3444688"/>
              <a:gd name="connsiteY17" fmla="*/ 622007 h 2303730"/>
              <a:gd name="connsiteX18" fmla="*/ 0 w 3444688"/>
              <a:gd name="connsiteY18" fmla="*/ 0 h 2303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444688" h="2303730" extrusionOk="0">
                <a:moveTo>
                  <a:pt x="0" y="0"/>
                </a:moveTo>
                <a:cubicBezTo>
                  <a:pt x="270062" y="20541"/>
                  <a:pt x="358978" y="-22829"/>
                  <a:pt x="585597" y="0"/>
                </a:cubicBezTo>
                <a:cubicBezTo>
                  <a:pt x="812216" y="22829"/>
                  <a:pt x="1052253" y="-4719"/>
                  <a:pt x="1343428" y="0"/>
                </a:cubicBezTo>
                <a:cubicBezTo>
                  <a:pt x="1634603" y="4719"/>
                  <a:pt x="1714600" y="-23000"/>
                  <a:pt x="2032366" y="0"/>
                </a:cubicBezTo>
                <a:cubicBezTo>
                  <a:pt x="2350132" y="23000"/>
                  <a:pt x="2551605" y="-32856"/>
                  <a:pt x="2721304" y="0"/>
                </a:cubicBezTo>
                <a:cubicBezTo>
                  <a:pt x="2891003" y="32856"/>
                  <a:pt x="3224479" y="-326"/>
                  <a:pt x="3444688" y="0"/>
                </a:cubicBezTo>
                <a:cubicBezTo>
                  <a:pt x="3466476" y="285776"/>
                  <a:pt x="3467976" y="413222"/>
                  <a:pt x="3444688" y="575933"/>
                </a:cubicBezTo>
                <a:cubicBezTo>
                  <a:pt x="3421400" y="738644"/>
                  <a:pt x="3455892" y="930920"/>
                  <a:pt x="3444688" y="1128828"/>
                </a:cubicBezTo>
                <a:cubicBezTo>
                  <a:pt x="3433484" y="1326736"/>
                  <a:pt x="3420742" y="1466094"/>
                  <a:pt x="3444688" y="1704760"/>
                </a:cubicBezTo>
                <a:cubicBezTo>
                  <a:pt x="3468634" y="1943426"/>
                  <a:pt x="3459352" y="2105890"/>
                  <a:pt x="3444688" y="2303730"/>
                </a:cubicBezTo>
                <a:cubicBezTo>
                  <a:pt x="3070747" y="2301356"/>
                  <a:pt x="2981487" y="2322535"/>
                  <a:pt x="2686857" y="2303730"/>
                </a:cubicBezTo>
                <a:cubicBezTo>
                  <a:pt x="2392227" y="2284925"/>
                  <a:pt x="2217608" y="2326926"/>
                  <a:pt x="1997919" y="2303730"/>
                </a:cubicBezTo>
                <a:cubicBezTo>
                  <a:pt x="1778230" y="2280534"/>
                  <a:pt x="1629323" y="2292868"/>
                  <a:pt x="1343428" y="2303730"/>
                </a:cubicBezTo>
                <a:cubicBezTo>
                  <a:pt x="1057533" y="2314592"/>
                  <a:pt x="938779" y="2325592"/>
                  <a:pt x="654491" y="2303730"/>
                </a:cubicBezTo>
                <a:cubicBezTo>
                  <a:pt x="370203" y="2281868"/>
                  <a:pt x="287686" y="2276142"/>
                  <a:pt x="0" y="2303730"/>
                </a:cubicBezTo>
                <a:cubicBezTo>
                  <a:pt x="5980" y="2116272"/>
                  <a:pt x="11567" y="1850369"/>
                  <a:pt x="0" y="1727798"/>
                </a:cubicBezTo>
                <a:cubicBezTo>
                  <a:pt x="-11567" y="1605227"/>
                  <a:pt x="23140" y="1406995"/>
                  <a:pt x="0" y="1197940"/>
                </a:cubicBezTo>
                <a:cubicBezTo>
                  <a:pt x="-23140" y="988885"/>
                  <a:pt x="-9703" y="758334"/>
                  <a:pt x="0" y="622007"/>
                </a:cubicBezTo>
                <a:cubicBezTo>
                  <a:pt x="9703" y="485680"/>
                  <a:pt x="12920" y="174223"/>
                  <a:pt x="0" y="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16304318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9864E60F-E0D3-CD8A-2B41-81BDDB7D3E8D}"/>
              </a:ext>
            </a:extLst>
          </p:cNvPr>
          <p:cNvSpPr/>
          <p:nvPr/>
        </p:nvSpPr>
        <p:spPr>
          <a:xfrm>
            <a:off x="4194361" y="2053115"/>
            <a:ext cx="3569073" cy="3406391"/>
          </a:xfrm>
          <a:custGeom>
            <a:avLst/>
            <a:gdLst>
              <a:gd name="connsiteX0" fmla="*/ 0 w 3569073"/>
              <a:gd name="connsiteY0" fmla="*/ 0 h 3406391"/>
              <a:gd name="connsiteX1" fmla="*/ 487773 w 3569073"/>
              <a:gd name="connsiteY1" fmla="*/ 0 h 3406391"/>
              <a:gd name="connsiteX2" fmla="*/ 1154000 w 3569073"/>
              <a:gd name="connsiteY2" fmla="*/ 0 h 3406391"/>
              <a:gd name="connsiteX3" fmla="*/ 1748846 w 3569073"/>
              <a:gd name="connsiteY3" fmla="*/ 0 h 3406391"/>
              <a:gd name="connsiteX4" fmla="*/ 2343691 w 3569073"/>
              <a:gd name="connsiteY4" fmla="*/ 0 h 3406391"/>
              <a:gd name="connsiteX5" fmla="*/ 2867155 w 3569073"/>
              <a:gd name="connsiteY5" fmla="*/ 0 h 3406391"/>
              <a:gd name="connsiteX6" fmla="*/ 3569073 w 3569073"/>
              <a:gd name="connsiteY6" fmla="*/ 0 h 3406391"/>
              <a:gd name="connsiteX7" fmla="*/ 3569073 w 3569073"/>
              <a:gd name="connsiteY7" fmla="*/ 613150 h 3406391"/>
              <a:gd name="connsiteX8" fmla="*/ 3569073 w 3569073"/>
              <a:gd name="connsiteY8" fmla="*/ 1294429 h 3406391"/>
              <a:gd name="connsiteX9" fmla="*/ 3569073 w 3569073"/>
              <a:gd name="connsiteY9" fmla="*/ 2009771 h 3406391"/>
              <a:gd name="connsiteX10" fmla="*/ 3569073 w 3569073"/>
              <a:gd name="connsiteY10" fmla="*/ 2759177 h 3406391"/>
              <a:gd name="connsiteX11" fmla="*/ 3569073 w 3569073"/>
              <a:gd name="connsiteY11" fmla="*/ 3406391 h 3406391"/>
              <a:gd name="connsiteX12" fmla="*/ 2938537 w 3569073"/>
              <a:gd name="connsiteY12" fmla="*/ 3406391 h 3406391"/>
              <a:gd name="connsiteX13" fmla="*/ 2343691 w 3569073"/>
              <a:gd name="connsiteY13" fmla="*/ 3406391 h 3406391"/>
              <a:gd name="connsiteX14" fmla="*/ 1820227 w 3569073"/>
              <a:gd name="connsiteY14" fmla="*/ 3406391 h 3406391"/>
              <a:gd name="connsiteX15" fmla="*/ 1225382 w 3569073"/>
              <a:gd name="connsiteY15" fmla="*/ 3406391 h 3406391"/>
              <a:gd name="connsiteX16" fmla="*/ 559155 w 3569073"/>
              <a:gd name="connsiteY16" fmla="*/ 3406391 h 3406391"/>
              <a:gd name="connsiteX17" fmla="*/ 0 w 3569073"/>
              <a:gd name="connsiteY17" fmla="*/ 3406391 h 3406391"/>
              <a:gd name="connsiteX18" fmla="*/ 0 w 3569073"/>
              <a:gd name="connsiteY18" fmla="*/ 2793241 h 3406391"/>
              <a:gd name="connsiteX19" fmla="*/ 0 w 3569073"/>
              <a:gd name="connsiteY19" fmla="*/ 2146026 h 3406391"/>
              <a:gd name="connsiteX20" fmla="*/ 0 w 3569073"/>
              <a:gd name="connsiteY20" fmla="*/ 1566940 h 3406391"/>
              <a:gd name="connsiteX21" fmla="*/ 0 w 3569073"/>
              <a:gd name="connsiteY21" fmla="*/ 817534 h 3406391"/>
              <a:gd name="connsiteX22" fmla="*/ 0 w 3569073"/>
              <a:gd name="connsiteY22" fmla="*/ 0 h 3406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569073" h="3406391" extrusionOk="0">
                <a:moveTo>
                  <a:pt x="0" y="0"/>
                </a:moveTo>
                <a:cubicBezTo>
                  <a:pt x="161318" y="-10754"/>
                  <a:pt x="332854" y="10723"/>
                  <a:pt x="487773" y="0"/>
                </a:cubicBezTo>
                <a:cubicBezTo>
                  <a:pt x="642692" y="-10723"/>
                  <a:pt x="948653" y="4804"/>
                  <a:pt x="1154000" y="0"/>
                </a:cubicBezTo>
                <a:cubicBezTo>
                  <a:pt x="1359347" y="-4804"/>
                  <a:pt x="1519642" y="1539"/>
                  <a:pt x="1748846" y="0"/>
                </a:cubicBezTo>
                <a:cubicBezTo>
                  <a:pt x="1978050" y="-1539"/>
                  <a:pt x="2049095" y="-18341"/>
                  <a:pt x="2343691" y="0"/>
                </a:cubicBezTo>
                <a:cubicBezTo>
                  <a:pt x="2638287" y="18341"/>
                  <a:pt x="2611148" y="3224"/>
                  <a:pt x="2867155" y="0"/>
                </a:cubicBezTo>
                <a:cubicBezTo>
                  <a:pt x="3123162" y="-3224"/>
                  <a:pt x="3301633" y="-31650"/>
                  <a:pt x="3569073" y="0"/>
                </a:cubicBezTo>
                <a:cubicBezTo>
                  <a:pt x="3588427" y="277418"/>
                  <a:pt x="3559474" y="358803"/>
                  <a:pt x="3569073" y="613150"/>
                </a:cubicBezTo>
                <a:cubicBezTo>
                  <a:pt x="3578673" y="867497"/>
                  <a:pt x="3540007" y="1065148"/>
                  <a:pt x="3569073" y="1294429"/>
                </a:cubicBezTo>
                <a:cubicBezTo>
                  <a:pt x="3598139" y="1523710"/>
                  <a:pt x="3598574" y="1866591"/>
                  <a:pt x="3569073" y="2009771"/>
                </a:cubicBezTo>
                <a:cubicBezTo>
                  <a:pt x="3539572" y="2152951"/>
                  <a:pt x="3556066" y="2509006"/>
                  <a:pt x="3569073" y="2759177"/>
                </a:cubicBezTo>
                <a:cubicBezTo>
                  <a:pt x="3582080" y="3009348"/>
                  <a:pt x="3598355" y="3205677"/>
                  <a:pt x="3569073" y="3406391"/>
                </a:cubicBezTo>
                <a:cubicBezTo>
                  <a:pt x="3386763" y="3375117"/>
                  <a:pt x="3127176" y="3382367"/>
                  <a:pt x="2938537" y="3406391"/>
                </a:cubicBezTo>
                <a:cubicBezTo>
                  <a:pt x="2749898" y="3430415"/>
                  <a:pt x="2469785" y="3429616"/>
                  <a:pt x="2343691" y="3406391"/>
                </a:cubicBezTo>
                <a:cubicBezTo>
                  <a:pt x="2217597" y="3383166"/>
                  <a:pt x="2065248" y="3390946"/>
                  <a:pt x="1820227" y="3406391"/>
                </a:cubicBezTo>
                <a:cubicBezTo>
                  <a:pt x="1575206" y="3421836"/>
                  <a:pt x="1405695" y="3436047"/>
                  <a:pt x="1225382" y="3406391"/>
                </a:cubicBezTo>
                <a:cubicBezTo>
                  <a:pt x="1045069" y="3376735"/>
                  <a:pt x="888603" y="3378363"/>
                  <a:pt x="559155" y="3406391"/>
                </a:cubicBezTo>
                <a:cubicBezTo>
                  <a:pt x="229707" y="3434419"/>
                  <a:pt x="133583" y="3429546"/>
                  <a:pt x="0" y="3406391"/>
                </a:cubicBezTo>
                <a:cubicBezTo>
                  <a:pt x="-5895" y="3242256"/>
                  <a:pt x="-5020" y="2979373"/>
                  <a:pt x="0" y="2793241"/>
                </a:cubicBezTo>
                <a:cubicBezTo>
                  <a:pt x="5020" y="2607109"/>
                  <a:pt x="30656" y="2433646"/>
                  <a:pt x="0" y="2146026"/>
                </a:cubicBezTo>
                <a:cubicBezTo>
                  <a:pt x="-30656" y="1858406"/>
                  <a:pt x="4435" y="1718842"/>
                  <a:pt x="0" y="1566940"/>
                </a:cubicBezTo>
                <a:cubicBezTo>
                  <a:pt x="-4435" y="1415038"/>
                  <a:pt x="4653" y="1053784"/>
                  <a:pt x="0" y="817534"/>
                </a:cubicBezTo>
                <a:cubicBezTo>
                  <a:pt x="-4653" y="581284"/>
                  <a:pt x="30153" y="351371"/>
                  <a:pt x="0" y="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16304318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5554E76F-3520-D3D1-9568-DE1DF768D329}"/>
              </a:ext>
            </a:extLst>
          </p:cNvPr>
          <p:cNvSpPr/>
          <p:nvPr/>
        </p:nvSpPr>
        <p:spPr>
          <a:xfrm>
            <a:off x="8031816" y="2053115"/>
            <a:ext cx="3933266" cy="2240979"/>
          </a:xfrm>
          <a:custGeom>
            <a:avLst/>
            <a:gdLst>
              <a:gd name="connsiteX0" fmla="*/ 0 w 3933266"/>
              <a:gd name="connsiteY0" fmla="*/ 0 h 2240979"/>
              <a:gd name="connsiteX1" fmla="*/ 537546 w 3933266"/>
              <a:gd name="connsiteY1" fmla="*/ 0 h 2240979"/>
              <a:gd name="connsiteX2" fmla="*/ 1271756 w 3933266"/>
              <a:gd name="connsiteY2" fmla="*/ 0 h 2240979"/>
              <a:gd name="connsiteX3" fmla="*/ 1927300 w 3933266"/>
              <a:gd name="connsiteY3" fmla="*/ 0 h 2240979"/>
              <a:gd name="connsiteX4" fmla="*/ 2582845 w 3933266"/>
              <a:gd name="connsiteY4" fmla="*/ 0 h 2240979"/>
              <a:gd name="connsiteX5" fmla="*/ 3159724 w 3933266"/>
              <a:gd name="connsiteY5" fmla="*/ 0 h 2240979"/>
              <a:gd name="connsiteX6" fmla="*/ 3933266 w 3933266"/>
              <a:gd name="connsiteY6" fmla="*/ 0 h 2240979"/>
              <a:gd name="connsiteX7" fmla="*/ 3933266 w 3933266"/>
              <a:gd name="connsiteY7" fmla="*/ 515425 h 2240979"/>
              <a:gd name="connsiteX8" fmla="*/ 3933266 w 3933266"/>
              <a:gd name="connsiteY8" fmla="*/ 1075670 h 2240979"/>
              <a:gd name="connsiteX9" fmla="*/ 3933266 w 3933266"/>
              <a:gd name="connsiteY9" fmla="*/ 1658324 h 2240979"/>
              <a:gd name="connsiteX10" fmla="*/ 3933266 w 3933266"/>
              <a:gd name="connsiteY10" fmla="*/ 2240979 h 2240979"/>
              <a:gd name="connsiteX11" fmla="*/ 3277722 w 3933266"/>
              <a:gd name="connsiteY11" fmla="*/ 2240979 h 2240979"/>
              <a:gd name="connsiteX12" fmla="*/ 2661510 w 3933266"/>
              <a:gd name="connsiteY12" fmla="*/ 2240979 h 2240979"/>
              <a:gd name="connsiteX13" fmla="*/ 2005966 w 3933266"/>
              <a:gd name="connsiteY13" fmla="*/ 2240979 h 2240979"/>
              <a:gd name="connsiteX14" fmla="*/ 1429087 w 3933266"/>
              <a:gd name="connsiteY14" fmla="*/ 2240979 h 2240979"/>
              <a:gd name="connsiteX15" fmla="*/ 773542 w 3933266"/>
              <a:gd name="connsiteY15" fmla="*/ 2240979 h 2240979"/>
              <a:gd name="connsiteX16" fmla="*/ 0 w 3933266"/>
              <a:gd name="connsiteY16" fmla="*/ 2240979 h 2240979"/>
              <a:gd name="connsiteX17" fmla="*/ 0 w 3933266"/>
              <a:gd name="connsiteY17" fmla="*/ 1635915 h 2240979"/>
              <a:gd name="connsiteX18" fmla="*/ 0 w 3933266"/>
              <a:gd name="connsiteY18" fmla="*/ 1098080 h 2240979"/>
              <a:gd name="connsiteX19" fmla="*/ 0 w 3933266"/>
              <a:gd name="connsiteY19" fmla="*/ 560245 h 2240979"/>
              <a:gd name="connsiteX20" fmla="*/ 0 w 3933266"/>
              <a:gd name="connsiteY20" fmla="*/ 0 h 2240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933266" h="2240979" extrusionOk="0">
                <a:moveTo>
                  <a:pt x="0" y="0"/>
                </a:moveTo>
                <a:cubicBezTo>
                  <a:pt x="126544" y="9930"/>
                  <a:pt x="393789" y="8303"/>
                  <a:pt x="537546" y="0"/>
                </a:cubicBezTo>
                <a:cubicBezTo>
                  <a:pt x="681303" y="-8303"/>
                  <a:pt x="958096" y="-9996"/>
                  <a:pt x="1271756" y="0"/>
                </a:cubicBezTo>
                <a:cubicBezTo>
                  <a:pt x="1585416" y="9996"/>
                  <a:pt x="1766413" y="31226"/>
                  <a:pt x="1927300" y="0"/>
                </a:cubicBezTo>
                <a:cubicBezTo>
                  <a:pt x="2088187" y="-31226"/>
                  <a:pt x="2425003" y="30525"/>
                  <a:pt x="2582845" y="0"/>
                </a:cubicBezTo>
                <a:cubicBezTo>
                  <a:pt x="2740688" y="-30525"/>
                  <a:pt x="2944407" y="4395"/>
                  <a:pt x="3159724" y="0"/>
                </a:cubicBezTo>
                <a:cubicBezTo>
                  <a:pt x="3375041" y="-4395"/>
                  <a:pt x="3705569" y="-3763"/>
                  <a:pt x="3933266" y="0"/>
                </a:cubicBezTo>
                <a:cubicBezTo>
                  <a:pt x="3912633" y="160947"/>
                  <a:pt x="3947948" y="368164"/>
                  <a:pt x="3933266" y="515425"/>
                </a:cubicBezTo>
                <a:cubicBezTo>
                  <a:pt x="3918584" y="662687"/>
                  <a:pt x="3924144" y="872585"/>
                  <a:pt x="3933266" y="1075670"/>
                </a:cubicBezTo>
                <a:cubicBezTo>
                  <a:pt x="3942388" y="1278755"/>
                  <a:pt x="3918645" y="1499674"/>
                  <a:pt x="3933266" y="1658324"/>
                </a:cubicBezTo>
                <a:cubicBezTo>
                  <a:pt x="3947887" y="1816974"/>
                  <a:pt x="3921737" y="2029115"/>
                  <a:pt x="3933266" y="2240979"/>
                </a:cubicBezTo>
                <a:cubicBezTo>
                  <a:pt x="3646723" y="2257438"/>
                  <a:pt x="3458620" y="2252921"/>
                  <a:pt x="3277722" y="2240979"/>
                </a:cubicBezTo>
                <a:cubicBezTo>
                  <a:pt x="3096824" y="2229037"/>
                  <a:pt x="2904149" y="2256626"/>
                  <a:pt x="2661510" y="2240979"/>
                </a:cubicBezTo>
                <a:cubicBezTo>
                  <a:pt x="2418871" y="2225332"/>
                  <a:pt x="2231495" y="2218718"/>
                  <a:pt x="2005966" y="2240979"/>
                </a:cubicBezTo>
                <a:cubicBezTo>
                  <a:pt x="1780437" y="2263240"/>
                  <a:pt x="1623686" y="2259963"/>
                  <a:pt x="1429087" y="2240979"/>
                </a:cubicBezTo>
                <a:cubicBezTo>
                  <a:pt x="1234488" y="2221995"/>
                  <a:pt x="910712" y="2237938"/>
                  <a:pt x="773542" y="2240979"/>
                </a:cubicBezTo>
                <a:cubicBezTo>
                  <a:pt x="636372" y="2244020"/>
                  <a:pt x="287322" y="2219773"/>
                  <a:pt x="0" y="2240979"/>
                </a:cubicBezTo>
                <a:cubicBezTo>
                  <a:pt x="-8672" y="1968578"/>
                  <a:pt x="-4701" y="1846711"/>
                  <a:pt x="0" y="1635915"/>
                </a:cubicBezTo>
                <a:cubicBezTo>
                  <a:pt x="4701" y="1425119"/>
                  <a:pt x="-23425" y="1324605"/>
                  <a:pt x="0" y="1098080"/>
                </a:cubicBezTo>
                <a:cubicBezTo>
                  <a:pt x="23425" y="871556"/>
                  <a:pt x="-14573" y="828857"/>
                  <a:pt x="0" y="560245"/>
                </a:cubicBezTo>
                <a:cubicBezTo>
                  <a:pt x="14573" y="291634"/>
                  <a:pt x="3055" y="137673"/>
                  <a:pt x="0" y="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16304318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1471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DFF091E-E955-784D-814E-0B442A47C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683" y="1240076"/>
            <a:ext cx="2727813" cy="4584527"/>
          </a:xfrm>
        </p:spPr>
        <p:txBody>
          <a:bodyPr>
            <a:normAutofit/>
          </a:bodyPr>
          <a:lstStyle/>
          <a:p>
            <a:r>
              <a:rPr kumimoji="1" lang="en-US" altLang="ko-Kore-CZ" dirty="0">
                <a:solidFill>
                  <a:srgbClr val="FFFFFF"/>
                </a:solidFill>
              </a:rPr>
              <a:t>Key sentences</a:t>
            </a:r>
            <a:br>
              <a:rPr kumimoji="1" lang="en-US" altLang="ko-Kore-CZ" dirty="0">
                <a:solidFill>
                  <a:srgbClr val="FFFFFF"/>
                </a:solidFill>
              </a:rPr>
            </a:br>
            <a:r>
              <a:rPr kumimoji="1" lang="en-US" altLang="ko-Kore-CZ" dirty="0">
                <a:solidFill>
                  <a:srgbClr val="FFFFFF"/>
                </a:solidFill>
              </a:rPr>
              <a:t>-</a:t>
            </a:r>
            <a:r>
              <a:rPr kumimoji="1" lang="ko-KR" altLang="en-US" dirty="0">
                <a:solidFill>
                  <a:srgbClr val="FFFFFF"/>
                </a:solidFill>
              </a:rPr>
              <a:t> </a:t>
            </a:r>
            <a:r>
              <a:rPr kumimoji="1" lang="en-US" altLang="ko-KR" dirty="0">
                <a:solidFill>
                  <a:srgbClr val="FFFFFF"/>
                </a:solidFill>
              </a:rPr>
              <a:t>time &amp; date</a:t>
            </a:r>
            <a:endParaRPr kumimoji="1" lang="ko-Kore-CZ" altLang="en-US" dirty="0">
              <a:solidFill>
                <a:srgbClr val="FFFFFF"/>
              </a:solidFill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F4A45BD2-3470-B0BA-9BA7-1CCA4DAB37A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03" y="-2"/>
            <a:ext cx="1219169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7042C33A-455A-6849-765E-BBEC81EDD711}"/>
              </a:ext>
            </a:extLst>
          </p:cNvPr>
          <p:cNvSpPr/>
          <p:nvPr/>
        </p:nvSpPr>
        <p:spPr>
          <a:xfrm>
            <a:off x="242011" y="396903"/>
            <a:ext cx="3614366" cy="622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When is your </a:t>
            </a:r>
            <a:r>
              <a:rPr lang="en-US" altLang="ko-KR" dirty="0">
                <a:solidFill>
                  <a:srgbClr val="00B0F0"/>
                </a:solidFill>
              </a:rPr>
              <a:t>~</a:t>
            </a:r>
            <a:r>
              <a:rPr lang="en-US" altLang="ko-KR" dirty="0"/>
              <a:t> ?</a:t>
            </a:r>
          </a:p>
          <a:p>
            <a:pPr algn="ctr"/>
            <a:r>
              <a:rPr lang="en-US" altLang="ko-KR" dirty="0">
                <a:solidFill>
                  <a:srgbClr val="00B0F0"/>
                </a:solidFill>
              </a:rPr>
              <a:t>~</a:t>
            </a:r>
            <a:r>
              <a:rPr lang="en-US" altLang="ko-KR" dirty="0"/>
              <a:t> </a:t>
            </a:r>
            <a:r>
              <a:rPr lang="ko-KR" altLang="en-US" dirty="0"/>
              <a:t>이 </a:t>
            </a:r>
            <a:r>
              <a:rPr lang="ko-KR" altLang="en-US" dirty="0" err="1"/>
              <a:t>언제입</a:t>
            </a:r>
            <a:r>
              <a:rPr lang="en-US" altLang="ko-KR" dirty="0"/>
              <a:t>(</a:t>
            </a:r>
            <a:r>
              <a:rPr lang="ko-KR" altLang="en-US" dirty="0"/>
              <a:t>십</a:t>
            </a:r>
            <a:r>
              <a:rPr lang="en-US" altLang="ko-KR" dirty="0"/>
              <a:t>)</a:t>
            </a:r>
            <a:r>
              <a:rPr lang="ko-KR" altLang="en-US" dirty="0"/>
              <a:t>니까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40BB5017-AD17-573A-53E9-0757BAD2A500}"/>
              </a:ext>
            </a:extLst>
          </p:cNvPr>
          <p:cNvSpPr/>
          <p:nvPr/>
        </p:nvSpPr>
        <p:spPr>
          <a:xfrm>
            <a:off x="242011" y="1347161"/>
            <a:ext cx="3614366" cy="5005161"/>
          </a:xfrm>
          <a:prstGeom prst="rect">
            <a:avLst/>
          </a:prstGeom>
          <a:solidFill>
            <a:srgbClr val="E9E7E4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chemeClr val="tx1"/>
                </a:solidFill>
              </a:rPr>
              <a:t>When is the </a:t>
            </a:r>
            <a:r>
              <a:rPr lang="en-US" altLang="ko-KR" sz="2000" dirty="0">
                <a:solidFill>
                  <a:srgbClr val="00B0F0"/>
                </a:solidFill>
              </a:rPr>
              <a:t>vacation</a:t>
            </a:r>
            <a:r>
              <a:rPr lang="en-US" altLang="ko-KR" sz="2000" dirty="0">
                <a:solidFill>
                  <a:schemeClr val="tx1"/>
                </a:solidFill>
              </a:rPr>
              <a:t>?</a:t>
            </a:r>
            <a:br>
              <a:rPr lang="en-US" altLang="ko-KR" sz="2000" dirty="0">
                <a:solidFill>
                  <a:schemeClr val="tx1"/>
                </a:solidFill>
              </a:rPr>
            </a:br>
            <a:r>
              <a:rPr lang="ko-KR" altLang="en-US" sz="2000" dirty="0">
                <a:solidFill>
                  <a:srgbClr val="00B0F0"/>
                </a:solidFill>
              </a:rPr>
              <a:t>휴가</a:t>
            </a:r>
            <a:r>
              <a:rPr lang="ko-KR" altLang="en-US" sz="2000" dirty="0">
                <a:solidFill>
                  <a:schemeClr val="tx1"/>
                </a:solidFill>
              </a:rPr>
              <a:t>가 </a:t>
            </a:r>
            <a:r>
              <a:rPr lang="ko-KR" altLang="en-US" sz="2000" dirty="0" err="1">
                <a:solidFill>
                  <a:schemeClr val="tx1"/>
                </a:solidFill>
              </a:rPr>
              <a:t>언제십니까</a:t>
            </a:r>
            <a:r>
              <a:rPr lang="en-US" altLang="ko-KR" sz="2000" dirty="0">
                <a:solidFill>
                  <a:schemeClr val="tx1"/>
                </a:solidFill>
              </a:rPr>
              <a:t>?</a:t>
            </a:r>
            <a:br>
              <a:rPr lang="en-US" altLang="ko-KR" sz="2000" dirty="0">
                <a:solidFill>
                  <a:schemeClr val="tx1"/>
                </a:solidFill>
              </a:rPr>
            </a:br>
            <a:r>
              <a:rPr lang="en-US" altLang="ko-KR" sz="2000" dirty="0">
                <a:solidFill>
                  <a:schemeClr val="tx1"/>
                </a:solidFill>
              </a:rPr>
              <a:t>[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hyuga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-ga 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eonje-simnikka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?]</a:t>
            </a:r>
            <a:br>
              <a:rPr lang="en-US" altLang="ko-KR" sz="2000" dirty="0">
                <a:solidFill>
                  <a:schemeClr val="tx1"/>
                </a:solidFill>
              </a:rPr>
            </a:br>
            <a:endParaRPr lang="en-US" altLang="ko-KR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chemeClr val="tx1"/>
                </a:solidFill>
              </a:rPr>
              <a:t>When is your</a:t>
            </a:r>
            <a:r>
              <a:rPr lang="ko-KR" altLang="en-US" sz="2000" dirty="0">
                <a:solidFill>
                  <a:schemeClr val="tx1"/>
                </a:solidFill>
              </a:rPr>
              <a:t> </a:t>
            </a:r>
            <a:r>
              <a:rPr lang="en-US" altLang="ko-KR" sz="2000" dirty="0">
                <a:solidFill>
                  <a:srgbClr val="00B0F0"/>
                </a:solidFill>
              </a:rPr>
              <a:t>Final test</a:t>
            </a:r>
            <a:r>
              <a:rPr lang="en-US" altLang="ko-KR" sz="2000" dirty="0">
                <a:solidFill>
                  <a:schemeClr val="tx1"/>
                </a:solidFill>
              </a:rPr>
              <a:t>?</a:t>
            </a:r>
            <a:br>
              <a:rPr lang="en-US" altLang="ko-KR" sz="2000" dirty="0">
                <a:solidFill>
                  <a:schemeClr val="tx1"/>
                </a:solidFill>
              </a:rPr>
            </a:br>
            <a:r>
              <a:rPr lang="ko-KR" altLang="en-US" sz="2000" dirty="0">
                <a:solidFill>
                  <a:srgbClr val="00B0F0"/>
                </a:solidFill>
              </a:rPr>
              <a:t>기말고사</a:t>
            </a:r>
            <a:r>
              <a:rPr lang="ko-KR" altLang="en-US" sz="2000" dirty="0">
                <a:solidFill>
                  <a:schemeClr val="tx1"/>
                </a:solidFill>
              </a:rPr>
              <a:t>가 </a:t>
            </a:r>
            <a:r>
              <a:rPr lang="ko-KR" altLang="en-US" sz="2000" dirty="0" err="1">
                <a:solidFill>
                  <a:schemeClr val="tx1"/>
                </a:solidFill>
              </a:rPr>
              <a:t>언제입니까</a:t>
            </a:r>
            <a:r>
              <a:rPr lang="en-US" altLang="ko-KR" sz="2000" dirty="0">
                <a:solidFill>
                  <a:schemeClr val="tx1"/>
                </a:solidFill>
              </a:rPr>
              <a:t>?</a:t>
            </a:r>
            <a:br>
              <a:rPr lang="en-US" altLang="ko-KR" sz="2000" dirty="0">
                <a:solidFill>
                  <a:schemeClr val="tx1"/>
                </a:solidFill>
              </a:rPr>
            </a:br>
            <a:r>
              <a:rPr lang="en-US" altLang="ko-KR" sz="2000" dirty="0">
                <a:solidFill>
                  <a:schemeClr val="tx1"/>
                </a:solidFill>
              </a:rPr>
              <a:t>[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gimalgosa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-ga</a:t>
            </a:r>
            <a:r>
              <a:rPr lang="en-US" altLang="ko-KR" sz="2000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eonje-imnikka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?]</a:t>
            </a:r>
            <a:endParaRPr lang="en-US" altLang="ko-KR" sz="2000" dirty="0">
              <a:solidFill>
                <a:schemeClr val="tx1"/>
              </a:solidFill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DA2CDAB2-6FA9-32CD-CF6A-340C862BB73A}"/>
              </a:ext>
            </a:extLst>
          </p:cNvPr>
          <p:cNvSpPr/>
          <p:nvPr/>
        </p:nvSpPr>
        <p:spPr>
          <a:xfrm>
            <a:off x="4222038" y="400556"/>
            <a:ext cx="3614366" cy="622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00B0F0"/>
                </a:solidFill>
              </a:rPr>
              <a:t>~</a:t>
            </a:r>
            <a:r>
              <a:rPr lang="en-US" altLang="ko-KR" dirty="0"/>
              <a:t> will be on </a:t>
            </a:r>
            <a:r>
              <a:rPr lang="en-US" altLang="ko-KR" u="sng" dirty="0"/>
              <a:t>(N: date)</a:t>
            </a:r>
            <a:r>
              <a:rPr lang="en-US" altLang="ko-KR" dirty="0"/>
              <a:t>.</a:t>
            </a:r>
          </a:p>
          <a:p>
            <a:pPr algn="ctr"/>
            <a:r>
              <a:rPr lang="en-US" altLang="ko-KR" dirty="0">
                <a:solidFill>
                  <a:srgbClr val="00B0F0"/>
                </a:solidFill>
              </a:rPr>
              <a:t>~</a:t>
            </a:r>
            <a:r>
              <a:rPr lang="en-US" altLang="ko-KR" dirty="0"/>
              <a:t> </a:t>
            </a:r>
            <a:r>
              <a:rPr lang="ko-KR" altLang="en-US" dirty="0"/>
              <a:t>은 </a:t>
            </a:r>
            <a:r>
              <a:rPr lang="en-US" altLang="ko-KR" u="sng" dirty="0"/>
              <a:t>N</a:t>
            </a:r>
            <a:r>
              <a:rPr lang="ko-KR" altLang="en-US" u="sng" dirty="0"/>
              <a:t>월 </a:t>
            </a:r>
            <a:r>
              <a:rPr lang="en-US" altLang="ko-KR" u="sng" dirty="0"/>
              <a:t>N</a:t>
            </a:r>
            <a:r>
              <a:rPr lang="ko-KR" altLang="en-US" u="sng" dirty="0"/>
              <a:t>일 </a:t>
            </a:r>
            <a:r>
              <a:rPr lang="en-US" altLang="ko-KR" u="sng" dirty="0"/>
              <a:t>N</a:t>
            </a:r>
            <a:r>
              <a:rPr lang="ko-KR" altLang="en-US" u="sng" dirty="0"/>
              <a:t>요일</a:t>
            </a:r>
            <a:r>
              <a:rPr lang="ko-KR" altLang="en-US" dirty="0"/>
              <a:t>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5B65F63F-87A9-FF19-3690-9AA5620F2E25}"/>
              </a:ext>
            </a:extLst>
          </p:cNvPr>
          <p:cNvSpPr/>
          <p:nvPr/>
        </p:nvSpPr>
        <p:spPr>
          <a:xfrm>
            <a:off x="4222038" y="1350814"/>
            <a:ext cx="3614366" cy="5005161"/>
          </a:xfrm>
          <a:prstGeom prst="rect">
            <a:avLst/>
          </a:prstGeom>
          <a:solidFill>
            <a:srgbClr val="E9E7E4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00B0F0"/>
                </a:solidFill>
              </a:rPr>
              <a:t>Next concert</a:t>
            </a:r>
            <a:r>
              <a:rPr lang="en-US" altLang="ko-KR" sz="2000" dirty="0">
                <a:solidFill>
                  <a:schemeClr val="tx1"/>
                </a:solidFill>
              </a:rPr>
              <a:t> will be on </a:t>
            </a:r>
            <a:r>
              <a:rPr lang="en-US" altLang="ko-KR" sz="2000" u="sng" dirty="0">
                <a:solidFill>
                  <a:schemeClr val="tx1"/>
                </a:solidFill>
              </a:rPr>
              <a:t>Wednesday, November 16</a:t>
            </a:r>
            <a:r>
              <a:rPr lang="en-US" altLang="ko-KR" sz="2000" u="sng" baseline="30000" dirty="0">
                <a:solidFill>
                  <a:schemeClr val="tx1"/>
                </a:solidFill>
              </a:rPr>
              <a:t>th</a:t>
            </a:r>
            <a:r>
              <a:rPr lang="en-US" altLang="ko-KR" sz="2000" dirty="0">
                <a:solidFill>
                  <a:schemeClr val="tx1"/>
                </a:solidFill>
              </a:rPr>
              <a:t>.</a:t>
            </a:r>
            <a:br>
              <a:rPr lang="en-US" altLang="ko-KR" sz="2000" dirty="0">
                <a:solidFill>
                  <a:schemeClr val="tx1"/>
                </a:solidFill>
              </a:rPr>
            </a:br>
            <a:r>
              <a:rPr lang="ko-KR" altLang="en-US" sz="2000" dirty="0">
                <a:solidFill>
                  <a:srgbClr val="00B0F0"/>
                </a:solidFill>
              </a:rPr>
              <a:t>다음 콘서트는 </a:t>
            </a:r>
            <a:r>
              <a:rPr lang="en-US" altLang="ko-KR" sz="2000" dirty="0">
                <a:solidFill>
                  <a:schemeClr val="tx1"/>
                </a:solidFill>
              </a:rPr>
              <a:t>11</a:t>
            </a:r>
            <a:r>
              <a:rPr lang="ko-KR" altLang="en-US" sz="2000" dirty="0">
                <a:solidFill>
                  <a:schemeClr val="tx1"/>
                </a:solidFill>
              </a:rPr>
              <a:t>월 </a:t>
            </a:r>
            <a:r>
              <a:rPr lang="en-US" altLang="ko-KR" sz="2000" dirty="0">
                <a:solidFill>
                  <a:schemeClr val="tx1"/>
                </a:solidFill>
              </a:rPr>
              <a:t>16</a:t>
            </a:r>
            <a:r>
              <a:rPr lang="ko-KR" altLang="en-US" sz="2000" dirty="0">
                <a:solidFill>
                  <a:schemeClr val="tx1"/>
                </a:solidFill>
              </a:rPr>
              <a:t>일 수요일입니다</a:t>
            </a:r>
            <a:r>
              <a:rPr lang="en-US" altLang="ko-KR" sz="2000" dirty="0">
                <a:solidFill>
                  <a:schemeClr val="tx1"/>
                </a:solidFill>
              </a:rPr>
              <a:t>.</a:t>
            </a:r>
            <a:br>
              <a:rPr lang="en-US" altLang="ko-KR" sz="2000" dirty="0">
                <a:solidFill>
                  <a:schemeClr val="tx1"/>
                </a:solidFill>
              </a:rPr>
            </a:br>
            <a:r>
              <a:rPr lang="en-US" altLang="ko-KR" sz="2000" dirty="0">
                <a:solidFill>
                  <a:schemeClr val="tx1"/>
                </a:solidFill>
              </a:rPr>
              <a:t>[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daeum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(</a:t>
            </a:r>
            <a:r>
              <a:rPr lang="en-US" altLang="ko-KR" sz="2000" b="0" i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concert)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neun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11wol 16il 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suyoirimnida</a:t>
            </a:r>
            <a:r>
              <a:rPr lang="en-US" altLang="ko-KR" sz="2000" dirty="0">
                <a:solidFill>
                  <a:srgbClr val="000000"/>
                </a:solidFill>
                <a:latin typeface="Tahoma" panose="020B0604030504040204" pitchFamily="34" charset="0"/>
              </a:rPr>
              <a:t>]</a:t>
            </a:r>
            <a:br>
              <a:rPr lang="en-US" altLang="ko-KR" sz="2000" dirty="0">
                <a:solidFill>
                  <a:schemeClr val="tx1"/>
                </a:solidFill>
              </a:rPr>
            </a:br>
            <a:endParaRPr lang="en-US" altLang="ko-KR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00B0F0"/>
                </a:solidFill>
              </a:rPr>
              <a:t>Mid-term test</a:t>
            </a:r>
            <a:r>
              <a:rPr lang="en-US" altLang="ko-KR" sz="2000" dirty="0">
                <a:solidFill>
                  <a:schemeClr val="tx1"/>
                </a:solidFill>
              </a:rPr>
              <a:t> will be </a:t>
            </a:r>
            <a:r>
              <a:rPr lang="en-US" altLang="ko-KR" sz="2000" u="sng" dirty="0">
                <a:solidFill>
                  <a:schemeClr val="tx1"/>
                </a:solidFill>
              </a:rPr>
              <a:t>December 25</a:t>
            </a:r>
            <a:r>
              <a:rPr lang="en-US" altLang="ko-KR" sz="2000" u="sng" baseline="30000" dirty="0">
                <a:solidFill>
                  <a:schemeClr val="tx1"/>
                </a:solidFill>
              </a:rPr>
              <a:t>th</a:t>
            </a:r>
            <a:r>
              <a:rPr lang="en-US" altLang="ko-KR" sz="2000" dirty="0">
                <a:solidFill>
                  <a:schemeClr val="tx1"/>
                </a:solidFill>
              </a:rPr>
              <a:t>.</a:t>
            </a:r>
            <a:br>
              <a:rPr lang="en-US" altLang="ko-KR" sz="2000" dirty="0">
                <a:solidFill>
                  <a:schemeClr val="tx1"/>
                </a:solidFill>
              </a:rPr>
            </a:br>
            <a:r>
              <a:rPr lang="ko-KR" altLang="en-US" sz="2000" dirty="0">
                <a:solidFill>
                  <a:srgbClr val="00B0F0"/>
                </a:solidFill>
              </a:rPr>
              <a:t>중간고사</a:t>
            </a:r>
            <a:r>
              <a:rPr lang="ko-KR" altLang="en-US" sz="2000" dirty="0">
                <a:solidFill>
                  <a:schemeClr val="tx1"/>
                </a:solidFill>
              </a:rPr>
              <a:t>는 </a:t>
            </a:r>
            <a:r>
              <a:rPr lang="en-US" altLang="ko-KR" sz="2000" u="sng" dirty="0">
                <a:solidFill>
                  <a:schemeClr val="tx1"/>
                </a:solidFill>
              </a:rPr>
              <a:t>12</a:t>
            </a:r>
            <a:r>
              <a:rPr lang="ko-KR" altLang="en-US" sz="2000" u="sng" dirty="0">
                <a:solidFill>
                  <a:schemeClr val="tx1"/>
                </a:solidFill>
              </a:rPr>
              <a:t>월 </a:t>
            </a:r>
            <a:r>
              <a:rPr lang="en-US" altLang="ko-KR" sz="2000" u="sng" dirty="0">
                <a:solidFill>
                  <a:schemeClr val="tx1"/>
                </a:solidFill>
              </a:rPr>
              <a:t>25</a:t>
            </a:r>
            <a:r>
              <a:rPr lang="ko-KR" altLang="en-US" sz="2000" u="sng" dirty="0">
                <a:solidFill>
                  <a:schemeClr val="tx1"/>
                </a:solidFill>
              </a:rPr>
              <a:t>일</a:t>
            </a:r>
            <a:r>
              <a:rPr lang="ko-KR" altLang="en-US" sz="2000" dirty="0">
                <a:solidFill>
                  <a:schemeClr val="tx1"/>
                </a:solidFill>
              </a:rPr>
              <a:t>입니다</a:t>
            </a:r>
            <a:r>
              <a:rPr lang="en-US" altLang="ko-KR" sz="2000" dirty="0">
                <a:solidFill>
                  <a:schemeClr val="tx1"/>
                </a:solidFill>
              </a:rPr>
              <a:t>.</a:t>
            </a:r>
            <a:br>
              <a:rPr lang="en-US" altLang="ko-KR" sz="2000" dirty="0">
                <a:solidFill>
                  <a:schemeClr val="tx1"/>
                </a:solidFill>
              </a:rPr>
            </a:br>
            <a:r>
              <a:rPr lang="en-US" altLang="ko-KR" sz="2000" dirty="0">
                <a:solidFill>
                  <a:schemeClr val="tx1"/>
                </a:solidFill>
              </a:rPr>
              <a:t>[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junggangosa-neun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12wol 25irimnida.]</a:t>
            </a:r>
            <a:endParaRPr lang="en-US" altLang="ko-KR" sz="2000" dirty="0">
              <a:solidFill>
                <a:schemeClr val="tx1"/>
              </a:solidFill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708490A5-B665-7A4B-964D-4D899C5C345C}"/>
              </a:ext>
            </a:extLst>
          </p:cNvPr>
          <p:cNvSpPr/>
          <p:nvPr/>
        </p:nvSpPr>
        <p:spPr>
          <a:xfrm>
            <a:off x="8207018" y="391593"/>
            <a:ext cx="3614366" cy="622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/>
              <a:t>What date does </a:t>
            </a:r>
            <a:r>
              <a:rPr lang="en-US" altLang="ko-KR" sz="1600" dirty="0">
                <a:solidFill>
                  <a:srgbClr val="00B0F0"/>
                </a:solidFill>
              </a:rPr>
              <a:t>(schedule) </a:t>
            </a:r>
            <a:r>
              <a:rPr lang="en-US" altLang="ko-KR" sz="1600" dirty="0"/>
              <a:t>(end/start)?</a:t>
            </a:r>
          </a:p>
          <a:p>
            <a:pPr algn="ctr"/>
            <a:r>
              <a:rPr lang="en-US" altLang="ko-KR" sz="1600" dirty="0">
                <a:solidFill>
                  <a:srgbClr val="00B0F0"/>
                </a:solidFill>
              </a:rPr>
              <a:t>(schedule)</a:t>
            </a:r>
            <a:r>
              <a:rPr lang="ko-KR" altLang="en-US" sz="1600" dirty="0"/>
              <a:t>이 언제 </a:t>
            </a:r>
            <a:r>
              <a:rPr lang="en-US" altLang="ko-KR" sz="1600" dirty="0"/>
              <a:t>(</a:t>
            </a:r>
            <a:r>
              <a:rPr lang="ko-KR" altLang="en-US" sz="1600" dirty="0"/>
              <a:t>끝나지</a:t>
            </a:r>
            <a:r>
              <a:rPr lang="en-US" altLang="ko-KR" sz="1600" dirty="0"/>
              <a:t>/</a:t>
            </a:r>
            <a:r>
              <a:rPr lang="ko-KR" altLang="en-US" sz="1600" dirty="0"/>
              <a:t>시작하지</a:t>
            </a:r>
            <a:r>
              <a:rPr lang="en-US" altLang="ko-KR" sz="1600" dirty="0"/>
              <a:t>)?</a:t>
            </a:r>
            <a:endParaRPr lang="ko-KR" altLang="en-US" sz="1600" dirty="0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760CC5C8-6055-5D49-6084-4519D44D7A72}"/>
              </a:ext>
            </a:extLst>
          </p:cNvPr>
          <p:cNvSpPr/>
          <p:nvPr/>
        </p:nvSpPr>
        <p:spPr>
          <a:xfrm>
            <a:off x="8207018" y="1341851"/>
            <a:ext cx="3614366" cy="5005161"/>
          </a:xfrm>
          <a:prstGeom prst="rect">
            <a:avLst/>
          </a:prstGeom>
          <a:solidFill>
            <a:srgbClr val="E9E7E4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chemeClr val="tx1"/>
                </a:solidFill>
              </a:rPr>
              <a:t>What date does </a:t>
            </a:r>
            <a:r>
              <a:rPr lang="en-US" altLang="ko-KR" sz="2000" dirty="0">
                <a:solidFill>
                  <a:srgbClr val="00B0F0"/>
                </a:solidFill>
              </a:rPr>
              <a:t>mid-term test</a:t>
            </a:r>
            <a:r>
              <a:rPr lang="en-US" altLang="ko-KR" sz="2000" dirty="0">
                <a:solidFill>
                  <a:schemeClr val="tx1"/>
                </a:solidFill>
              </a:rPr>
              <a:t> start?</a:t>
            </a:r>
            <a:br>
              <a:rPr lang="en-US" altLang="ko-KR" sz="2000" dirty="0">
                <a:solidFill>
                  <a:schemeClr val="tx1"/>
                </a:solidFill>
              </a:rPr>
            </a:br>
            <a:r>
              <a:rPr lang="ko-KR" altLang="en-US" sz="2000" dirty="0">
                <a:solidFill>
                  <a:srgbClr val="00B0F0"/>
                </a:solidFill>
              </a:rPr>
              <a:t>중간고사</a:t>
            </a:r>
            <a:r>
              <a:rPr lang="ko-KR" altLang="en-US" sz="2000" dirty="0">
                <a:solidFill>
                  <a:schemeClr val="tx1"/>
                </a:solidFill>
              </a:rPr>
              <a:t>가 언제 시작하지</a:t>
            </a:r>
            <a:r>
              <a:rPr lang="en-US" altLang="ko-KR" sz="2000" dirty="0">
                <a:solidFill>
                  <a:schemeClr val="tx1"/>
                </a:solidFill>
              </a:rPr>
              <a:t>?</a:t>
            </a:r>
            <a:br>
              <a:rPr lang="en-US" altLang="ko-KR" sz="2000" dirty="0">
                <a:solidFill>
                  <a:schemeClr val="tx1"/>
                </a:solidFill>
              </a:rPr>
            </a:br>
            <a:r>
              <a:rPr lang="en-US" altLang="ko-KR" sz="2000" dirty="0">
                <a:solidFill>
                  <a:schemeClr val="tx1"/>
                </a:solidFill>
              </a:rPr>
              <a:t>[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junggangosa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-ga 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eonje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- 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sijakaji</a:t>
            </a:r>
            <a:r>
              <a:rPr lang="en-US" altLang="ko-KR" sz="2000" dirty="0">
                <a:solidFill>
                  <a:srgbClr val="000000"/>
                </a:solidFill>
                <a:latin typeface="Tahoma" panose="020B0604030504040204" pitchFamily="34" charset="0"/>
              </a:rPr>
              <a:t>?]</a:t>
            </a:r>
            <a:br>
              <a:rPr lang="en-US" altLang="ko-KR" sz="2000" dirty="0">
                <a:solidFill>
                  <a:schemeClr val="tx1"/>
                </a:solidFill>
              </a:rPr>
            </a:br>
            <a:endParaRPr lang="en-US" altLang="ko-KR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chemeClr val="tx1"/>
                </a:solidFill>
              </a:rPr>
              <a:t>What date does </a:t>
            </a:r>
            <a:r>
              <a:rPr lang="en-US" altLang="ko-KR" sz="2000" dirty="0">
                <a:solidFill>
                  <a:srgbClr val="00B0F0"/>
                </a:solidFill>
              </a:rPr>
              <a:t>this trip</a:t>
            </a:r>
            <a:r>
              <a:rPr lang="en-US" altLang="ko-KR" sz="2000" dirty="0">
                <a:solidFill>
                  <a:schemeClr val="tx1"/>
                </a:solidFill>
              </a:rPr>
              <a:t> end?</a:t>
            </a:r>
            <a:br>
              <a:rPr lang="en-US" altLang="ko-KR" sz="2000" dirty="0">
                <a:solidFill>
                  <a:schemeClr val="tx1"/>
                </a:solidFill>
              </a:rPr>
            </a:br>
            <a:r>
              <a:rPr lang="ko-KR" altLang="en-US" sz="2000" dirty="0">
                <a:solidFill>
                  <a:srgbClr val="00B0F0"/>
                </a:solidFill>
              </a:rPr>
              <a:t>이 여행</a:t>
            </a:r>
            <a:r>
              <a:rPr lang="ko-KR" altLang="en-US" sz="2000" dirty="0">
                <a:solidFill>
                  <a:schemeClr val="tx1"/>
                </a:solidFill>
              </a:rPr>
              <a:t>이 언제 끝나지</a:t>
            </a:r>
            <a:r>
              <a:rPr lang="en-US" altLang="ko-KR" sz="2000" dirty="0">
                <a:solidFill>
                  <a:schemeClr val="tx1"/>
                </a:solidFill>
              </a:rPr>
              <a:t>?</a:t>
            </a:r>
            <a:br>
              <a:rPr lang="en-US" altLang="ko-KR" sz="2000" dirty="0">
                <a:solidFill>
                  <a:schemeClr val="tx1"/>
                </a:solidFill>
              </a:rPr>
            </a:br>
            <a:r>
              <a:rPr lang="en-US" altLang="ko-KR" sz="2000" dirty="0">
                <a:solidFill>
                  <a:schemeClr val="tx1"/>
                </a:solidFill>
              </a:rPr>
              <a:t>[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i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yeohaeng-i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eonje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- 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kkeunnaji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?]</a:t>
            </a:r>
            <a:endParaRPr lang="en-US" altLang="ko-KR" sz="2000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51C4DB-B2FA-5048-4A41-05B9C6AA0865}"/>
              </a:ext>
            </a:extLst>
          </p:cNvPr>
          <p:cNvSpPr txBox="1"/>
          <p:nvPr/>
        </p:nvSpPr>
        <p:spPr>
          <a:xfrm>
            <a:off x="242011" y="6457071"/>
            <a:ext cx="10435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*</a:t>
            </a:r>
            <a:r>
              <a:rPr lang="ko-KR" altLang="en-US" dirty="0"/>
              <a:t>휴가 </a:t>
            </a:r>
            <a:r>
              <a:rPr lang="en-US" altLang="ko-KR" dirty="0"/>
              <a:t>– vacation / </a:t>
            </a:r>
            <a:r>
              <a:rPr lang="ko-KR" altLang="en-US" dirty="0"/>
              <a:t>기말고사 </a:t>
            </a:r>
            <a:r>
              <a:rPr lang="en-US" altLang="ko-KR" dirty="0"/>
              <a:t>– final test / </a:t>
            </a:r>
            <a:r>
              <a:rPr lang="ko-KR" altLang="en-US" dirty="0"/>
              <a:t>중간고사 </a:t>
            </a:r>
            <a:r>
              <a:rPr lang="en-US" altLang="ko-KR" dirty="0"/>
              <a:t>– midterm test / </a:t>
            </a:r>
            <a:r>
              <a:rPr lang="ko-KR" altLang="en-US" dirty="0"/>
              <a:t>여행 </a:t>
            </a:r>
            <a:r>
              <a:rPr lang="en-US" altLang="ko-KR" dirty="0"/>
              <a:t>– trip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75007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B1B63289-E260-18E7-518A-C3344E3B8BD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6541" y="1398494"/>
            <a:ext cx="11600330" cy="1021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8CA808A8-C2A6-C34F-B3CB-AE068FAF8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35" y="149902"/>
            <a:ext cx="5432612" cy="1096192"/>
          </a:xfrm>
        </p:spPr>
        <p:txBody>
          <a:bodyPr>
            <a:normAutofit/>
          </a:bodyPr>
          <a:lstStyle/>
          <a:p>
            <a:r>
              <a:rPr kumimoji="1" lang="en-US" altLang="ko-Kore-CZ" dirty="0"/>
              <a:t>Key sentences</a:t>
            </a:r>
            <a:br>
              <a:rPr kumimoji="1" lang="en-US" altLang="ko-Kore-CZ" dirty="0"/>
            </a:br>
            <a:r>
              <a:rPr kumimoji="1" lang="en-US" altLang="ko-Kore-CZ" dirty="0"/>
              <a:t>-</a:t>
            </a:r>
            <a:r>
              <a:rPr kumimoji="1" lang="ko-KR" altLang="en-US" dirty="0"/>
              <a:t> </a:t>
            </a:r>
            <a:r>
              <a:rPr kumimoji="1" lang="en-US" altLang="ko-KR" dirty="0"/>
              <a:t>private question</a:t>
            </a:r>
            <a:endParaRPr kumimoji="1" lang="ko-Kore-CZ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CD3751F-1452-B845-AAB6-EF8A89602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435" y="2268071"/>
            <a:ext cx="3838575" cy="1664097"/>
          </a:xfrm>
        </p:spPr>
        <p:txBody>
          <a:bodyPr anchor="t">
            <a:noAutofit/>
          </a:bodyPr>
          <a:lstStyle/>
          <a:p>
            <a:pPr algn="ctr"/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언제 서울에</a:t>
            </a:r>
            <a:br>
              <a:rPr lang="en-US" altLang="ko-KR" dirty="0">
                <a:latin typeface="AppleGothic" pitchFamily="2" charset="-127"/>
                <a:ea typeface="AppleGothic" pitchFamily="2" charset="-127"/>
              </a:rPr>
            </a:b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도착했습니까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? </a:t>
            </a:r>
          </a:p>
          <a:p>
            <a:pPr marL="0" indent="0" algn="ctr">
              <a:buNone/>
            </a:pPr>
            <a:r>
              <a:rPr lang="en" altLang="ko-Kore-CZ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When did you arrive</a:t>
            </a:r>
            <a:br>
              <a:rPr lang="en" altLang="ko-Kore-CZ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</a:br>
            <a:r>
              <a:rPr lang="en" altLang="ko-Kore-CZ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in Seoul?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 </a:t>
            </a:r>
          </a:p>
          <a:p>
            <a:pPr marL="0" indent="0" algn="ctr">
              <a:buNone/>
            </a:pP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[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eonje seoure</a:t>
            </a:r>
            <a:br>
              <a:rPr lang="en" altLang="ko-Kore-CZ" dirty="0">
                <a:latin typeface="AppleGothic" pitchFamily="2" charset="-127"/>
                <a:ea typeface="AppleGothic" pitchFamily="2" charset="-127"/>
              </a:rPr>
            </a:b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dochakaetseumnikka] </a:t>
            </a:r>
          </a:p>
          <a:p>
            <a:pPr marL="0" indent="0" algn="ctr">
              <a:buNone/>
            </a:pP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→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언제 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(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noun)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에 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(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verb)?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C8E8F6-C235-4FC0-A9C7-98C076EAF69A}"/>
              </a:ext>
            </a:extLst>
          </p:cNvPr>
          <p:cNvSpPr txBox="1"/>
          <p:nvPr/>
        </p:nvSpPr>
        <p:spPr>
          <a:xfrm>
            <a:off x="4256553" y="2420471"/>
            <a:ext cx="344468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AppleGothic" pitchFamily="2" charset="-127"/>
                <a:ea typeface="AppleGothic" pitchFamily="2" charset="-127"/>
              </a:rPr>
              <a:t>가장 편한 시간은 </a:t>
            </a:r>
            <a:r>
              <a:rPr lang="ko-KR" altLang="en-US" sz="2000" dirty="0" err="1">
                <a:latin typeface="AppleGothic" pitchFamily="2" charset="-127"/>
                <a:ea typeface="AppleGothic" pitchFamily="2" charset="-127"/>
              </a:rPr>
              <a:t>언제세요</a:t>
            </a:r>
            <a:endParaRPr lang="en-US" altLang="ko-KR" sz="2000" dirty="0">
              <a:latin typeface="AppleGothic" pitchFamily="2" charset="-127"/>
              <a:ea typeface="AppleGothic" pitchFamily="2" charset="-127"/>
            </a:endParaRPr>
          </a:p>
          <a:p>
            <a:pPr algn="ctr">
              <a:buClr>
                <a:srgbClr val="C00000"/>
              </a:buClr>
            </a:pPr>
            <a:r>
              <a:rPr lang="en" altLang="ko-Kore-CZ" sz="2000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When is the most convenient time for you?</a:t>
            </a:r>
            <a:r>
              <a:rPr lang="en" altLang="ko-Kore-CZ" sz="2000" dirty="0">
                <a:latin typeface="AppleGothic" pitchFamily="2" charset="-127"/>
                <a:ea typeface="AppleGothic" pitchFamily="2" charset="-127"/>
              </a:rPr>
              <a:t> </a:t>
            </a:r>
          </a:p>
          <a:p>
            <a:pPr algn="ctr">
              <a:buClr>
                <a:srgbClr val="C00000"/>
              </a:buClr>
            </a:pPr>
            <a:r>
              <a:rPr lang="en-US" altLang="ko-KR" sz="2000" dirty="0">
                <a:latin typeface="AppleGothic" pitchFamily="2" charset="-127"/>
                <a:ea typeface="AppleGothic" pitchFamily="2" charset="-127"/>
              </a:rPr>
              <a:t>[</a:t>
            </a:r>
            <a:r>
              <a:rPr lang="en" altLang="ko-Kore-CZ" sz="2000" dirty="0">
                <a:latin typeface="AppleGothic" pitchFamily="2" charset="-127"/>
                <a:ea typeface="AppleGothic" pitchFamily="2" charset="-127"/>
              </a:rPr>
              <a:t>gajang pyeonhan siganeun eonjeseyo]</a:t>
            </a:r>
          </a:p>
          <a:p>
            <a:pPr algn="ctr">
              <a:buClr>
                <a:srgbClr val="C00000"/>
              </a:buClr>
            </a:pPr>
            <a:r>
              <a:rPr lang="en" altLang="ko-Kore-CZ" sz="2000" dirty="0">
                <a:latin typeface="AppleGothic" pitchFamily="2" charset="-127"/>
                <a:ea typeface="AppleGothic" pitchFamily="2" charset="-127"/>
              </a:rPr>
              <a:t>→(adj) </a:t>
            </a:r>
            <a:r>
              <a:rPr lang="ko-KR" altLang="en-US" sz="2000" dirty="0">
                <a:latin typeface="AppleGothic" pitchFamily="2" charset="-127"/>
                <a:ea typeface="AppleGothic" pitchFamily="2" charset="-127"/>
              </a:rPr>
              <a:t>시간은 </a:t>
            </a:r>
            <a:r>
              <a:rPr lang="ko-KR" altLang="en-US" sz="2000" dirty="0" err="1">
                <a:latin typeface="AppleGothic" pitchFamily="2" charset="-127"/>
                <a:ea typeface="AppleGothic" pitchFamily="2" charset="-127"/>
              </a:rPr>
              <a:t>언제세요</a:t>
            </a:r>
            <a:r>
              <a:rPr lang="en-US" altLang="ko-KR" sz="2000" dirty="0">
                <a:latin typeface="AppleGothic" pitchFamily="2" charset="-127"/>
                <a:ea typeface="AppleGothic" pitchFamily="2" charset="-127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F68A48-C204-D7EB-A9BC-466F92F0716A}"/>
              </a:ext>
            </a:extLst>
          </p:cNvPr>
          <p:cNvSpPr txBox="1"/>
          <p:nvPr/>
        </p:nvSpPr>
        <p:spPr>
          <a:xfrm>
            <a:off x="8097931" y="2420471"/>
            <a:ext cx="365535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AppleGothic" pitchFamily="2" charset="-127"/>
                <a:ea typeface="AppleGothic" pitchFamily="2" charset="-127"/>
              </a:rPr>
              <a:t>벌써 </a:t>
            </a:r>
            <a:r>
              <a:rPr lang="en-US" altLang="ko-KR" sz="2000" dirty="0">
                <a:latin typeface="AppleGothic" pitchFamily="2" charset="-127"/>
                <a:ea typeface="AppleGothic" pitchFamily="2" charset="-127"/>
              </a:rPr>
              <a:t>6</a:t>
            </a:r>
            <a:r>
              <a:rPr lang="ko-KR" altLang="en-US" sz="2000" dirty="0">
                <a:latin typeface="AppleGothic" pitchFamily="2" charset="-127"/>
                <a:ea typeface="AppleGothic" pitchFamily="2" charset="-127"/>
              </a:rPr>
              <a:t>시가 넘었어요</a:t>
            </a:r>
            <a:r>
              <a:rPr lang="en-US" altLang="ko-KR" sz="2000" dirty="0">
                <a:latin typeface="AppleGothic" pitchFamily="2" charset="-127"/>
                <a:ea typeface="AppleGothic" pitchFamily="2" charset="-127"/>
              </a:rPr>
              <a:t>. </a:t>
            </a:r>
            <a:endParaRPr lang="en" altLang="ko-Kore-CZ" sz="2000" dirty="0">
              <a:latin typeface="AppleGothic" pitchFamily="2" charset="-127"/>
              <a:ea typeface="AppleGothic" pitchFamily="2" charset="-127"/>
            </a:endParaRPr>
          </a:p>
          <a:p>
            <a:pPr algn="ctr">
              <a:buClr>
                <a:srgbClr val="C00000"/>
              </a:buClr>
            </a:pPr>
            <a:r>
              <a:rPr lang="en" altLang="ko-Kore-CZ" sz="2000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It’s already after six.</a:t>
            </a:r>
          </a:p>
          <a:p>
            <a:pPr algn="ctr">
              <a:buClr>
                <a:srgbClr val="C00000"/>
              </a:buClr>
            </a:pPr>
            <a:r>
              <a:rPr lang="en-US" altLang="ko-KR" sz="2000" dirty="0">
                <a:latin typeface="AppleGothic" pitchFamily="2" charset="-127"/>
                <a:ea typeface="AppleGothic" pitchFamily="2" charset="-127"/>
              </a:rPr>
              <a:t>[</a:t>
            </a:r>
            <a:r>
              <a:rPr lang="en" altLang="ko-Kore-CZ" sz="2000" dirty="0">
                <a:latin typeface="AppleGothic" pitchFamily="2" charset="-127"/>
                <a:ea typeface="AppleGothic" pitchFamily="2" charset="-127"/>
              </a:rPr>
              <a:t>beolsseo </a:t>
            </a:r>
            <a:r>
              <a:rPr lang="en-US" altLang="ko-Kore-CZ" sz="2000" dirty="0" err="1">
                <a:latin typeface="AppleGothic" pitchFamily="2" charset="-127"/>
                <a:ea typeface="AppleGothic" pitchFamily="2" charset="-127"/>
              </a:rPr>
              <a:t>yeoseot</a:t>
            </a:r>
            <a:r>
              <a:rPr lang="ko-KR" altLang="en-US" sz="2000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" altLang="ko-Kore-CZ" sz="2000" dirty="0">
                <a:latin typeface="AppleGothic" pitchFamily="2" charset="-127"/>
                <a:ea typeface="AppleGothic" pitchFamily="2" charset="-127"/>
              </a:rPr>
              <a:t>siga neomeosseoyo]</a:t>
            </a:r>
            <a:br>
              <a:rPr lang="en" altLang="ko-Kore-CZ" sz="2000" dirty="0">
                <a:latin typeface="AppleGothic" pitchFamily="2" charset="-127"/>
                <a:ea typeface="AppleGothic" pitchFamily="2" charset="-127"/>
              </a:rPr>
            </a:br>
            <a:r>
              <a:rPr lang="en" altLang="ko-Kore-CZ" sz="2000" dirty="0">
                <a:latin typeface="AppleGothic" pitchFamily="2" charset="-127"/>
                <a:ea typeface="AppleGothic" pitchFamily="2" charset="-127"/>
              </a:rPr>
              <a:t>→</a:t>
            </a:r>
            <a:r>
              <a:rPr lang="ko-KR" altLang="en-US" sz="2000" dirty="0">
                <a:latin typeface="AppleGothic" pitchFamily="2" charset="-127"/>
                <a:ea typeface="AppleGothic" pitchFamily="2" charset="-127"/>
              </a:rPr>
              <a:t>벌써 </a:t>
            </a:r>
            <a:r>
              <a:rPr lang="en-US" altLang="ko-KR" sz="2000" dirty="0">
                <a:latin typeface="AppleGothic" pitchFamily="2" charset="-127"/>
                <a:ea typeface="AppleGothic" pitchFamily="2" charset="-127"/>
              </a:rPr>
              <a:t>(</a:t>
            </a:r>
            <a:r>
              <a:rPr lang="en" altLang="ko-Kore-CZ" sz="2000" dirty="0">
                <a:latin typeface="AppleGothic" pitchFamily="2" charset="-127"/>
                <a:ea typeface="AppleGothic" pitchFamily="2" charset="-127"/>
              </a:rPr>
              <a:t>time)</a:t>
            </a:r>
            <a:r>
              <a:rPr lang="ko-KR" altLang="en-US" sz="2000" dirty="0">
                <a:latin typeface="AppleGothic" pitchFamily="2" charset="-127"/>
                <a:ea typeface="AppleGothic" pitchFamily="2" charset="-127"/>
              </a:rPr>
              <a:t>이</a:t>
            </a:r>
            <a:r>
              <a:rPr lang="en-US" altLang="ko-KR" sz="2000" dirty="0">
                <a:latin typeface="AppleGothic" pitchFamily="2" charset="-127"/>
                <a:ea typeface="AppleGothic" pitchFamily="2" charset="-127"/>
              </a:rPr>
              <a:t>/</a:t>
            </a:r>
            <a:r>
              <a:rPr lang="ko-KR" altLang="en-US" sz="2000" dirty="0">
                <a:latin typeface="AppleGothic" pitchFamily="2" charset="-127"/>
                <a:ea typeface="AppleGothic" pitchFamily="2" charset="-127"/>
              </a:rPr>
              <a:t>가 넘었어요</a:t>
            </a:r>
            <a:r>
              <a:rPr lang="en-US" altLang="ko-KR" sz="2000" dirty="0">
                <a:latin typeface="AppleGothic" pitchFamily="2" charset="-127"/>
                <a:ea typeface="AppleGothic" pitchFamily="2" charset="-127"/>
              </a:rPr>
              <a:t>. </a:t>
            </a:r>
            <a:endParaRPr lang="ko-KR" altLang="en-US" sz="2000" dirty="0">
              <a:latin typeface="AppleGothic" pitchFamily="2" charset="-127"/>
              <a:ea typeface="AppleGothic" pitchFamily="2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35AF132F-6EFD-7FF8-5021-D2FB0D06098B}"/>
              </a:ext>
            </a:extLst>
          </p:cNvPr>
          <p:cNvSpPr/>
          <p:nvPr/>
        </p:nvSpPr>
        <p:spPr>
          <a:xfrm>
            <a:off x="364752" y="2053117"/>
            <a:ext cx="3444688" cy="3522930"/>
          </a:xfrm>
          <a:custGeom>
            <a:avLst/>
            <a:gdLst>
              <a:gd name="connsiteX0" fmla="*/ 0 w 3444688"/>
              <a:gd name="connsiteY0" fmla="*/ 0 h 3522930"/>
              <a:gd name="connsiteX1" fmla="*/ 585597 w 3444688"/>
              <a:gd name="connsiteY1" fmla="*/ 0 h 3522930"/>
              <a:gd name="connsiteX2" fmla="*/ 1343428 w 3444688"/>
              <a:gd name="connsiteY2" fmla="*/ 0 h 3522930"/>
              <a:gd name="connsiteX3" fmla="*/ 2032366 w 3444688"/>
              <a:gd name="connsiteY3" fmla="*/ 0 h 3522930"/>
              <a:gd name="connsiteX4" fmla="*/ 2721304 w 3444688"/>
              <a:gd name="connsiteY4" fmla="*/ 0 h 3522930"/>
              <a:gd name="connsiteX5" fmla="*/ 3444688 w 3444688"/>
              <a:gd name="connsiteY5" fmla="*/ 0 h 3522930"/>
              <a:gd name="connsiteX6" fmla="*/ 3444688 w 3444688"/>
              <a:gd name="connsiteY6" fmla="*/ 587155 h 3522930"/>
              <a:gd name="connsiteX7" fmla="*/ 3444688 w 3444688"/>
              <a:gd name="connsiteY7" fmla="*/ 1139081 h 3522930"/>
              <a:gd name="connsiteX8" fmla="*/ 3444688 w 3444688"/>
              <a:gd name="connsiteY8" fmla="*/ 1726236 h 3522930"/>
              <a:gd name="connsiteX9" fmla="*/ 3444688 w 3444688"/>
              <a:gd name="connsiteY9" fmla="*/ 2348620 h 3522930"/>
              <a:gd name="connsiteX10" fmla="*/ 3444688 w 3444688"/>
              <a:gd name="connsiteY10" fmla="*/ 3006234 h 3522930"/>
              <a:gd name="connsiteX11" fmla="*/ 3444688 w 3444688"/>
              <a:gd name="connsiteY11" fmla="*/ 3522930 h 3522930"/>
              <a:gd name="connsiteX12" fmla="*/ 2721304 w 3444688"/>
              <a:gd name="connsiteY12" fmla="*/ 3522930 h 3522930"/>
              <a:gd name="connsiteX13" fmla="*/ 2032366 w 3444688"/>
              <a:gd name="connsiteY13" fmla="*/ 3522930 h 3522930"/>
              <a:gd name="connsiteX14" fmla="*/ 1412322 w 3444688"/>
              <a:gd name="connsiteY14" fmla="*/ 3522930 h 3522930"/>
              <a:gd name="connsiteX15" fmla="*/ 723384 w 3444688"/>
              <a:gd name="connsiteY15" fmla="*/ 3522930 h 3522930"/>
              <a:gd name="connsiteX16" fmla="*/ 0 w 3444688"/>
              <a:gd name="connsiteY16" fmla="*/ 3522930 h 3522930"/>
              <a:gd name="connsiteX17" fmla="*/ 0 w 3444688"/>
              <a:gd name="connsiteY17" fmla="*/ 2865316 h 3522930"/>
              <a:gd name="connsiteX18" fmla="*/ 0 w 3444688"/>
              <a:gd name="connsiteY18" fmla="*/ 2313391 h 3522930"/>
              <a:gd name="connsiteX19" fmla="*/ 0 w 3444688"/>
              <a:gd name="connsiteY19" fmla="*/ 1761465 h 3522930"/>
              <a:gd name="connsiteX20" fmla="*/ 0 w 3444688"/>
              <a:gd name="connsiteY20" fmla="*/ 1279998 h 3522930"/>
              <a:gd name="connsiteX21" fmla="*/ 0 w 3444688"/>
              <a:gd name="connsiteY21" fmla="*/ 622384 h 3522930"/>
              <a:gd name="connsiteX22" fmla="*/ 0 w 3444688"/>
              <a:gd name="connsiteY22" fmla="*/ 0 h 3522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444688" h="3522930" extrusionOk="0">
                <a:moveTo>
                  <a:pt x="0" y="0"/>
                </a:moveTo>
                <a:cubicBezTo>
                  <a:pt x="270062" y="20541"/>
                  <a:pt x="358978" y="-22829"/>
                  <a:pt x="585597" y="0"/>
                </a:cubicBezTo>
                <a:cubicBezTo>
                  <a:pt x="812216" y="22829"/>
                  <a:pt x="1052253" y="-4719"/>
                  <a:pt x="1343428" y="0"/>
                </a:cubicBezTo>
                <a:cubicBezTo>
                  <a:pt x="1634603" y="4719"/>
                  <a:pt x="1714600" y="-23000"/>
                  <a:pt x="2032366" y="0"/>
                </a:cubicBezTo>
                <a:cubicBezTo>
                  <a:pt x="2350132" y="23000"/>
                  <a:pt x="2551605" y="-32856"/>
                  <a:pt x="2721304" y="0"/>
                </a:cubicBezTo>
                <a:cubicBezTo>
                  <a:pt x="2891003" y="32856"/>
                  <a:pt x="3224479" y="-326"/>
                  <a:pt x="3444688" y="0"/>
                </a:cubicBezTo>
                <a:cubicBezTo>
                  <a:pt x="3461859" y="193176"/>
                  <a:pt x="3415616" y="468245"/>
                  <a:pt x="3444688" y="587155"/>
                </a:cubicBezTo>
                <a:cubicBezTo>
                  <a:pt x="3473760" y="706065"/>
                  <a:pt x="3417194" y="1008407"/>
                  <a:pt x="3444688" y="1139081"/>
                </a:cubicBezTo>
                <a:cubicBezTo>
                  <a:pt x="3472182" y="1269755"/>
                  <a:pt x="3459369" y="1603932"/>
                  <a:pt x="3444688" y="1726236"/>
                </a:cubicBezTo>
                <a:cubicBezTo>
                  <a:pt x="3430007" y="1848541"/>
                  <a:pt x="3415709" y="2147708"/>
                  <a:pt x="3444688" y="2348620"/>
                </a:cubicBezTo>
                <a:cubicBezTo>
                  <a:pt x="3473667" y="2549532"/>
                  <a:pt x="3417849" y="2788143"/>
                  <a:pt x="3444688" y="3006234"/>
                </a:cubicBezTo>
                <a:cubicBezTo>
                  <a:pt x="3471527" y="3224325"/>
                  <a:pt x="3453770" y="3312994"/>
                  <a:pt x="3444688" y="3522930"/>
                </a:cubicBezTo>
                <a:cubicBezTo>
                  <a:pt x="3241150" y="3538037"/>
                  <a:pt x="2914895" y="3550499"/>
                  <a:pt x="2721304" y="3522930"/>
                </a:cubicBezTo>
                <a:cubicBezTo>
                  <a:pt x="2527713" y="3495361"/>
                  <a:pt x="2320573" y="3546751"/>
                  <a:pt x="2032366" y="3522930"/>
                </a:cubicBezTo>
                <a:cubicBezTo>
                  <a:pt x="1744159" y="3499109"/>
                  <a:pt x="1569516" y="3551930"/>
                  <a:pt x="1412322" y="3522930"/>
                </a:cubicBezTo>
                <a:cubicBezTo>
                  <a:pt x="1255128" y="3493930"/>
                  <a:pt x="970612" y="3542350"/>
                  <a:pt x="723384" y="3522930"/>
                </a:cubicBezTo>
                <a:cubicBezTo>
                  <a:pt x="476156" y="3503510"/>
                  <a:pt x="260931" y="3492811"/>
                  <a:pt x="0" y="3522930"/>
                </a:cubicBezTo>
                <a:cubicBezTo>
                  <a:pt x="-6798" y="3383664"/>
                  <a:pt x="7758" y="3105363"/>
                  <a:pt x="0" y="2865316"/>
                </a:cubicBezTo>
                <a:cubicBezTo>
                  <a:pt x="-7758" y="2625269"/>
                  <a:pt x="22094" y="2556691"/>
                  <a:pt x="0" y="2313391"/>
                </a:cubicBezTo>
                <a:cubicBezTo>
                  <a:pt x="-22094" y="2070092"/>
                  <a:pt x="-4573" y="1985041"/>
                  <a:pt x="0" y="1761465"/>
                </a:cubicBezTo>
                <a:cubicBezTo>
                  <a:pt x="4573" y="1537889"/>
                  <a:pt x="-17886" y="1473347"/>
                  <a:pt x="0" y="1279998"/>
                </a:cubicBezTo>
                <a:cubicBezTo>
                  <a:pt x="17886" y="1086649"/>
                  <a:pt x="-808" y="822680"/>
                  <a:pt x="0" y="622384"/>
                </a:cubicBezTo>
                <a:cubicBezTo>
                  <a:pt x="808" y="422088"/>
                  <a:pt x="-24356" y="165457"/>
                  <a:pt x="0" y="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16304318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9864E60F-E0D3-CD8A-2B41-81BDDB7D3E8D}"/>
              </a:ext>
            </a:extLst>
          </p:cNvPr>
          <p:cNvSpPr/>
          <p:nvPr/>
        </p:nvSpPr>
        <p:spPr>
          <a:xfrm>
            <a:off x="4194361" y="2053115"/>
            <a:ext cx="3569073" cy="2913332"/>
          </a:xfrm>
          <a:custGeom>
            <a:avLst/>
            <a:gdLst>
              <a:gd name="connsiteX0" fmla="*/ 0 w 3569073"/>
              <a:gd name="connsiteY0" fmla="*/ 0 h 2913332"/>
              <a:gd name="connsiteX1" fmla="*/ 487773 w 3569073"/>
              <a:gd name="connsiteY1" fmla="*/ 0 h 2913332"/>
              <a:gd name="connsiteX2" fmla="*/ 1154000 w 3569073"/>
              <a:gd name="connsiteY2" fmla="*/ 0 h 2913332"/>
              <a:gd name="connsiteX3" fmla="*/ 1748846 w 3569073"/>
              <a:gd name="connsiteY3" fmla="*/ 0 h 2913332"/>
              <a:gd name="connsiteX4" fmla="*/ 2343691 w 3569073"/>
              <a:gd name="connsiteY4" fmla="*/ 0 h 2913332"/>
              <a:gd name="connsiteX5" fmla="*/ 2867155 w 3569073"/>
              <a:gd name="connsiteY5" fmla="*/ 0 h 2913332"/>
              <a:gd name="connsiteX6" fmla="*/ 3569073 w 3569073"/>
              <a:gd name="connsiteY6" fmla="*/ 0 h 2913332"/>
              <a:gd name="connsiteX7" fmla="*/ 3569073 w 3569073"/>
              <a:gd name="connsiteY7" fmla="*/ 524400 h 2913332"/>
              <a:gd name="connsiteX8" fmla="*/ 3569073 w 3569073"/>
              <a:gd name="connsiteY8" fmla="*/ 1107066 h 2913332"/>
              <a:gd name="connsiteX9" fmla="*/ 3569073 w 3569073"/>
              <a:gd name="connsiteY9" fmla="*/ 1718866 h 2913332"/>
              <a:gd name="connsiteX10" fmla="*/ 3569073 w 3569073"/>
              <a:gd name="connsiteY10" fmla="*/ 2359799 h 2913332"/>
              <a:gd name="connsiteX11" fmla="*/ 3569073 w 3569073"/>
              <a:gd name="connsiteY11" fmla="*/ 2913332 h 2913332"/>
              <a:gd name="connsiteX12" fmla="*/ 2938537 w 3569073"/>
              <a:gd name="connsiteY12" fmla="*/ 2913332 h 2913332"/>
              <a:gd name="connsiteX13" fmla="*/ 2343691 w 3569073"/>
              <a:gd name="connsiteY13" fmla="*/ 2913332 h 2913332"/>
              <a:gd name="connsiteX14" fmla="*/ 1820227 w 3569073"/>
              <a:gd name="connsiteY14" fmla="*/ 2913332 h 2913332"/>
              <a:gd name="connsiteX15" fmla="*/ 1225382 w 3569073"/>
              <a:gd name="connsiteY15" fmla="*/ 2913332 h 2913332"/>
              <a:gd name="connsiteX16" fmla="*/ 559155 w 3569073"/>
              <a:gd name="connsiteY16" fmla="*/ 2913332 h 2913332"/>
              <a:gd name="connsiteX17" fmla="*/ 0 w 3569073"/>
              <a:gd name="connsiteY17" fmla="*/ 2913332 h 2913332"/>
              <a:gd name="connsiteX18" fmla="*/ 0 w 3569073"/>
              <a:gd name="connsiteY18" fmla="*/ 2388932 h 2913332"/>
              <a:gd name="connsiteX19" fmla="*/ 0 w 3569073"/>
              <a:gd name="connsiteY19" fmla="*/ 1835399 h 2913332"/>
              <a:gd name="connsiteX20" fmla="*/ 0 w 3569073"/>
              <a:gd name="connsiteY20" fmla="*/ 1340133 h 2913332"/>
              <a:gd name="connsiteX21" fmla="*/ 0 w 3569073"/>
              <a:gd name="connsiteY21" fmla="*/ 699200 h 2913332"/>
              <a:gd name="connsiteX22" fmla="*/ 0 w 3569073"/>
              <a:gd name="connsiteY22" fmla="*/ 0 h 2913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569073" h="2913332" extrusionOk="0">
                <a:moveTo>
                  <a:pt x="0" y="0"/>
                </a:moveTo>
                <a:cubicBezTo>
                  <a:pt x="161318" y="-10754"/>
                  <a:pt x="332854" y="10723"/>
                  <a:pt x="487773" y="0"/>
                </a:cubicBezTo>
                <a:cubicBezTo>
                  <a:pt x="642692" y="-10723"/>
                  <a:pt x="948653" y="4804"/>
                  <a:pt x="1154000" y="0"/>
                </a:cubicBezTo>
                <a:cubicBezTo>
                  <a:pt x="1359347" y="-4804"/>
                  <a:pt x="1519642" y="1539"/>
                  <a:pt x="1748846" y="0"/>
                </a:cubicBezTo>
                <a:cubicBezTo>
                  <a:pt x="1978050" y="-1539"/>
                  <a:pt x="2049095" y="-18341"/>
                  <a:pt x="2343691" y="0"/>
                </a:cubicBezTo>
                <a:cubicBezTo>
                  <a:pt x="2638287" y="18341"/>
                  <a:pt x="2611148" y="3224"/>
                  <a:pt x="2867155" y="0"/>
                </a:cubicBezTo>
                <a:cubicBezTo>
                  <a:pt x="3123162" y="-3224"/>
                  <a:pt x="3301633" y="-31650"/>
                  <a:pt x="3569073" y="0"/>
                </a:cubicBezTo>
                <a:cubicBezTo>
                  <a:pt x="3571759" y="168689"/>
                  <a:pt x="3589861" y="290307"/>
                  <a:pt x="3569073" y="524400"/>
                </a:cubicBezTo>
                <a:cubicBezTo>
                  <a:pt x="3548285" y="758493"/>
                  <a:pt x="3555282" y="885815"/>
                  <a:pt x="3569073" y="1107066"/>
                </a:cubicBezTo>
                <a:cubicBezTo>
                  <a:pt x="3582864" y="1328317"/>
                  <a:pt x="3579986" y="1460318"/>
                  <a:pt x="3569073" y="1718866"/>
                </a:cubicBezTo>
                <a:cubicBezTo>
                  <a:pt x="3558160" y="1977414"/>
                  <a:pt x="3589279" y="2159347"/>
                  <a:pt x="3569073" y="2359799"/>
                </a:cubicBezTo>
                <a:cubicBezTo>
                  <a:pt x="3548867" y="2560251"/>
                  <a:pt x="3564599" y="2783021"/>
                  <a:pt x="3569073" y="2913332"/>
                </a:cubicBezTo>
                <a:cubicBezTo>
                  <a:pt x="3386763" y="2882058"/>
                  <a:pt x="3127176" y="2889308"/>
                  <a:pt x="2938537" y="2913332"/>
                </a:cubicBezTo>
                <a:cubicBezTo>
                  <a:pt x="2749898" y="2937356"/>
                  <a:pt x="2469785" y="2936557"/>
                  <a:pt x="2343691" y="2913332"/>
                </a:cubicBezTo>
                <a:cubicBezTo>
                  <a:pt x="2217597" y="2890107"/>
                  <a:pt x="2065248" y="2897887"/>
                  <a:pt x="1820227" y="2913332"/>
                </a:cubicBezTo>
                <a:cubicBezTo>
                  <a:pt x="1575206" y="2928777"/>
                  <a:pt x="1405695" y="2942988"/>
                  <a:pt x="1225382" y="2913332"/>
                </a:cubicBezTo>
                <a:cubicBezTo>
                  <a:pt x="1045069" y="2883676"/>
                  <a:pt x="888603" y="2885304"/>
                  <a:pt x="559155" y="2913332"/>
                </a:cubicBezTo>
                <a:cubicBezTo>
                  <a:pt x="229707" y="2941360"/>
                  <a:pt x="133583" y="2936487"/>
                  <a:pt x="0" y="2913332"/>
                </a:cubicBezTo>
                <a:cubicBezTo>
                  <a:pt x="-12292" y="2772185"/>
                  <a:pt x="17823" y="2647413"/>
                  <a:pt x="0" y="2388932"/>
                </a:cubicBezTo>
                <a:cubicBezTo>
                  <a:pt x="-17823" y="2130451"/>
                  <a:pt x="-18945" y="2091053"/>
                  <a:pt x="0" y="1835399"/>
                </a:cubicBezTo>
                <a:cubicBezTo>
                  <a:pt x="18945" y="1579745"/>
                  <a:pt x="23851" y="1543520"/>
                  <a:pt x="0" y="1340133"/>
                </a:cubicBezTo>
                <a:cubicBezTo>
                  <a:pt x="-23851" y="1136746"/>
                  <a:pt x="7040" y="985423"/>
                  <a:pt x="0" y="699200"/>
                </a:cubicBezTo>
                <a:cubicBezTo>
                  <a:pt x="-7040" y="412977"/>
                  <a:pt x="-28574" y="246648"/>
                  <a:pt x="0" y="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16304318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5554E76F-3520-D3D1-9568-DE1DF768D329}"/>
              </a:ext>
            </a:extLst>
          </p:cNvPr>
          <p:cNvSpPr/>
          <p:nvPr/>
        </p:nvSpPr>
        <p:spPr>
          <a:xfrm>
            <a:off x="8031816" y="2053115"/>
            <a:ext cx="3933266" cy="2240979"/>
          </a:xfrm>
          <a:custGeom>
            <a:avLst/>
            <a:gdLst>
              <a:gd name="connsiteX0" fmla="*/ 0 w 3933266"/>
              <a:gd name="connsiteY0" fmla="*/ 0 h 2240979"/>
              <a:gd name="connsiteX1" fmla="*/ 537546 w 3933266"/>
              <a:gd name="connsiteY1" fmla="*/ 0 h 2240979"/>
              <a:gd name="connsiteX2" fmla="*/ 1271756 w 3933266"/>
              <a:gd name="connsiteY2" fmla="*/ 0 h 2240979"/>
              <a:gd name="connsiteX3" fmla="*/ 1927300 w 3933266"/>
              <a:gd name="connsiteY3" fmla="*/ 0 h 2240979"/>
              <a:gd name="connsiteX4" fmla="*/ 2582845 w 3933266"/>
              <a:gd name="connsiteY4" fmla="*/ 0 h 2240979"/>
              <a:gd name="connsiteX5" fmla="*/ 3159724 w 3933266"/>
              <a:gd name="connsiteY5" fmla="*/ 0 h 2240979"/>
              <a:gd name="connsiteX6" fmla="*/ 3933266 w 3933266"/>
              <a:gd name="connsiteY6" fmla="*/ 0 h 2240979"/>
              <a:gd name="connsiteX7" fmla="*/ 3933266 w 3933266"/>
              <a:gd name="connsiteY7" fmla="*/ 515425 h 2240979"/>
              <a:gd name="connsiteX8" fmla="*/ 3933266 w 3933266"/>
              <a:gd name="connsiteY8" fmla="*/ 1075670 h 2240979"/>
              <a:gd name="connsiteX9" fmla="*/ 3933266 w 3933266"/>
              <a:gd name="connsiteY9" fmla="*/ 1658324 h 2240979"/>
              <a:gd name="connsiteX10" fmla="*/ 3933266 w 3933266"/>
              <a:gd name="connsiteY10" fmla="*/ 2240979 h 2240979"/>
              <a:gd name="connsiteX11" fmla="*/ 3277722 w 3933266"/>
              <a:gd name="connsiteY11" fmla="*/ 2240979 h 2240979"/>
              <a:gd name="connsiteX12" fmla="*/ 2661510 w 3933266"/>
              <a:gd name="connsiteY12" fmla="*/ 2240979 h 2240979"/>
              <a:gd name="connsiteX13" fmla="*/ 2005966 w 3933266"/>
              <a:gd name="connsiteY13" fmla="*/ 2240979 h 2240979"/>
              <a:gd name="connsiteX14" fmla="*/ 1429087 w 3933266"/>
              <a:gd name="connsiteY14" fmla="*/ 2240979 h 2240979"/>
              <a:gd name="connsiteX15" fmla="*/ 773542 w 3933266"/>
              <a:gd name="connsiteY15" fmla="*/ 2240979 h 2240979"/>
              <a:gd name="connsiteX16" fmla="*/ 0 w 3933266"/>
              <a:gd name="connsiteY16" fmla="*/ 2240979 h 2240979"/>
              <a:gd name="connsiteX17" fmla="*/ 0 w 3933266"/>
              <a:gd name="connsiteY17" fmla="*/ 1635915 h 2240979"/>
              <a:gd name="connsiteX18" fmla="*/ 0 w 3933266"/>
              <a:gd name="connsiteY18" fmla="*/ 1098080 h 2240979"/>
              <a:gd name="connsiteX19" fmla="*/ 0 w 3933266"/>
              <a:gd name="connsiteY19" fmla="*/ 560245 h 2240979"/>
              <a:gd name="connsiteX20" fmla="*/ 0 w 3933266"/>
              <a:gd name="connsiteY20" fmla="*/ 0 h 2240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933266" h="2240979" extrusionOk="0">
                <a:moveTo>
                  <a:pt x="0" y="0"/>
                </a:moveTo>
                <a:cubicBezTo>
                  <a:pt x="126544" y="9930"/>
                  <a:pt x="393789" y="8303"/>
                  <a:pt x="537546" y="0"/>
                </a:cubicBezTo>
                <a:cubicBezTo>
                  <a:pt x="681303" y="-8303"/>
                  <a:pt x="958096" y="-9996"/>
                  <a:pt x="1271756" y="0"/>
                </a:cubicBezTo>
                <a:cubicBezTo>
                  <a:pt x="1585416" y="9996"/>
                  <a:pt x="1766413" y="31226"/>
                  <a:pt x="1927300" y="0"/>
                </a:cubicBezTo>
                <a:cubicBezTo>
                  <a:pt x="2088187" y="-31226"/>
                  <a:pt x="2425003" y="30525"/>
                  <a:pt x="2582845" y="0"/>
                </a:cubicBezTo>
                <a:cubicBezTo>
                  <a:pt x="2740688" y="-30525"/>
                  <a:pt x="2944407" y="4395"/>
                  <a:pt x="3159724" y="0"/>
                </a:cubicBezTo>
                <a:cubicBezTo>
                  <a:pt x="3375041" y="-4395"/>
                  <a:pt x="3705569" y="-3763"/>
                  <a:pt x="3933266" y="0"/>
                </a:cubicBezTo>
                <a:cubicBezTo>
                  <a:pt x="3912633" y="160947"/>
                  <a:pt x="3947948" y="368164"/>
                  <a:pt x="3933266" y="515425"/>
                </a:cubicBezTo>
                <a:cubicBezTo>
                  <a:pt x="3918584" y="662687"/>
                  <a:pt x="3924144" y="872585"/>
                  <a:pt x="3933266" y="1075670"/>
                </a:cubicBezTo>
                <a:cubicBezTo>
                  <a:pt x="3942388" y="1278755"/>
                  <a:pt x="3918645" y="1499674"/>
                  <a:pt x="3933266" y="1658324"/>
                </a:cubicBezTo>
                <a:cubicBezTo>
                  <a:pt x="3947887" y="1816974"/>
                  <a:pt x="3921737" y="2029115"/>
                  <a:pt x="3933266" y="2240979"/>
                </a:cubicBezTo>
                <a:cubicBezTo>
                  <a:pt x="3646723" y="2257438"/>
                  <a:pt x="3458620" y="2252921"/>
                  <a:pt x="3277722" y="2240979"/>
                </a:cubicBezTo>
                <a:cubicBezTo>
                  <a:pt x="3096824" y="2229037"/>
                  <a:pt x="2904149" y="2256626"/>
                  <a:pt x="2661510" y="2240979"/>
                </a:cubicBezTo>
                <a:cubicBezTo>
                  <a:pt x="2418871" y="2225332"/>
                  <a:pt x="2231495" y="2218718"/>
                  <a:pt x="2005966" y="2240979"/>
                </a:cubicBezTo>
                <a:cubicBezTo>
                  <a:pt x="1780437" y="2263240"/>
                  <a:pt x="1623686" y="2259963"/>
                  <a:pt x="1429087" y="2240979"/>
                </a:cubicBezTo>
                <a:cubicBezTo>
                  <a:pt x="1234488" y="2221995"/>
                  <a:pt x="910712" y="2237938"/>
                  <a:pt x="773542" y="2240979"/>
                </a:cubicBezTo>
                <a:cubicBezTo>
                  <a:pt x="636372" y="2244020"/>
                  <a:pt x="287322" y="2219773"/>
                  <a:pt x="0" y="2240979"/>
                </a:cubicBezTo>
                <a:cubicBezTo>
                  <a:pt x="-8672" y="1968578"/>
                  <a:pt x="-4701" y="1846711"/>
                  <a:pt x="0" y="1635915"/>
                </a:cubicBezTo>
                <a:cubicBezTo>
                  <a:pt x="4701" y="1425119"/>
                  <a:pt x="-23425" y="1324605"/>
                  <a:pt x="0" y="1098080"/>
                </a:cubicBezTo>
                <a:cubicBezTo>
                  <a:pt x="23425" y="871556"/>
                  <a:pt x="-14573" y="828857"/>
                  <a:pt x="0" y="560245"/>
                </a:cubicBezTo>
                <a:cubicBezTo>
                  <a:pt x="14573" y="291634"/>
                  <a:pt x="3055" y="137673"/>
                  <a:pt x="0" y="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16304318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6614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DFF091E-E955-784D-814E-0B442A47C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683" y="1240076"/>
            <a:ext cx="2727813" cy="4584527"/>
          </a:xfrm>
        </p:spPr>
        <p:txBody>
          <a:bodyPr>
            <a:normAutofit/>
          </a:bodyPr>
          <a:lstStyle/>
          <a:p>
            <a:r>
              <a:rPr kumimoji="1" lang="en-US" altLang="ko-Kore-CZ" dirty="0">
                <a:solidFill>
                  <a:srgbClr val="FFFFFF"/>
                </a:solidFill>
              </a:rPr>
              <a:t>Key sentences</a:t>
            </a:r>
            <a:br>
              <a:rPr kumimoji="1" lang="en-US" altLang="ko-Kore-CZ" dirty="0">
                <a:solidFill>
                  <a:srgbClr val="FFFFFF"/>
                </a:solidFill>
              </a:rPr>
            </a:br>
            <a:r>
              <a:rPr kumimoji="1" lang="en-US" altLang="ko-Kore-CZ" dirty="0">
                <a:solidFill>
                  <a:srgbClr val="FFFFFF"/>
                </a:solidFill>
              </a:rPr>
              <a:t>-</a:t>
            </a:r>
            <a:r>
              <a:rPr kumimoji="1" lang="ko-KR" altLang="en-US" dirty="0">
                <a:solidFill>
                  <a:srgbClr val="FFFFFF"/>
                </a:solidFill>
              </a:rPr>
              <a:t> </a:t>
            </a:r>
            <a:r>
              <a:rPr kumimoji="1" lang="en-US" altLang="ko-KR" dirty="0">
                <a:solidFill>
                  <a:srgbClr val="FFFFFF"/>
                </a:solidFill>
              </a:rPr>
              <a:t>time &amp; date</a:t>
            </a:r>
            <a:endParaRPr kumimoji="1" lang="ko-Kore-CZ" altLang="en-US" dirty="0">
              <a:solidFill>
                <a:srgbClr val="FFFFFF"/>
              </a:solidFill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F4A45BD2-3470-B0BA-9BA7-1CCA4DAB37A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03" y="-2"/>
            <a:ext cx="1219169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7042C33A-455A-6849-765E-BBEC81EDD711}"/>
              </a:ext>
            </a:extLst>
          </p:cNvPr>
          <p:cNvSpPr/>
          <p:nvPr/>
        </p:nvSpPr>
        <p:spPr>
          <a:xfrm>
            <a:off x="242011" y="396903"/>
            <a:ext cx="3614366" cy="622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When did you (verb) </a:t>
            </a:r>
            <a:r>
              <a:rPr lang="en-US" altLang="ko-KR" dirty="0">
                <a:solidFill>
                  <a:srgbClr val="00B0F0"/>
                </a:solidFill>
              </a:rPr>
              <a:t>(place)</a:t>
            </a:r>
            <a:r>
              <a:rPr lang="en-US" altLang="ko-KR" dirty="0"/>
              <a:t>?</a:t>
            </a:r>
          </a:p>
          <a:p>
            <a:pPr algn="ctr"/>
            <a:r>
              <a:rPr lang="ko-KR" altLang="en-US" dirty="0">
                <a:solidFill>
                  <a:schemeClr val="bg1"/>
                </a:solidFill>
              </a:rPr>
              <a:t>언제 </a:t>
            </a:r>
            <a:r>
              <a:rPr lang="en-US" altLang="ko-KR" dirty="0">
                <a:solidFill>
                  <a:srgbClr val="00B0F0"/>
                </a:solidFill>
              </a:rPr>
              <a:t>(place)</a:t>
            </a:r>
            <a:r>
              <a:rPr lang="ko-KR" altLang="en-US" dirty="0">
                <a:solidFill>
                  <a:schemeClr val="bg1"/>
                </a:solidFill>
              </a:rPr>
              <a:t>에 </a:t>
            </a:r>
            <a:r>
              <a:rPr lang="en-US" altLang="ko-KR" dirty="0">
                <a:solidFill>
                  <a:schemeClr val="bg1"/>
                </a:solidFill>
              </a:rPr>
              <a:t>(verb)?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40BB5017-AD17-573A-53E9-0757BAD2A500}"/>
              </a:ext>
            </a:extLst>
          </p:cNvPr>
          <p:cNvSpPr/>
          <p:nvPr/>
        </p:nvSpPr>
        <p:spPr>
          <a:xfrm>
            <a:off x="242011" y="1347161"/>
            <a:ext cx="3614366" cy="5005161"/>
          </a:xfrm>
          <a:prstGeom prst="rect">
            <a:avLst/>
          </a:prstGeom>
          <a:solidFill>
            <a:srgbClr val="E9E7E4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950" dirty="0">
                <a:solidFill>
                  <a:schemeClr val="tx1"/>
                </a:solidFill>
              </a:rPr>
              <a:t>When did you arrive in </a:t>
            </a:r>
            <a:r>
              <a:rPr lang="en-US" altLang="ko-KR" sz="1950" dirty="0">
                <a:solidFill>
                  <a:srgbClr val="00B0F0"/>
                </a:solidFill>
              </a:rPr>
              <a:t>Brno</a:t>
            </a:r>
            <a:r>
              <a:rPr lang="en-US" altLang="ko-KR" sz="1950" dirty="0">
                <a:solidFill>
                  <a:schemeClr val="tx1"/>
                </a:solidFill>
              </a:rPr>
              <a:t>?</a:t>
            </a:r>
            <a:br>
              <a:rPr lang="en-US" altLang="ko-KR" sz="1950" dirty="0">
                <a:solidFill>
                  <a:schemeClr val="tx1"/>
                </a:solidFill>
              </a:rPr>
            </a:br>
            <a:r>
              <a:rPr lang="ko-KR" altLang="en-US" sz="1950" dirty="0">
                <a:solidFill>
                  <a:schemeClr val="tx1"/>
                </a:solidFill>
              </a:rPr>
              <a:t>언제 </a:t>
            </a:r>
            <a:r>
              <a:rPr lang="ko-KR" altLang="en-US" sz="1950" dirty="0" err="1">
                <a:solidFill>
                  <a:srgbClr val="00B0F0"/>
                </a:solidFill>
              </a:rPr>
              <a:t>브루노</a:t>
            </a:r>
            <a:r>
              <a:rPr lang="ko-KR" altLang="en-US" sz="1950" dirty="0" err="1">
                <a:solidFill>
                  <a:schemeClr val="tx1"/>
                </a:solidFill>
              </a:rPr>
              <a:t>에</a:t>
            </a:r>
            <a:r>
              <a:rPr lang="ko-KR" altLang="en-US" sz="1950" dirty="0">
                <a:solidFill>
                  <a:schemeClr val="tx1"/>
                </a:solidFill>
              </a:rPr>
              <a:t> 도착했습니까</a:t>
            </a:r>
            <a:r>
              <a:rPr lang="en-US" altLang="ko-KR" sz="1950" dirty="0">
                <a:solidFill>
                  <a:schemeClr val="tx1"/>
                </a:solidFill>
              </a:rPr>
              <a:t>?</a:t>
            </a:r>
            <a:br>
              <a:rPr lang="en-US" altLang="ko-KR" sz="1950" dirty="0">
                <a:solidFill>
                  <a:schemeClr val="tx1"/>
                </a:solidFill>
              </a:rPr>
            </a:br>
            <a:r>
              <a:rPr lang="en-US" altLang="ko-KR" sz="1950" dirty="0">
                <a:solidFill>
                  <a:schemeClr val="tx1"/>
                </a:solidFill>
              </a:rPr>
              <a:t>[</a:t>
            </a:r>
            <a:r>
              <a:rPr lang="en-US" altLang="ko-KR" sz="1950" dirty="0" err="1">
                <a:solidFill>
                  <a:schemeClr val="tx1"/>
                </a:solidFill>
              </a:rPr>
              <a:t>eonje</a:t>
            </a:r>
            <a:r>
              <a:rPr lang="en-US" altLang="ko-KR" sz="1950" dirty="0">
                <a:solidFill>
                  <a:schemeClr val="tx1"/>
                </a:solidFill>
              </a:rPr>
              <a:t> (</a:t>
            </a:r>
            <a:r>
              <a:rPr lang="en-US" altLang="ko-KR" sz="1950" i="1" dirty="0">
                <a:solidFill>
                  <a:schemeClr val="tx1"/>
                </a:solidFill>
              </a:rPr>
              <a:t>Brno)</a:t>
            </a:r>
            <a:r>
              <a:rPr lang="en-US" altLang="ko-KR" sz="1950" dirty="0">
                <a:solidFill>
                  <a:schemeClr val="tx1"/>
                </a:solidFill>
              </a:rPr>
              <a:t> eh </a:t>
            </a:r>
            <a:r>
              <a:rPr lang="en-US" altLang="ko-KR" sz="1950" dirty="0" err="1">
                <a:solidFill>
                  <a:schemeClr val="tx1"/>
                </a:solidFill>
              </a:rPr>
              <a:t>dochakaetseumnikka</a:t>
            </a:r>
            <a:r>
              <a:rPr lang="en-US" altLang="ko-KR" sz="1950" dirty="0">
                <a:solidFill>
                  <a:schemeClr val="tx1"/>
                </a:solidFill>
              </a:rPr>
              <a:t>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95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950" dirty="0">
                <a:solidFill>
                  <a:schemeClr val="tx1"/>
                </a:solidFill>
              </a:rPr>
              <a:t>When did you </a:t>
            </a:r>
            <a:r>
              <a:rPr lang="en-US" altLang="ko-KR" sz="1950" u="sng" dirty="0">
                <a:solidFill>
                  <a:schemeClr val="tx1"/>
                </a:solidFill>
              </a:rPr>
              <a:t>visit</a:t>
            </a:r>
            <a:r>
              <a:rPr lang="en-US" altLang="ko-KR" sz="1950" dirty="0">
                <a:solidFill>
                  <a:schemeClr val="tx1"/>
                </a:solidFill>
              </a:rPr>
              <a:t> </a:t>
            </a:r>
            <a:r>
              <a:rPr lang="en-US" altLang="ko-KR" sz="1950" dirty="0" err="1">
                <a:solidFill>
                  <a:srgbClr val="00B0F0"/>
                </a:solidFill>
              </a:rPr>
              <a:t>NewYork</a:t>
            </a:r>
            <a:r>
              <a:rPr lang="en-US" altLang="ko-KR" sz="1950" dirty="0">
                <a:solidFill>
                  <a:schemeClr val="tx1"/>
                </a:solidFill>
              </a:rPr>
              <a:t>?</a:t>
            </a:r>
            <a:br>
              <a:rPr lang="en-US" altLang="ko-KR" sz="1950" dirty="0">
                <a:solidFill>
                  <a:schemeClr val="tx1"/>
                </a:solidFill>
              </a:rPr>
            </a:br>
            <a:r>
              <a:rPr lang="ko-KR" altLang="en-US" sz="1950" dirty="0">
                <a:solidFill>
                  <a:schemeClr val="tx1"/>
                </a:solidFill>
              </a:rPr>
              <a:t>언제 </a:t>
            </a:r>
            <a:r>
              <a:rPr lang="ko-KR" altLang="en-US" sz="1950" dirty="0">
                <a:solidFill>
                  <a:srgbClr val="00B0F0"/>
                </a:solidFill>
              </a:rPr>
              <a:t>뉴욕</a:t>
            </a:r>
            <a:r>
              <a:rPr lang="ko-KR" altLang="en-US" sz="1950" dirty="0">
                <a:solidFill>
                  <a:schemeClr val="tx1"/>
                </a:solidFill>
              </a:rPr>
              <a:t>에 </a:t>
            </a:r>
            <a:r>
              <a:rPr lang="ko-KR" altLang="en-US" sz="1950" u="sng" dirty="0">
                <a:solidFill>
                  <a:schemeClr val="tx1"/>
                </a:solidFill>
              </a:rPr>
              <a:t>방문했나요</a:t>
            </a:r>
            <a:r>
              <a:rPr lang="en-US" altLang="ko-KR" sz="1950" dirty="0">
                <a:solidFill>
                  <a:schemeClr val="tx1"/>
                </a:solidFill>
              </a:rPr>
              <a:t>?</a:t>
            </a:r>
            <a:br>
              <a:rPr lang="en-US" altLang="ko-KR" sz="1950" dirty="0">
                <a:solidFill>
                  <a:schemeClr val="tx1"/>
                </a:solidFill>
              </a:rPr>
            </a:br>
            <a:r>
              <a:rPr lang="en-US" altLang="ko-KR" sz="1950" dirty="0">
                <a:solidFill>
                  <a:schemeClr val="tx1"/>
                </a:solidFill>
              </a:rPr>
              <a:t>[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eonje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(</a:t>
            </a:r>
            <a:r>
              <a:rPr lang="en-US" altLang="ko-KR" sz="2000" i="1" dirty="0" err="1">
                <a:solidFill>
                  <a:srgbClr val="000000"/>
                </a:solidFill>
                <a:latin typeface="Tahoma" panose="020B0604030504040204" pitchFamily="34" charset="0"/>
              </a:rPr>
              <a:t>NewYork</a:t>
            </a:r>
            <a:r>
              <a:rPr lang="en-US" altLang="ko-KR" sz="2000" i="1" dirty="0">
                <a:solidFill>
                  <a:srgbClr val="000000"/>
                </a:solidFill>
                <a:latin typeface="Tahoma" panose="020B0604030504040204" pitchFamily="34" charset="0"/>
              </a:rPr>
              <a:t>)</a:t>
            </a:r>
            <a:r>
              <a:rPr lang="ko-KR" altLang="en-US" sz="2000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en-US" altLang="ko-KR" sz="2000" dirty="0">
                <a:solidFill>
                  <a:srgbClr val="000000"/>
                </a:solidFill>
                <a:latin typeface="Tahoma" panose="020B0604030504040204" pitchFamily="34" charset="0"/>
              </a:rPr>
              <a:t>eh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bangmun-haennayo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?]</a:t>
            </a:r>
            <a:endParaRPr lang="en-US" altLang="ko-KR" sz="1950" dirty="0">
              <a:solidFill>
                <a:schemeClr val="tx1"/>
              </a:solidFill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DA2CDAB2-6FA9-32CD-CF6A-340C862BB73A}"/>
              </a:ext>
            </a:extLst>
          </p:cNvPr>
          <p:cNvSpPr/>
          <p:nvPr/>
        </p:nvSpPr>
        <p:spPr>
          <a:xfrm>
            <a:off x="4222038" y="400556"/>
            <a:ext cx="3614366" cy="622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bg1"/>
                </a:solidFill>
              </a:rPr>
              <a:t>When is </a:t>
            </a:r>
            <a:r>
              <a:rPr lang="en-US" altLang="ko-KR" dirty="0">
                <a:solidFill>
                  <a:srgbClr val="00B0F0"/>
                </a:solidFill>
              </a:rPr>
              <a:t>(adj.)</a:t>
            </a:r>
            <a:r>
              <a:rPr lang="en-US" altLang="ko-KR" dirty="0">
                <a:solidFill>
                  <a:schemeClr val="bg1"/>
                </a:solidFill>
              </a:rPr>
              <a:t> time for you? </a:t>
            </a:r>
          </a:p>
          <a:p>
            <a:pPr algn="ctr"/>
            <a:r>
              <a:rPr lang="ko-KR" altLang="en-US" dirty="0">
                <a:solidFill>
                  <a:schemeClr val="bg1"/>
                </a:solidFill>
              </a:rPr>
              <a:t>당신에게 </a:t>
            </a:r>
            <a:r>
              <a:rPr lang="en-US" altLang="ko-KR" dirty="0">
                <a:solidFill>
                  <a:srgbClr val="00B0F0"/>
                </a:solidFill>
              </a:rPr>
              <a:t>(adj.)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r>
              <a:rPr lang="ko-KR" altLang="en-US" dirty="0">
                <a:solidFill>
                  <a:schemeClr val="bg1"/>
                </a:solidFill>
              </a:rPr>
              <a:t>시간은 </a:t>
            </a:r>
            <a:r>
              <a:rPr lang="ko-KR" altLang="en-US" dirty="0" err="1">
                <a:solidFill>
                  <a:schemeClr val="bg1"/>
                </a:solidFill>
              </a:rPr>
              <a:t>언제세요</a:t>
            </a:r>
            <a:r>
              <a:rPr lang="en-US" altLang="ko-KR" dirty="0">
                <a:solidFill>
                  <a:schemeClr val="bg1"/>
                </a:solidFill>
              </a:rPr>
              <a:t>?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5B65F63F-87A9-FF19-3690-9AA5620F2E25}"/>
              </a:ext>
            </a:extLst>
          </p:cNvPr>
          <p:cNvSpPr/>
          <p:nvPr/>
        </p:nvSpPr>
        <p:spPr>
          <a:xfrm>
            <a:off x="4222038" y="1350814"/>
            <a:ext cx="3614366" cy="5005161"/>
          </a:xfrm>
          <a:prstGeom prst="rect">
            <a:avLst/>
          </a:prstGeom>
          <a:solidFill>
            <a:srgbClr val="E9E7E4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chemeClr val="tx1"/>
                </a:solidFill>
              </a:rPr>
              <a:t>When is </a:t>
            </a:r>
            <a:r>
              <a:rPr lang="en-US" altLang="ko-KR" sz="2000" dirty="0">
                <a:solidFill>
                  <a:srgbClr val="00B0F0"/>
                </a:solidFill>
              </a:rPr>
              <a:t>the best </a:t>
            </a:r>
            <a:r>
              <a:rPr lang="en-US" altLang="ko-KR" sz="2000" dirty="0">
                <a:solidFill>
                  <a:schemeClr val="tx1"/>
                </a:solidFill>
              </a:rPr>
              <a:t>time for you?</a:t>
            </a:r>
            <a:br>
              <a:rPr lang="en-US" altLang="ko-KR" sz="2000" dirty="0">
                <a:solidFill>
                  <a:schemeClr val="tx1"/>
                </a:solidFill>
              </a:rPr>
            </a:br>
            <a:r>
              <a:rPr lang="ko-KR" altLang="en-US" sz="2000" dirty="0">
                <a:solidFill>
                  <a:schemeClr val="tx1"/>
                </a:solidFill>
              </a:rPr>
              <a:t>당신에게 </a:t>
            </a:r>
            <a:r>
              <a:rPr lang="ko-KR" altLang="en-US" sz="2000" dirty="0">
                <a:solidFill>
                  <a:srgbClr val="00B0F0"/>
                </a:solidFill>
              </a:rPr>
              <a:t>최고</a:t>
            </a:r>
            <a:r>
              <a:rPr lang="ko-KR" altLang="en-US" sz="2000" dirty="0">
                <a:solidFill>
                  <a:schemeClr val="tx1"/>
                </a:solidFill>
              </a:rPr>
              <a:t>인 시간은 </a:t>
            </a:r>
            <a:r>
              <a:rPr lang="ko-KR" altLang="en-US" sz="2000" dirty="0" err="1">
                <a:solidFill>
                  <a:schemeClr val="tx1"/>
                </a:solidFill>
              </a:rPr>
              <a:t>언제세요</a:t>
            </a:r>
            <a:r>
              <a:rPr lang="en-US" altLang="ko-KR" sz="2000" dirty="0">
                <a:solidFill>
                  <a:schemeClr val="tx1"/>
                </a:solidFill>
              </a:rPr>
              <a:t>?</a:t>
            </a:r>
            <a:br>
              <a:rPr lang="en-US" altLang="ko-KR" sz="2000" dirty="0">
                <a:solidFill>
                  <a:schemeClr val="tx1"/>
                </a:solidFill>
              </a:rPr>
            </a:br>
            <a:r>
              <a:rPr lang="en-US" altLang="ko-KR" sz="2000" dirty="0">
                <a:solidFill>
                  <a:schemeClr val="tx1"/>
                </a:solidFill>
              </a:rPr>
              <a:t>[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dangsin-ege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choego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-in 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sigan-eun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eonje-seyo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?</a:t>
            </a:r>
            <a:r>
              <a:rPr lang="en-US" altLang="ko-KR" sz="2000" dirty="0">
                <a:solidFill>
                  <a:schemeClr val="tx1"/>
                </a:solidFill>
              </a:rPr>
              <a:t>]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708490A5-B665-7A4B-964D-4D899C5C345C}"/>
              </a:ext>
            </a:extLst>
          </p:cNvPr>
          <p:cNvSpPr/>
          <p:nvPr/>
        </p:nvSpPr>
        <p:spPr>
          <a:xfrm>
            <a:off x="8207018" y="391593"/>
            <a:ext cx="3614366" cy="622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/>
              <a:t>It’s already after </a:t>
            </a:r>
            <a:r>
              <a:rPr lang="en-US" altLang="ko-KR" sz="1600" dirty="0">
                <a:solidFill>
                  <a:srgbClr val="00B0F0"/>
                </a:solidFill>
              </a:rPr>
              <a:t>(time)</a:t>
            </a:r>
            <a:r>
              <a:rPr lang="en-US" altLang="ko-KR" sz="1600" dirty="0"/>
              <a:t>.</a:t>
            </a:r>
          </a:p>
          <a:p>
            <a:pPr algn="ctr"/>
            <a:r>
              <a:rPr lang="ko-KR" altLang="en-US" sz="1600" dirty="0"/>
              <a:t>벌써 </a:t>
            </a:r>
            <a:r>
              <a:rPr lang="en-US" altLang="ko-KR" sz="1600" dirty="0">
                <a:solidFill>
                  <a:srgbClr val="00B0F0"/>
                </a:solidFill>
              </a:rPr>
              <a:t>(time)</a:t>
            </a:r>
            <a:r>
              <a:rPr lang="ko-KR" altLang="en-US" sz="1600" dirty="0"/>
              <a:t>이</a:t>
            </a:r>
            <a:r>
              <a:rPr lang="en-US" altLang="ko-KR" sz="1600" dirty="0"/>
              <a:t>/</a:t>
            </a:r>
            <a:r>
              <a:rPr lang="ko-KR" altLang="en-US" sz="1600" dirty="0"/>
              <a:t>가 넘었어요</a:t>
            </a:r>
            <a:r>
              <a:rPr lang="en-US" altLang="ko-KR" sz="1600" dirty="0"/>
              <a:t>.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760CC5C8-6055-5D49-6084-4519D44D7A72}"/>
              </a:ext>
            </a:extLst>
          </p:cNvPr>
          <p:cNvSpPr/>
          <p:nvPr/>
        </p:nvSpPr>
        <p:spPr>
          <a:xfrm>
            <a:off x="8207018" y="1341851"/>
            <a:ext cx="3614366" cy="5005161"/>
          </a:xfrm>
          <a:prstGeom prst="rect">
            <a:avLst/>
          </a:prstGeom>
          <a:solidFill>
            <a:srgbClr val="E9E7E4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chemeClr val="tx1"/>
                </a:solidFill>
              </a:rPr>
              <a:t>It’s already after </a:t>
            </a:r>
            <a:r>
              <a:rPr lang="en-US" altLang="ko-KR" sz="2000" dirty="0">
                <a:solidFill>
                  <a:srgbClr val="00B0F0"/>
                </a:solidFill>
              </a:rPr>
              <a:t>seven</a:t>
            </a:r>
            <a:r>
              <a:rPr lang="en-US" altLang="ko-KR" sz="2000" dirty="0">
                <a:solidFill>
                  <a:schemeClr val="tx1"/>
                </a:solidFill>
              </a:rPr>
              <a:t>.</a:t>
            </a:r>
            <a:br>
              <a:rPr lang="en-US" altLang="ko-KR" sz="2000" dirty="0">
                <a:solidFill>
                  <a:schemeClr val="tx1"/>
                </a:solidFill>
              </a:rPr>
            </a:br>
            <a:r>
              <a:rPr lang="ko-KR" altLang="en-US" sz="2000" dirty="0">
                <a:solidFill>
                  <a:schemeClr val="tx1"/>
                </a:solidFill>
              </a:rPr>
              <a:t>벌써 </a:t>
            </a:r>
            <a:r>
              <a:rPr lang="ko-KR" altLang="en-US" sz="2000" dirty="0">
                <a:solidFill>
                  <a:srgbClr val="00B0F0"/>
                </a:solidFill>
              </a:rPr>
              <a:t>일곱</a:t>
            </a:r>
            <a:r>
              <a:rPr lang="ko-KR" altLang="en-US" sz="2000" dirty="0">
                <a:solidFill>
                  <a:schemeClr val="tx1"/>
                </a:solidFill>
              </a:rPr>
              <a:t> 시가 넘었어요</a:t>
            </a:r>
            <a:r>
              <a:rPr lang="en-US" altLang="ko-KR" sz="2000" dirty="0">
                <a:solidFill>
                  <a:schemeClr val="tx1"/>
                </a:solidFill>
              </a:rPr>
              <a:t>.</a:t>
            </a:r>
            <a:br>
              <a:rPr lang="en-US" altLang="ko-KR" sz="2000" dirty="0">
                <a:solidFill>
                  <a:schemeClr val="tx1"/>
                </a:solidFill>
              </a:rPr>
            </a:br>
            <a:r>
              <a:rPr lang="en-US" altLang="ko-KR" sz="2000" dirty="0">
                <a:solidFill>
                  <a:schemeClr val="tx1"/>
                </a:solidFill>
              </a:rPr>
              <a:t>[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beolsseo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ilgop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siga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neomeosseo-yo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.]</a:t>
            </a:r>
            <a:endParaRPr lang="en-US" altLang="ko-KR" sz="2000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51C4DB-B2FA-5048-4A41-05B9C6AA0865}"/>
              </a:ext>
            </a:extLst>
          </p:cNvPr>
          <p:cNvSpPr txBox="1"/>
          <p:nvPr/>
        </p:nvSpPr>
        <p:spPr>
          <a:xfrm>
            <a:off x="242011" y="6457071"/>
            <a:ext cx="10435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*</a:t>
            </a:r>
            <a:r>
              <a:rPr lang="ko-KR" altLang="en-US" dirty="0"/>
              <a:t>방문하다 </a:t>
            </a:r>
            <a:r>
              <a:rPr lang="en-US" altLang="ko-KR" dirty="0"/>
              <a:t>– visit, </a:t>
            </a:r>
            <a:r>
              <a:rPr lang="ko-KR" altLang="en-US" dirty="0"/>
              <a:t>최고 </a:t>
            </a:r>
            <a:r>
              <a:rPr lang="en-US" altLang="ko-KR" dirty="0"/>
              <a:t>– the best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645574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B1B63289-E260-18E7-518A-C3344E3B8BD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6541" y="1398494"/>
            <a:ext cx="11600330" cy="1021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8CA808A8-C2A6-C34F-B3CB-AE068FAF8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35" y="149902"/>
            <a:ext cx="5432612" cy="1096192"/>
          </a:xfrm>
        </p:spPr>
        <p:txBody>
          <a:bodyPr>
            <a:normAutofit/>
          </a:bodyPr>
          <a:lstStyle/>
          <a:p>
            <a:r>
              <a:rPr kumimoji="1" lang="en-US" altLang="ko-Kore-CZ" dirty="0"/>
              <a:t>Key sentences</a:t>
            </a:r>
            <a:br>
              <a:rPr kumimoji="1" lang="en-US" altLang="ko-Kore-CZ" dirty="0"/>
            </a:br>
            <a:r>
              <a:rPr kumimoji="1" lang="en-US" altLang="ko-Kore-CZ" dirty="0"/>
              <a:t>-</a:t>
            </a:r>
            <a:r>
              <a:rPr kumimoji="1" lang="ko-KR" altLang="en-US" dirty="0"/>
              <a:t> </a:t>
            </a:r>
            <a:r>
              <a:rPr kumimoji="1" lang="en-US" altLang="ko-KR" dirty="0"/>
              <a:t>private question</a:t>
            </a:r>
            <a:endParaRPr kumimoji="1" lang="ko-Kore-CZ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CD3751F-1452-B845-AAB6-EF8A89602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435" y="2268071"/>
            <a:ext cx="3569073" cy="1664097"/>
          </a:xfrm>
        </p:spPr>
        <p:txBody>
          <a:bodyPr anchor="t">
            <a:noAutofit/>
          </a:bodyPr>
          <a:lstStyle/>
          <a:p>
            <a:pPr algn="ctr"/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전공 수업 건물을 찾아가려면 어디로 가야하나요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?</a:t>
            </a:r>
            <a:br>
              <a:rPr lang="en-US" altLang="ko-KR" dirty="0">
                <a:latin typeface="AppleGothic" pitchFamily="2" charset="-127"/>
                <a:ea typeface="AppleGothic" pitchFamily="2" charset="-127"/>
              </a:rPr>
            </a:br>
            <a:r>
              <a:rPr lang="en-US" altLang="ko-KR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“</a:t>
            </a:r>
            <a:r>
              <a:rPr lang="en" altLang="ko-Kore-CZ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Where should I go to find the major class building?”</a:t>
            </a:r>
          </a:p>
          <a:p>
            <a:pPr marL="0" indent="0" algn="ctr">
              <a:buNone/>
            </a:pP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[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jeongong sueop geonmureul chajagaryeomyeon eodiro gayahanayo]</a:t>
            </a:r>
          </a:p>
          <a:p>
            <a:pPr marL="0" indent="0" algn="ctr">
              <a:buNone/>
            </a:pP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:→(where) 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을 찾아가려면</a:t>
            </a:r>
            <a:endParaRPr lang="en-US" altLang="ko-KR" dirty="0">
              <a:latin typeface="AppleGothic" pitchFamily="2" charset="-127"/>
              <a:ea typeface="AppleGothic" pitchFamily="2" charset="-127"/>
            </a:endParaRPr>
          </a:p>
          <a:p>
            <a:pPr marL="0" indent="0" algn="ctr">
              <a:buNone/>
            </a:pP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어디로 가야하나요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?</a:t>
            </a:r>
            <a:br>
              <a:rPr lang="en-US" altLang="ko-KR" dirty="0">
                <a:latin typeface="AppleGothic" pitchFamily="2" charset="-127"/>
                <a:ea typeface="AppleGothic" pitchFamily="2" charset="-127"/>
              </a:rPr>
            </a:br>
            <a:endParaRPr lang="en" altLang="ko-Kore-CZ" dirty="0">
              <a:latin typeface="AppleGothic" pitchFamily="2" charset="-127"/>
              <a:ea typeface="AppleGothic" pitchFamily="2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C8E8F6-C235-4FC0-A9C7-98C076EAF69A}"/>
              </a:ext>
            </a:extLst>
          </p:cNvPr>
          <p:cNvSpPr txBox="1"/>
          <p:nvPr/>
        </p:nvSpPr>
        <p:spPr>
          <a:xfrm>
            <a:off x="4256553" y="2420471"/>
            <a:ext cx="344468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AppleGothic" pitchFamily="2" charset="-127"/>
                <a:ea typeface="AppleGothic" pitchFamily="2" charset="-127"/>
              </a:rPr>
              <a:t>학생 식당에 가서 </a:t>
            </a:r>
            <a:r>
              <a:rPr lang="ko-KR" altLang="en-US" sz="2000" dirty="0" err="1">
                <a:latin typeface="AppleGothic" pitchFamily="2" charset="-127"/>
                <a:ea typeface="AppleGothic" pitchFamily="2" charset="-127"/>
              </a:rPr>
              <a:t>점심먹자</a:t>
            </a:r>
            <a:r>
              <a:rPr lang="en-US" altLang="ko-KR" sz="2000" dirty="0">
                <a:latin typeface="AppleGothic" pitchFamily="2" charset="-127"/>
                <a:ea typeface="AppleGothic" pitchFamily="2" charset="-127"/>
              </a:rPr>
              <a:t>.</a:t>
            </a:r>
            <a:br>
              <a:rPr lang="en-US" altLang="ko-KR" sz="2000" dirty="0">
                <a:latin typeface="AppleGothic" pitchFamily="2" charset="-127"/>
                <a:ea typeface="AppleGothic" pitchFamily="2" charset="-127"/>
              </a:rPr>
            </a:br>
            <a:r>
              <a:rPr lang="en-US" altLang="ko-KR" sz="2000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“</a:t>
            </a:r>
            <a:r>
              <a:rPr lang="en" altLang="ko-Kore-CZ" sz="2000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Let’s have a lunch in student cafeteria” </a:t>
            </a:r>
          </a:p>
          <a:p>
            <a:pPr algn="ctr">
              <a:buClr>
                <a:srgbClr val="C00000"/>
              </a:buClr>
            </a:pPr>
            <a:r>
              <a:rPr lang="en-US" altLang="ko-KR" sz="2000" dirty="0">
                <a:latin typeface="AppleGothic" pitchFamily="2" charset="-127"/>
                <a:ea typeface="AppleGothic" pitchFamily="2" charset="-127"/>
              </a:rPr>
              <a:t>[</a:t>
            </a:r>
            <a:r>
              <a:rPr lang="en" altLang="ko-Kore-CZ" sz="2000" dirty="0">
                <a:latin typeface="AppleGothic" pitchFamily="2" charset="-127"/>
                <a:ea typeface="AppleGothic" pitchFamily="2" charset="-127"/>
              </a:rPr>
              <a:t>haksaeng sikdange gaseo jeomsimmeokja.]</a:t>
            </a:r>
          </a:p>
          <a:p>
            <a:pPr algn="ctr">
              <a:buClr>
                <a:srgbClr val="C00000"/>
              </a:buClr>
            </a:pPr>
            <a:r>
              <a:rPr lang="en" altLang="ko-Kore-CZ" sz="2000" dirty="0">
                <a:latin typeface="AppleGothic" pitchFamily="2" charset="-127"/>
                <a:ea typeface="AppleGothic" pitchFamily="2" charset="-127"/>
              </a:rPr>
              <a:t>:→(where)</a:t>
            </a:r>
            <a:r>
              <a:rPr lang="ko-KR" altLang="en-US" sz="2000" dirty="0">
                <a:latin typeface="AppleGothic" pitchFamily="2" charset="-127"/>
                <a:ea typeface="AppleGothic" pitchFamily="2" charset="-127"/>
              </a:rPr>
              <a:t>에 가서 </a:t>
            </a:r>
            <a:r>
              <a:rPr lang="ko-KR" altLang="en-US" sz="2000" dirty="0" err="1">
                <a:latin typeface="AppleGothic" pitchFamily="2" charset="-127"/>
                <a:ea typeface="AppleGothic" pitchFamily="2" charset="-127"/>
              </a:rPr>
              <a:t>점심먹자</a:t>
            </a:r>
            <a:r>
              <a:rPr lang="en-US" altLang="ko-KR" sz="2000" dirty="0">
                <a:latin typeface="AppleGothic" pitchFamily="2" charset="-127"/>
                <a:ea typeface="AppleGothic" pitchFamily="2" charset="-127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F68A48-C204-D7EB-A9BC-466F92F0716A}"/>
              </a:ext>
            </a:extLst>
          </p:cNvPr>
          <p:cNvSpPr txBox="1"/>
          <p:nvPr/>
        </p:nvSpPr>
        <p:spPr>
          <a:xfrm>
            <a:off x="8213912" y="2420471"/>
            <a:ext cx="356907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AppleGothic" pitchFamily="2" charset="-127"/>
                <a:ea typeface="AppleGothic" pitchFamily="2" charset="-127"/>
              </a:rPr>
              <a:t>이번 학기에 몇 학점 들어</a:t>
            </a:r>
            <a:r>
              <a:rPr lang="en-US" altLang="ko-KR" sz="2000" dirty="0">
                <a:latin typeface="AppleGothic" pitchFamily="2" charset="-127"/>
                <a:ea typeface="AppleGothic" pitchFamily="2" charset="-127"/>
              </a:rPr>
              <a:t>?</a:t>
            </a:r>
            <a:br>
              <a:rPr lang="en-US" altLang="ko-KR" sz="2000" dirty="0">
                <a:latin typeface="AppleGothic" pitchFamily="2" charset="-127"/>
                <a:ea typeface="AppleGothic" pitchFamily="2" charset="-127"/>
              </a:rPr>
            </a:br>
            <a:r>
              <a:rPr lang="en-US" altLang="ko-KR" sz="2000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“</a:t>
            </a:r>
            <a:r>
              <a:rPr lang="en" altLang="ko-Kore-CZ" sz="2000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How many credits do you take this semester?” </a:t>
            </a:r>
          </a:p>
          <a:p>
            <a:pPr algn="ctr">
              <a:buClr>
                <a:srgbClr val="C00000"/>
              </a:buClr>
            </a:pPr>
            <a:r>
              <a:rPr lang="en-US" altLang="ko-KR" sz="2000" dirty="0">
                <a:latin typeface="AppleGothic" pitchFamily="2" charset="-127"/>
                <a:ea typeface="AppleGothic" pitchFamily="2" charset="-127"/>
              </a:rPr>
              <a:t>[</a:t>
            </a:r>
            <a:r>
              <a:rPr lang="en" altLang="ko-Kore-CZ" sz="2000" dirty="0">
                <a:latin typeface="AppleGothic" pitchFamily="2" charset="-127"/>
                <a:ea typeface="AppleGothic" pitchFamily="2" charset="-127"/>
              </a:rPr>
              <a:t>ibeon hakgie myeot hakjeom deureo] </a:t>
            </a:r>
          </a:p>
          <a:p>
            <a:pPr algn="ctr">
              <a:buClr>
                <a:srgbClr val="C00000"/>
              </a:buClr>
            </a:pPr>
            <a:r>
              <a:rPr lang="en" altLang="ko-Kore-CZ" sz="2000" dirty="0">
                <a:latin typeface="AppleGothic" pitchFamily="2" charset="-127"/>
                <a:ea typeface="AppleGothic" pitchFamily="2" charset="-127"/>
              </a:rPr>
              <a:t>:→(when)</a:t>
            </a:r>
            <a:r>
              <a:rPr lang="ko-KR" altLang="en-US" sz="2000" dirty="0">
                <a:latin typeface="AppleGothic" pitchFamily="2" charset="-127"/>
                <a:ea typeface="AppleGothic" pitchFamily="2" charset="-127"/>
              </a:rPr>
              <a:t>에 몇 학점 들어</a:t>
            </a:r>
            <a:r>
              <a:rPr lang="en-US" altLang="ko-KR" sz="2000" dirty="0">
                <a:latin typeface="AppleGothic" pitchFamily="2" charset="-127"/>
                <a:ea typeface="AppleGothic" pitchFamily="2" charset="-127"/>
              </a:rPr>
              <a:t>?</a:t>
            </a:r>
            <a:endParaRPr lang="ko-KR" altLang="en-US" sz="2000" dirty="0">
              <a:latin typeface="AppleGothic" pitchFamily="2" charset="-127"/>
              <a:ea typeface="AppleGothic" pitchFamily="2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35AF132F-6EFD-7FF8-5021-D2FB0D06098B}"/>
              </a:ext>
            </a:extLst>
          </p:cNvPr>
          <p:cNvSpPr/>
          <p:nvPr/>
        </p:nvSpPr>
        <p:spPr>
          <a:xfrm>
            <a:off x="158563" y="2031849"/>
            <a:ext cx="3696261" cy="4141495"/>
          </a:xfrm>
          <a:custGeom>
            <a:avLst/>
            <a:gdLst>
              <a:gd name="connsiteX0" fmla="*/ 0 w 3696261"/>
              <a:gd name="connsiteY0" fmla="*/ 0 h 4141495"/>
              <a:gd name="connsiteX1" fmla="*/ 505156 w 3696261"/>
              <a:gd name="connsiteY1" fmla="*/ 0 h 4141495"/>
              <a:gd name="connsiteX2" fmla="*/ 1195124 w 3696261"/>
              <a:gd name="connsiteY2" fmla="*/ 0 h 4141495"/>
              <a:gd name="connsiteX3" fmla="*/ 1811168 w 3696261"/>
              <a:gd name="connsiteY3" fmla="*/ 0 h 4141495"/>
              <a:gd name="connsiteX4" fmla="*/ 2427211 w 3696261"/>
              <a:gd name="connsiteY4" fmla="*/ 0 h 4141495"/>
              <a:gd name="connsiteX5" fmla="*/ 2969330 w 3696261"/>
              <a:gd name="connsiteY5" fmla="*/ 0 h 4141495"/>
              <a:gd name="connsiteX6" fmla="*/ 3696261 w 3696261"/>
              <a:gd name="connsiteY6" fmla="*/ 0 h 4141495"/>
              <a:gd name="connsiteX7" fmla="*/ 3696261 w 3696261"/>
              <a:gd name="connsiteY7" fmla="*/ 607419 h 4141495"/>
              <a:gd name="connsiteX8" fmla="*/ 3696261 w 3696261"/>
              <a:gd name="connsiteY8" fmla="*/ 1297668 h 4141495"/>
              <a:gd name="connsiteX9" fmla="*/ 3696261 w 3696261"/>
              <a:gd name="connsiteY9" fmla="*/ 2029333 h 4141495"/>
              <a:gd name="connsiteX10" fmla="*/ 3696261 w 3696261"/>
              <a:gd name="connsiteY10" fmla="*/ 2802412 h 4141495"/>
              <a:gd name="connsiteX11" fmla="*/ 3696261 w 3696261"/>
              <a:gd name="connsiteY11" fmla="*/ 3492661 h 4141495"/>
              <a:gd name="connsiteX12" fmla="*/ 3696261 w 3696261"/>
              <a:gd name="connsiteY12" fmla="*/ 4141495 h 4141495"/>
              <a:gd name="connsiteX13" fmla="*/ 3080218 w 3696261"/>
              <a:gd name="connsiteY13" fmla="*/ 4141495 h 4141495"/>
              <a:gd name="connsiteX14" fmla="*/ 2538099 w 3696261"/>
              <a:gd name="connsiteY14" fmla="*/ 4141495 h 4141495"/>
              <a:gd name="connsiteX15" fmla="*/ 1922056 w 3696261"/>
              <a:gd name="connsiteY15" fmla="*/ 4141495 h 4141495"/>
              <a:gd name="connsiteX16" fmla="*/ 1232087 w 3696261"/>
              <a:gd name="connsiteY16" fmla="*/ 4141495 h 4141495"/>
              <a:gd name="connsiteX17" fmla="*/ 542118 w 3696261"/>
              <a:gd name="connsiteY17" fmla="*/ 4141495 h 4141495"/>
              <a:gd name="connsiteX18" fmla="*/ 0 w 3696261"/>
              <a:gd name="connsiteY18" fmla="*/ 4141495 h 4141495"/>
              <a:gd name="connsiteX19" fmla="*/ 0 w 3696261"/>
              <a:gd name="connsiteY19" fmla="*/ 3451246 h 4141495"/>
              <a:gd name="connsiteX20" fmla="*/ 0 w 3696261"/>
              <a:gd name="connsiteY20" fmla="*/ 2885242 h 4141495"/>
              <a:gd name="connsiteX21" fmla="*/ 0 w 3696261"/>
              <a:gd name="connsiteY21" fmla="*/ 2112162 h 4141495"/>
              <a:gd name="connsiteX22" fmla="*/ 0 w 3696261"/>
              <a:gd name="connsiteY22" fmla="*/ 1339083 h 4141495"/>
              <a:gd name="connsiteX23" fmla="*/ 0 w 3696261"/>
              <a:gd name="connsiteY23" fmla="*/ 690249 h 4141495"/>
              <a:gd name="connsiteX24" fmla="*/ 0 w 3696261"/>
              <a:gd name="connsiteY24" fmla="*/ 0 h 4141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696261" h="4141495" extrusionOk="0">
                <a:moveTo>
                  <a:pt x="0" y="0"/>
                </a:moveTo>
                <a:cubicBezTo>
                  <a:pt x="119883" y="18111"/>
                  <a:pt x="399283" y="5665"/>
                  <a:pt x="505156" y="0"/>
                </a:cubicBezTo>
                <a:cubicBezTo>
                  <a:pt x="611029" y="-5665"/>
                  <a:pt x="861563" y="1097"/>
                  <a:pt x="1195124" y="0"/>
                </a:cubicBezTo>
                <a:cubicBezTo>
                  <a:pt x="1528685" y="-1097"/>
                  <a:pt x="1513683" y="-28813"/>
                  <a:pt x="1811168" y="0"/>
                </a:cubicBezTo>
                <a:cubicBezTo>
                  <a:pt x="2108653" y="28813"/>
                  <a:pt x="2144791" y="-17604"/>
                  <a:pt x="2427211" y="0"/>
                </a:cubicBezTo>
                <a:cubicBezTo>
                  <a:pt x="2709631" y="17604"/>
                  <a:pt x="2778608" y="21271"/>
                  <a:pt x="2969330" y="0"/>
                </a:cubicBezTo>
                <a:cubicBezTo>
                  <a:pt x="3160052" y="-21271"/>
                  <a:pt x="3517180" y="-32268"/>
                  <a:pt x="3696261" y="0"/>
                </a:cubicBezTo>
                <a:cubicBezTo>
                  <a:pt x="3724974" y="232181"/>
                  <a:pt x="3668845" y="445131"/>
                  <a:pt x="3696261" y="607419"/>
                </a:cubicBezTo>
                <a:cubicBezTo>
                  <a:pt x="3723677" y="769707"/>
                  <a:pt x="3692410" y="1102556"/>
                  <a:pt x="3696261" y="1297668"/>
                </a:cubicBezTo>
                <a:cubicBezTo>
                  <a:pt x="3700112" y="1492780"/>
                  <a:pt x="3713628" y="1754101"/>
                  <a:pt x="3696261" y="2029333"/>
                </a:cubicBezTo>
                <a:cubicBezTo>
                  <a:pt x="3678894" y="2304566"/>
                  <a:pt x="3705321" y="2642677"/>
                  <a:pt x="3696261" y="2802412"/>
                </a:cubicBezTo>
                <a:cubicBezTo>
                  <a:pt x="3687201" y="2962147"/>
                  <a:pt x="3675368" y="3151820"/>
                  <a:pt x="3696261" y="3492661"/>
                </a:cubicBezTo>
                <a:cubicBezTo>
                  <a:pt x="3717154" y="3833502"/>
                  <a:pt x="3698638" y="3826103"/>
                  <a:pt x="3696261" y="4141495"/>
                </a:cubicBezTo>
                <a:cubicBezTo>
                  <a:pt x="3458272" y="4166849"/>
                  <a:pt x="3288711" y="4133977"/>
                  <a:pt x="3080218" y="4141495"/>
                </a:cubicBezTo>
                <a:cubicBezTo>
                  <a:pt x="2871725" y="4149013"/>
                  <a:pt x="2805771" y="4139886"/>
                  <a:pt x="2538099" y="4141495"/>
                </a:cubicBezTo>
                <a:cubicBezTo>
                  <a:pt x="2270427" y="4143104"/>
                  <a:pt x="2154270" y="4129121"/>
                  <a:pt x="1922056" y="4141495"/>
                </a:cubicBezTo>
                <a:cubicBezTo>
                  <a:pt x="1689842" y="4153869"/>
                  <a:pt x="1513262" y="4139747"/>
                  <a:pt x="1232087" y="4141495"/>
                </a:cubicBezTo>
                <a:cubicBezTo>
                  <a:pt x="950912" y="4143243"/>
                  <a:pt x="751253" y="4173796"/>
                  <a:pt x="542118" y="4141495"/>
                </a:cubicBezTo>
                <a:cubicBezTo>
                  <a:pt x="332983" y="4109194"/>
                  <a:pt x="110646" y="4133682"/>
                  <a:pt x="0" y="4141495"/>
                </a:cubicBezTo>
                <a:cubicBezTo>
                  <a:pt x="29917" y="3969288"/>
                  <a:pt x="16497" y="3757579"/>
                  <a:pt x="0" y="3451246"/>
                </a:cubicBezTo>
                <a:cubicBezTo>
                  <a:pt x="-16497" y="3144913"/>
                  <a:pt x="-85" y="3059373"/>
                  <a:pt x="0" y="2885242"/>
                </a:cubicBezTo>
                <a:cubicBezTo>
                  <a:pt x="85" y="2711111"/>
                  <a:pt x="-30110" y="2323749"/>
                  <a:pt x="0" y="2112162"/>
                </a:cubicBezTo>
                <a:cubicBezTo>
                  <a:pt x="30110" y="1900575"/>
                  <a:pt x="-31870" y="1711437"/>
                  <a:pt x="0" y="1339083"/>
                </a:cubicBezTo>
                <a:cubicBezTo>
                  <a:pt x="31870" y="966729"/>
                  <a:pt x="23177" y="872621"/>
                  <a:pt x="0" y="690249"/>
                </a:cubicBezTo>
                <a:cubicBezTo>
                  <a:pt x="-23177" y="507877"/>
                  <a:pt x="-32845" y="261273"/>
                  <a:pt x="0" y="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16304318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9864E60F-E0D3-CD8A-2B41-81BDDB7D3E8D}"/>
              </a:ext>
            </a:extLst>
          </p:cNvPr>
          <p:cNvSpPr/>
          <p:nvPr/>
        </p:nvSpPr>
        <p:spPr>
          <a:xfrm>
            <a:off x="4194361" y="2053115"/>
            <a:ext cx="3569073" cy="2913332"/>
          </a:xfrm>
          <a:custGeom>
            <a:avLst/>
            <a:gdLst>
              <a:gd name="connsiteX0" fmla="*/ 0 w 3569073"/>
              <a:gd name="connsiteY0" fmla="*/ 0 h 2913332"/>
              <a:gd name="connsiteX1" fmla="*/ 487773 w 3569073"/>
              <a:gd name="connsiteY1" fmla="*/ 0 h 2913332"/>
              <a:gd name="connsiteX2" fmla="*/ 1154000 w 3569073"/>
              <a:gd name="connsiteY2" fmla="*/ 0 h 2913332"/>
              <a:gd name="connsiteX3" fmla="*/ 1748846 w 3569073"/>
              <a:gd name="connsiteY3" fmla="*/ 0 h 2913332"/>
              <a:gd name="connsiteX4" fmla="*/ 2343691 w 3569073"/>
              <a:gd name="connsiteY4" fmla="*/ 0 h 2913332"/>
              <a:gd name="connsiteX5" fmla="*/ 2867155 w 3569073"/>
              <a:gd name="connsiteY5" fmla="*/ 0 h 2913332"/>
              <a:gd name="connsiteX6" fmla="*/ 3569073 w 3569073"/>
              <a:gd name="connsiteY6" fmla="*/ 0 h 2913332"/>
              <a:gd name="connsiteX7" fmla="*/ 3569073 w 3569073"/>
              <a:gd name="connsiteY7" fmla="*/ 524400 h 2913332"/>
              <a:gd name="connsiteX8" fmla="*/ 3569073 w 3569073"/>
              <a:gd name="connsiteY8" fmla="*/ 1107066 h 2913332"/>
              <a:gd name="connsiteX9" fmla="*/ 3569073 w 3569073"/>
              <a:gd name="connsiteY9" fmla="*/ 1718866 h 2913332"/>
              <a:gd name="connsiteX10" fmla="*/ 3569073 w 3569073"/>
              <a:gd name="connsiteY10" fmla="*/ 2359799 h 2913332"/>
              <a:gd name="connsiteX11" fmla="*/ 3569073 w 3569073"/>
              <a:gd name="connsiteY11" fmla="*/ 2913332 h 2913332"/>
              <a:gd name="connsiteX12" fmla="*/ 2938537 w 3569073"/>
              <a:gd name="connsiteY12" fmla="*/ 2913332 h 2913332"/>
              <a:gd name="connsiteX13" fmla="*/ 2343691 w 3569073"/>
              <a:gd name="connsiteY13" fmla="*/ 2913332 h 2913332"/>
              <a:gd name="connsiteX14" fmla="*/ 1820227 w 3569073"/>
              <a:gd name="connsiteY14" fmla="*/ 2913332 h 2913332"/>
              <a:gd name="connsiteX15" fmla="*/ 1225382 w 3569073"/>
              <a:gd name="connsiteY15" fmla="*/ 2913332 h 2913332"/>
              <a:gd name="connsiteX16" fmla="*/ 559155 w 3569073"/>
              <a:gd name="connsiteY16" fmla="*/ 2913332 h 2913332"/>
              <a:gd name="connsiteX17" fmla="*/ 0 w 3569073"/>
              <a:gd name="connsiteY17" fmla="*/ 2913332 h 2913332"/>
              <a:gd name="connsiteX18" fmla="*/ 0 w 3569073"/>
              <a:gd name="connsiteY18" fmla="*/ 2388932 h 2913332"/>
              <a:gd name="connsiteX19" fmla="*/ 0 w 3569073"/>
              <a:gd name="connsiteY19" fmla="*/ 1835399 h 2913332"/>
              <a:gd name="connsiteX20" fmla="*/ 0 w 3569073"/>
              <a:gd name="connsiteY20" fmla="*/ 1340133 h 2913332"/>
              <a:gd name="connsiteX21" fmla="*/ 0 w 3569073"/>
              <a:gd name="connsiteY21" fmla="*/ 699200 h 2913332"/>
              <a:gd name="connsiteX22" fmla="*/ 0 w 3569073"/>
              <a:gd name="connsiteY22" fmla="*/ 0 h 2913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569073" h="2913332" extrusionOk="0">
                <a:moveTo>
                  <a:pt x="0" y="0"/>
                </a:moveTo>
                <a:cubicBezTo>
                  <a:pt x="161318" y="-10754"/>
                  <a:pt x="332854" y="10723"/>
                  <a:pt x="487773" y="0"/>
                </a:cubicBezTo>
                <a:cubicBezTo>
                  <a:pt x="642692" y="-10723"/>
                  <a:pt x="948653" y="4804"/>
                  <a:pt x="1154000" y="0"/>
                </a:cubicBezTo>
                <a:cubicBezTo>
                  <a:pt x="1359347" y="-4804"/>
                  <a:pt x="1519642" y="1539"/>
                  <a:pt x="1748846" y="0"/>
                </a:cubicBezTo>
                <a:cubicBezTo>
                  <a:pt x="1978050" y="-1539"/>
                  <a:pt x="2049095" y="-18341"/>
                  <a:pt x="2343691" y="0"/>
                </a:cubicBezTo>
                <a:cubicBezTo>
                  <a:pt x="2638287" y="18341"/>
                  <a:pt x="2611148" y="3224"/>
                  <a:pt x="2867155" y="0"/>
                </a:cubicBezTo>
                <a:cubicBezTo>
                  <a:pt x="3123162" y="-3224"/>
                  <a:pt x="3301633" y="-31650"/>
                  <a:pt x="3569073" y="0"/>
                </a:cubicBezTo>
                <a:cubicBezTo>
                  <a:pt x="3571759" y="168689"/>
                  <a:pt x="3589861" y="290307"/>
                  <a:pt x="3569073" y="524400"/>
                </a:cubicBezTo>
                <a:cubicBezTo>
                  <a:pt x="3548285" y="758493"/>
                  <a:pt x="3555282" y="885815"/>
                  <a:pt x="3569073" y="1107066"/>
                </a:cubicBezTo>
                <a:cubicBezTo>
                  <a:pt x="3582864" y="1328317"/>
                  <a:pt x="3579986" y="1460318"/>
                  <a:pt x="3569073" y="1718866"/>
                </a:cubicBezTo>
                <a:cubicBezTo>
                  <a:pt x="3558160" y="1977414"/>
                  <a:pt x="3589279" y="2159347"/>
                  <a:pt x="3569073" y="2359799"/>
                </a:cubicBezTo>
                <a:cubicBezTo>
                  <a:pt x="3548867" y="2560251"/>
                  <a:pt x="3564599" y="2783021"/>
                  <a:pt x="3569073" y="2913332"/>
                </a:cubicBezTo>
                <a:cubicBezTo>
                  <a:pt x="3386763" y="2882058"/>
                  <a:pt x="3127176" y="2889308"/>
                  <a:pt x="2938537" y="2913332"/>
                </a:cubicBezTo>
                <a:cubicBezTo>
                  <a:pt x="2749898" y="2937356"/>
                  <a:pt x="2469785" y="2936557"/>
                  <a:pt x="2343691" y="2913332"/>
                </a:cubicBezTo>
                <a:cubicBezTo>
                  <a:pt x="2217597" y="2890107"/>
                  <a:pt x="2065248" y="2897887"/>
                  <a:pt x="1820227" y="2913332"/>
                </a:cubicBezTo>
                <a:cubicBezTo>
                  <a:pt x="1575206" y="2928777"/>
                  <a:pt x="1405695" y="2942988"/>
                  <a:pt x="1225382" y="2913332"/>
                </a:cubicBezTo>
                <a:cubicBezTo>
                  <a:pt x="1045069" y="2883676"/>
                  <a:pt x="888603" y="2885304"/>
                  <a:pt x="559155" y="2913332"/>
                </a:cubicBezTo>
                <a:cubicBezTo>
                  <a:pt x="229707" y="2941360"/>
                  <a:pt x="133583" y="2936487"/>
                  <a:pt x="0" y="2913332"/>
                </a:cubicBezTo>
                <a:cubicBezTo>
                  <a:pt x="-12292" y="2772185"/>
                  <a:pt x="17823" y="2647413"/>
                  <a:pt x="0" y="2388932"/>
                </a:cubicBezTo>
                <a:cubicBezTo>
                  <a:pt x="-17823" y="2130451"/>
                  <a:pt x="-18945" y="2091053"/>
                  <a:pt x="0" y="1835399"/>
                </a:cubicBezTo>
                <a:cubicBezTo>
                  <a:pt x="18945" y="1579745"/>
                  <a:pt x="23851" y="1543520"/>
                  <a:pt x="0" y="1340133"/>
                </a:cubicBezTo>
                <a:cubicBezTo>
                  <a:pt x="-23851" y="1136746"/>
                  <a:pt x="7040" y="985423"/>
                  <a:pt x="0" y="699200"/>
                </a:cubicBezTo>
                <a:cubicBezTo>
                  <a:pt x="-7040" y="412977"/>
                  <a:pt x="-28574" y="246648"/>
                  <a:pt x="0" y="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16304318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5554E76F-3520-D3D1-9568-DE1DF768D329}"/>
              </a:ext>
            </a:extLst>
          </p:cNvPr>
          <p:cNvSpPr/>
          <p:nvPr/>
        </p:nvSpPr>
        <p:spPr>
          <a:xfrm>
            <a:off x="8031816" y="2053115"/>
            <a:ext cx="3933266" cy="2518885"/>
          </a:xfrm>
          <a:custGeom>
            <a:avLst/>
            <a:gdLst>
              <a:gd name="connsiteX0" fmla="*/ 0 w 3933266"/>
              <a:gd name="connsiteY0" fmla="*/ 0 h 2518885"/>
              <a:gd name="connsiteX1" fmla="*/ 537546 w 3933266"/>
              <a:gd name="connsiteY1" fmla="*/ 0 h 2518885"/>
              <a:gd name="connsiteX2" fmla="*/ 1271756 w 3933266"/>
              <a:gd name="connsiteY2" fmla="*/ 0 h 2518885"/>
              <a:gd name="connsiteX3" fmla="*/ 1927300 w 3933266"/>
              <a:gd name="connsiteY3" fmla="*/ 0 h 2518885"/>
              <a:gd name="connsiteX4" fmla="*/ 2582845 w 3933266"/>
              <a:gd name="connsiteY4" fmla="*/ 0 h 2518885"/>
              <a:gd name="connsiteX5" fmla="*/ 3159724 w 3933266"/>
              <a:gd name="connsiteY5" fmla="*/ 0 h 2518885"/>
              <a:gd name="connsiteX6" fmla="*/ 3933266 w 3933266"/>
              <a:gd name="connsiteY6" fmla="*/ 0 h 2518885"/>
              <a:gd name="connsiteX7" fmla="*/ 3933266 w 3933266"/>
              <a:gd name="connsiteY7" fmla="*/ 579344 h 2518885"/>
              <a:gd name="connsiteX8" fmla="*/ 3933266 w 3933266"/>
              <a:gd name="connsiteY8" fmla="*/ 1209065 h 2518885"/>
              <a:gd name="connsiteX9" fmla="*/ 3933266 w 3933266"/>
              <a:gd name="connsiteY9" fmla="*/ 1863975 h 2518885"/>
              <a:gd name="connsiteX10" fmla="*/ 3933266 w 3933266"/>
              <a:gd name="connsiteY10" fmla="*/ 2518885 h 2518885"/>
              <a:gd name="connsiteX11" fmla="*/ 3277722 w 3933266"/>
              <a:gd name="connsiteY11" fmla="*/ 2518885 h 2518885"/>
              <a:gd name="connsiteX12" fmla="*/ 2661510 w 3933266"/>
              <a:gd name="connsiteY12" fmla="*/ 2518885 h 2518885"/>
              <a:gd name="connsiteX13" fmla="*/ 2005966 w 3933266"/>
              <a:gd name="connsiteY13" fmla="*/ 2518885 h 2518885"/>
              <a:gd name="connsiteX14" fmla="*/ 1429087 w 3933266"/>
              <a:gd name="connsiteY14" fmla="*/ 2518885 h 2518885"/>
              <a:gd name="connsiteX15" fmla="*/ 773542 w 3933266"/>
              <a:gd name="connsiteY15" fmla="*/ 2518885 h 2518885"/>
              <a:gd name="connsiteX16" fmla="*/ 0 w 3933266"/>
              <a:gd name="connsiteY16" fmla="*/ 2518885 h 2518885"/>
              <a:gd name="connsiteX17" fmla="*/ 0 w 3933266"/>
              <a:gd name="connsiteY17" fmla="*/ 1838786 h 2518885"/>
              <a:gd name="connsiteX18" fmla="*/ 0 w 3933266"/>
              <a:gd name="connsiteY18" fmla="*/ 1234254 h 2518885"/>
              <a:gd name="connsiteX19" fmla="*/ 0 w 3933266"/>
              <a:gd name="connsiteY19" fmla="*/ 629721 h 2518885"/>
              <a:gd name="connsiteX20" fmla="*/ 0 w 3933266"/>
              <a:gd name="connsiteY20" fmla="*/ 0 h 2518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933266" h="2518885" extrusionOk="0">
                <a:moveTo>
                  <a:pt x="0" y="0"/>
                </a:moveTo>
                <a:cubicBezTo>
                  <a:pt x="126544" y="9930"/>
                  <a:pt x="393789" y="8303"/>
                  <a:pt x="537546" y="0"/>
                </a:cubicBezTo>
                <a:cubicBezTo>
                  <a:pt x="681303" y="-8303"/>
                  <a:pt x="958096" y="-9996"/>
                  <a:pt x="1271756" y="0"/>
                </a:cubicBezTo>
                <a:cubicBezTo>
                  <a:pt x="1585416" y="9996"/>
                  <a:pt x="1766413" y="31226"/>
                  <a:pt x="1927300" y="0"/>
                </a:cubicBezTo>
                <a:cubicBezTo>
                  <a:pt x="2088187" y="-31226"/>
                  <a:pt x="2425003" y="30525"/>
                  <a:pt x="2582845" y="0"/>
                </a:cubicBezTo>
                <a:cubicBezTo>
                  <a:pt x="2740688" y="-30525"/>
                  <a:pt x="2944407" y="4395"/>
                  <a:pt x="3159724" y="0"/>
                </a:cubicBezTo>
                <a:cubicBezTo>
                  <a:pt x="3375041" y="-4395"/>
                  <a:pt x="3705569" y="-3763"/>
                  <a:pt x="3933266" y="0"/>
                </a:cubicBezTo>
                <a:cubicBezTo>
                  <a:pt x="3947546" y="209714"/>
                  <a:pt x="3919176" y="448703"/>
                  <a:pt x="3933266" y="579344"/>
                </a:cubicBezTo>
                <a:cubicBezTo>
                  <a:pt x="3947356" y="709985"/>
                  <a:pt x="3902248" y="942151"/>
                  <a:pt x="3933266" y="1209065"/>
                </a:cubicBezTo>
                <a:cubicBezTo>
                  <a:pt x="3964284" y="1475979"/>
                  <a:pt x="3963504" y="1692631"/>
                  <a:pt x="3933266" y="1863975"/>
                </a:cubicBezTo>
                <a:cubicBezTo>
                  <a:pt x="3903029" y="2035319"/>
                  <a:pt x="3950717" y="2286474"/>
                  <a:pt x="3933266" y="2518885"/>
                </a:cubicBezTo>
                <a:cubicBezTo>
                  <a:pt x="3646723" y="2535344"/>
                  <a:pt x="3458620" y="2530827"/>
                  <a:pt x="3277722" y="2518885"/>
                </a:cubicBezTo>
                <a:cubicBezTo>
                  <a:pt x="3096824" y="2506943"/>
                  <a:pt x="2904149" y="2534532"/>
                  <a:pt x="2661510" y="2518885"/>
                </a:cubicBezTo>
                <a:cubicBezTo>
                  <a:pt x="2418871" y="2503238"/>
                  <a:pt x="2231495" y="2496624"/>
                  <a:pt x="2005966" y="2518885"/>
                </a:cubicBezTo>
                <a:cubicBezTo>
                  <a:pt x="1780437" y="2541146"/>
                  <a:pt x="1623686" y="2537869"/>
                  <a:pt x="1429087" y="2518885"/>
                </a:cubicBezTo>
                <a:cubicBezTo>
                  <a:pt x="1234488" y="2499901"/>
                  <a:pt x="910712" y="2515844"/>
                  <a:pt x="773542" y="2518885"/>
                </a:cubicBezTo>
                <a:cubicBezTo>
                  <a:pt x="636372" y="2521926"/>
                  <a:pt x="287322" y="2497679"/>
                  <a:pt x="0" y="2518885"/>
                </a:cubicBezTo>
                <a:cubicBezTo>
                  <a:pt x="27540" y="2328365"/>
                  <a:pt x="-9446" y="2118795"/>
                  <a:pt x="0" y="1838786"/>
                </a:cubicBezTo>
                <a:cubicBezTo>
                  <a:pt x="9446" y="1558777"/>
                  <a:pt x="2316" y="1383709"/>
                  <a:pt x="0" y="1234254"/>
                </a:cubicBezTo>
                <a:cubicBezTo>
                  <a:pt x="-2316" y="1084799"/>
                  <a:pt x="-13893" y="811327"/>
                  <a:pt x="0" y="629721"/>
                </a:cubicBezTo>
                <a:cubicBezTo>
                  <a:pt x="13893" y="448115"/>
                  <a:pt x="11247" y="140440"/>
                  <a:pt x="0" y="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16304318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4335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436DA87-BEAB-AC42-B6FC-E17C4DE30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224648"/>
            <a:ext cx="9603275" cy="1049235"/>
          </a:xfrm>
        </p:spPr>
        <p:txBody>
          <a:bodyPr/>
          <a:lstStyle/>
          <a:p>
            <a:r>
              <a:rPr kumimoji="1" lang="en-US" altLang="ko-Kore-CZ" dirty="0"/>
              <a:t>Index</a:t>
            </a:r>
            <a:br>
              <a:rPr kumimoji="1" lang="en-US" altLang="ko-Kore-CZ" dirty="0"/>
            </a:br>
            <a:endParaRPr kumimoji="1" lang="ko-Kore-CZ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B07F7B5-D96B-1646-B176-00762D9D4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2565101"/>
            <a:ext cx="9603275" cy="3450613"/>
          </a:xfrm>
        </p:spPr>
        <p:txBody>
          <a:bodyPr>
            <a:normAutofit/>
          </a:bodyPr>
          <a:lstStyle/>
          <a:p>
            <a:r>
              <a:rPr kumimoji="1" lang="en-US" altLang="ko-Kore-CZ" sz="2400" dirty="0"/>
              <a:t>Adverb</a:t>
            </a:r>
          </a:p>
          <a:p>
            <a:r>
              <a:rPr kumimoji="1" lang="en-US" altLang="ko-Kore-CZ" sz="2400" dirty="0"/>
              <a:t>Counter</a:t>
            </a:r>
          </a:p>
          <a:p>
            <a:r>
              <a:rPr kumimoji="1" lang="en-US" altLang="ko-Kore-CZ" sz="2400" dirty="0"/>
              <a:t>Key Sentences</a:t>
            </a:r>
          </a:p>
          <a:p>
            <a:r>
              <a:rPr kumimoji="1" lang="en-US" altLang="ko-Kore-CZ" sz="2400" dirty="0"/>
              <a:t>Korea’s Culture</a:t>
            </a:r>
            <a:endParaRPr kumimoji="1" lang="ko-Kore-CZ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794815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 descr="텍스트, 침실이(가) 표시된 사진&#10;&#10;자동 생성된 설명">
            <a:extLst>
              <a:ext uri="{FF2B5EF4-FFF2-40B4-BE49-F238E27FC236}">
                <a16:creationId xmlns:a16="http://schemas.microsoft.com/office/drawing/2014/main" id="{727354D3-64C8-6142-8B6F-7591F58D04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16042"/>
          <a:stretch/>
        </p:blipFill>
        <p:spPr>
          <a:xfrm>
            <a:off x="20" y="10"/>
            <a:ext cx="12191675" cy="685799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E346E818-3DC4-7C42-98A3-136E3FC65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0512" y="5241371"/>
            <a:ext cx="6835556" cy="9545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kumimoji="1" lang="en-US" altLang="en-US" b="1" dirty="0">
                <a:solidFill>
                  <a:srgbClr val="FFFFFE"/>
                </a:solidFill>
              </a:rPr>
              <a:t>Korea’s culture - holiday</a:t>
            </a:r>
          </a:p>
        </p:txBody>
      </p:sp>
    </p:spTree>
    <p:extLst>
      <p:ext uri="{BB962C8B-B14F-4D97-AF65-F5344CB8AC3E}">
        <p14:creationId xmlns:p14="http://schemas.microsoft.com/office/powerpoint/2010/main" val="28367949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E54B95F-3983-F346-BBD0-20F74BA1B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104322"/>
            <a:ext cx="9603275" cy="1049235"/>
          </a:xfrm>
        </p:spPr>
        <p:txBody>
          <a:bodyPr/>
          <a:lstStyle/>
          <a:p>
            <a:r>
              <a:rPr kumimoji="1" lang="ko-Kore-CZ" altLang="en-US" dirty="0"/>
              <a:t>추석</a:t>
            </a:r>
            <a:r>
              <a:rPr kumimoji="1" lang="ko-KR" altLang="en-US" dirty="0"/>
              <a:t> </a:t>
            </a:r>
            <a:r>
              <a:rPr kumimoji="1" lang="en-US" altLang="ko-KR" dirty="0"/>
              <a:t>[</a:t>
            </a:r>
            <a:r>
              <a:rPr kumimoji="1" lang="en-US" altLang="ko-KR" dirty="0" err="1"/>
              <a:t>chusuk</a:t>
            </a:r>
            <a:r>
              <a:rPr kumimoji="1" lang="en-US" altLang="ko-KR" dirty="0"/>
              <a:t>]</a:t>
            </a:r>
            <a:endParaRPr kumimoji="1" lang="ko-Kore-CZ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98D8361-7B0D-3847-91DC-BDAD945F7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935363"/>
          </a:xfrm>
        </p:spPr>
        <p:txBody>
          <a:bodyPr>
            <a:normAutofit/>
          </a:bodyPr>
          <a:lstStyle/>
          <a:p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Chuseok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is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 Korean Thanksgiving Day (August 15th in the lunar calendar)</a:t>
            </a:r>
          </a:p>
          <a:p>
            <a:endParaRPr lang="en" altLang="ko-Kore-CZ" dirty="0">
              <a:latin typeface="AppleGothic" pitchFamily="2" charset="-127"/>
              <a:ea typeface="AppleGothic" pitchFamily="2" charset="-127"/>
            </a:endParaRPr>
          </a:p>
          <a:p>
            <a:r>
              <a:rPr lang="en-US" altLang="ko-Kore-CZ" dirty="0">
                <a:latin typeface="AppleGothic" pitchFamily="2" charset="-127"/>
                <a:ea typeface="AppleGothic" pitchFamily="2" charset="-127"/>
              </a:rPr>
              <a:t>Eat 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송편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[</a:t>
            </a:r>
            <a:r>
              <a:rPr lang="en-US" altLang="ko-KR" dirty="0" err="1">
                <a:latin typeface="AppleGothic" pitchFamily="2" charset="-127"/>
                <a:ea typeface="AppleGothic" pitchFamily="2" charset="-127"/>
              </a:rPr>
              <a:t>songpyeon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] - 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Rice cake made of rice flour mixed with boiling water and stuffed with sesame, beans, and red beans in a half-moon shape.</a:t>
            </a:r>
          </a:p>
          <a:p>
            <a:endParaRPr lang="en" altLang="ko-Kore-CZ" dirty="0">
              <a:latin typeface="AppleGothic" pitchFamily="2" charset="-127"/>
              <a:ea typeface="AppleGothic" pitchFamily="2" charset="-127"/>
            </a:endParaRPr>
          </a:p>
          <a:p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강강술래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[</a:t>
            </a:r>
            <a:r>
              <a:rPr lang="en-US" altLang="ko-KR" dirty="0" err="1">
                <a:latin typeface="AppleGothic" pitchFamily="2" charset="-127"/>
                <a:ea typeface="AppleGothic" pitchFamily="2" charset="-127"/>
              </a:rPr>
              <a:t>GangGangSulRae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]</a:t>
            </a:r>
          </a:p>
          <a:p>
            <a:endParaRPr lang="en-US" altLang="ko-KR" dirty="0">
              <a:latin typeface="AppleGothic" pitchFamily="2" charset="-127"/>
              <a:ea typeface="AppleGothic" pitchFamily="2" charset="-127"/>
            </a:endParaRPr>
          </a:p>
          <a:p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씨름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[</a:t>
            </a:r>
            <a:r>
              <a:rPr lang="en-US" altLang="ko-KR" dirty="0" err="1">
                <a:latin typeface="AppleGothic" pitchFamily="2" charset="-127"/>
                <a:ea typeface="AppleGothic" pitchFamily="2" charset="-127"/>
              </a:rPr>
              <a:t>SsiRuem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]</a:t>
            </a:r>
            <a:endParaRPr lang="en" altLang="ko-Kore-CZ" dirty="0">
              <a:latin typeface="AppleGothic" pitchFamily="2" charset="-127"/>
              <a:ea typeface="AppleGothic" pitchFamily="2" charset="-127"/>
            </a:endParaRPr>
          </a:p>
          <a:p>
            <a:endParaRPr kumimoji="1" lang="ko-Kore-CZ" altLang="en-US" dirty="0"/>
          </a:p>
        </p:txBody>
      </p:sp>
    </p:spTree>
    <p:extLst>
      <p:ext uri="{BB962C8B-B14F-4D97-AF65-F5344CB8AC3E}">
        <p14:creationId xmlns:p14="http://schemas.microsoft.com/office/powerpoint/2010/main" val="16772690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플레이트, 과일, 후식, 야채이(가) 표시된 사진&#10;&#10;자동 생성된 설명">
            <a:extLst>
              <a:ext uri="{FF2B5EF4-FFF2-40B4-BE49-F238E27FC236}">
                <a16:creationId xmlns:a16="http://schemas.microsoft.com/office/drawing/2014/main" id="{3EC52538-A2FF-3946-A188-8B9152C40F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81" r="18476" b="-2"/>
          <a:stretch/>
        </p:blipFill>
        <p:spPr>
          <a:xfrm>
            <a:off x="210967" y="178772"/>
            <a:ext cx="5792722" cy="56374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그림 4" descr="여러개이(가) 표시된 사진&#10;&#10;자동 생성된 설명">
            <a:extLst>
              <a:ext uri="{FF2B5EF4-FFF2-40B4-BE49-F238E27FC236}">
                <a16:creationId xmlns:a16="http://schemas.microsoft.com/office/drawing/2014/main" id="{B3019F2B-FEBD-6D4B-8587-BA2F7CB56C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119" r="18182" b="2"/>
          <a:stretch/>
        </p:blipFill>
        <p:spPr>
          <a:xfrm>
            <a:off x="6358871" y="178771"/>
            <a:ext cx="5622162" cy="56374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5D8420-4555-E4D3-8A3E-D317087AFF05}"/>
              </a:ext>
            </a:extLst>
          </p:cNvPr>
          <p:cNvSpPr txBox="1"/>
          <p:nvPr/>
        </p:nvSpPr>
        <p:spPr>
          <a:xfrm>
            <a:off x="262871" y="578140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Video: https://youtu.be/_8SBM-aZoTI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324666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밤이(가) 표시된 사진&#10;&#10;자동 생성된 설명">
            <a:extLst>
              <a:ext uri="{FF2B5EF4-FFF2-40B4-BE49-F238E27FC236}">
                <a16:creationId xmlns:a16="http://schemas.microsoft.com/office/drawing/2014/main" id="{31977C6E-29F6-A649-A02E-7FEAA27FC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52" y="604112"/>
            <a:ext cx="5540172" cy="50471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그림 4" descr="텍스트, 사람, 육상경기, 플레이어이(가) 표시된 사진&#10;&#10;자동 생성된 설명">
            <a:extLst>
              <a:ext uri="{FF2B5EF4-FFF2-40B4-BE49-F238E27FC236}">
                <a16:creationId xmlns:a16="http://schemas.microsoft.com/office/drawing/2014/main" id="{3DCF242D-E394-2449-93D8-40C9C75BA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604111"/>
            <a:ext cx="5826655" cy="50471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20912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8C7D568-A6D0-CB4B-A347-836BDFC7F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8" y="1233144"/>
            <a:ext cx="9603275" cy="1049235"/>
          </a:xfrm>
        </p:spPr>
        <p:txBody>
          <a:bodyPr/>
          <a:lstStyle/>
          <a:p>
            <a:r>
              <a:rPr kumimoji="1" lang="en-US" altLang="ko-Kore-CZ" dirty="0"/>
              <a:t>Watch video</a:t>
            </a:r>
            <a:endParaRPr kumimoji="1" lang="ko-Kore-CZ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0061317-8E1A-0D48-8F4B-CA64AB7CC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3214338"/>
            <a:ext cx="9603275" cy="3450613"/>
          </a:xfrm>
        </p:spPr>
        <p:txBody>
          <a:bodyPr/>
          <a:lstStyle/>
          <a:p>
            <a:pPr algn="ctr"/>
            <a:r>
              <a:rPr kumimoji="1" lang="ko-KR" altLang="en-US" dirty="0"/>
              <a:t>강강술래 </a:t>
            </a:r>
            <a:r>
              <a:rPr kumimoji="1" lang="en-US" altLang="ko-KR" dirty="0"/>
              <a:t>[</a:t>
            </a:r>
            <a:r>
              <a:rPr kumimoji="1" lang="en-US" altLang="ko-KR" dirty="0" err="1"/>
              <a:t>ganggangsulrae</a:t>
            </a:r>
            <a:r>
              <a:rPr kumimoji="1" lang="en-US" altLang="ko-KR" dirty="0"/>
              <a:t>]</a:t>
            </a:r>
          </a:p>
          <a:p>
            <a:pPr marL="0" indent="0" algn="ctr">
              <a:buNone/>
            </a:pPr>
            <a:r>
              <a:rPr kumimoji="1" lang="en" altLang="ko-Kore-CZ" dirty="0"/>
              <a:t>https://</a:t>
            </a:r>
            <a:r>
              <a:rPr kumimoji="1" lang="en" altLang="ko-Kore-CZ" dirty="0" err="1"/>
              <a:t>youtu.be</a:t>
            </a:r>
            <a:r>
              <a:rPr kumimoji="1" lang="en" altLang="ko-Kore-CZ" dirty="0"/>
              <a:t>/FtXMvWOzwI4</a:t>
            </a:r>
            <a:endParaRPr kumimoji="1" lang="ko-Kore-CZ" altLang="en-US" dirty="0"/>
          </a:p>
        </p:txBody>
      </p:sp>
    </p:spTree>
    <p:extLst>
      <p:ext uri="{BB962C8B-B14F-4D97-AF65-F5344CB8AC3E}">
        <p14:creationId xmlns:p14="http://schemas.microsoft.com/office/powerpoint/2010/main" val="14040550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A6B798-8B6A-B34B-ACFB-7C4F876583E7}"/>
              </a:ext>
            </a:extLst>
          </p:cNvPr>
          <p:cNvSpPr txBox="1"/>
          <p:nvPr/>
        </p:nvSpPr>
        <p:spPr>
          <a:xfrm>
            <a:off x="2865620" y="2454027"/>
            <a:ext cx="69404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CZ" sz="6600" b="1" dirty="0"/>
              <a:t>Thank you</a:t>
            </a:r>
            <a:endParaRPr kumimoji="1" lang="ko-Kore-CZ" altLang="en-US" sz="6600" b="1" dirty="0"/>
          </a:p>
        </p:txBody>
      </p:sp>
      <p:pic>
        <p:nvPicPr>
          <p:cNvPr id="4" name="그래픽 3" descr="댓글 심장 단색으로 채워진">
            <a:extLst>
              <a:ext uri="{FF2B5EF4-FFF2-40B4-BE49-F238E27FC236}">
                <a16:creationId xmlns:a16="http://schemas.microsoft.com/office/drawing/2014/main" id="{6E81E8F2-1106-1943-B1F7-97E36855A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37815" y="2042408"/>
            <a:ext cx="1931233" cy="193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270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A3A97BA-01AF-3A49-ABC3-9367932AE5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50" y="1573446"/>
            <a:ext cx="11188700" cy="1529518"/>
          </a:xfrm>
          <a:prstGeom prst="rect">
            <a:avLst/>
          </a:prstGeom>
        </p:spPr>
      </p:pic>
      <p:pic>
        <p:nvPicPr>
          <p:cNvPr id="5" name="그림 4" descr="테이블이(가) 표시된 사진&#10;&#10;자동 생성된 설명">
            <a:extLst>
              <a:ext uri="{FF2B5EF4-FFF2-40B4-BE49-F238E27FC236}">
                <a16:creationId xmlns:a16="http://schemas.microsoft.com/office/drawing/2014/main" id="{12EE2AA4-2A8B-A343-A860-0B192CDBB5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150" y="3429000"/>
            <a:ext cx="11156112" cy="18555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CA5127-E415-6A47-9E2D-FA1276855E3D}"/>
              </a:ext>
            </a:extLst>
          </p:cNvPr>
          <p:cNvSpPr txBox="1"/>
          <p:nvPr/>
        </p:nvSpPr>
        <p:spPr>
          <a:xfrm>
            <a:off x="764498" y="539646"/>
            <a:ext cx="3837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ko-Kore-CZ" sz="2800" b="1" dirty="0"/>
              <a:t>Adverb</a:t>
            </a:r>
            <a:endParaRPr kumimoji="1" lang="ko-Kore-CZ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32112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내용 개체 틀 3">
            <a:extLst>
              <a:ext uri="{FF2B5EF4-FFF2-40B4-BE49-F238E27FC236}">
                <a16:creationId xmlns:a16="http://schemas.microsoft.com/office/drawing/2014/main" id="{0E54FF11-7518-3D95-4B4D-BB629F3CA0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76" t="31335" r="50921" b="5502"/>
          <a:stretch/>
        </p:blipFill>
        <p:spPr>
          <a:xfrm>
            <a:off x="267262" y="1253971"/>
            <a:ext cx="5133942" cy="5333684"/>
          </a:xfrm>
          <a:prstGeom prst="rect">
            <a:avLst/>
          </a:prstGeom>
        </p:spPr>
      </p:pic>
      <p:graphicFrame>
        <p:nvGraphicFramePr>
          <p:cNvPr id="3" name="표 26">
            <a:extLst>
              <a:ext uri="{FF2B5EF4-FFF2-40B4-BE49-F238E27FC236}">
                <a16:creationId xmlns:a16="http://schemas.microsoft.com/office/drawing/2014/main" id="{C34F9F8A-492D-B7BA-9D94-A858DDB0FF01}"/>
              </a:ext>
            </a:extLst>
          </p:cNvPr>
          <p:cNvGraphicFramePr>
            <a:graphicFrameLocks noGrp="1"/>
          </p:cNvGraphicFramePr>
          <p:nvPr/>
        </p:nvGraphicFramePr>
        <p:xfrm>
          <a:off x="8950674" y="552615"/>
          <a:ext cx="3002112" cy="603504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543166">
                  <a:extLst>
                    <a:ext uri="{9D8B030D-6E8A-4147-A177-3AD203B41FA5}">
                      <a16:colId xmlns:a16="http://schemas.microsoft.com/office/drawing/2014/main" val="2517946935"/>
                    </a:ext>
                  </a:extLst>
                </a:gridCol>
                <a:gridCol w="942536">
                  <a:extLst>
                    <a:ext uri="{9D8B030D-6E8A-4147-A177-3AD203B41FA5}">
                      <a16:colId xmlns:a16="http://schemas.microsoft.com/office/drawing/2014/main" val="2674308525"/>
                    </a:ext>
                  </a:extLst>
                </a:gridCol>
                <a:gridCol w="1516410">
                  <a:extLst>
                    <a:ext uri="{9D8B030D-6E8A-4147-A177-3AD203B41FA5}">
                      <a16:colId xmlns:a16="http://schemas.microsoft.com/office/drawing/2014/main" val="2308628163"/>
                    </a:ext>
                  </a:extLst>
                </a:gridCol>
              </a:tblGrid>
              <a:tr h="33215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/>
                        <a:t>하나</a:t>
                      </a:r>
                      <a:r>
                        <a:rPr lang="en-US" altLang="ko-KR" sz="1600" dirty="0"/>
                        <a:t>(</a:t>
                      </a:r>
                      <a:r>
                        <a:rPr lang="ko-KR" altLang="en-US" sz="1600" dirty="0"/>
                        <a:t>한</a:t>
                      </a:r>
                      <a:r>
                        <a:rPr lang="en-US" altLang="ko-KR" sz="1600" dirty="0"/>
                        <a:t>)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Hana(Han)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7426909"/>
                  </a:ext>
                </a:extLst>
              </a:tr>
              <a:tr h="33215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2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/>
                        <a:t>둘</a:t>
                      </a:r>
                      <a:r>
                        <a:rPr lang="en-US" altLang="ko-KR" sz="1600" dirty="0"/>
                        <a:t>(</a:t>
                      </a:r>
                      <a:r>
                        <a:rPr lang="ko-KR" altLang="en-US" sz="1600" dirty="0"/>
                        <a:t>두</a:t>
                      </a:r>
                      <a:r>
                        <a:rPr lang="en-US" altLang="ko-KR" sz="1600" dirty="0"/>
                        <a:t>)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err="1"/>
                        <a:t>Dul</a:t>
                      </a:r>
                      <a:r>
                        <a:rPr lang="en-US" altLang="ko-KR" sz="1600" dirty="0"/>
                        <a:t>(Du)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7728536"/>
                  </a:ext>
                </a:extLst>
              </a:tr>
              <a:tr h="33215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3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/>
                        <a:t>셋</a:t>
                      </a:r>
                      <a:r>
                        <a:rPr lang="en-US" altLang="ko-KR" sz="1600" dirty="0"/>
                        <a:t>(</a:t>
                      </a:r>
                      <a:r>
                        <a:rPr lang="ko-KR" altLang="en-US" sz="1600" dirty="0"/>
                        <a:t>세</a:t>
                      </a:r>
                      <a:r>
                        <a:rPr lang="en-US" altLang="ko-KR" sz="1600" dirty="0"/>
                        <a:t>)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Set(Se)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625359"/>
                  </a:ext>
                </a:extLst>
              </a:tr>
              <a:tr h="33215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4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/>
                        <a:t>넷</a:t>
                      </a:r>
                      <a:r>
                        <a:rPr lang="en-US" altLang="ko-KR" sz="1600" dirty="0"/>
                        <a:t>(</a:t>
                      </a:r>
                      <a:r>
                        <a:rPr lang="ko-KR" altLang="en-US" sz="1600" dirty="0"/>
                        <a:t>네</a:t>
                      </a:r>
                      <a:r>
                        <a:rPr lang="en-US" altLang="ko-KR" sz="1600" dirty="0"/>
                        <a:t>)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Net(Ne)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1599474"/>
                  </a:ext>
                </a:extLst>
              </a:tr>
              <a:tr h="33215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5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/>
                        <a:t>다섯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err="1"/>
                        <a:t>Daseot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603423"/>
                  </a:ext>
                </a:extLst>
              </a:tr>
              <a:tr h="33215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6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/>
                        <a:t>여섯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err="1"/>
                        <a:t>Yeoseot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295324"/>
                  </a:ext>
                </a:extLst>
              </a:tr>
              <a:tr h="33215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7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/>
                        <a:t>일곱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err="1"/>
                        <a:t>Ilgob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7686317"/>
                  </a:ext>
                </a:extLst>
              </a:tr>
              <a:tr h="33215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8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/>
                        <a:t>여덟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err="1"/>
                        <a:t>Yeodeol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616322"/>
                  </a:ext>
                </a:extLst>
              </a:tr>
              <a:tr h="33215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9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/>
                        <a:t>아홉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err="1"/>
                        <a:t>Ahop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869921"/>
                  </a:ext>
                </a:extLst>
              </a:tr>
              <a:tr h="33215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10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/>
                        <a:t>열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err="1"/>
                        <a:t>Yeol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213977"/>
                  </a:ext>
                </a:extLst>
              </a:tr>
              <a:tr h="33215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20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/>
                        <a:t>스물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err="1"/>
                        <a:t>Seumul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9455424"/>
                  </a:ext>
                </a:extLst>
              </a:tr>
              <a:tr h="33215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30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/>
                        <a:t>서른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err="1"/>
                        <a:t>Seoreun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885749"/>
                  </a:ext>
                </a:extLst>
              </a:tr>
              <a:tr h="33215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40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/>
                        <a:t>마흔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err="1"/>
                        <a:t>Maheun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662530"/>
                  </a:ext>
                </a:extLst>
              </a:tr>
              <a:tr h="33215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50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/>
                        <a:t>쉰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err="1"/>
                        <a:t>Swin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655408"/>
                  </a:ext>
                </a:extLst>
              </a:tr>
              <a:tr h="33215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60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/>
                        <a:t>예순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err="1"/>
                        <a:t>Yesun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333207"/>
                  </a:ext>
                </a:extLst>
              </a:tr>
              <a:tr h="33215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70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/>
                        <a:t>일흔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err="1"/>
                        <a:t>Ilheun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5249661"/>
                  </a:ext>
                </a:extLst>
              </a:tr>
              <a:tr h="33215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80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/>
                        <a:t>여든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err="1"/>
                        <a:t>Yeodeun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265691"/>
                  </a:ext>
                </a:extLst>
              </a:tr>
              <a:tr h="33215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90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/>
                        <a:t>아흔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err="1"/>
                        <a:t>Ahuen</a:t>
                      </a:r>
                      <a:endParaRPr lang="en-US" altLang="ko-KR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439607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A95156E-FE0C-E86B-405A-D12FDD9BC17B}"/>
              </a:ext>
            </a:extLst>
          </p:cNvPr>
          <p:cNvSpPr txBox="1"/>
          <p:nvPr/>
        </p:nvSpPr>
        <p:spPr>
          <a:xfrm>
            <a:off x="267262" y="841047"/>
            <a:ext cx="44270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en-US" sz="2000" b="1" dirty="0">
                <a:solidFill>
                  <a:srgbClr val="FF0000"/>
                </a:solidFill>
              </a:rPr>
              <a:t>Sino-Korean Numbers</a:t>
            </a:r>
            <a:endParaRPr kumimoji="1" lang="ko-Kore-CZ" altLang="en-US" sz="20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373928-4997-D5D6-F03D-73C5C4ABE571}"/>
              </a:ext>
            </a:extLst>
          </p:cNvPr>
          <p:cNvSpPr txBox="1"/>
          <p:nvPr/>
        </p:nvSpPr>
        <p:spPr>
          <a:xfrm>
            <a:off x="8613359" y="134803"/>
            <a:ext cx="34812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en-US" sz="2000" b="1" dirty="0">
                <a:solidFill>
                  <a:srgbClr val="0070C0"/>
                </a:solidFill>
              </a:rPr>
              <a:t>Native-Korean Numbers</a:t>
            </a:r>
            <a:endParaRPr kumimoji="1" lang="ko-Kore-CZ" altLang="en-US" sz="2000" b="1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ECA6F9-3D10-EB51-B8E2-42AA1DE014F0}"/>
              </a:ext>
            </a:extLst>
          </p:cNvPr>
          <p:cNvSpPr txBox="1"/>
          <p:nvPr/>
        </p:nvSpPr>
        <p:spPr>
          <a:xfrm>
            <a:off x="3701576" y="503201"/>
            <a:ext cx="3195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 Read Dates (11/17)</a:t>
            </a:r>
          </a:p>
          <a:p>
            <a:r>
              <a:rPr kumimoji="1" lang="en-US" altLang="en-US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 Read Money (50 won)</a:t>
            </a:r>
            <a:endParaRPr kumimoji="1" lang="ko-Kore-CZ" alt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2837A7-3A28-1981-0FE2-A9950937040E}"/>
              </a:ext>
            </a:extLst>
          </p:cNvPr>
          <p:cNvSpPr txBox="1"/>
          <p:nvPr/>
        </p:nvSpPr>
        <p:spPr>
          <a:xfrm>
            <a:off x="5608945" y="1253971"/>
            <a:ext cx="3106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en-US" sz="2000" b="1" dirty="0">
                <a:solidFill>
                  <a:srgbClr val="0070C0"/>
                </a:solidFill>
              </a:rPr>
              <a:t>Things With Counters</a:t>
            </a:r>
            <a:br>
              <a:rPr kumimoji="1" lang="en-US" altLang="en-US" sz="2000" b="1" dirty="0">
                <a:solidFill>
                  <a:srgbClr val="0070C0"/>
                </a:solidFill>
              </a:rPr>
            </a:br>
            <a:r>
              <a:rPr kumimoji="1" lang="en-US" altLang="en-US" sz="2000" b="1" dirty="0">
                <a:solidFill>
                  <a:srgbClr val="0070C0"/>
                </a:solidFill>
              </a:rPr>
              <a:t>(5 flowers) </a:t>
            </a:r>
            <a:r>
              <a:rPr kumimoji="1" lang="en-US" altLang="en-US" sz="2000" b="1" dirty="0">
                <a:solidFill>
                  <a:srgbClr val="0070C0"/>
                </a:solidFill>
                <a:sym typeface="Wingdings" panose="05000000000000000000" pitchFamily="2" charset="2"/>
              </a:rPr>
              <a:t>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10CD46-38D4-F40C-8A71-4B70FE7F42CF}"/>
              </a:ext>
            </a:extLst>
          </p:cNvPr>
          <p:cNvSpPr txBox="1"/>
          <p:nvPr/>
        </p:nvSpPr>
        <p:spPr>
          <a:xfrm>
            <a:off x="5608946" y="3013265"/>
            <a:ext cx="3106057" cy="2585323"/>
          </a:xfrm>
          <a:custGeom>
            <a:avLst/>
            <a:gdLst>
              <a:gd name="connsiteX0" fmla="*/ 0 w 3106057"/>
              <a:gd name="connsiteY0" fmla="*/ 0 h 2585323"/>
              <a:gd name="connsiteX1" fmla="*/ 528030 w 3106057"/>
              <a:gd name="connsiteY1" fmla="*/ 0 h 2585323"/>
              <a:gd name="connsiteX2" fmla="*/ 1149241 w 3106057"/>
              <a:gd name="connsiteY2" fmla="*/ 0 h 2585323"/>
              <a:gd name="connsiteX3" fmla="*/ 1708331 w 3106057"/>
              <a:gd name="connsiteY3" fmla="*/ 0 h 2585323"/>
              <a:gd name="connsiteX4" fmla="*/ 2391664 w 3106057"/>
              <a:gd name="connsiteY4" fmla="*/ 0 h 2585323"/>
              <a:gd name="connsiteX5" fmla="*/ 3106057 w 3106057"/>
              <a:gd name="connsiteY5" fmla="*/ 0 h 2585323"/>
              <a:gd name="connsiteX6" fmla="*/ 3106057 w 3106057"/>
              <a:gd name="connsiteY6" fmla="*/ 672184 h 2585323"/>
              <a:gd name="connsiteX7" fmla="*/ 3106057 w 3106057"/>
              <a:gd name="connsiteY7" fmla="*/ 1240955 h 2585323"/>
              <a:gd name="connsiteX8" fmla="*/ 3106057 w 3106057"/>
              <a:gd name="connsiteY8" fmla="*/ 1809726 h 2585323"/>
              <a:gd name="connsiteX9" fmla="*/ 3106057 w 3106057"/>
              <a:gd name="connsiteY9" fmla="*/ 2585323 h 2585323"/>
              <a:gd name="connsiteX10" fmla="*/ 2422724 w 3106057"/>
              <a:gd name="connsiteY10" fmla="*/ 2585323 h 2585323"/>
              <a:gd name="connsiteX11" fmla="*/ 1894695 w 3106057"/>
              <a:gd name="connsiteY11" fmla="*/ 2585323 h 2585323"/>
              <a:gd name="connsiteX12" fmla="*/ 1304544 w 3106057"/>
              <a:gd name="connsiteY12" fmla="*/ 2585323 h 2585323"/>
              <a:gd name="connsiteX13" fmla="*/ 714393 w 3106057"/>
              <a:gd name="connsiteY13" fmla="*/ 2585323 h 2585323"/>
              <a:gd name="connsiteX14" fmla="*/ 0 w 3106057"/>
              <a:gd name="connsiteY14" fmla="*/ 2585323 h 2585323"/>
              <a:gd name="connsiteX15" fmla="*/ 0 w 3106057"/>
              <a:gd name="connsiteY15" fmla="*/ 1990699 h 2585323"/>
              <a:gd name="connsiteX16" fmla="*/ 0 w 3106057"/>
              <a:gd name="connsiteY16" fmla="*/ 1421928 h 2585323"/>
              <a:gd name="connsiteX17" fmla="*/ 0 w 3106057"/>
              <a:gd name="connsiteY17" fmla="*/ 801450 h 2585323"/>
              <a:gd name="connsiteX18" fmla="*/ 0 w 3106057"/>
              <a:gd name="connsiteY18" fmla="*/ 0 h 2585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106057" h="2585323" fill="none" extrusionOk="0">
                <a:moveTo>
                  <a:pt x="0" y="0"/>
                </a:moveTo>
                <a:cubicBezTo>
                  <a:pt x="202428" y="-11412"/>
                  <a:pt x="341008" y="-10897"/>
                  <a:pt x="528030" y="0"/>
                </a:cubicBezTo>
                <a:cubicBezTo>
                  <a:pt x="715052" y="10897"/>
                  <a:pt x="861780" y="-2064"/>
                  <a:pt x="1149241" y="0"/>
                </a:cubicBezTo>
                <a:cubicBezTo>
                  <a:pt x="1436702" y="2064"/>
                  <a:pt x="1585094" y="25614"/>
                  <a:pt x="1708331" y="0"/>
                </a:cubicBezTo>
                <a:cubicBezTo>
                  <a:pt x="1831568" y="-25614"/>
                  <a:pt x="2116459" y="19662"/>
                  <a:pt x="2391664" y="0"/>
                </a:cubicBezTo>
                <a:cubicBezTo>
                  <a:pt x="2666869" y="-19662"/>
                  <a:pt x="2861619" y="-12826"/>
                  <a:pt x="3106057" y="0"/>
                </a:cubicBezTo>
                <a:cubicBezTo>
                  <a:pt x="3109683" y="245525"/>
                  <a:pt x="3082113" y="502579"/>
                  <a:pt x="3106057" y="672184"/>
                </a:cubicBezTo>
                <a:cubicBezTo>
                  <a:pt x="3130001" y="841789"/>
                  <a:pt x="3094783" y="982809"/>
                  <a:pt x="3106057" y="1240955"/>
                </a:cubicBezTo>
                <a:cubicBezTo>
                  <a:pt x="3117331" y="1499101"/>
                  <a:pt x="3085977" y="1653656"/>
                  <a:pt x="3106057" y="1809726"/>
                </a:cubicBezTo>
                <a:cubicBezTo>
                  <a:pt x="3126137" y="1965796"/>
                  <a:pt x="3083233" y="2251722"/>
                  <a:pt x="3106057" y="2585323"/>
                </a:cubicBezTo>
                <a:cubicBezTo>
                  <a:pt x="2829702" y="2562983"/>
                  <a:pt x="2587519" y="2589651"/>
                  <a:pt x="2422724" y="2585323"/>
                </a:cubicBezTo>
                <a:cubicBezTo>
                  <a:pt x="2257929" y="2580995"/>
                  <a:pt x="2002304" y="2602708"/>
                  <a:pt x="1894695" y="2585323"/>
                </a:cubicBezTo>
                <a:cubicBezTo>
                  <a:pt x="1787086" y="2567938"/>
                  <a:pt x="1565283" y="2572823"/>
                  <a:pt x="1304544" y="2585323"/>
                </a:cubicBezTo>
                <a:cubicBezTo>
                  <a:pt x="1043805" y="2597823"/>
                  <a:pt x="998705" y="2598520"/>
                  <a:pt x="714393" y="2585323"/>
                </a:cubicBezTo>
                <a:cubicBezTo>
                  <a:pt x="430081" y="2572126"/>
                  <a:pt x="306464" y="2603503"/>
                  <a:pt x="0" y="2585323"/>
                </a:cubicBezTo>
                <a:cubicBezTo>
                  <a:pt x="13317" y="2361832"/>
                  <a:pt x="5937" y="2220122"/>
                  <a:pt x="0" y="1990699"/>
                </a:cubicBezTo>
                <a:cubicBezTo>
                  <a:pt x="-5937" y="1761276"/>
                  <a:pt x="23370" y="1598496"/>
                  <a:pt x="0" y="1421928"/>
                </a:cubicBezTo>
                <a:cubicBezTo>
                  <a:pt x="-23370" y="1245360"/>
                  <a:pt x="-7747" y="1111649"/>
                  <a:pt x="0" y="801450"/>
                </a:cubicBezTo>
                <a:cubicBezTo>
                  <a:pt x="7747" y="491251"/>
                  <a:pt x="-19373" y="170925"/>
                  <a:pt x="0" y="0"/>
                </a:cubicBezTo>
                <a:close/>
              </a:path>
              <a:path w="3106057" h="2585323" stroke="0" extrusionOk="0">
                <a:moveTo>
                  <a:pt x="0" y="0"/>
                </a:moveTo>
                <a:cubicBezTo>
                  <a:pt x="223906" y="-1437"/>
                  <a:pt x="402352" y="-1069"/>
                  <a:pt x="559090" y="0"/>
                </a:cubicBezTo>
                <a:cubicBezTo>
                  <a:pt x="715828" y="1069"/>
                  <a:pt x="953179" y="21537"/>
                  <a:pt x="1180302" y="0"/>
                </a:cubicBezTo>
                <a:cubicBezTo>
                  <a:pt x="1407425" y="-21537"/>
                  <a:pt x="1512497" y="27439"/>
                  <a:pt x="1739392" y="0"/>
                </a:cubicBezTo>
                <a:cubicBezTo>
                  <a:pt x="1966287" y="-27439"/>
                  <a:pt x="2193606" y="-22028"/>
                  <a:pt x="2422724" y="0"/>
                </a:cubicBezTo>
                <a:cubicBezTo>
                  <a:pt x="2651842" y="22028"/>
                  <a:pt x="2790521" y="11063"/>
                  <a:pt x="3106057" y="0"/>
                </a:cubicBezTo>
                <a:cubicBezTo>
                  <a:pt x="3123475" y="164051"/>
                  <a:pt x="3109923" y="414586"/>
                  <a:pt x="3106057" y="568771"/>
                </a:cubicBezTo>
                <a:cubicBezTo>
                  <a:pt x="3102191" y="722956"/>
                  <a:pt x="3095010" y="962016"/>
                  <a:pt x="3106057" y="1163395"/>
                </a:cubicBezTo>
                <a:cubicBezTo>
                  <a:pt x="3117104" y="1364774"/>
                  <a:pt x="3088252" y="1620824"/>
                  <a:pt x="3106057" y="1758020"/>
                </a:cubicBezTo>
                <a:cubicBezTo>
                  <a:pt x="3123862" y="1895217"/>
                  <a:pt x="3137990" y="2404524"/>
                  <a:pt x="3106057" y="2585323"/>
                </a:cubicBezTo>
                <a:cubicBezTo>
                  <a:pt x="2965084" y="2572644"/>
                  <a:pt x="2774076" y="2601903"/>
                  <a:pt x="2578027" y="2585323"/>
                </a:cubicBezTo>
                <a:cubicBezTo>
                  <a:pt x="2381978" y="2568744"/>
                  <a:pt x="2296380" y="2565098"/>
                  <a:pt x="2049998" y="2585323"/>
                </a:cubicBezTo>
                <a:cubicBezTo>
                  <a:pt x="1803616" y="2605548"/>
                  <a:pt x="1556809" y="2574226"/>
                  <a:pt x="1428786" y="2585323"/>
                </a:cubicBezTo>
                <a:cubicBezTo>
                  <a:pt x="1300763" y="2596420"/>
                  <a:pt x="1121991" y="2600119"/>
                  <a:pt x="869696" y="2585323"/>
                </a:cubicBezTo>
                <a:cubicBezTo>
                  <a:pt x="617401" y="2570528"/>
                  <a:pt x="340937" y="2569073"/>
                  <a:pt x="0" y="2585323"/>
                </a:cubicBezTo>
                <a:cubicBezTo>
                  <a:pt x="-3061" y="2309230"/>
                  <a:pt x="18853" y="2120841"/>
                  <a:pt x="0" y="1938992"/>
                </a:cubicBezTo>
                <a:cubicBezTo>
                  <a:pt x="-18853" y="1757143"/>
                  <a:pt x="25236" y="1554035"/>
                  <a:pt x="0" y="1292662"/>
                </a:cubicBezTo>
                <a:cubicBezTo>
                  <a:pt x="-25236" y="1031289"/>
                  <a:pt x="-3205" y="939282"/>
                  <a:pt x="0" y="672184"/>
                </a:cubicBezTo>
                <a:cubicBezTo>
                  <a:pt x="3205" y="405086"/>
                  <a:pt x="31171" y="20027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84431218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kumimoji="1" lang="en-US" altLang="en-US" b="1" dirty="0">
                <a:sym typeface="Wingdings" panose="05000000000000000000" pitchFamily="2" charset="2"/>
              </a:rPr>
              <a:t>*</a:t>
            </a:r>
            <a:r>
              <a:rPr kumimoji="1" lang="en-US" altLang="en-US" b="1" dirty="0">
                <a:highlight>
                  <a:srgbClr val="FFFF00"/>
                </a:highlight>
                <a:sym typeface="Wingdings" panose="05000000000000000000" pitchFamily="2" charset="2"/>
              </a:rPr>
              <a:t>How about Time??</a:t>
            </a:r>
          </a:p>
          <a:p>
            <a:pPr marL="342900" indent="-342900">
              <a:buFont typeface="Wingdings" panose="05000000000000000000" pitchFamily="2" charset="2"/>
              <a:buChar char="è"/>
            </a:pPr>
            <a:r>
              <a:rPr kumimoji="1" lang="en-US" altLang="en-US" b="1" dirty="0">
                <a:sym typeface="Wingdings" panose="05000000000000000000" pitchFamily="2" charset="2"/>
              </a:rPr>
              <a:t>(</a:t>
            </a:r>
            <a:r>
              <a:rPr kumimoji="1" lang="en-US" altLang="en-US" b="1" dirty="0">
                <a:solidFill>
                  <a:srgbClr val="0070C0"/>
                </a:solidFill>
                <a:sym typeface="Wingdings" panose="05000000000000000000" pitchFamily="2" charset="2"/>
              </a:rPr>
              <a:t>Native Number</a:t>
            </a:r>
            <a:r>
              <a:rPr kumimoji="1" lang="en-US" altLang="en-US" b="1" dirty="0">
                <a:sym typeface="Wingdings" panose="05000000000000000000" pitchFamily="2" charset="2"/>
              </a:rPr>
              <a:t>) </a:t>
            </a:r>
            <a:r>
              <a:rPr kumimoji="1" lang="ko-KR" altLang="en-US" b="1" dirty="0">
                <a:sym typeface="Wingdings" panose="05000000000000000000" pitchFamily="2" charset="2"/>
              </a:rPr>
              <a:t>시 </a:t>
            </a:r>
            <a:r>
              <a:rPr kumimoji="1" lang="en-US" altLang="ko-KR" b="1" dirty="0">
                <a:sym typeface="Wingdings" panose="05000000000000000000" pitchFamily="2" charset="2"/>
              </a:rPr>
              <a:t>[</a:t>
            </a:r>
            <a:r>
              <a:rPr kumimoji="1" lang="en-US" altLang="en-US" b="1" dirty="0" err="1">
                <a:sym typeface="Wingdings" panose="05000000000000000000" pitchFamily="2" charset="2"/>
              </a:rPr>
              <a:t>si</a:t>
            </a:r>
            <a:r>
              <a:rPr kumimoji="1" lang="en-US" altLang="en-US" b="1" dirty="0">
                <a:sym typeface="Wingdings" panose="05000000000000000000" pitchFamily="2" charset="2"/>
              </a:rPr>
              <a:t>]  (</a:t>
            </a:r>
            <a:r>
              <a:rPr kumimoji="1" lang="en-US" alt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Sino Number</a:t>
            </a:r>
            <a:r>
              <a:rPr kumimoji="1" lang="en-US" altLang="en-US" b="1" dirty="0">
                <a:sym typeface="Wingdings" panose="05000000000000000000" pitchFamily="2" charset="2"/>
              </a:rPr>
              <a:t>) </a:t>
            </a:r>
            <a:r>
              <a:rPr kumimoji="1" lang="ko-KR" altLang="en-US" b="1" dirty="0">
                <a:sym typeface="Wingdings" panose="05000000000000000000" pitchFamily="2" charset="2"/>
              </a:rPr>
              <a:t>분 </a:t>
            </a:r>
            <a:r>
              <a:rPr kumimoji="1" lang="en-US" altLang="ko-KR" b="1" dirty="0">
                <a:sym typeface="Wingdings" panose="05000000000000000000" pitchFamily="2" charset="2"/>
              </a:rPr>
              <a:t>[</a:t>
            </a:r>
            <a:r>
              <a:rPr kumimoji="1" lang="en-US" altLang="en-US" b="1" dirty="0">
                <a:sym typeface="Wingdings" panose="05000000000000000000" pitchFamily="2" charset="2"/>
              </a:rPr>
              <a:t>bun]</a:t>
            </a:r>
          </a:p>
          <a:p>
            <a:pPr marL="342900" indent="-342900">
              <a:buFont typeface="Wingdings" panose="05000000000000000000" pitchFamily="2" charset="2"/>
              <a:buChar char="è"/>
            </a:pPr>
            <a:endParaRPr kumimoji="1" lang="en-US" altLang="en-US" b="1" dirty="0">
              <a:sym typeface="Wingdings" panose="05000000000000000000" pitchFamily="2" charset="2"/>
            </a:endParaRPr>
          </a:p>
          <a:p>
            <a:r>
              <a:rPr kumimoji="1" lang="en-US" altLang="en-US" b="1" dirty="0">
                <a:sym typeface="Wingdings" panose="05000000000000000000" pitchFamily="2" charset="2"/>
              </a:rPr>
              <a:t>Ex. 11:55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en-US" b="1" dirty="0">
                <a:sym typeface="Wingdings" panose="05000000000000000000" pitchFamily="2" charset="2"/>
              </a:rPr>
              <a:t>10+1+si,</a:t>
            </a:r>
            <a:br>
              <a:rPr kumimoji="1" lang="en-US" altLang="en-US" b="1" dirty="0">
                <a:sym typeface="Wingdings" panose="05000000000000000000" pitchFamily="2" charset="2"/>
              </a:rPr>
            </a:br>
            <a:r>
              <a:rPr kumimoji="1" lang="ko-KR" altLang="en-US" b="1" dirty="0">
                <a:solidFill>
                  <a:srgbClr val="0070C0"/>
                </a:solidFill>
                <a:sym typeface="Wingdings" panose="05000000000000000000" pitchFamily="2" charset="2"/>
              </a:rPr>
              <a:t>열</a:t>
            </a:r>
            <a:r>
              <a:rPr kumimoji="1" lang="en-US" altLang="ko-KR" b="1" dirty="0">
                <a:solidFill>
                  <a:srgbClr val="0070C0"/>
                </a:solidFill>
                <a:sym typeface="Wingdings" panose="05000000000000000000" pitchFamily="2" charset="2"/>
              </a:rPr>
              <a:t>(</a:t>
            </a:r>
            <a:r>
              <a:rPr kumimoji="1" lang="en-US" altLang="ko-KR" b="1" dirty="0" err="1">
                <a:solidFill>
                  <a:srgbClr val="0070C0"/>
                </a:solidFill>
                <a:sym typeface="Wingdings" panose="05000000000000000000" pitchFamily="2" charset="2"/>
              </a:rPr>
              <a:t>yeol</a:t>
            </a:r>
            <a:r>
              <a:rPr kumimoji="1" lang="en-US" altLang="ko-KR" b="1" dirty="0">
                <a:solidFill>
                  <a:srgbClr val="0070C0"/>
                </a:solidFill>
                <a:sym typeface="Wingdings" panose="05000000000000000000" pitchFamily="2" charset="2"/>
              </a:rPr>
              <a:t>)+</a:t>
            </a:r>
            <a:r>
              <a:rPr kumimoji="1" lang="ko-KR" altLang="en-US" b="1" dirty="0">
                <a:solidFill>
                  <a:srgbClr val="0070C0"/>
                </a:solidFill>
                <a:sym typeface="Wingdings" panose="05000000000000000000" pitchFamily="2" charset="2"/>
              </a:rPr>
              <a:t>한</a:t>
            </a:r>
            <a:r>
              <a:rPr kumimoji="1" lang="en-US" altLang="ko-KR" b="1" dirty="0">
                <a:solidFill>
                  <a:srgbClr val="0070C0"/>
                </a:solidFill>
                <a:sym typeface="Wingdings" panose="05000000000000000000" pitchFamily="2" charset="2"/>
              </a:rPr>
              <a:t>(</a:t>
            </a:r>
            <a:r>
              <a:rPr kumimoji="1" lang="en-US" altLang="ko-KR" b="1" dirty="0" err="1">
                <a:solidFill>
                  <a:srgbClr val="0070C0"/>
                </a:solidFill>
                <a:sym typeface="Wingdings" panose="05000000000000000000" pitchFamily="2" charset="2"/>
              </a:rPr>
              <a:t>han</a:t>
            </a:r>
            <a:r>
              <a:rPr kumimoji="1" lang="en-US" altLang="ko-KR" b="1" dirty="0">
                <a:solidFill>
                  <a:srgbClr val="0070C0"/>
                </a:solidFill>
                <a:sym typeface="Wingdings" panose="05000000000000000000" pitchFamily="2" charset="2"/>
              </a:rPr>
              <a:t>)</a:t>
            </a:r>
            <a:r>
              <a:rPr kumimoji="1" lang="en-US" altLang="ko-KR" b="1" dirty="0">
                <a:sym typeface="Wingdings" panose="05000000000000000000" pitchFamily="2" charset="2"/>
              </a:rPr>
              <a:t> </a:t>
            </a:r>
            <a:r>
              <a:rPr kumimoji="1" lang="ko-KR" altLang="en-US" b="1" dirty="0">
                <a:sym typeface="Wingdings" panose="05000000000000000000" pitchFamily="2" charset="2"/>
              </a:rPr>
              <a:t>시</a:t>
            </a:r>
            <a:r>
              <a:rPr kumimoji="1" lang="en-US" altLang="ko-KR" b="1" dirty="0">
                <a:sym typeface="Wingdings" panose="05000000000000000000" pitchFamily="2" charset="2"/>
              </a:rPr>
              <a:t>(</a:t>
            </a:r>
            <a:r>
              <a:rPr kumimoji="1" lang="en-US" altLang="ko-KR" b="1" dirty="0" err="1">
                <a:sym typeface="Wingdings" panose="05000000000000000000" pitchFamily="2" charset="2"/>
              </a:rPr>
              <a:t>si</a:t>
            </a:r>
            <a:r>
              <a:rPr kumimoji="1" lang="en-US" altLang="ko-KR" b="1" dirty="0">
                <a:sym typeface="Wingdings" panose="05000000000000000000" pitchFamily="2" charset="2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ko-KR" b="1" dirty="0">
                <a:sym typeface="Wingdings" panose="05000000000000000000" pitchFamily="2" charset="2"/>
              </a:rPr>
              <a:t>50+5+bun</a:t>
            </a:r>
            <a:br>
              <a:rPr kumimoji="1" lang="en-US" altLang="ko-KR" b="1" dirty="0">
                <a:sym typeface="Wingdings" panose="05000000000000000000" pitchFamily="2" charset="2"/>
              </a:rPr>
            </a:br>
            <a:r>
              <a:rPr kumimoji="1" lang="ko-KR" alt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오십</a:t>
            </a:r>
            <a:r>
              <a:rPr kumimoji="1" lang="en-US" altLang="ko-KR" b="1" dirty="0">
                <a:solidFill>
                  <a:srgbClr val="FF0000"/>
                </a:solidFill>
                <a:sym typeface="Wingdings" panose="05000000000000000000" pitchFamily="2" charset="2"/>
              </a:rPr>
              <a:t>(</a:t>
            </a:r>
            <a:r>
              <a:rPr kumimoji="1" lang="en-US" altLang="ko-KR" b="1" dirty="0" err="1">
                <a:solidFill>
                  <a:srgbClr val="FF0000"/>
                </a:solidFill>
                <a:sym typeface="Wingdings" panose="05000000000000000000" pitchFamily="2" charset="2"/>
              </a:rPr>
              <a:t>osib</a:t>
            </a:r>
            <a:r>
              <a:rPr kumimoji="1" lang="en-US" altLang="ko-KR" b="1" dirty="0">
                <a:solidFill>
                  <a:srgbClr val="FF0000"/>
                </a:solidFill>
                <a:sym typeface="Wingdings" panose="05000000000000000000" pitchFamily="2" charset="2"/>
              </a:rPr>
              <a:t>)+</a:t>
            </a:r>
            <a:r>
              <a:rPr kumimoji="1" lang="ko-KR" alt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오</a:t>
            </a:r>
            <a:r>
              <a:rPr kumimoji="1" lang="en-US" altLang="ko-KR" b="1" dirty="0">
                <a:solidFill>
                  <a:srgbClr val="FF0000"/>
                </a:solidFill>
                <a:sym typeface="Wingdings" panose="05000000000000000000" pitchFamily="2" charset="2"/>
              </a:rPr>
              <a:t>(o)</a:t>
            </a:r>
            <a:r>
              <a:rPr kumimoji="1" lang="en-US" altLang="ko-KR" b="1" dirty="0">
                <a:sym typeface="Wingdings" panose="05000000000000000000" pitchFamily="2" charset="2"/>
              </a:rPr>
              <a:t> </a:t>
            </a:r>
            <a:r>
              <a:rPr kumimoji="1" lang="ko-KR" altLang="en-US" b="1" dirty="0">
                <a:sym typeface="Wingdings" panose="05000000000000000000" pitchFamily="2" charset="2"/>
              </a:rPr>
              <a:t>분</a:t>
            </a:r>
            <a:r>
              <a:rPr kumimoji="1" lang="en-US" altLang="ko-KR" b="1" dirty="0">
                <a:sym typeface="Wingdings" panose="05000000000000000000" pitchFamily="2" charset="2"/>
              </a:rPr>
              <a:t>(bun)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4225F6-2BB0-09AF-081A-1CF2A62E536E}"/>
              </a:ext>
            </a:extLst>
          </p:cNvPr>
          <p:cNvSpPr txBox="1"/>
          <p:nvPr/>
        </p:nvSpPr>
        <p:spPr>
          <a:xfrm>
            <a:off x="97410" y="34109"/>
            <a:ext cx="3897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en-US" sz="2800" b="1" dirty="0"/>
              <a:t>Korean Numbers</a:t>
            </a:r>
            <a:endParaRPr kumimoji="1" lang="ko-Kore-CZ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184012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테이블이(가) 표시된 사진&#10;&#10;자동 생성된 설명">
            <a:extLst>
              <a:ext uri="{FF2B5EF4-FFF2-40B4-BE49-F238E27FC236}">
                <a16:creationId xmlns:a16="http://schemas.microsoft.com/office/drawing/2014/main" id="{DD9AEFD3-871A-A147-85B9-9C118CE829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3466"/>
            <a:ext cx="12192000" cy="62145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CA7FED-B924-9940-81AC-CCF7ADB7ADF2}"/>
              </a:ext>
            </a:extLst>
          </p:cNvPr>
          <p:cNvSpPr txBox="1"/>
          <p:nvPr/>
        </p:nvSpPr>
        <p:spPr>
          <a:xfrm>
            <a:off x="419725" y="60123"/>
            <a:ext cx="3897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ko-Kore-CZ" sz="2800" b="1" dirty="0"/>
              <a:t>counter</a:t>
            </a:r>
            <a:endParaRPr kumimoji="1" lang="ko-Kore-CZ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906098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>
            <a:extLst>
              <a:ext uri="{FF2B5EF4-FFF2-40B4-BE49-F238E27FC236}">
                <a16:creationId xmlns:a16="http://schemas.microsoft.com/office/drawing/2014/main" id="{2A0AAD0A-9613-3A45-C066-6ABDAAFA9024}"/>
              </a:ext>
            </a:extLst>
          </p:cNvPr>
          <p:cNvSpPr/>
          <p:nvPr/>
        </p:nvSpPr>
        <p:spPr>
          <a:xfrm>
            <a:off x="3657237" y="509574"/>
            <a:ext cx="4817460" cy="2759550"/>
          </a:xfrm>
          <a:custGeom>
            <a:avLst/>
            <a:gdLst>
              <a:gd name="connsiteX0" fmla="*/ 0 w 4817460"/>
              <a:gd name="connsiteY0" fmla="*/ 0 h 2759550"/>
              <a:gd name="connsiteX1" fmla="*/ 640034 w 4817460"/>
              <a:gd name="connsiteY1" fmla="*/ 0 h 2759550"/>
              <a:gd name="connsiteX2" fmla="*/ 1280068 w 4817460"/>
              <a:gd name="connsiteY2" fmla="*/ 0 h 2759550"/>
              <a:gd name="connsiteX3" fmla="*/ 1823753 w 4817460"/>
              <a:gd name="connsiteY3" fmla="*/ 0 h 2759550"/>
              <a:gd name="connsiteX4" fmla="*/ 2560136 w 4817460"/>
              <a:gd name="connsiteY4" fmla="*/ 0 h 2759550"/>
              <a:gd name="connsiteX5" fmla="*/ 3248344 w 4817460"/>
              <a:gd name="connsiteY5" fmla="*/ 0 h 2759550"/>
              <a:gd name="connsiteX6" fmla="*/ 4032902 w 4817460"/>
              <a:gd name="connsiteY6" fmla="*/ 0 h 2759550"/>
              <a:gd name="connsiteX7" fmla="*/ 4817460 w 4817460"/>
              <a:gd name="connsiteY7" fmla="*/ 0 h 2759550"/>
              <a:gd name="connsiteX8" fmla="*/ 4817460 w 4817460"/>
              <a:gd name="connsiteY8" fmla="*/ 689888 h 2759550"/>
              <a:gd name="connsiteX9" fmla="*/ 4817460 w 4817460"/>
              <a:gd name="connsiteY9" fmla="*/ 1379775 h 2759550"/>
              <a:gd name="connsiteX10" fmla="*/ 4817460 w 4817460"/>
              <a:gd name="connsiteY10" fmla="*/ 2042067 h 2759550"/>
              <a:gd name="connsiteX11" fmla="*/ 4817460 w 4817460"/>
              <a:gd name="connsiteY11" fmla="*/ 2759550 h 2759550"/>
              <a:gd name="connsiteX12" fmla="*/ 4177426 w 4817460"/>
              <a:gd name="connsiteY12" fmla="*/ 2759550 h 2759550"/>
              <a:gd name="connsiteX13" fmla="*/ 3489217 w 4817460"/>
              <a:gd name="connsiteY13" fmla="*/ 2759550 h 2759550"/>
              <a:gd name="connsiteX14" fmla="*/ 2704660 w 4817460"/>
              <a:gd name="connsiteY14" fmla="*/ 2759550 h 2759550"/>
              <a:gd name="connsiteX15" fmla="*/ 2112800 w 4817460"/>
              <a:gd name="connsiteY15" fmla="*/ 2759550 h 2759550"/>
              <a:gd name="connsiteX16" fmla="*/ 1424592 w 4817460"/>
              <a:gd name="connsiteY16" fmla="*/ 2759550 h 2759550"/>
              <a:gd name="connsiteX17" fmla="*/ 688209 w 4817460"/>
              <a:gd name="connsiteY17" fmla="*/ 2759550 h 2759550"/>
              <a:gd name="connsiteX18" fmla="*/ 0 w 4817460"/>
              <a:gd name="connsiteY18" fmla="*/ 2759550 h 2759550"/>
              <a:gd name="connsiteX19" fmla="*/ 0 w 4817460"/>
              <a:gd name="connsiteY19" fmla="*/ 2069663 h 2759550"/>
              <a:gd name="connsiteX20" fmla="*/ 0 w 4817460"/>
              <a:gd name="connsiteY20" fmla="*/ 1352180 h 2759550"/>
              <a:gd name="connsiteX21" fmla="*/ 0 w 4817460"/>
              <a:gd name="connsiteY21" fmla="*/ 689888 h 2759550"/>
              <a:gd name="connsiteX22" fmla="*/ 0 w 4817460"/>
              <a:gd name="connsiteY22" fmla="*/ 0 h 275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817460" h="2759550" fill="none" extrusionOk="0">
                <a:moveTo>
                  <a:pt x="0" y="0"/>
                </a:moveTo>
                <a:cubicBezTo>
                  <a:pt x="284615" y="22699"/>
                  <a:pt x="416458" y="-31811"/>
                  <a:pt x="640034" y="0"/>
                </a:cubicBezTo>
                <a:cubicBezTo>
                  <a:pt x="863610" y="31811"/>
                  <a:pt x="1117715" y="6423"/>
                  <a:pt x="1280068" y="0"/>
                </a:cubicBezTo>
                <a:cubicBezTo>
                  <a:pt x="1442421" y="-6423"/>
                  <a:pt x="1606512" y="-9935"/>
                  <a:pt x="1823753" y="0"/>
                </a:cubicBezTo>
                <a:cubicBezTo>
                  <a:pt x="2040995" y="9935"/>
                  <a:pt x="2279773" y="36341"/>
                  <a:pt x="2560136" y="0"/>
                </a:cubicBezTo>
                <a:cubicBezTo>
                  <a:pt x="2840499" y="-36341"/>
                  <a:pt x="2915666" y="9172"/>
                  <a:pt x="3248344" y="0"/>
                </a:cubicBezTo>
                <a:cubicBezTo>
                  <a:pt x="3581022" y="-9172"/>
                  <a:pt x="3669668" y="-31330"/>
                  <a:pt x="4032902" y="0"/>
                </a:cubicBezTo>
                <a:cubicBezTo>
                  <a:pt x="4396136" y="31330"/>
                  <a:pt x="4580407" y="33981"/>
                  <a:pt x="4817460" y="0"/>
                </a:cubicBezTo>
                <a:cubicBezTo>
                  <a:pt x="4830341" y="230531"/>
                  <a:pt x="4837551" y="425909"/>
                  <a:pt x="4817460" y="689888"/>
                </a:cubicBezTo>
                <a:cubicBezTo>
                  <a:pt x="4797369" y="953867"/>
                  <a:pt x="4845773" y="1131983"/>
                  <a:pt x="4817460" y="1379775"/>
                </a:cubicBezTo>
                <a:cubicBezTo>
                  <a:pt x="4789147" y="1627567"/>
                  <a:pt x="4785087" y="1712392"/>
                  <a:pt x="4817460" y="2042067"/>
                </a:cubicBezTo>
                <a:cubicBezTo>
                  <a:pt x="4849833" y="2371742"/>
                  <a:pt x="4783629" y="2420284"/>
                  <a:pt x="4817460" y="2759550"/>
                </a:cubicBezTo>
                <a:cubicBezTo>
                  <a:pt x="4542524" y="2768542"/>
                  <a:pt x="4395860" y="2733602"/>
                  <a:pt x="4177426" y="2759550"/>
                </a:cubicBezTo>
                <a:cubicBezTo>
                  <a:pt x="3958992" y="2785498"/>
                  <a:pt x="3653003" y="2748887"/>
                  <a:pt x="3489217" y="2759550"/>
                </a:cubicBezTo>
                <a:cubicBezTo>
                  <a:pt x="3325431" y="2770213"/>
                  <a:pt x="2923089" y="2724346"/>
                  <a:pt x="2704660" y="2759550"/>
                </a:cubicBezTo>
                <a:cubicBezTo>
                  <a:pt x="2486231" y="2794754"/>
                  <a:pt x="2400949" y="2760559"/>
                  <a:pt x="2112800" y="2759550"/>
                </a:cubicBezTo>
                <a:cubicBezTo>
                  <a:pt x="1824651" y="2758541"/>
                  <a:pt x="1641917" y="2783340"/>
                  <a:pt x="1424592" y="2759550"/>
                </a:cubicBezTo>
                <a:cubicBezTo>
                  <a:pt x="1207267" y="2735760"/>
                  <a:pt x="900780" y="2732979"/>
                  <a:pt x="688209" y="2759550"/>
                </a:cubicBezTo>
                <a:cubicBezTo>
                  <a:pt x="475638" y="2786121"/>
                  <a:pt x="189495" y="2767778"/>
                  <a:pt x="0" y="2759550"/>
                </a:cubicBezTo>
                <a:cubicBezTo>
                  <a:pt x="-25942" y="2463725"/>
                  <a:pt x="27177" y="2220973"/>
                  <a:pt x="0" y="2069663"/>
                </a:cubicBezTo>
                <a:cubicBezTo>
                  <a:pt x="-27177" y="1918353"/>
                  <a:pt x="-2889" y="1586586"/>
                  <a:pt x="0" y="1352180"/>
                </a:cubicBezTo>
                <a:cubicBezTo>
                  <a:pt x="2889" y="1117774"/>
                  <a:pt x="121" y="887040"/>
                  <a:pt x="0" y="689888"/>
                </a:cubicBezTo>
                <a:cubicBezTo>
                  <a:pt x="-121" y="492736"/>
                  <a:pt x="18133" y="212786"/>
                  <a:pt x="0" y="0"/>
                </a:cubicBezTo>
                <a:close/>
              </a:path>
              <a:path w="4817460" h="2759550" stroke="0" extrusionOk="0">
                <a:moveTo>
                  <a:pt x="0" y="0"/>
                </a:moveTo>
                <a:cubicBezTo>
                  <a:pt x="128521" y="17378"/>
                  <a:pt x="465914" y="-21955"/>
                  <a:pt x="591859" y="0"/>
                </a:cubicBezTo>
                <a:cubicBezTo>
                  <a:pt x="717804" y="21955"/>
                  <a:pt x="1092239" y="-8280"/>
                  <a:pt x="1376417" y="0"/>
                </a:cubicBezTo>
                <a:cubicBezTo>
                  <a:pt x="1660595" y="8280"/>
                  <a:pt x="1901425" y="11708"/>
                  <a:pt x="2064626" y="0"/>
                </a:cubicBezTo>
                <a:cubicBezTo>
                  <a:pt x="2227827" y="-11708"/>
                  <a:pt x="2488452" y="-25651"/>
                  <a:pt x="2656485" y="0"/>
                </a:cubicBezTo>
                <a:cubicBezTo>
                  <a:pt x="2824518" y="25651"/>
                  <a:pt x="2979935" y="-4412"/>
                  <a:pt x="3248344" y="0"/>
                </a:cubicBezTo>
                <a:cubicBezTo>
                  <a:pt x="3516753" y="4412"/>
                  <a:pt x="3634684" y="-31334"/>
                  <a:pt x="3984728" y="0"/>
                </a:cubicBezTo>
                <a:cubicBezTo>
                  <a:pt x="4334772" y="31334"/>
                  <a:pt x="4557393" y="-19061"/>
                  <a:pt x="4817460" y="0"/>
                </a:cubicBezTo>
                <a:cubicBezTo>
                  <a:pt x="4816226" y="313086"/>
                  <a:pt x="4803770" y="455560"/>
                  <a:pt x="4817460" y="745079"/>
                </a:cubicBezTo>
                <a:cubicBezTo>
                  <a:pt x="4831150" y="1034598"/>
                  <a:pt x="4799381" y="1124564"/>
                  <a:pt x="4817460" y="1434966"/>
                </a:cubicBezTo>
                <a:cubicBezTo>
                  <a:pt x="4835539" y="1745368"/>
                  <a:pt x="4788773" y="1848148"/>
                  <a:pt x="4817460" y="2069663"/>
                </a:cubicBezTo>
                <a:cubicBezTo>
                  <a:pt x="4846147" y="2291178"/>
                  <a:pt x="4838170" y="2523026"/>
                  <a:pt x="4817460" y="2759550"/>
                </a:cubicBezTo>
                <a:cubicBezTo>
                  <a:pt x="4566334" y="2739238"/>
                  <a:pt x="4433120" y="2748660"/>
                  <a:pt x="4225601" y="2759550"/>
                </a:cubicBezTo>
                <a:cubicBezTo>
                  <a:pt x="4018082" y="2770440"/>
                  <a:pt x="3819620" y="2779483"/>
                  <a:pt x="3585567" y="2759550"/>
                </a:cubicBezTo>
                <a:cubicBezTo>
                  <a:pt x="3351514" y="2739617"/>
                  <a:pt x="3011958" y="2770974"/>
                  <a:pt x="2849183" y="2759550"/>
                </a:cubicBezTo>
                <a:cubicBezTo>
                  <a:pt x="2686408" y="2748126"/>
                  <a:pt x="2436946" y="2747328"/>
                  <a:pt x="2112800" y="2759550"/>
                </a:cubicBezTo>
                <a:cubicBezTo>
                  <a:pt x="1788654" y="2771772"/>
                  <a:pt x="1708687" y="2736054"/>
                  <a:pt x="1569116" y="2759550"/>
                </a:cubicBezTo>
                <a:cubicBezTo>
                  <a:pt x="1429545" y="2783046"/>
                  <a:pt x="1208759" y="2770324"/>
                  <a:pt x="1025431" y="2759550"/>
                </a:cubicBezTo>
                <a:cubicBezTo>
                  <a:pt x="842103" y="2748776"/>
                  <a:pt x="261187" y="2806676"/>
                  <a:pt x="0" y="2759550"/>
                </a:cubicBezTo>
                <a:cubicBezTo>
                  <a:pt x="9400" y="2465378"/>
                  <a:pt x="3240" y="2309965"/>
                  <a:pt x="0" y="2097258"/>
                </a:cubicBezTo>
                <a:cubicBezTo>
                  <a:pt x="-3240" y="1884551"/>
                  <a:pt x="-26438" y="1533050"/>
                  <a:pt x="0" y="1352180"/>
                </a:cubicBezTo>
                <a:cubicBezTo>
                  <a:pt x="26438" y="1171310"/>
                  <a:pt x="7408" y="934109"/>
                  <a:pt x="0" y="662292"/>
                </a:cubicBezTo>
                <a:cubicBezTo>
                  <a:pt x="-7408" y="390475"/>
                  <a:pt x="-32528" y="301687"/>
                  <a:pt x="0" y="0"/>
                </a:cubicBezTo>
                <a:close/>
              </a:path>
            </a:pathLst>
          </a:custGeom>
          <a:solidFill>
            <a:srgbClr val="E9E7E4"/>
          </a:solidFill>
          <a:ln w="28575"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70621504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75E9A333-08F7-E199-BECF-D8E59DB417C5}"/>
              </a:ext>
            </a:extLst>
          </p:cNvPr>
          <p:cNvSpPr/>
          <p:nvPr/>
        </p:nvSpPr>
        <p:spPr>
          <a:xfrm>
            <a:off x="333482" y="496260"/>
            <a:ext cx="2888215" cy="2759550"/>
          </a:xfrm>
          <a:custGeom>
            <a:avLst/>
            <a:gdLst>
              <a:gd name="connsiteX0" fmla="*/ 0 w 2888215"/>
              <a:gd name="connsiteY0" fmla="*/ 0 h 2759550"/>
              <a:gd name="connsiteX1" fmla="*/ 635407 w 2888215"/>
              <a:gd name="connsiteY1" fmla="*/ 0 h 2759550"/>
              <a:gd name="connsiteX2" fmla="*/ 1155286 w 2888215"/>
              <a:gd name="connsiteY2" fmla="*/ 0 h 2759550"/>
              <a:gd name="connsiteX3" fmla="*/ 1646283 w 2888215"/>
              <a:gd name="connsiteY3" fmla="*/ 0 h 2759550"/>
              <a:gd name="connsiteX4" fmla="*/ 2137279 w 2888215"/>
              <a:gd name="connsiteY4" fmla="*/ 0 h 2759550"/>
              <a:gd name="connsiteX5" fmla="*/ 2888215 w 2888215"/>
              <a:gd name="connsiteY5" fmla="*/ 0 h 2759550"/>
              <a:gd name="connsiteX6" fmla="*/ 2888215 w 2888215"/>
              <a:gd name="connsiteY6" fmla="*/ 662292 h 2759550"/>
              <a:gd name="connsiteX7" fmla="*/ 2888215 w 2888215"/>
              <a:gd name="connsiteY7" fmla="*/ 1296989 h 2759550"/>
              <a:gd name="connsiteX8" fmla="*/ 2888215 w 2888215"/>
              <a:gd name="connsiteY8" fmla="*/ 1931685 h 2759550"/>
              <a:gd name="connsiteX9" fmla="*/ 2888215 w 2888215"/>
              <a:gd name="connsiteY9" fmla="*/ 2759550 h 2759550"/>
              <a:gd name="connsiteX10" fmla="*/ 2252808 w 2888215"/>
              <a:gd name="connsiteY10" fmla="*/ 2759550 h 2759550"/>
              <a:gd name="connsiteX11" fmla="*/ 1617400 w 2888215"/>
              <a:gd name="connsiteY11" fmla="*/ 2759550 h 2759550"/>
              <a:gd name="connsiteX12" fmla="*/ 1068640 w 2888215"/>
              <a:gd name="connsiteY12" fmla="*/ 2759550 h 2759550"/>
              <a:gd name="connsiteX13" fmla="*/ 0 w 2888215"/>
              <a:gd name="connsiteY13" fmla="*/ 2759550 h 2759550"/>
              <a:gd name="connsiteX14" fmla="*/ 0 w 2888215"/>
              <a:gd name="connsiteY14" fmla="*/ 2152449 h 2759550"/>
              <a:gd name="connsiteX15" fmla="*/ 0 w 2888215"/>
              <a:gd name="connsiteY15" fmla="*/ 1434966 h 2759550"/>
              <a:gd name="connsiteX16" fmla="*/ 0 w 2888215"/>
              <a:gd name="connsiteY16" fmla="*/ 745079 h 2759550"/>
              <a:gd name="connsiteX17" fmla="*/ 0 w 2888215"/>
              <a:gd name="connsiteY17" fmla="*/ 0 h 275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888215" h="2759550" fill="none" extrusionOk="0">
                <a:moveTo>
                  <a:pt x="0" y="0"/>
                </a:moveTo>
                <a:cubicBezTo>
                  <a:pt x="185554" y="7389"/>
                  <a:pt x="357505" y="12461"/>
                  <a:pt x="635407" y="0"/>
                </a:cubicBezTo>
                <a:cubicBezTo>
                  <a:pt x="913309" y="-12461"/>
                  <a:pt x="926844" y="-1877"/>
                  <a:pt x="1155286" y="0"/>
                </a:cubicBezTo>
                <a:cubicBezTo>
                  <a:pt x="1383728" y="1877"/>
                  <a:pt x="1473127" y="-11842"/>
                  <a:pt x="1646283" y="0"/>
                </a:cubicBezTo>
                <a:cubicBezTo>
                  <a:pt x="1819439" y="11842"/>
                  <a:pt x="1902046" y="13260"/>
                  <a:pt x="2137279" y="0"/>
                </a:cubicBezTo>
                <a:cubicBezTo>
                  <a:pt x="2372512" y="-13260"/>
                  <a:pt x="2593176" y="22215"/>
                  <a:pt x="2888215" y="0"/>
                </a:cubicBezTo>
                <a:cubicBezTo>
                  <a:pt x="2921102" y="174531"/>
                  <a:pt x="2916732" y="457882"/>
                  <a:pt x="2888215" y="662292"/>
                </a:cubicBezTo>
                <a:cubicBezTo>
                  <a:pt x="2859698" y="866702"/>
                  <a:pt x="2890323" y="1003762"/>
                  <a:pt x="2888215" y="1296989"/>
                </a:cubicBezTo>
                <a:cubicBezTo>
                  <a:pt x="2886107" y="1590216"/>
                  <a:pt x="2862188" y="1710374"/>
                  <a:pt x="2888215" y="1931685"/>
                </a:cubicBezTo>
                <a:cubicBezTo>
                  <a:pt x="2914242" y="2152996"/>
                  <a:pt x="2897466" y="2572715"/>
                  <a:pt x="2888215" y="2759550"/>
                </a:cubicBezTo>
                <a:cubicBezTo>
                  <a:pt x="2714377" y="2746143"/>
                  <a:pt x="2419861" y="2742496"/>
                  <a:pt x="2252808" y="2759550"/>
                </a:cubicBezTo>
                <a:cubicBezTo>
                  <a:pt x="2085755" y="2776604"/>
                  <a:pt x="1813000" y="2742854"/>
                  <a:pt x="1617400" y="2759550"/>
                </a:cubicBezTo>
                <a:cubicBezTo>
                  <a:pt x="1421800" y="2776246"/>
                  <a:pt x="1198822" y="2740741"/>
                  <a:pt x="1068640" y="2759550"/>
                </a:cubicBezTo>
                <a:cubicBezTo>
                  <a:pt x="938458" y="2778359"/>
                  <a:pt x="482846" y="2772715"/>
                  <a:pt x="0" y="2759550"/>
                </a:cubicBezTo>
                <a:cubicBezTo>
                  <a:pt x="-13706" y="2561036"/>
                  <a:pt x="21251" y="2296006"/>
                  <a:pt x="0" y="2152449"/>
                </a:cubicBezTo>
                <a:cubicBezTo>
                  <a:pt x="-21251" y="2008892"/>
                  <a:pt x="292" y="1581654"/>
                  <a:pt x="0" y="1434966"/>
                </a:cubicBezTo>
                <a:cubicBezTo>
                  <a:pt x="-292" y="1288278"/>
                  <a:pt x="29727" y="907808"/>
                  <a:pt x="0" y="745079"/>
                </a:cubicBezTo>
                <a:cubicBezTo>
                  <a:pt x="-29727" y="582350"/>
                  <a:pt x="-13952" y="307579"/>
                  <a:pt x="0" y="0"/>
                </a:cubicBezTo>
                <a:close/>
              </a:path>
              <a:path w="2888215" h="2759550" stroke="0" extrusionOk="0">
                <a:moveTo>
                  <a:pt x="0" y="0"/>
                </a:moveTo>
                <a:cubicBezTo>
                  <a:pt x="218678" y="-21713"/>
                  <a:pt x="317814" y="25426"/>
                  <a:pt x="519879" y="0"/>
                </a:cubicBezTo>
                <a:cubicBezTo>
                  <a:pt x="721944" y="-25426"/>
                  <a:pt x="1003102" y="-11410"/>
                  <a:pt x="1155286" y="0"/>
                </a:cubicBezTo>
                <a:cubicBezTo>
                  <a:pt x="1307470" y="11410"/>
                  <a:pt x="1543395" y="15728"/>
                  <a:pt x="1732929" y="0"/>
                </a:cubicBezTo>
                <a:cubicBezTo>
                  <a:pt x="1922463" y="-15728"/>
                  <a:pt x="2073360" y="17925"/>
                  <a:pt x="2252808" y="0"/>
                </a:cubicBezTo>
                <a:cubicBezTo>
                  <a:pt x="2432256" y="-17925"/>
                  <a:pt x="2616843" y="-13552"/>
                  <a:pt x="2888215" y="0"/>
                </a:cubicBezTo>
                <a:cubicBezTo>
                  <a:pt x="2907821" y="259839"/>
                  <a:pt x="2906170" y="455547"/>
                  <a:pt x="2888215" y="717483"/>
                </a:cubicBezTo>
                <a:cubicBezTo>
                  <a:pt x="2870260" y="979419"/>
                  <a:pt x="2903120" y="1240378"/>
                  <a:pt x="2888215" y="1379775"/>
                </a:cubicBezTo>
                <a:cubicBezTo>
                  <a:pt x="2873310" y="1519172"/>
                  <a:pt x="2877331" y="1719521"/>
                  <a:pt x="2888215" y="2042067"/>
                </a:cubicBezTo>
                <a:cubicBezTo>
                  <a:pt x="2899099" y="2364613"/>
                  <a:pt x="2905403" y="2557621"/>
                  <a:pt x="2888215" y="2759550"/>
                </a:cubicBezTo>
                <a:cubicBezTo>
                  <a:pt x="2781700" y="2750400"/>
                  <a:pt x="2566703" y="2762129"/>
                  <a:pt x="2368336" y="2759550"/>
                </a:cubicBezTo>
                <a:cubicBezTo>
                  <a:pt x="2169969" y="2756971"/>
                  <a:pt x="2039722" y="2752526"/>
                  <a:pt x="1790693" y="2759550"/>
                </a:cubicBezTo>
                <a:cubicBezTo>
                  <a:pt x="1541664" y="2766574"/>
                  <a:pt x="1405002" y="2757829"/>
                  <a:pt x="1241932" y="2759550"/>
                </a:cubicBezTo>
                <a:cubicBezTo>
                  <a:pt x="1078862" y="2761271"/>
                  <a:pt x="867559" y="2782692"/>
                  <a:pt x="693172" y="2759550"/>
                </a:cubicBezTo>
                <a:cubicBezTo>
                  <a:pt x="518785" y="2736408"/>
                  <a:pt x="156683" y="2760211"/>
                  <a:pt x="0" y="2759550"/>
                </a:cubicBezTo>
                <a:cubicBezTo>
                  <a:pt x="-11076" y="2488192"/>
                  <a:pt x="-27028" y="2325489"/>
                  <a:pt x="0" y="2042067"/>
                </a:cubicBezTo>
                <a:cubicBezTo>
                  <a:pt x="27028" y="1758645"/>
                  <a:pt x="-3098" y="1466802"/>
                  <a:pt x="0" y="1296989"/>
                </a:cubicBezTo>
                <a:cubicBezTo>
                  <a:pt x="3098" y="1127176"/>
                  <a:pt x="-27073" y="828644"/>
                  <a:pt x="0" y="607101"/>
                </a:cubicBezTo>
                <a:cubicBezTo>
                  <a:pt x="27073" y="385558"/>
                  <a:pt x="-7028" y="218187"/>
                  <a:pt x="0" y="0"/>
                </a:cubicBezTo>
                <a:close/>
              </a:path>
            </a:pathLst>
          </a:custGeom>
          <a:solidFill>
            <a:srgbClr val="E9E7E4"/>
          </a:solidFill>
          <a:ln w="28575"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70621504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3F4E54-1E68-74B2-D76F-CC177F9D5BFB}"/>
              </a:ext>
            </a:extLst>
          </p:cNvPr>
          <p:cNvSpPr txBox="1"/>
          <p:nvPr/>
        </p:nvSpPr>
        <p:spPr>
          <a:xfrm>
            <a:off x="436309" y="604640"/>
            <a:ext cx="31675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FF0000"/>
                </a:solidFill>
              </a:rPr>
              <a:t>Two</a:t>
            </a:r>
            <a:r>
              <a:rPr lang="en-US" altLang="ko-KR" sz="2000" dirty="0"/>
              <a:t> </a:t>
            </a:r>
            <a:r>
              <a:rPr lang="en-US" altLang="ko-KR" sz="2000" dirty="0">
                <a:solidFill>
                  <a:srgbClr val="0070C0"/>
                </a:solidFill>
              </a:rPr>
              <a:t>students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FF0000"/>
                </a:solidFill>
              </a:rPr>
              <a:t>One</a:t>
            </a:r>
            <a:r>
              <a:rPr lang="en-US" altLang="ko-KR" sz="2000" dirty="0"/>
              <a:t> </a:t>
            </a:r>
            <a:r>
              <a:rPr lang="en-US" altLang="ko-KR" sz="2000" dirty="0">
                <a:solidFill>
                  <a:srgbClr val="0070C0"/>
                </a:solidFill>
              </a:rPr>
              <a:t>person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FF0000"/>
                </a:solidFill>
              </a:rPr>
              <a:t>Five</a:t>
            </a:r>
            <a:r>
              <a:rPr lang="en-US" altLang="ko-KR" sz="2000" dirty="0"/>
              <a:t> </a:t>
            </a:r>
            <a:r>
              <a:rPr lang="en-US" altLang="ko-KR" sz="2000" dirty="0">
                <a:solidFill>
                  <a:srgbClr val="0070C0"/>
                </a:solidFill>
              </a:rPr>
              <a:t>roses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FF0000"/>
                </a:solidFill>
              </a:rPr>
              <a:t>Three</a:t>
            </a:r>
            <a:r>
              <a:rPr lang="en-US" altLang="ko-KR" sz="2000" dirty="0"/>
              <a:t> </a:t>
            </a:r>
            <a:r>
              <a:rPr lang="en-US" altLang="ko-KR" sz="2000" dirty="0">
                <a:solidFill>
                  <a:srgbClr val="0070C0"/>
                </a:solidFill>
              </a:rPr>
              <a:t>times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FF0000"/>
                </a:solidFill>
              </a:rPr>
              <a:t>Six</a:t>
            </a:r>
            <a:r>
              <a:rPr lang="en-US" altLang="ko-KR" sz="2000" dirty="0"/>
              <a:t> </a:t>
            </a:r>
            <a:r>
              <a:rPr lang="en-US" altLang="ko-KR" sz="2000" dirty="0" err="1">
                <a:solidFill>
                  <a:srgbClr val="0070C0"/>
                </a:solidFill>
              </a:rPr>
              <a:t>pinetrees</a:t>
            </a:r>
            <a:endParaRPr lang="en-US" altLang="ko-KR" sz="2000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000" dirty="0" err="1">
                <a:solidFill>
                  <a:srgbClr val="FF0000"/>
                </a:solidFill>
              </a:rPr>
              <a:t>Fourty</a:t>
            </a:r>
            <a:r>
              <a:rPr lang="en-US" altLang="ko-KR" sz="2000" dirty="0">
                <a:solidFill>
                  <a:srgbClr val="FF0000"/>
                </a:solidFill>
              </a:rPr>
              <a:t>-seven</a:t>
            </a:r>
            <a:r>
              <a:rPr lang="en-US" altLang="ko-KR" sz="2000" dirty="0"/>
              <a:t> </a:t>
            </a:r>
            <a:r>
              <a:rPr lang="en-US" altLang="ko-KR" sz="2000" dirty="0">
                <a:solidFill>
                  <a:srgbClr val="0070C0"/>
                </a:solidFill>
              </a:rPr>
              <a:t>slices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FF0000"/>
                </a:solidFill>
              </a:rPr>
              <a:t>Fifty-three</a:t>
            </a:r>
            <a:r>
              <a:rPr lang="en-US" altLang="ko-KR" sz="2000" dirty="0"/>
              <a:t> </a:t>
            </a:r>
            <a:r>
              <a:rPr lang="en-US" altLang="ko-KR" sz="2000" dirty="0">
                <a:solidFill>
                  <a:srgbClr val="0070C0"/>
                </a:solidFill>
              </a:rPr>
              <a:t>chocolates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FF0000"/>
                </a:solidFill>
              </a:rPr>
              <a:t>86</a:t>
            </a:r>
            <a:r>
              <a:rPr lang="en-US" altLang="ko-KR" sz="2000" dirty="0"/>
              <a:t> </a:t>
            </a:r>
            <a:r>
              <a:rPr lang="en-US" altLang="ko-KR" sz="2000" dirty="0">
                <a:solidFill>
                  <a:srgbClr val="0070C0"/>
                </a:solidFill>
              </a:rPr>
              <a:t>years old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C575E8C8-9FA7-778A-D64F-0A1C50CE9C1A}"/>
              </a:ext>
            </a:extLst>
          </p:cNvPr>
          <p:cNvSpPr/>
          <p:nvPr/>
        </p:nvSpPr>
        <p:spPr>
          <a:xfrm>
            <a:off x="333482" y="3680162"/>
            <a:ext cx="7413853" cy="2759550"/>
          </a:xfrm>
          <a:custGeom>
            <a:avLst/>
            <a:gdLst>
              <a:gd name="connsiteX0" fmla="*/ 0 w 7413853"/>
              <a:gd name="connsiteY0" fmla="*/ 0 h 2759550"/>
              <a:gd name="connsiteX1" fmla="*/ 748125 w 7413853"/>
              <a:gd name="connsiteY1" fmla="*/ 0 h 2759550"/>
              <a:gd name="connsiteX2" fmla="*/ 1496250 w 7413853"/>
              <a:gd name="connsiteY2" fmla="*/ 0 h 2759550"/>
              <a:gd name="connsiteX3" fmla="*/ 2244375 w 7413853"/>
              <a:gd name="connsiteY3" fmla="*/ 0 h 2759550"/>
              <a:gd name="connsiteX4" fmla="*/ 2918362 w 7413853"/>
              <a:gd name="connsiteY4" fmla="*/ 0 h 2759550"/>
              <a:gd name="connsiteX5" fmla="*/ 3369933 w 7413853"/>
              <a:gd name="connsiteY5" fmla="*/ 0 h 2759550"/>
              <a:gd name="connsiteX6" fmla="*/ 4192197 w 7413853"/>
              <a:gd name="connsiteY6" fmla="*/ 0 h 2759550"/>
              <a:gd name="connsiteX7" fmla="*/ 4643768 w 7413853"/>
              <a:gd name="connsiteY7" fmla="*/ 0 h 2759550"/>
              <a:gd name="connsiteX8" fmla="*/ 5391893 w 7413853"/>
              <a:gd name="connsiteY8" fmla="*/ 0 h 2759550"/>
              <a:gd name="connsiteX9" fmla="*/ 5843464 w 7413853"/>
              <a:gd name="connsiteY9" fmla="*/ 0 h 2759550"/>
              <a:gd name="connsiteX10" fmla="*/ 6591589 w 7413853"/>
              <a:gd name="connsiteY10" fmla="*/ 0 h 2759550"/>
              <a:gd name="connsiteX11" fmla="*/ 7413853 w 7413853"/>
              <a:gd name="connsiteY11" fmla="*/ 0 h 2759550"/>
              <a:gd name="connsiteX12" fmla="*/ 7413853 w 7413853"/>
              <a:gd name="connsiteY12" fmla="*/ 717483 h 2759550"/>
              <a:gd name="connsiteX13" fmla="*/ 7413853 w 7413853"/>
              <a:gd name="connsiteY13" fmla="*/ 1379775 h 2759550"/>
              <a:gd name="connsiteX14" fmla="*/ 7413853 w 7413853"/>
              <a:gd name="connsiteY14" fmla="*/ 2042067 h 2759550"/>
              <a:gd name="connsiteX15" fmla="*/ 7413853 w 7413853"/>
              <a:gd name="connsiteY15" fmla="*/ 2759550 h 2759550"/>
              <a:gd name="connsiteX16" fmla="*/ 6739866 w 7413853"/>
              <a:gd name="connsiteY16" fmla="*/ 2759550 h 2759550"/>
              <a:gd name="connsiteX17" fmla="*/ 6288295 w 7413853"/>
              <a:gd name="connsiteY17" fmla="*/ 2759550 h 2759550"/>
              <a:gd name="connsiteX18" fmla="*/ 5762586 w 7413853"/>
              <a:gd name="connsiteY18" fmla="*/ 2759550 h 2759550"/>
              <a:gd name="connsiteX19" fmla="*/ 5088599 w 7413853"/>
              <a:gd name="connsiteY19" fmla="*/ 2759550 h 2759550"/>
              <a:gd name="connsiteX20" fmla="*/ 4266335 w 7413853"/>
              <a:gd name="connsiteY20" fmla="*/ 2759550 h 2759550"/>
              <a:gd name="connsiteX21" fmla="*/ 3814764 w 7413853"/>
              <a:gd name="connsiteY21" fmla="*/ 2759550 h 2759550"/>
              <a:gd name="connsiteX22" fmla="*/ 3214916 w 7413853"/>
              <a:gd name="connsiteY22" fmla="*/ 2759550 h 2759550"/>
              <a:gd name="connsiteX23" fmla="*/ 2540930 w 7413853"/>
              <a:gd name="connsiteY23" fmla="*/ 2759550 h 2759550"/>
              <a:gd name="connsiteX24" fmla="*/ 1866943 w 7413853"/>
              <a:gd name="connsiteY24" fmla="*/ 2759550 h 2759550"/>
              <a:gd name="connsiteX25" fmla="*/ 1192956 w 7413853"/>
              <a:gd name="connsiteY25" fmla="*/ 2759550 h 2759550"/>
              <a:gd name="connsiteX26" fmla="*/ 593108 w 7413853"/>
              <a:gd name="connsiteY26" fmla="*/ 2759550 h 2759550"/>
              <a:gd name="connsiteX27" fmla="*/ 0 w 7413853"/>
              <a:gd name="connsiteY27" fmla="*/ 2759550 h 2759550"/>
              <a:gd name="connsiteX28" fmla="*/ 0 w 7413853"/>
              <a:gd name="connsiteY28" fmla="*/ 2097258 h 2759550"/>
              <a:gd name="connsiteX29" fmla="*/ 0 w 7413853"/>
              <a:gd name="connsiteY29" fmla="*/ 1462562 h 2759550"/>
              <a:gd name="connsiteX30" fmla="*/ 0 w 7413853"/>
              <a:gd name="connsiteY30" fmla="*/ 800270 h 2759550"/>
              <a:gd name="connsiteX31" fmla="*/ 0 w 7413853"/>
              <a:gd name="connsiteY31" fmla="*/ 0 h 275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413853" h="2759550" fill="none" extrusionOk="0">
                <a:moveTo>
                  <a:pt x="0" y="0"/>
                </a:moveTo>
                <a:cubicBezTo>
                  <a:pt x="195301" y="33539"/>
                  <a:pt x="593180" y="35876"/>
                  <a:pt x="748125" y="0"/>
                </a:cubicBezTo>
                <a:cubicBezTo>
                  <a:pt x="903071" y="-35876"/>
                  <a:pt x="1229608" y="14587"/>
                  <a:pt x="1496250" y="0"/>
                </a:cubicBezTo>
                <a:cubicBezTo>
                  <a:pt x="1762892" y="-14587"/>
                  <a:pt x="2092674" y="-1306"/>
                  <a:pt x="2244375" y="0"/>
                </a:cubicBezTo>
                <a:cubicBezTo>
                  <a:pt x="2396076" y="1306"/>
                  <a:pt x="2769058" y="-11168"/>
                  <a:pt x="2918362" y="0"/>
                </a:cubicBezTo>
                <a:cubicBezTo>
                  <a:pt x="3067666" y="11168"/>
                  <a:pt x="3147194" y="-16766"/>
                  <a:pt x="3369933" y="0"/>
                </a:cubicBezTo>
                <a:cubicBezTo>
                  <a:pt x="3592672" y="16766"/>
                  <a:pt x="4004255" y="37221"/>
                  <a:pt x="4192197" y="0"/>
                </a:cubicBezTo>
                <a:cubicBezTo>
                  <a:pt x="4380139" y="-37221"/>
                  <a:pt x="4463612" y="-16025"/>
                  <a:pt x="4643768" y="0"/>
                </a:cubicBezTo>
                <a:cubicBezTo>
                  <a:pt x="4823924" y="16025"/>
                  <a:pt x="5149233" y="30588"/>
                  <a:pt x="5391893" y="0"/>
                </a:cubicBezTo>
                <a:cubicBezTo>
                  <a:pt x="5634553" y="-30588"/>
                  <a:pt x="5627436" y="-14662"/>
                  <a:pt x="5843464" y="0"/>
                </a:cubicBezTo>
                <a:cubicBezTo>
                  <a:pt x="6059492" y="14662"/>
                  <a:pt x="6274981" y="21044"/>
                  <a:pt x="6591589" y="0"/>
                </a:cubicBezTo>
                <a:cubicBezTo>
                  <a:pt x="6908197" y="-21044"/>
                  <a:pt x="7233503" y="37968"/>
                  <a:pt x="7413853" y="0"/>
                </a:cubicBezTo>
                <a:cubicBezTo>
                  <a:pt x="7416742" y="267832"/>
                  <a:pt x="7390907" y="447028"/>
                  <a:pt x="7413853" y="717483"/>
                </a:cubicBezTo>
                <a:cubicBezTo>
                  <a:pt x="7436799" y="987938"/>
                  <a:pt x="7397101" y="1161466"/>
                  <a:pt x="7413853" y="1379775"/>
                </a:cubicBezTo>
                <a:cubicBezTo>
                  <a:pt x="7430605" y="1598084"/>
                  <a:pt x="7436543" y="1741337"/>
                  <a:pt x="7413853" y="2042067"/>
                </a:cubicBezTo>
                <a:cubicBezTo>
                  <a:pt x="7391163" y="2342797"/>
                  <a:pt x="7417684" y="2554016"/>
                  <a:pt x="7413853" y="2759550"/>
                </a:cubicBezTo>
                <a:cubicBezTo>
                  <a:pt x="7239156" y="2773230"/>
                  <a:pt x="7008115" y="2760972"/>
                  <a:pt x="6739866" y="2759550"/>
                </a:cubicBezTo>
                <a:cubicBezTo>
                  <a:pt x="6471617" y="2758128"/>
                  <a:pt x="6438718" y="2752316"/>
                  <a:pt x="6288295" y="2759550"/>
                </a:cubicBezTo>
                <a:cubicBezTo>
                  <a:pt x="6137872" y="2766784"/>
                  <a:pt x="5883095" y="2750483"/>
                  <a:pt x="5762586" y="2759550"/>
                </a:cubicBezTo>
                <a:cubicBezTo>
                  <a:pt x="5642077" y="2768617"/>
                  <a:pt x="5324908" y="2738817"/>
                  <a:pt x="5088599" y="2759550"/>
                </a:cubicBezTo>
                <a:cubicBezTo>
                  <a:pt x="4852290" y="2780283"/>
                  <a:pt x="4522762" y="2778344"/>
                  <a:pt x="4266335" y="2759550"/>
                </a:cubicBezTo>
                <a:cubicBezTo>
                  <a:pt x="4009908" y="2740756"/>
                  <a:pt x="3912628" y="2747297"/>
                  <a:pt x="3814764" y="2759550"/>
                </a:cubicBezTo>
                <a:cubicBezTo>
                  <a:pt x="3716900" y="2771803"/>
                  <a:pt x="3392981" y="2754928"/>
                  <a:pt x="3214916" y="2759550"/>
                </a:cubicBezTo>
                <a:cubicBezTo>
                  <a:pt x="3036851" y="2764172"/>
                  <a:pt x="2747708" y="2734801"/>
                  <a:pt x="2540930" y="2759550"/>
                </a:cubicBezTo>
                <a:cubicBezTo>
                  <a:pt x="2334152" y="2784299"/>
                  <a:pt x="2110244" y="2765263"/>
                  <a:pt x="1866943" y="2759550"/>
                </a:cubicBezTo>
                <a:cubicBezTo>
                  <a:pt x="1623642" y="2753837"/>
                  <a:pt x="1373776" y="2758641"/>
                  <a:pt x="1192956" y="2759550"/>
                </a:cubicBezTo>
                <a:cubicBezTo>
                  <a:pt x="1012136" y="2760459"/>
                  <a:pt x="778102" y="2774637"/>
                  <a:pt x="593108" y="2759550"/>
                </a:cubicBezTo>
                <a:cubicBezTo>
                  <a:pt x="408114" y="2744463"/>
                  <a:pt x="119293" y="2751518"/>
                  <a:pt x="0" y="2759550"/>
                </a:cubicBezTo>
                <a:cubicBezTo>
                  <a:pt x="-26351" y="2489149"/>
                  <a:pt x="5149" y="2356018"/>
                  <a:pt x="0" y="2097258"/>
                </a:cubicBezTo>
                <a:cubicBezTo>
                  <a:pt x="-5149" y="1838498"/>
                  <a:pt x="15461" y="1712080"/>
                  <a:pt x="0" y="1462562"/>
                </a:cubicBezTo>
                <a:cubicBezTo>
                  <a:pt x="-15461" y="1213044"/>
                  <a:pt x="-10645" y="1031280"/>
                  <a:pt x="0" y="800270"/>
                </a:cubicBezTo>
                <a:cubicBezTo>
                  <a:pt x="10645" y="569260"/>
                  <a:pt x="31517" y="167754"/>
                  <a:pt x="0" y="0"/>
                </a:cubicBezTo>
                <a:close/>
              </a:path>
              <a:path w="7413853" h="2759550" stroke="0" extrusionOk="0">
                <a:moveTo>
                  <a:pt x="0" y="0"/>
                </a:moveTo>
                <a:cubicBezTo>
                  <a:pt x="206639" y="21711"/>
                  <a:pt x="292247" y="814"/>
                  <a:pt x="525710" y="0"/>
                </a:cubicBezTo>
                <a:cubicBezTo>
                  <a:pt x="759173" y="-814"/>
                  <a:pt x="958995" y="9073"/>
                  <a:pt x="1347973" y="0"/>
                </a:cubicBezTo>
                <a:cubicBezTo>
                  <a:pt x="1736951" y="-9073"/>
                  <a:pt x="1750848" y="22786"/>
                  <a:pt x="2021960" y="0"/>
                </a:cubicBezTo>
                <a:cubicBezTo>
                  <a:pt x="2293072" y="-22786"/>
                  <a:pt x="2372087" y="-23167"/>
                  <a:pt x="2547669" y="0"/>
                </a:cubicBezTo>
                <a:cubicBezTo>
                  <a:pt x="2723251" y="23167"/>
                  <a:pt x="2923196" y="9573"/>
                  <a:pt x="3073379" y="0"/>
                </a:cubicBezTo>
                <a:cubicBezTo>
                  <a:pt x="3223562" y="-9573"/>
                  <a:pt x="3490680" y="23705"/>
                  <a:pt x="3821504" y="0"/>
                </a:cubicBezTo>
                <a:cubicBezTo>
                  <a:pt x="4152329" y="-23705"/>
                  <a:pt x="4256397" y="3646"/>
                  <a:pt x="4495491" y="0"/>
                </a:cubicBezTo>
                <a:cubicBezTo>
                  <a:pt x="4734585" y="-3646"/>
                  <a:pt x="4988183" y="19267"/>
                  <a:pt x="5317755" y="0"/>
                </a:cubicBezTo>
                <a:cubicBezTo>
                  <a:pt x="5647327" y="-19267"/>
                  <a:pt x="5673926" y="22355"/>
                  <a:pt x="5843464" y="0"/>
                </a:cubicBezTo>
                <a:cubicBezTo>
                  <a:pt x="6013002" y="-22355"/>
                  <a:pt x="6252134" y="-28129"/>
                  <a:pt x="6591589" y="0"/>
                </a:cubicBezTo>
                <a:cubicBezTo>
                  <a:pt x="6931044" y="28129"/>
                  <a:pt x="7120768" y="-10088"/>
                  <a:pt x="7413853" y="0"/>
                </a:cubicBezTo>
                <a:cubicBezTo>
                  <a:pt x="7417097" y="260488"/>
                  <a:pt x="7416026" y="383753"/>
                  <a:pt x="7413853" y="662292"/>
                </a:cubicBezTo>
                <a:cubicBezTo>
                  <a:pt x="7411680" y="940831"/>
                  <a:pt x="7422013" y="1002553"/>
                  <a:pt x="7413853" y="1269393"/>
                </a:cubicBezTo>
                <a:cubicBezTo>
                  <a:pt x="7405693" y="1536233"/>
                  <a:pt x="7383964" y="1726993"/>
                  <a:pt x="7413853" y="1904089"/>
                </a:cubicBezTo>
                <a:cubicBezTo>
                  <a:pt x="7443742" y="2081185"/>
                  <a:pt x="7430023" y="2388749"/>
                  <a:pt x="7413853" y="2759550"/>
                </a:cubicBezTo>
                <a:cubicBezTo>
                  <a:pt x="7152646" y="2747997"/>
                  <a:pt x="7072668" y="2731981"/>
                  <a:pt x="6814005" y="2759550"/>
                </a:cubicBezTo>
                <a:cubicBezTo>
                  <a:pt x="6555342" y="2787119"/>
                  <a:pt x="6546633" y="2770895"/>
                  <a:pt x="6362434" y="2759550"/>
                </a:cubicBezTo>
                <a:cubicBezTo>
                  <a:pt x="6178235" y="2748205"/>
                  <a:pt x="6025286" y="2743282"/>
                  <a:pt x="5836724" y="2759550"/>
                </a:cubicBezTo>
                <a:cubicBezTo>
                  <a:pt x="5648162" y="2775819"/>
                  <a:pt x="5384707" y="2766504"/>
                  <a:pt x="5236876" y="2759550"/>
                </a:cubicBezTo>
                <a:cubicBezTo>
                  <a:pt x="5089045" y="2752596"/>
                  <a:pt x="4835274" y="2733309"/>
                  <a:pt x="4488751" y="2759550"/>
                </a:cubicBezTo>
                <a:cubicBezTo>
                  <a:pt x="4142228" y="2785791"/>
                  <a:pt x="4157462" y="2757663"/>
                  <a:pt x="4037180" y="2759550"/>
                </a:cubicBezTo>
                <a:cubicBezTo>
                  <a:pt x="3916898" y="2761437"/>
                  <a:pt x="3484640" y="2788864"/>
                  <a:pt x="3289055" y="2759550"/>
                </a:cubicBezTo>
                <a:cubicBezTo>
                  <a:pt x="3093471" y="2730236"/>
                  <a:pt x="2853886" y="2763534"/>
                  <a:pt x="2615068" y="2759550"/>
                </a:cubicBezTo>
                <a:cubicBezTo>
                  <a:pt x="2376250" y="2755566"/>
                  <a:pt x="2382861" y="2753613"/>
                  <a:pt x="2163497" y="2759550"/>
                </a:cubicBezTo>
                <a:cubicBezTo>
                  <a:pt x="1944133" y="2765487"/>
                  <a:pt x="1825872" y="2776790"/>
                  <a:pt x="1637788" y="2759550"/>
                </a:cubicBezTo>
                <a:cubicBezTo>
                  <a:pt x="1449704" y="2742310"/>
                  <a:pt x="1240797" y="2733416"/>
                  <a:pt x="1112078" y="2759550"/>
                </a:cubicBezTo>
                <a:cubicBezTo>
                  <a:pt x="983359" y="2785685"/>
                  <a:pt x="761737" y="2758043"/>
                  <a:pt x="586368" y="2759550"/>
                </a:cubicBezTo>
                <a:cubicBezTo>
                  <a:pt x="410999" y="2761058"/>
                  <a:pt x="172619" y="2739781"/>
                  <a:pt x="0" y="2759550"/>
                </a:cubicBezTo>
                <a:cubicBezTo>
                  <a:pt x="-973" y="2599717"/>
                  <a:pt x="-1627" y="2236817"/>
                  <a:pt x="0" y="2097258"/>
                </a:cubicBezTo>
                <a:cubicBezTo>
                  <a:pt x="1627" y="1957699"/>
                  <a:pt x="-30743" y="1724111"/>
                  <a:pt x="0" y="1434966"/>
                </a:cubicBezTo>
                <a:cubicBezTo>
                  <a:pt x="30743" y="1145821"/>
                  <a:pt x="-26031" y="878178"/>
                  <a:pt x="0" y="689888"/>
                </a:cubicBezTo>
                <a:cubicBezTo>
                  <a:pt x="26031" y="501598"/>
                  <a:pt x="-2511" y="163468"/>
                  <a:pt x="0" y="0"/>
                </a:cubicBezTo>
                <a:close/>
              </a:path>
            </a:pathLst>
          </a:custGeom>
          <a:solidFill>
            <a:srgbClr val="E9E7E4"/>
          </a:solidFill>
          <a:ln w="28575"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70621504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AA8974-49BD-7308-4B41-F4E82030E6DF}"/>
              </a:ext>
            </a:extLst>
          </p:cNvPr>
          <p:cNvSpPr txBox="1"/>
          <p:nvPr/>
        </p:nvSpPr>
        <p:spPr>
          <a:xfrm>
            <a:off x="452457" y="3807142"/>
            <a:ext cx="7188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•"/>
            </a:pPr>
            <a:r>
              <a:rPr lang="ko-KR" altLang="en-US" sz="2000" dirty="0">
                <a:solidFill>
                  <a:srgbClr val="0070C0"/>
                </a:solidFill>
              </a:rPr>
              <a:t>학생</a:t>
            </a:r>
            <a:r>
              <a:rPr lang="ko-KR" altLang="en-US" sz="2000" dirty="0"/>
              <a:t> </a:t>
            </a:r>
            <a:r>
              <a:rPr lang="ko-KR" altLang="en-US" sz="2000" dirty="0">
                <a:solidFill>
                  <a:srgbClr val="FF0000"/>
                </a:solidFill>
              </a:rPr>
              <a:t>두</a:t>
            </a:r>
            <a:r>
              <a:rPr lang="ko-KR" altLang="en-US" sz="2000" dirty="0"/>
              <a:t> </a:t>
            </a:r>
            <a:r>
              <a:rPr lang="ko-KR" altLang="en-US" sz="2000" dirty="0">
                <a:highlight>
                  <a:srgbClr val="FFFF00"/>
                </a:highlight>
              </a:rPr>
              <a:t>명</a:t>
            </a:r>
            <a:r>
              <a:rPr lang="ko-KR" altLang="en-US" sz="2000" dirty="0"/>
              <a:t> </a:t>
            </a:r>
            <a:r>
              <a:rPr lang="en-US" altLang="ko-KR" sz="2000" dirty="0"/>
              <a:t>[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hak-saeng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du 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myeong</a:t>
            </a:r>
            <a:r>
              <a:rPr lang="en-US" altLang="ko-KR" sz="2000" dirty="0">
                <a:solidFill>
                  <a:srgbClr val="000000"/>
                </a:solidFill>
                <a:latin typeface="Tahoma" panose="020B0604030504040204" pitchFamily="34" charset="0"/>
              </a:rPr>
              <a:t>]</a:t>
            </a:r>
            <a:endParaRPr lang="en-US" altLang="ko-KR" sz="2000" dirty="0"/>
          </a:p>
          <a:p>
            <a:pPr marL="342900" indent="-342900">
              <a:buFontTx/>
              <a:buChar char="•"/>
            </a:pPr>
            <a:r>
              <a:rPr lang="ko-KR" altLang="en-US" sz="2000" dirty="0">
                <a:solidFill>
                  <a:srgbClr val="FF0000"/>
                </a:solidFill>
              </a:rPr>
              <a:t>한</a:t>
            </a:r>
            <a:r>
              <a:rPr lang="ko-KR" altLang="en-US" sz="2000" dirty="0"/>
              <a:t> </a:t>
            </a:r>
            <a:r>
              <a:rPr lang="ko-KR" altLang="en-US" sz="2000" dirty="0">
                <a:solidFill>
                  <a:srgbClr val="0070C0"/>
                </a:solidFill>
                <a:highlight>
                  <a:srgbClr val="FFFF00"/>
                </a:highlight>
              </a:rPr>
              <a:t>사람</a:t>
            </a:r>
            <a:r>
              <a:rPr lang="ko-KR" altLang="en-US" sz="2000" dirty="0"/>
              <a:t> </a:t>
            </a:r>
            <a:r>
              <a:rPr lang="en-US" altLang="ko-KR" sz="2000" dirty="0"/>
              <a:t>[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han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sa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-ram ]</a:t>
            </a:r>
          </a:p>
          <a:p>
            <a:pPr marL="342900" indent="-342900">
              <a:buFontTx/>
              <a:buChar char="•"/>
            </a:pPr>
            <a:r>
              <a:rPr lang="ko-KR" altLang="en-US" sz="2000" dirty="0">
                <a:solidFill>
                  <a:srgbClr val="0070C0"/>
                </a:solidFill>
              </a:rPr>
              <a:t>장미</a:t>
            </a:r>
            <a:r>
              <a:rPr lang="ko-KR" altLang="en-US" sz="2000" dirty="0"/>
              <a:t> </a:t>
            </a:r>
            <a:r>
              <a:rPr lang="ko-KR" altLang="en-US" sz="2000" dirty="0">
                <a:solidFill>
                  <a:srgbClr val="FF0000"/>
                </a:solidFill>
              </a:rPr>
              <a:t>다섯</a:t>
            </a:r>
            <a:r>
              <a:rPr lang="ko-KR" altLang="en-US" sz="2000" dirty="0"/>
              <a:t> </a:t>
            </a:r>
            <a:r>
              <a:rPr lang="ko-KR" altLang="en-US" sz="2000" dirty="0">
                <a:highlight>
                  <a:srgbClr val="FFFF00"/>
                </a:highlight>
              </a:rPr>
              <a:t>송이</a:t>
            </a:r>
            <a:r>
              <a:rPr lang="ko-KR" altLang="en-US" sz="2000" dirty="0"/>
              <a:t> </a:t>
            </a:r>
            <a:r>
              <a:rPr lang="en-US" altLang="ko-KR" sz="2000" dirty="0"/>
              <a:t>[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jang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-mi 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daseot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song-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i</a:t>
            </a:r>
            <a:r>
              <a:rPr lang="en-US" altLang="ko-KR" sz="2000" dirty="0">
                <a:solidFill>
                  <a:srgbClr val="000000"/>
                </a:solidFill>
                <a:latin typeface="Tahoma" panose="020B0604030504040204" pitchFamily="34" charset="0"/>
              </a:rPr>
              <a:t>]</a:t>
            </a:r>
            <a:endParaRPr lang="en-US" altLang="ko-KR" sz="2000" dirty="0"/>
          </a:p>
          <a:p>
            <a:pPr marL="342900" indent="-342900">
              <a:buFontTx/>
              <a:buChar char="•"/>
            </a:pPr>
            <a:r>
              <a:rPr lang="ko-KR" altLang="en-US" sz="2000" dirty="0">
                <a:solidFill>
                  <a:srgbClr val="FF0000"/>
                </a:solidFill>
              </a:rPr>
              <a:t>세</a:t>
            </a:r>
            <a:r>
              <a:rPr lang="ko-KR" altLang="en-US" sz="2000" dirty="0"/>
              <a:t> </a:t>
            </a:r>
            <a:r>
              <a:rPr lang="ko-KR" altLang="en-US" sz="2000" dirty="0">
                <a:solidFill>
                  <a:srgbClr val="0070C0"/>
                </a:solidFill>
                <a:highlight>
                  <a:srgbClr val="FFFF00"/>
                </a:highlight>
              </a:rPr>
              <a:t>번</a:t>
            </a:r>
            <a:r>
              <a:rPr lang="ko-KR" altLang="en-US" sz="2000" dirty="0"/>
              <a:t> </a:t>
            </a:r>
            <a:r>
              <a:rPr lang="en-US" altLang="ko-KR" sz="2000" dirty="0"/>
              <a:t>[</a:t>
            </a:r>
            <a:r>
              <a:rPr lang="en-US" altLang="ko-KR" sz="2000" dirty="0">
                <a:solidFill>
                  <a:srgbClr val="000000"/>
                </a:solidFill>
                <a:latin typeface="Tahoma" panose="020B0604030504040204" pitchFamily="34" charset="0"/>
              </a:rPr>
              <a:t>se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beon</a:t>
            </a:r>
            <a:r>
              <a:rPr lang="en-US" altLang="ko-KR" sz="2000" dirty="0">
                <a:solidFill>
                  <a:srgbClr val="000000"/>
                </a:solidFill>
                <a:latin typeface="Tahoma" panose="020B0604030504040204" pitchFamily="34" charset="0"/>
              </a:rPr>
              <a:t>]</a:t>
            </a:r>
            <a:endParaRPr lang="en-US" altLang="ko-KR" sz="2000" dirty="0"/>
          </a:p>
          <a:p>
            <a:pPr marL="342900" indent="-342900">
              <a:buFontTx/>
              <a:buChar char="•"/>
            </a:pPr>
            <a:r>
              <a:rPr lang="ko-KR" altLang="en-US" sz="2000" dirty="0">
                <a:solidFill>
                  <a:srgbClr val="0070C0"/>
                </a:solidFill>
              </a:rPr>
              <a:t>소나무</a:t>
            </a:r>
            <a:r>
              <a:rPr lang="ko-KR" altLang="en-US" sz="2000" dirty="0"/>
              <a:t> </a:t>
            </a:r>
            <a:r>
              <a:rPr lang="ko-KR" altLang="en-US" sz="2000" dirty="0">
                <a:solidFill>
                  <a:srgbClr val="FF0000"/>
                </a:solidFill>
              </a:rPr>
              <a:t>여섯</a:t>
            </a:r>
            <a:r>
              <a:rPr lang="ko-KR" altLang="en-US" sz="2000" dirty="0"/>
              <a:t> </a:t>
            </a:r>
            <a:r>
              <a:rPr lang="ko-KR" altLang="en-US" sz="2000" dirty="0">
                <a:highlight>
                  <a:srgbClr val="FFFF00"/>
                </a:highlight>
              </a:rPr>
              <a:t>그루</a:t>
            </a:r>
            <a:r>
              <a:rPr lang="ko-KR" altLang="en-US" sz="2000" dirty="0"/>
              <a:t> </a:t>
            </a:r>
            <a:r>
              <a:rPr lang="en-US" altLang="ko-KR" sz="2000" dirty="0"/>
              <a:t>[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so-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na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-mu 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yeoseot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geuru</a:t>
            </a:r>
            <a:r>
              <a:rPr lang="en-US" altLang="ko-KR" sz="2000" dirty="0">
                <a:solidFill>
                  <a:srgbClr val="000000"/>
                </a:solidFill>
                <a:latin typeface="Tahoma" panose="020B0604030504040204" pitchFamily="34" charset="0"/>
              </a:rPr>
              <a:t>]</a:t>
            </a:r>
            <a:endParaRPr lang="en-US" altLang="ko-KR" sz="2000" dirty="0"/>
          </a:p>
          <a:p>
            <a:pPr marL="342900" indent="-342900">
              <a:buFontTx/>
              <a:buChar char="•"/>
            </a:pPr>
            <a:r>
              <a:rPr lang="ko-KR" altLang="en-US" sz="2000" dirty="0">
                <a:solidFill>
                  <a:srgbClr val="FF0000"/>
                </a:solidFill>
              </a:rPr>
              <a:t>마흔일곱</a:t>
            </a:r>
            <a:r>
              <a:rPr lang="ko-KR" altLang="en-US" sz="2000" dirty="0"/>
              <a:t> </a:t>
            </a:r>
            <a:r>
              <a:rPr lang="ko-KR" altLang="en-US" sz="2000" dirty="0">
                <a:solidFill>
                  <a:srgbClr val="0070C0"/>
                </a:solidFill>
                <a:highlight>
                  <a:srgbClr val="FFFF00"/>
                </a:highlight>
              </a:rPr>
              <a:t>조각</a:t>
            </a:r>
            <a:r>
              <a:rPr lang="ko-KR" altLang="en-US" sz="2000" dirty="0"/>
              <a:t> </a:t>
            </a:r>
            <a:r>
              <a:rPr lang="en-US" altLang="ko-KR" sz="2000" dirty="0"/>
              <a:t>[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ma-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heun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il-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gop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jo-gak</a:t>
            </a:r>
            <a:r>
              <a:rPr lang="en-US" altLang="ko-KR" sz="2000" dirty="0">
                <a:solidFill>
                  <a:srgbClr val="000000"/>
                </a:solidFill>
                <a:latin typeface="Tahoma" panose="020B0604030504040204" pitchFamily="34" charset="0"/>
              </a:rPr>
              <a:t>]</a:t>
            </a:r>
            <a:endParaRPr lang="en-US" altLang="ko-KR" sz="2000" dirty="0"/>
          </a:p>
          <a:p>
            <a:pPr marL="342900" indent="-342900">
              <a:buFontTx/>
              <a:buChar char="•"/>
            </a:pPr>
            <a:r>
              <a:rPr lang="ko-KR" altLang="en-US" sz="2000" dirty="0">
                <a:solidFill>
                  <a:srgbClr val="0070C0"/>
                </a:solidFill>
              </a:rPr>
              <a:t>초콜릿</a:t>
            </a:r>
            <a:r>
              <a:rPr lang="ko-KR" altLang="en-US" sz="2000" dirty="0">
                <a:solidFill>
                  <a:srgbClr val="FF0000"/>
                </a:solidFill>
              </a:rPr>
              <a:t> </a:t>
            </a:r>
            <a:r>
              <a:rPr lang="ko-KR" altLang="en-US" sz="2000" dirty="0" err="1">
                <a:solidFill>
                  <a:srgbClr val="FF0000"/>
                </a:solidFill>
              </a:rPr>
              <a:t>쉰세</a:t>
            </a:r>
            <a:r>
              <a:rPr lang="ko-KR" altLang="en-US" sz="2000" dirty="0"/>
              <a:t> </a:t>
            </a:r>
            <a:r>
              <a:rPr lang="ko-KR" altLang="en-US" sz="2000" dirty="0">
                <a:highlight>
                  <a:srgbClr val="FFFF00"/>
                </a:highlight>
              </a:rPr>
              <a:t>개</a:t>
            </a:r>
            <a:r>
              <a:rPr lang="ko-KR" altLang="en-US" sz="2000" dirty="0"/>
              <a:t> </a:t>
            </a:r>
            <a:r>
              <a:rPr lang="en-US" altLang="ko-KR" sz="2000" dirty="0"/>
              <a:t>[(chocolate) 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swin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se 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gae</a:t>
            </a:r>
            <a:r>
              <a:rPr lang="en-US" altLang="ko-KR" sz="2000" dirty="0">
                <a:solidFill>
                  <a:srgbClr val="000000"/>
                </a:solidFill>
                <a:latin typeface="Tahoma" panose="020B0604030504040204" pitchFamily="34" charset="0"/>
              </a:rPr>
              <a:t>]</a:t>
            </a:r>
            <a:endParaRPr lang="en-US" altLang="ko-KR" sz="2000" dirty="0"/>
          </a:p>
          <a:p>
            <a:pPr marL="342900" indent="-342900">
              <a:buFontTx/>
              <a:buChar char="•"/>
            </a:pPr>
            <a:r>
              <a:rPr lang="ko-KR" altLang="en-US" sz="2000" dirty="0" err="1">
                <a:solidFill>
                  <a:srgbClr val="FF0000"/>
                </a:solidFill>
              </a:rPr>
              <a:t>여든여섯</a:t>
            </a:r>
            <a:r>
              <a:rPr lang="ko-KR" altLang="en-US" sz="2000" dirty="0"/>
              <a:t> </a:t>
            </a:r>
            <a:r>
              <a:rPr lang="ko-KR" altLang="en-US" sz="2000" dirty="0">
                <a:solidFill>
                  <a:srgbClr val="0070C0"/>
                </a:solidFill>
                <a:highlight>
                  <a:srgbClr val="FFFF00"/>
                </a:highlight>
              </a:rPr>
              <a:t>살</a:t>
            </a:r>
            <a:r>
              <a:rPr lang="ko-KR" altLang="en-US" sz="2000" dirty="0"/>
              <a:t> </a:t>
            </a:r>
            <a:r>
              <a:rPr lang="en-US" altLang="ko-KR" sz="2000" dirty="0"/>
              <a:t>[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yeo-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deun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yeo-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seot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sal</a:t>
            </a:r>
            <a:r>
              <a:rPr lang="en-US" altLang="ko-KR" sz="2000" dirty="0">
                <a:solidFill>
                  <a:srgbClr val="000000"/>
                </a:solidFill>
                <a:latin typeface="Tahoma" panose="020B0604030504040204" pitchFamily="34" charset="0"/>
              </a:rPr>
              <a:t>]</a:t>
            </a:r>
            <a:endParaRPr lang="en-US" altLang="ko-KR" sz="2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F113952-B299-8F9D-9D5A-AAC3881400DC}"/>
              </a:ext>
            </a:extLst>
          </p:cNvPr>
          <p:cNvSpPr txBox="1"/>
          <p:nvPr/>
        </p:nvSpPr>
        <p:spPr>
          <a:xfrm>
            <a:off x="333481" y="105858"/>
            <a:ext cx="3270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sz="2000" b="1" dirty="0"/>
              <a:t>English (number + word)</a:t>
            </a:r>
            <a:endParaRPr kumimoji="1" lang="ko-Kore-CZ" altLang="en-US" sz="20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BB7DA23-F988-2BE3-0A64-BD99B7678009}"/>
              </a:ext>
            </a:extLst>
          </p:cNvPr>
          <p:cNvSpPr txBox="1"/>
          <p:nvPr/>
        </p:nvSpPr>
        <p:spPr>
          <a:xfrm>
            <a:off x="298045" y="3280052"/>
            <a:ext cx="4949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sz="2000" b="1" dirty="0"/>
              <a:t>Korean (</a:t>
            </a:r>
            <a:r>
              <a:rPr kumimoji="1" lang="en-US" altLang="en-US" sz="2000" b="1" i="1" dirty="0"/>
              <a:t>word</a:t>
            </a:r>
            <a:r>
              <a:rPr kumimoji="1" lang="en-US" altLang="en-US" sz="2000" b="1" dirty="0"/>
              <a:t> + number + counter)</a:t>
            </a:r>
            <a:endParaRPr kumimoji="1" lang="ko-Kore-CZ" altLang="en-US" sz="2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6027288-04F2-84EC-AA83-1CC7BDB7F17C}"/>
              </a:ext>
            </a:extLst>
          </p:cNvPr>
          <p:cNvSpPr txBox="1"/>
          <p:nvPr/>
        </p:nvSpPr>
        <p:spPr>
          <a:xfrm>
            <a:off x="51771" y="6488668"/>
            <a:ext cx="4949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highlight>
                  <a:srgbClr val="FFFF00"/>
                </a:highlight>
              </a:rPr>
              <a:t>*BE CAREFUL! Counters are not in English.</a:t>
            </a:r>
            <a:endParaRPr lang="ko-KR" altLang="en-US" b="1" dirty="0">
              <a:highlight>
                <a:srgbClr val="FFFF00"/>
              </a:highlight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DF2226B-61D0-F947-9B9F-65DCCB9E4A5F}"/>
              </a:ext>
            </a:extLst>
          </p:cNvPr>
          <p:cNvSpPr txBox="1"/>
          <p:nvPr/>
        </p:nvSpPr>
        <p:spPr>
          <a:xfrm>
            <a:off x="3912124" y="604640"/>
            <a:ext cx="44400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[Changing with Counters]</a:t>
            </a:r>
          </a:p>
          <a:p>
            <a:r>
              <a:rPr lang="en-US" altLang="ko-KR" dirty="0"/>
              <a:t>1) </a:t>
            </a:r>
            <a:r>
              <a:rPr lang="ko-KR" altLang="en-US" dirty="0"/>
              <a:t>하나</a:t>
            </a:r>
            <a:r>
              <a:rPr lang="en-US" altLang="ko-KR" dirty="0"/>
              <a:t>(</a:t>
            </a:r>
            <a:r>
              <a:rPr lang="en-US" altLang="ko-KR" dirty="0" err="1"/>
              <a:t>hana</a:t>
            </a:r>
            <a:r>
              <a:rPr lang="en-US" altLang="ko-KR" dirty="0"/>
              <a:t>) + (Counter) </a:t>
            </a:r>
            <a:r>
              <a:rPr lang="en-US" altLang="ko-KR" dirty="0">
                <a:sym typeface="Wingdings" panose="05000000000000000000" pitchFamily="2" charset="2"/>
              </a:rPr>
              <a:t> </a:t>
            </a:r>
            <a:r>
              <a:rPr lang="ko-KR" altLang="en-US" dirty="0">
                <a:sym typeface="Wingdings" panose="05000000000000000000" pitchFamily="2" charset="2"/>
              </a:rPr>
              <a:t>한 </a:t>
            </a:r>
            <a:r>
              <a:rPr lang="en-US" altLang="ko-KR" dirty="0">
                <a:sym typeface="Wingdings" panose="05000000000000000000" pitchFamily="2" charset="2"/>
              </a:rPr>
              <a:t>(Han)</a:t>
            </a:r>
          </a:p>
          <a:p>
            <a:r>
              <a:rPr lang="en-US" altLang="ko-KR" dirty="0"/>
              <a:t>2) </a:t>
            </a:r>
            <a:r>
              <a:rPr lang="ko-KR" altLang="en-US" dirty="0"/>
              <a:t>둘</a:t>
            </a:r>
            <a:r>
              <a:rPr lang="en-US" altLang="ko-KR" dirty="0"/>
              <a:t>(</a:t>
            </a:r>
            <a:r>
              <a:rPr lang="en-US" altLang="ko-KR" dirty="0" err="1"/>
              <a:t>dul</a:t>
            </a:r>
            <a:r>
              <a:rPr lang="en-US" altLang="ko-KR" dirty="0"/>
              <a:t>) + (Counter) </a:t>
            </a:r>
            <a:r>
              <a:rPr lang="en-US" altLang="ko-KR" dirty="0">
                <a:sym typeface="Wingdings" panose="05000000000000000000" pitchFamily="2" charset="2"/>
              </a:rPr>
              <a:t> </a:t>
            </a:r>
            <a:r>
              <a:rPr lang="ko-KR" altLang="en-US" dirty="0">
                <a:sym typeface="Wingdings" panose="05000000000000000000" pitchFamily="2" charset="2"/>
              </a:rPr>
              <a:t>두 </a:t>
            </a:r>
            <a:r>
              <a:rPr lang="en-US" altLang="ko-KR" dirty="0">
                <a:sym typeface="Wingdings" panose="05000000000000000000" pitchFamily="2" charset="2"/>
              </a:rPr>
              <a:t>(Du)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3) </a:t>
            </a:r>
            <a:r>
              <a:rPr lang="ko-KR" altLang="en-US" dirty="0">
                <a:sym typeface="Wingdings" panose="05000000000000000000" pitchFamily="2" charset="2"/>
              </a:rPr>
              <a:t>셋</a:t>
            </a:r>
            <a:r>
              <a:rPr lang="en-US" altLang="ko-KR" dirty="0">
                <a:sym typeface="Wingdings" panose="05000000000000000000" pitchFamily="2" charset="2"/>
              </a:rPr>
              <a:t>(set) + (Counter)  </a:t>
            </a:r>
            <a:r>
              <a:rPr lang="ko-KR" altLang="en-US" dirty="0">
                <a:sym typeface="Wingdings" panose="05000000000000000000" pitchFamily="2" charset="2"/>
              </a:rPr>
              <a:t>세 </a:t>
            </a:r>
            <a:r>
              <a:rPr lang="en-US" altLang="ko-KR" dirty="0">
                <a:sym typeface="Wingdings" panose="05000000000000000000" pitchFamily="2" charset="2"/>
              </a:rPr>
              <a:t>(Se)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4) </a:t>
            </a:r>
            <a:r>
              <a:rPr lang="ko-KR" altLang="en-US" dirty="0">
                <a:sym typeface="Wingdings" panose="05000000000000000000" pitchFamily="2" charset="2"/>
              </a:rPr>
              <a:t>넷</a:t>
            </a:r>
            <a:r>
              <a:rPr lang="en-US" altLang="ko-KR" dirty="0">
                <a:sym typeface="Wingdings" panose="05000000000000000000" pitchFamily="2" charset="2"/>
              </a:rPr>
              <a:t>(net) + (Counter)  </a:t>
            </a:r>
            <a:r>
              <a:rPr lang="ko-KR" altLang="en-US" dirty="0">
                <a:sym typeface="Wingdings" panose="05000000000000000000" pitchFamily="2" charset="2"/>
              </a:rPr>
              <a:t>네 </a:t>
            </a:r>
            <a:r>
              <a:rPr lang="en-US" altLang="ko-KR" dirty="0">
                <a:sym typeface="Wingdings" panose="05000000000000000000" pitchFamily="2" charset="2"/>
              </a:rPr>
              <a:t>(Ne)</a:t>
            </a:r>
          </a:p>
          <a:p>
            <a:endParaRPr lang="en-US" altLang="ko-KR" dirty="0">
              <a:sym typeface="Wingdings" panose="05000000000000000000" pitchFamily="2" charset="2"/>
            </a:endParaRPr>
          </a:p>
          <a:p>
            <a:r>
              <a:rPr lang="en-US" altLang="ko-KR" b="1" dirty="0"/>
              <a:t>[Combination]</a:t>
            </a:r>
          </a:p>
          <a:p>
            <a:r>
              <a:rPr lang="en-US" altLang="ko-KR" dirty="0"/>
              <a:t>Ex. 17 = 10+7 </a:t>
            </a:r>
            <a:r>
              <a:rPr lang="en-US" altLang="ko-KR" dirty="0">
                <a:sym typeface="Wingdings" panose="05000000000000000000" pitchFamily="2" charset="2"/>
              </a:rPr>
              <a:t> </a:t>
            </a:r>
            <a:r>
              <a:rPr lang="ko-KR" altLang="en-US" dirty="0">
                <a:sym typeface="Wingdings" panose="05000000000000000000" pitchFamily="2" charset="2"/>
              </a:rPr>
              <a:t>열</a:t>
            </a:r>
            <a:r>
              <a:rPr lang="en-US" altLang="ko-KR" dirty="0">
                <a:sym typeface="Wingdings" panose="05000000000000000000" pitchFamily="2" charset="2"/>
              </a:rPr>
              <a:t>(</a:t>
            </a:r>
            <a:r>
              <a:rPr lang="en-US" altLang="ko-KR" dirty="0" err="1">
                <a:sym typeface="Wingdings" panose="05000000000000000000" pitchFamily="2" charset="2"/>
              </a:rPr>
              <a:t>yeol</a:t>
            </a:r>
            <a:r>
              <a:rPr lang="en-US" altLang="ko-KR" dirty="0">
                <a:sym typeface="Wingdings" panose="05000000000000000000" pitchFamily="2" charset="2"/>
              </a:rPr>
              <a:t>) + </a:t>
            </a:r>
            <a:r>
              <a:rPr lang="ko-KR" altLang="en-US" dirty="0">
                <a:sym typeface="Wingdings" panose="05000000000000000000" pitchFamily="2" charset="2"/>
              </a:rPr>
              <a:t>일곱</a:t>
            </a:r>
            <a:r>
              <a:rPr lang="en-US" altLang="ko-KR" dirty="0">
                <a:sym typeface="Wingdings" panose="05000000000000000000" pitchFamily="2" charset="2"/>
              </a:rPr>
              <a:t>(</a:t>
            </a:r>
            <a:r>
              <a:rPr lang="en-US" altLang="ko-KR" dirty="0" err="1">
                <a:sym typeface="Wingdings" panose="05000000000000000000" pitchFamily="2" charset="2"/>
              </a:rPr>
              <a:t>ilgop</a:t>
            </a:r>
            <a:r>
              <a:rPr lang="en-US" altLang="ko-KR" dirty="0">
                <a:sym typeface="Wingdings" panose="05000000000000000000" pitchFamily="2" charset="2"/>
              </a:rPr>
              <a:t>)</a:t>
            </a:r>
          </a:p>
          <a:p>
            <a:r>
              <a:rPr lang="en-US" altLang="ko-KR" dirty="0"/>
              <a:t>Ex. 89 = 80+9 </a:t>
            </a:r>
            <a:r>
              <a:rPr lang="en-US" altLang="ko-KR" dirty="0">
                <a:sym typeface="Wingdings" panose="05000000000000000000" pitchFamily="2" charset="2"/>
              </a:rPr>
              <a:t> </a:t>
            </a:r>
            <a:r>
              <a:rPr lang="ko-KR" altLang="en-US" dirty="0">
                <a:sym typeface="Wingdings" panose="05000000000000000000" pitchFamily="2" charset="2"/>
              </a:rPr>
              <a:t>여든</a:t>
            </a:r>
            <a:r>
              <a:rPr lang="en-US" altLang="ko-KR" dirty="0">
                <a:sym typeface="Wingdings" panose="05000000000000000000" pitchFamily="2" charset="2"/>
              </a:rPr>
              <a:t>(</a:t>
            </a:r>
            <a:r>
              <a:rPr lang="en-US" altLang="ko-KR" dirty="0" err="1">
                <a:sym typeface="Wingdings" panose="05000000000000000000" pitchFamily="2" charset="2"/>
              </a:rPr>
              <a:t>yeodeun</a:t>
            </a:r>
            <a:r>
              <a:rPr lang="en-US" altLang="ko-KR" dirty="0">
                <a:sym typeface="Wingdings" panose="05000000000000000000" pitchFamily="2" charset="2"/>
              </a:rPr>
              <a:t>)+</a:t>
            </a:r>
            <a:r>
              <a:rPr lang="ko-KR" altLang="en-US" dirty="0">
                <a:sym typeface="Wingdings" panose="05000000000000000000" pitchFamily="2" charset="2"/>
              </a:rPr>
              <a:t>아홉</a:t>
            </a:r>
            <a:r>
              <a:rPr lang="en-US" altLang="ko-KR" dirty="0">
                <a:sym typeface="Wingdings" panose="05000000000000000000" pitchFamily="2" charset="2"/>
              </a:rPr>
              <a:t>(</a:t>
            </a:r>
            <a:r>
              <a:rPr lang="en-US" altLang="ko-KR" dirty="0" err="1">
                <a:sym typeface="Wingdings" panose="05000000000000000000" pitchFamily="2" charset="2"/>
              </a:rPr>
              <a:t>ahop</a:t>
            </a:r>
            <a:r>
              <a:rPr lang="en-US" altLang="ko-KR" dirty="0">
                <a:sym typeface="Wingdings" panose="05000000000000000000" pitchFamily="2" charset="2"/>
              </a:rPr>
              <a:t>)</a:t>
            </a:r>
            <a:endParaRPr lang="en-US" altLang="ko-KR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856AB97-9883-7662-EB87-C987298354DD}"/>
              </a:ext>
            </a:extLst>
          </p:cNvPr>
          <p:cNvSpPr txBox="1"/>
          <p:nvPr/>
        </p:nvSpPr>
        <p:spPr>
          <a:xfrm>
            <a:off x="8773711" y="145143"/>
            <a:ext cx="3167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sz="2000" b="1" dirty="0"/>
              <a:t>Native-Korean Numbers</a:t>
            </a:r>
            <a:endParaRPr kumimoji="1" lang="ko-Kore-CZ" altLang="en-US" sz="2000" b="1" dirty="0"/>
          </a:p>
        </p:txBody>
      </p:sp>
      <p:graphicFrame>
        <p:nvGraphicFramePr>
          <p:cNvPr id="29" name="표 26">
            <a:extLst>
              <a:ext uri="{FF2B5EF4-FFF2-40B4-BE49-F238E27FC236}">
                <a16:creationId xmlns:a16="http://schemas.microsoft.com/office/drawing/2014/main" id="{53C390A9-1D67-2E31-F2D1-B203D224D4D9}"/>
              </a:ext>
            </a:extLst>
          </p:cNvPr>
          <p:cNvGraphicFramePr>
            <a:graphicFrameLocks noGrp="1"/>
          </p:cNvGraphicFramePr>
          <p:nvPr/>
        </p:nvGraphicFramePr>
        <p:xfrm>
          <a:off x="8950674" y="552615"/>
          <a:ext cx="3002112" cy="603504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543166">
                  <a:extLst>
                    <a:ext uri="{9D8B030D-6E8A-4147-A177-3AD203B41FA5}">
                      <a16:colId xmlns:a16="http://schemas.microsoft.com/office/drawing/2014/main" val="2517946935"/>
                    </a:ext>
                  </a:extLst>
                </a:gridCol>
                <a:gridCol w="942536">
                  <a:extLst>
                    <a:ext uri="{9D8B030D-6E8A-4147-A177-3AD203B41FA5}">
                      <a16:colId xmlns:a16="http://schemas.microsoft.com/office/drawing/2014/main" val="2674308525"/>
                    </a:ext>
                  </a:extLst>
                </a:gridCol>
                <a:gridCol w="1516410">
                  <a:extLst>
                    <a:ext uri="{9D8B030D-6E8A-4147-A177-3AD203B41FA5}">
                      <a16:colId xmlns:a16="http://schemas.microsoft.com/office/drawing/2014/main" val="2308628163"/>
                    </a:ext>
                  </a:extLst>
                </a:gridCol>
              </a:tblGrid>
              <a:tr h="33215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/>
                        <a:t>하나</a:t>
                      </a:r>
                      <a:r>
                        <a:rPr lang="en-US" altLang="ko-KR" sz="1600" dirty="0"/>
                        <a:t>(</a:t>
                      </a:r>
                      <a:r>
                        <a:rPr lang="ko-KR" altLang="en-US" sz="1600" dirty="0"/>
                        <a:t>한</a:t>
                      </a:r>
                      <a:r>
                        <a:rPr lang="en-US" altLang="ko-KR" sz="1600" dirty="0"/>
                        <a:t>)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Hana(Han)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7426909"/>
                  </a:ext>
                </a:extLst>
              </a:tr>
              <a:tr h="33215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2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/>
                        <a:t>둘</a:t>
                      </a:r>
                      <a:r>
                        <a:rPr lang="en-US" altLang="ko-KR" sz="1600" dirty="0"/>
                        <a:t>(</a:t>
                      </a:r>
                      <a:r>
                        <a:rPr lang="ko-KR" altLang="en-US" sz="1600" dirty="0"/>
                        <a:t>두</a:t>
                      </a:r>
                      <a:r>
                        <a:rPr lang="en-US" altLang="ko-KR" sz="1600" dirty="0"/>
                        <a:t>)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err="1"/>
                        <a:t>Dul</a:t>
                      </a:r>
                      <a:r>
                        <a:rPr lang="en-US" altLang="ko-KR" sz="1600" dirty="0"/>
                        <a:t>(Du)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7728536"/>
                  </a:ext>
                </a:extLst>
              </a:tr>
              <a:tr h="33215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3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/>
                        <a:t>셋</a:t>
                      </a:r>
                      <a:r>
                        <a:rPr lang="en-US" altLang="ko-KR" sz="1600" dirty="0"/>
                        <a:t>(</a:t>
                      </a:r>
                      <a:r>
                        <a:rPr lang="ko-KR" altLang="en-US" sz="1600" dirty="0"/>
                        <a:t>세</a:t>
                      </a:r>
                      <a:r>
                        <a:rPr lang="en-US" altLang="ko-KR" sz="1600" dirty="0"/>
                        <a:t>)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Set(Se)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625359"/>
                  </a:ext>
                </a:extLst>
              </a:tr>
              <a:tr h="33215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4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/>
                        <a:t>넷</a:t>
                      </a:r>
                      <a:r>
                        <a:rPr lang="en-US" altLang="ko-KR" sz="1600" dirty="0"/>
                        <a:t>(</a:t>
                      </a:r>
                      <a:r>
                        <a:rPr lang="ko-KR" altLang="en-US" sz="1600" dirty="0"/>
                        <a:t>네</a:t>
                      </a:r>
                      <a:r>
                        <a:rPr lang="en-US" altLang="ko-KR" sz="1600" dirty="0"/>
                        <a:t>)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Net(Ne)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1599474"/>
                  </a:ext>
                </a:extLst>
              </a:tr>
              <a:tr h="33215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5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/>
                        <a:t>다섯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err="1"/>
                        <a:t>Daseot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603423"/>
                  </a:ext>
                </a:extLst>
              </a:tr>
              <a:tr h="33215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6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/>
                        <a:t>여섯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err="1"/>
                        <a:t>Yeoseot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295324"/>
                  </a:ext>
                </a:extLst>
              </a:tr>
              <a:tr h="33215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7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/>
                        <a:t>일곱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err="1"/>
                        <a:t>Ilgob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7686317"/>
                  </a:ext>
                </a:extLst>
              </a:tr>
              <a:tr h="33215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8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/>
                        <a:t>여덟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err="1"/>
                        <a:t>Yeodeol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616322"/>
                  </a:ext>
                </a:extLst>
              </a:tr>
              <a:tr h="33215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9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/>
                        <a:t>아홉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err="1"/>
                        <a:t>Ahop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869921"/>
                  </a:ext>
                </a:extLst>
              </a:tr>
              <a:tr h="33215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10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/>
                        <a:t>열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err="1"/>
                        <a:t>Yeol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213977"/>
                  </a:ext>
                </a:extLst>
              </a:tr>
              <a:tr h="33215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20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/>
                        <a:t>스물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err="1"/>
                        <a:t>Seumul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9455424"/>
                  </a:ext>
                </a:extLst>
              </a:tr>
              <a:tr h="33215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30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/>
                        <a:t>서른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err="1"/>
                        <a:t>Seoreun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885749"/>
                  </a:ext>
                </a:extLst>
              </a:tr>
              <a:tr h="33215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40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/>
                        <a:t>마흔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err="1"/>
                        <a:t>Maheun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662530"/>
                  </a:ext>
                </a:extLst>
              </a:tr>
              <a:tr h="33215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50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/>
                        <a:t>쉰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err="1"/>
                        <a:t>Swin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655408"/>
                  </a:ext>
                </a:extLst>
              </a:tr>
              <a:tr h="33215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60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/>
                        <a:t>예순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err="1"/>
                        <a:t>Yesun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333207"/>
                  </a:ext>
                </a:extLst>
              </a:tr>
              <a:tr h="33215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70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/>
                        <a:t>일흔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err="1"/>
                        <a:t>Ilheun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5249661"/>
                  </a:ext>
                </a:extLst>
              </a:tr>
              <a:tr h="33215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80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/>
                        <a:t>여든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err="1"/>
                        <a:t>Yeodeun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265691"/>
                  </a:ext>
                </a:extLst>
              </a:tr>
              <a:tr h="33215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90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/>
                        <a:t>아흔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err="1"/>
                        <a:t>Ahuen</a:t>
                      </a:r>
                      <a:endParaRPr lang="en-US" altLang="ko-KR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4396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3189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918E390-AB6A-C94A-AEAD-41DDC13D95B8}"/>
              </a:ext>
            </a:extLst>
          </p:cNvPr>
          <p:cNvSpPr txBox="1"/>
          <p:nvPr/>
        </p:nvSpPr>
        <p:spPr>
          <a:xfrm>
            <a:off x="419725" y="308765"/>
            <a:ext cx="4392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ko-Kore-CZ" sz="2800" b="1" dirty="0"/>
              <a:t>Question word [</a:t>
            </a:r>
            <a:r>
              <a:rPr kumimoji="1" lang="ko-KR" altLang="en-US" sz="2800" b="1" dirty="0"/>
              <a:t>몇</a:t>
            </a:r>
            <a:r>
              <a:rPr kumimoji="1" lang="en-US" altLang="ko-KR" sz="2800" b="1" dirty="0"/>
              <a:t>]</a:t>
            </a:r>
            <a:endParaRPr kumimoji="1" lang="ko-Kore-CZ" altLang="en-US" sz="2800" b="1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D55DBA98-B2A7-9A66-F3FF-684021E990F5}"/>
              </a:ext>
            </a:extLst>
          </p:cNvPr>
          <p:cNvSpPr/>
          <p:nvPr/>
        </p:nvSpPr>
        <p:spPr>
          <a:xfrm>
            <a:off x="250911" y="1069146"/>
            <a:ext cx="4208547" cy="2588454"/>
          </a:xfrm>
          <a:custGeom>
            <a:avLst/>
            <a:gdLst>
              <a:gd name="connsiteX0" fmla="*/ 0 w 4208547"/>
              <a:gd name="connsiteY0" fmla="*/ 0 h 2588454"/>
              <a:gd name="connsiteX1" fmla="*/ 517050 w 4208547"/>
              <a:gd name="connsiteY1" fmla="*/ 0 h 2588454"/>
              <a:gd name="connsiteX2" fmla="*/ 1202442 w 4208547"/>
              <a:gd name="connsiteY2" fmla="*/ 0 h 2588454"/>
              <a:gd name="connsiteX3" fmla="*/ 1803663 w 4208547"/>
              <a:gd name="connsiteY3" fmla="*/ 0 h 2588454"/>
              <a:gd name="connsiteX4" fmla="*/ 2320713 w 4208547"/>
              <a:gd name="connsiteY4" fmla="*/ 0 h 2588454"/>
              <a:gd name="connsiteX5" fmla="*/ 2837763 w 4208547"/>
              <a:gd name="connsiteY5" fmla="*/ 0 h 2588454"/>
              <a:gd name="connsiteX6" fmla="*/ 3481070 w 4208547"/>
              <a:gd name="connsiteY6" fmla="*/ 0 h 2588454"/>
              <a:gd name="connsiteX7" fmla="*/ 4208547 w 4208547"/>
              <a:gd name="connsiteY7" fmla="*/ 0 h 2588454"/>
              <a:gd name="connsiteX8" fmla="*/ 4208547 w 4208547"/>
              <a:gd name="connsiteY8" fmla="*/ 698883 h 2588454"/>
              <a:gd name="connsiteX9" fmla="*/ 4208547 w 4208547"/>
              <a:gd name="connsiteY9" fmla="*/ 1345996 h 2588454"/>
              <a:gd name="connsiteX10" fmla="*/ 4208547 w 4208547"/>
              <a:gd name="connsiteY10" fmla="*/ 1941341 h 2588454"/>
              <a:gd name="connsiteX11" fmla="*/ 4208547 w 4208547"/>
              <a:gd name="connsiteY11" fmla="*/ 2588454 h 2588454"/>
              <a:gd name="connsiteX12" fmla="*/ 3691497 w 4208547"/>
              <a:gd name="connsiteY12" fmla="*/ 2588454 h 2588454"/>
              <a:gd name="connsiteX13" fmla="*/ 3132361 w 4208547"/>
              <a:gd name="connsiteY13" fmla="*/ 2588454 h 2588454"/>
              <a:gd name="connsiteX14" fmla="*/ 2489055 w 4208547"/>
              <a:gd name="connsiteY14" fmla="*/ 2588454 h 2588454"/>
              <a:gd name="connsiteX15" fmla="*/ 1845748 w 4208547"/>
              <a:gd name="connsiteY15" fmla="*/ 2588454 h 2588454"/>
              <a:gd name="connsiteX16" fmla="*/ 1370784 w 4208547"/>
              <a:gd name="connsiteY16" fmla="*/ 2588454 h 2588454"/>
              <a:gd name="connsiteX17" fmla="*/ 895819 w 4208547"/>
              <a:gd name="connsiteY17" fmla="*/ 2588454 h 2588454"/>
              <a:gd name="connsiteX18" fmla="*/ 0 w 4208547"/>
              <a:gd name="connsiteY18" fmla="*/ 2588454 h 2588454"/>
              <a:gd name="connsiteX19" fmla="*/ 0 w 4208547"/>
              <a:gd name="connsiteY19" fmla="*/ 1967225 h 2588454"/>
              <a:gd name="connsiteX20" fmla="*/ 0 w 4208547"/>
              <a:gd name="connsiteY20" fmla="*/ 1268342 h 2588454"/>
              <a:gd name="connsiteX21" fmla="*/ 0 w 4208547"/>
              <a:gd name="connsiteY21" fmla="*/ 621229 h 2588454"/>
              <a:gd name="connsiteX22" fmla="*/ 0 w 4208547"/>
              <a:gd name="connsiteY22" fmla="*/ 0 h 2588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208547" h="2588454" extrusionOk="0">
                <a:moveTo>
                  <a:pt x="0" y="0"/>
                </a:moveTo>
                <a:cubicBezTo>
                  <a:pt x="155839" y="-169"/>
                  <a:pt x="408329" y="-10944"/>
                  <a:pt x="517050" y="0"/>
                </a:cubicBezTo>
                <a:cubicBezTo>
                  <a:pt x="625771" y="10944"/>
                  <a:pt x="1060944" y="6307"/>
                  <a:pt x="1202442" y="0"/>
                </a:cubicBezTo>
                <a:cubicBezTo>
                  <a:pt x="1343940" y="-6307"/>
                  <a:pt x="1545906" y="-1315"/>
                  <a:pt x="1803663" y="0"/>
                </a:cubicBezTo>
                <a:cubicBezTo>
                  <a:pt x="2061420" y="1315"/>
                  <a:pt x="2070967" y="-4845"/>
                  <a:pt x="2320713" y="0"/>
                </a:cubicBezTo>
                <a:cubicBezTo>
                  <a:pt x="2570459" y="4845"/>
                  <a:pt x="2655812" y="24486"/>
                  <a:pt x="2837763" y="0"/>
                </a:cubicBezTo>
                <a:cubicBezTo>
                  <a:pt x="3019714" y="-24486"/>
                  <a:pt x="3193100" y="-18320"/>
                  <a:pt x="3481070" y="0"/>
                </a:cubicBezTo>
                <a:cubicBezTo>
                  <a:pt x="3769040" y="18320"/>
                  <a:pt x="3865913" y="7881"/>
                  <a:pt x="4208547" y="0"/>
                </a:cubicBezTo>
                <a:cubicBezTo>
                  <a:pt x="4177995" y="141733"/>
                  <a:pt x="4233225" y="420503"/>
                  <a:pt x="4208547" y="698883"/>
                </a:cubicBezTo>
                <a:cubicBezTo>
                  <a:pt x="4183869" y="977263"/>
                  <a:pt x="4211783" y="1164841"/>
                  <a:pt x="4208547" y="1345996"/>
                </a:cubicBezTo>
                <a:cubicBezTo>
                  <a:pt x="4205311" y="1527151"/>
                  <a:pt x="4209224" y="1797835"/>
                  <a:pt x="4208547" y="1941341"/>
                </a:cubicBezTo>
                <a:cubicBezTo>
                  <a:pt x="4207870" y="2084847"/>
                  <a:pt x="4218558" y="2382663"/>
                  <a:pt x="4208547" y="2588454"/>
                </a:cubicBezTo>
                <a:cubicBezTo>
                  <a:pt x="3989851" y="2612682"/>
                  <a:pt x="3935684" y="2602661"/>
                  <a:pt x="3691497" y="2588454"/>
                </a:cubicBezTo>
                <a:cubicBezTo>
                  <a:pt x="3447310" y="2574248"/>
                  <a:pt x="3407703" y="2566236"/>
                  <a:pt x="3132361" y="2588454"/>
                </a:cubicBezTo>
                <a:cubicBezTo>
                  <a:pt x="2857019" y="2610672"/>
                  <a:pt x="2753141" y="2567243"/>
                  <a:pt x="2489055" y="2588454"/>
                </a:cubicBezTo>
                <a:cubicBezTo>
                  <a:pt x="2224969" y="2609665"/>
                  <a:pt x="2143349" y="2615452"/>
                  <a:pt x="1845748" y="2588454"/>
                </a:cubicBezTo>
                <a:cubicBezTo>
                  <a:pt x="1548147" y="2561456"/>
                  <a:pt x="1476995" y="2581648"/>
                  <a:pt x="1370784" y="2588454"/>
                </a:cubicBezTo>
                <a:cubicBezTo>
                  <a:pt x="1264573" y="2595260"/>
                  <a:pt x="999817" y="2572615"/>
                  <a:pt x="895819" y="2588454"/>
                </a:cubicBezTo>
                <a:cubicBezTo>
                  <a:pt x="791821" y="2604293"/>
                  <a:pt x="277343" y="2556249"/>
                  <a:pt x="0" y="2588454"/>
                </a:cubicBezTo>
                <a:cubicBezTo>
                  <a:pt x="11149" y="2345874"/>
                  <a:pt x="-6877" y="2120083"/>
                  <a:pt x="0" y="1967225"/>
                </a:cubicBezTo>
                <a:cubicBezTo>
                  <a:pt x="6877" y="1814367"/>
                  <a:pt x="-3109" y="1477702"/>
                  <a:pt x="0" y="1268342"/>
                </a:cubicBezTo>
                <a:cubicBezTo>
                  <a:pt x="3109" y="1058982"/>
                  <a:pt x="28936" y="846673"/>
                  <a:pt x="0" y="621229"/>
                </a:cubicBezTo>
                <a:cubicBezTo>
                  <a:pt x="-28936" y="395785"/>
                  <a:pt x="20223" y="246062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70621504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BB72F0-480E-4318-A350-87819096F432}"/>
              </a:ext>
            </a:extLst>
          </p:cNvPr>
          <p:cNvSpPr txBox="1"/>
          <p:nvPr/>
        </p:nvSpPr>
        <p:spPr>
          <a:xfrm>
            <a:off x="419725" y="1316932"/>
            <a:ext cx="382871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/>
              <a:t>몇 </a:t>
            </a:r>
            <a:r>
              <a:rPr lang="en-US" altLang="ko-KR" sz="2000" dirty="0"/>
              <a:t>[</a:t>
            </a:r>
            <a:r>
              <a:rPr lang="en-US" altLang="ko-KR" sz="2000" dirty="0" err="1"/>
              <a:t>myeot</a:t>
            </a:r>
            <a:r>
              <a:rPr lang="en-US" altLang="ko-KR" sz="2000" dirty="0"/>
              <a:t>]</a:t>
            </a:r>
            <a:br>
              <a:rPr lang="en-US" altLang="ko-KR" sz="2000" dirty="0"/>
            </a:br>
            <a:r>
              <a:rPr lang="en-US" altLang="ko-KR" sz="1000" dirty="0"/>
              <a:t> </a:t>
            </a:r>
          </a:p>
          <a:p>
            <a:pPr marL="285750" indent="-285750">
              <a:buFontTx/>
              <a:buChar char="-"/>
            </a:pPr>
            <a:r>
              <a:rPr lang="en-US" altLang="ko-KR" sz="2000" dirty="0"/>
              <a:t>When we do not know the number of persons or objects, we use ‘</a:t>
            </a:r>
            <a:r>
              <a:rPr lang="ko-KR" altLang="en-US" sz="2000" dirty="0"/>
              <a:t>몇</a:t>
            </a:r>
            <a:r>
              <a:rPr lang="en-US" altLang="ko-KR" sz="2000" dirty="0"/>
              <a:t>’ to ask the number.</a:t>
            </a:r>
          </a:p>
          <a:p>
            <a:pPr marL="285750" indent="-285750">
              <a:buFontTx/>
              <a:buChar char="-"/>
            </a:pPr>
            <a:r>
              <a:rPr lang="en-US" altLang="ko-KR" sz="2000" dirty="0"/>
              <a:t>Related to </a:t>
            </a:r>
            <a:r>
              <a:rPr lang="en-US" altLang="ko-KR" sz="2000" dirty="0">
                <a:solidFill>
                  <a:srgbClr val="FF0000"/>
                </a:solidFill>
              </a:rPr>
              <a:t>numbers</a:t>
            </a:r>
          </a:p>
          <a:p>
            <a:pPr marL="285750" indent="-285750">
              <a:buFontTx/>
              <a:buChar char="-"/>
            </a:pPr>
            <a:r>
              <a:rPr lang="en-US" altLang="ko-KR" sz="2000" dirty="0"/>
              <a:t>Similar to ‘How Many’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870EF9F5-6632-43EB-C900-6F840E4B9450}"/>
              </a:ext>
            </a:extLst>
          </p:cNvPr>
          <p:cNvSpPr/>
          <p:nvPr/>
        </p:nvSpPr>
        <p:spPr>
          <a:xfrm>
            <a:off x="232154" y="4050246"/>
            <a:ext cx="4208547" cy="1446613"/>
          </a:xfrm>
          <a:custGeom>
            <a:avLst/>
            <a:gdLst>
              <a:gd name="connsiteX0" fmla="*/ 0 w 4208547"/>
              <a:gd name="connsiteY0" fmla="*/ 0 h 1446613"/>
              <a:gd name="connsiteX1" fmla="*/ 517050 w 4208547"/>
              <a:gd name="connsiteY1" fmla="*/ 0 h 1446613"/>
              <a:gd name="connsiteX2" fmla="*/ 1202442 w 4208547"/>
              <a:gd name="connsiteY2" fmla="*/ 0 h 1446613"/>
              <a:gd name="connsiteX3" fmla="*/ 1803663 w 4208547"/>
              <a:gd name="connsiteY3" fmla="*/ 0 h 1446613"/>
              <a:gd name="connsiteX4" fmla="*/ 2320713 w 4208547"/>
              <a:gd name="connsiteY4" fmla="*/ 0 h 1446613"/>
              <a:gd name="connsiteX5" fmla="*/ 2837763 w 4208547"/>
              <a:gd name="connsiteY5" fmla="*/ 0 h 1446613"/>
              <a:gd name="connsiteX6" fmla="*/ 3481070 w 4208547"/>
              <a:gd name="connsiteY6" fmla="*/ 0 h 1446613"/>
              <a:gd name="connsiteX7" fmla="*/ 4208547 w 4208547"/>
              <a:gd name="connsiteY7" fmla="*/ 0 h 1446613"/>
              <a:gd name="connsiteX8" fmla="*/ 4208547 w 4208547"/>
              <a:gd name="connsiteY8" fmla="*/ 511137 h 1446613"/>
              <a:gd name="connsiteX9" fmla="*/ 4208547 w 4208547"/>
              <a:gd name="connsiteY9" fmla="*/ 993341 h 1446613"/>
              <a:gd name="connsiteX10" fmla="*/ 4208547 w 4208547"/>
              <a:gd name="connsiteY10" fmla="*/ 1446613 h 1446613"/>
              <a:gd name="connsiteX11" fmla="*/ 3523155 w 4208547"/>
              <a:gd name="connsiteY11" fmla="*/ 1446613 h 1446613"/>
              <a:gd name="connsiteX12" fmla="*/ 2964020 w 4208547"/>
              <a:gd name="connsiteY12" fmla="*/ 1446613 h 1446613"/>
              <a:gd name="connsiteX13" fmla="*/ 2404884 w 4208547"/>
              <a:gd name="connsiteY13" fmla="*/ 1446613 h 1446613"/>
              <a:gd name="connsiteX14" fmla="*/ 1761578 w 4208547"/>
              <a:gd name="connsiteY14" fmla="*/ 1446613 h 1446613"/>
              <a:gd name="connsiteX15" fmla="*/ 1118271 w 4208547"/>
              <a:gd name="connsiteY15" fmla="*/ 1446613 h 1446613"/>
              <a:gd name="connsiteX16" fmla="*/ 643306 w 4208547"/>
              <a:gd name="connsiteY16" fmla="*/ 1446613 h 1446613"/>
              <a:gd name="connsiteX17" fmla="*/ 0 w 4208547"/>
              <a:gd name="connsiteY17" fmla="*/ 1446613 h 1446613"/>
              <a:gd name="connsiteX18" fmla="*/ 0 w 4208547"/>
              <a:gd name="connsiteY18" fmla="*/ 993341 h 1446613"/>
              <a:gd name="connsiteX19" fmla="*/ 0 w 4208547"/>
              <a:gd name="connsiteY19" fmla="*/ 482204 h 1446613"/>
              <a:gd name="connsiteX20" fmla="*/ 0 w 4208547"/>
              <a:gd name="connsiteY20" fmla="*/ 0 h 1446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208547" h="1446613" extrusionOk="0">
                <a:moveTo>
                  <a:pt x="0" y="0"/>
                </a:moveTo>
                <a:cubicBezTo>
                  <a:pt x="155839" y="-169"/>
                  <a:pt x="408329" y="-10944"/>
                  <a:pt x="517050" y="0"/>
                </a:cubicBezTo>
                <a:cubicBezTo>
                  <a:pt x="625771" y="10944"/>
                  <a:pt x="1060944" y="6307"/>
                  <a:pt x="1202442" y="0"/>
                </a:cubicBezTo>
                <a:cubicBezTo>
                  <a:pt x="1343940" y="-6307"/>
                  <a:pt x="1545906" y="-1315"/>
                  <a:pt x="1803663" y="0"/>
                </a:cubicBezTo>
                <a:cubicBezTo>
                  <a:pt x="2061420" y="1315"/>
                  <a:pt x="2070967" y="-4845"/>
                  <a:pt x="2320713" y="0"/>
                </a:cubicBezTo>
                <a:cubicBezTo>
                  <a:pt x="2570459" y="4845"/>
                  <a:pt x="2655812" y="24486"/>
                  <a:pt x="2837763" y="0"/>
                </a:cubicBezTo>
                <a:cubicBezTo>
                  <a:pt x="3019714" y="-24486"/>
                  <a:pt x="3193100" y="-18320"/>
                  <a:pt x="3481070" y="0"/>
                </a:cubicBezTo>
                <a:cubicBezTo>
                  <a:pt x="3769040" y="18320"/>
                  <a:pt x="3865913" y="7881"/>
                  <a:pt x="4208547" y="0"/>
                </a:cubicBezTo>
                <a:cubicBezTo>
                  <a:pt x="4215285" y="231992"/>
                  <a:pt x="4215200" y="341920"/>
                  <a:pt x="4208547" y="511137"/>
                </a:cubicBezTo>
                <a:cubicBezTo>
                  <a:pt x="4201894" y="680354"/>
                  <a:pt x="4188441" y="789963"/>
                  <a:pt x="4208547" y="993341"/>
                </a:cubicBezTo>
                <a:cubicBezTo>
                  <a:pt x="4228653" y="1196719"/>
                  <a:pt x="4210749" y="1236649"/>
                  <a:pt x="4208547" y="1446613"/>
                </a:cubicBezTo>
                <a:cubicBezTo>
                  <a:pt x="4055087" y="1447612"/>
                  <a:pt x="3806563" y="1439753"/>
                  <a:pt x="3523155" y="1446613"/>
                </a:cubicBezTo>
                <a:cubicBezTo>
                  <a:pt x="3239747" y="1453473"/>
                  <a:pt x="3176430" y="1472891"/>
                  <a:pt x="2964020" y="1446613"/>
                </a:cubicBezTo>
                <a:cubicBezTo>
                  <a:pt x="2751611" y="1420335"/>
                  <a:pt x="2680226" y="1424395"/>
                  <a:pt x="2404884" y="1446613"/>
                </a:cubicBezTo>
                <a:cubicBezTo>
                  <a:pt x="2129542" y="1468831"/>
                  <a:pt x="2025664" y="1425402"/>
                  <a:pt x="1761578" y="1446613"/>
                </a:cubicBezTo>
                <a:cubicBezTo>
                  <a:pt x="1497492" y="1467824"/>
                  <a:pt x="1415872" y="1473611"/>
                  <a:pt x="1118271" y="1446613"/>
                </a:cubicBezTo>
                <a:cubicBezTo>
                  <a:pt x="820670" y="1419615"/>
                  <a:pt x="750752" y="1440246"/>
                  <a:pt x="643306" y="1446613"/>
                </a:cubicBezTo>
                <a:cubicBezTo>
                  <a:pt x="535861" y="1452980"/>
                  <a:pt x="221809" y="1420544"/>
                  <a:pt x="0" y="1446613"/>
                </a:cubicBezTo>
                <a:cubicBezTo>
                  <a:pt x="14180" y="1288909"/>
                  <a:pt x="17862" y="1131812"/>
                  <a:pt x="0" y="993341"/>
                </a:cubicBezTo>
                <a:cubicBezTo>
                  <a:pt x="-17862" y="854870"/>
                  <a:pt x="-8313" y="734637"/>
                  <a:pt x="0" y="482204"/>
                </a:cubicBezTo>
                <a:cubicBezTo>
                  <a:pt x="8313" y="229771"/>
                  <a:pt x="20299" y="139728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70621504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946DB1-8950-303E-1C90-E4FC0AFA401F}"/>
              </a:ext>
            </a:extLst>
          </p:cNvPr>
          <p:cNvSpPr txBox="1"/>
          <p:nvPr/>
        </p:nvSpPr>
        <p:spPr>
          <a:xfrm>
            <a:off x="400968" y="4243584"/>
            <a:ext cx="38287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altLang="ko-KR" sz="2000" dirty="0"/>
              <a:t>Counters are always behind it</a:t>
            </a:r>
          </a:p>
          <a:p>
            <a:pPr marL="342900" indent="-342900">
              <a:buFontTx/>
              <a:buChar char="-"/>
            </a:pPr>
            <a:r>
              <a:rPr lang="en-US" altLang="ko-KR" sz="2000" dirty="0"/>
              <a:t>It doesn’t always have to be in front of the sentences.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40BA07-0403-9347-C65F-D713FA65AF40}"/>
              </a:ext>
            </a:extLst>
          </p:cNvPr>
          <p:cNvSpPr txBox="1"/>
          <p:nvPr/>
        </p:nvSpPr>
        <p:spPr>
          <a:xfrm>
            <a:off x="5396845" y="308765"/>
            <a:ext cx="6375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2800" b="1" dirty="0"/>
              <a:t>Basic Form: </a:t>
            </a:r>
            <a:r>
              <a:rPr kumimoji="1" lang="ko-KR" altLang="en-US" sz="2800" b="1" dirty="0"/>
              <a:t>몇 </a:t>
            </a:r>
            <a:r>
              <a:rPr kumimoji="1" lang="en-US" altLang="ko-KR" sz="2800" b="1" dirty="0"/>
              <a:t>[</a:t>
            </a:r>
            <a:r>
              <a:rPr kumimoji="1" lang="en-US" altLang="ko-KR" sz="2800" b="1" dirty="0" err="1"/>
              <a:t>myeot</a:t>
            </a:r>
            <a:r>
              <a:rPr kumimoji="1" lang="en-US" altLang="ko-KR" sz="2800" b="1" dirty="0"/>
              <a:t>]</a:t>
            </a:r>
            <a:r>
              <a:rPr kumimoji="1" lang="ko-KR" altLang="en-US" sz="2800" b="1" dirty="0"/>
              <a:t> </a:t>
            </a:r>
            <a:r>
              <a:rPr kumimoji="1" lang="en-US" altLang="ko-KR" sz="2800" b="1" dirty="0"/>
              <a:t>+</a:t>
            </a:r>
            <a:r>
              <a:rPr kumimoji="1" lang="ko-KR" altLang="en-US" sz="2800" b="1" dirty="0"/>
              <a:t> </a:t>
            </a:r>
            <a:r>
              <a:rPr kumimoji="1" lang="en-US" altLang="ko-KR" sz="2800" b="1" dirty="0"/>
              <a:t>(Counter)</a:t>
            </a:r>
            <a:endParaRPr kumimoji="1" lang="ko-Kore-CZ" altLang="en-US" sz="2800" b="1" dirty="0"/>
          </a:p>
        </p:txBody>
      </p:sp>
      <p:pic>
        <p:nvPicPr>
          <p:cNvPr id="11" name="그림 10" descr="테이블이(가) 표시된 사진&#10;&#10;자동 생성된 설명">
            <a:extLst>
              <a:ext uri="{FF2B5EF4-FFF2-40B4-BE49-F238E27FC236}">
                <a16:creationId xmlns:a16="http://schemas.microsoft.com/office/drawing/2014/main" id="{61B79B67-4F94-DD1F-9372-EBF30EF73C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3733" y="3427216"/>
            <a:ext cx="6638542" cy="312201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C921200-AC75-D4B7-13F4-E2D43186F1F7}"/>
              </a:ext>
            </a:extLst>
          </p:cNvPr>
          <p:cNvSpPr txBox="1"/>
          <p:nvPr/>
        </p:nvSpPr>
        <p:spPr>
          <a:xfrm>
            <a:off x="4737388" y="1067111"/>
            <a:ext cx="336053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rgbClr val="FF0000"/>
                </a:solidFill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What</a:t>
            </a:r>
            <a:r>
              <a:rPr lang="ko-KR" altLang="en-US" dirty="0">
                <a:solidFill>
                  <a:srgbClr val="FF0000"/>
                </a:solidFill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 </a:t>
            </a:r>
            <a:r>
              <a:rPr lang="en-US" altLang="ko-KR" dirty="0">
                <a:solidFill>
                  <a:srgbClr val="FF0000"/>
                </a:solidFill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time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-US" altLang="ko-KR" u="sng" dirty="0">
                <a:latin typeface="AppleGothic" pitchFamily="2" charset="-127"/>
                <a:ea typeface="AppleGothic" pitchFamily="2" charset="-127"/>
              </a:rPr>
              <a:t>shall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 we </a:t>
            </a:r>
            <a:r>
              <a:rPr lang="en-US" altLang="ko-KR" u="sng" dirty="0">
                <a:latin typeface="AppleGothic" pitchFamily="2" charset="-127"/>
                <a:ea typeface="AppleGothic" pitchFamily="2" charset="-127"/>
              </a:rPr>
              <a:t>meet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?</a:t>
            </a:r>
            <a:br>
              <a:rPr lang="en-US" altLang="ko-KR" dirty="0">
                <a:latin typeface="AppleGothic" pitchFamily="2" charset="-127"/>
                <a:ea typeface="AppleGothic" pitchFamily="2" charset="-127"/>
              </a:rPr>
            </a:br>
            <a:r>
              <a:rPr lang="en-US" altLang="ko-KR" dirty="0">
                <a:latin typeface="AppleGothic" pitchFamily="2" charset="-127"/>
                <a:ea typeface="AppleGothic" pitchFamily="2" charset="-127"/>
                <a:sym typeface="Wingdings" panose="05000000000000000000" pitchFamily="2" charset="2"/>
              </a:rPr>
              <a:t></a:t>
            </a:r>
            <a:r>
              <a:rPr lang="ko-KR" altLang="en-US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몇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ko-KR" altLang="en-US" dirty="0">
                <a:solidFill>
                  <a:srgbClr val="FF0000"/>
                </a:solidFill>
                <a:latin typeface="AppleGothic" pitchFamily="2" charset="-127"/>
                <a:ea typeface="AppleGothic" pitchFamily="2" charset="-127"/>
              </a:rPr>
              <a:t>시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에 </a:t>
            </a:r>
            <a:r>
              <a:rPr lang="ko-KR" altLang="en-US" u="sng" dirty="0">
                <a:latin typeface="AppleGothic" pitchFamily="2" charset="-127"/>
                <a:ea typeface="AppleGothic" pitchFamily="2" charset="-127"/>
              </a:rPr>
              <a:t>만날까요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?</a:t>
            </a:r>
            <a:br>
              <a:rPr lang="en-US" altLang="ko-KR" dirty="0">
                <a:latin typeface="AppleGothic" pitchFamily="2" charset="-127"/>
                <a:ea typeface="AppleGothic" pitchFamily="2" charset="-127"/>
              </a:rPr>
            </a:b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[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myeot sie mannalkkayo?]</a:t>
            </a:r>
            <a:endParaRPr lang="en-US" altLang="ko-KR" dirty="0">
              <a:latin typeface="AppleGothic" pitchFamily="2" charset="-127"/>
              <a:ea typeface="AppleGothic" pitchFamily="2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E4EE25-25BA-4BDE-F526-14B7EA484A7A}"/>
              </a:ext>
            </a:extLst>
          </p:cNvPr>
          <p:cNvSpPr txBox="1"/>
          <p:nvPr/>
        </p:nvSpPr>
        <p:spPr>
          <a:xfrm>
            <a:off x="8097921" y="1078023"/>
            <a:ext cx="42085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rgbClr val="FF0000"/>
                </a:solidFill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What</a:t>
            </a:r>
            <a:r>
              <a:rPr lang="ko-KR" altLang="en-US" dirty="0">
                <a:solidFill>
                  <a:srgbClr val="FF0000"/>
                </a:solidFill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 </a:t>
            </a:r>
            <a:r>
              <a:rPr lang="en-US" altLang="ko-KR" dirty="0">
                <a:solidFill>
                  <a:srgbClr val="FF0000"/>
                </a:solidFill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time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-US" altLang="ko-KR" u="sng" dirty="0">
                <a:latin typeface="AppleGothic" pitchFamily="2" charset="-127"/>
                <a:ea typeface="AppleGothic" pitchFamily="2" charset="-127"/>
              </a:rPr>
              <a:t>shall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 we </a:t>
            </a:r>
            <a:r>
              <a:rPr lang="en-US" altLang="ko-KR" u="sng" dirty="0">
                <a:latin typeface="AppleGothic" pitchFamily="2" charset="-127"/>
                <a:ea typeface="AppleGothic" pitchFamily="2" charset="-127"/>
              </a:rPr>
              <a:t>eat dinner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?</a:t>
            </a:r>
            <a:br>
              <a:rPr lang="en-US" altLang="ko-KR" dirty="0">
                <a:latin typeface="AppleGothic" pitchFamily="2" charset="-127"/>
                <a:ea typeface="AppleGothic" pitchFamily="2" charset="-127"/>
              </a:rPr>
            </a:br>
            <a:r>
              <a:rPr lang="en-US" altLang="ko-KR" dirty="0">
                <a:latin typeface="AppleGothic" pitchFamily="2" charset="-127"/>
                <a:ea typeface="AppleGothic" pitchFamily="2" charset="-127"/>
                <a:sym typeface="Wingdings" panose="05000000000000000000" pitchFamily="2" charset="2"/>
              </a:rPr>
              <a:t></a:t>
            </a:r>
            <a:r>
              <a:rPr lang="ko-KR" altLang="en-US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몇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ko-KR" altLang="en-US" dirty="0">
                <a:solidFill>
                  <a:srgbClr val="FF0000"/>
                </a:solidFill>
                <a:latin typeface="AppleGothic" pitchFamily="2" charset="-127"/>
                <a:ea typeface="AppleGothic" pitchFamily="2" charset="-127"/>
              </a:rPr>
              <a:t>시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에 </a:t>
            </a:r>
            <a:r>
              <a:rPr lang="ko-KR" altLang="en-US" u="sng" dirty="0">
                <a:latin typeface="AppleGothic" pitchFamily="2" charset="-127"/>
                <a:ea typeface="AppleGothic" pitchFamily="2" charset="-127"/>
              </a:rPr>
              <a:t>저녁 먹을까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?</a:t>
            </a:r>
            <a:br>
              <a:rPr lang="en-US" altLang="ko-KR" dirty="0">
                <a:latin typeface="AppleGothic" pitchFamily="2" charset="-127"/>
                <a:ea typeface="AppleGothic" pitchFamily="2" charset="-127"/>
              </a:rPr>
            </a:b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[</a:t>
            </a:r>
            <a:r>
              <a:rPr lang="en-US" altLang="ko-Kore-CZ" dirty="0" err="1">
                <a:latin typeface="AppleGothic" pitchFamily="2" charset="-127"/>
                <a:ea typeface="AppleGothic" pitchFamily="2" charset="-127"/>
              </a:rPr>
              <a:t>myeot</a:t>
            </a:r>
            <a:r>
              <a:rPr lang="en-US" altLang="ko-Kore-CZ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-US" altLang="ko-Kore-CZ" dirty="0" err="1">
                <a:latin typeface="AppleGothic" pitchFamily="2" charset="-127"/>
                <a:ea typeface="AppleGothic" pitchFamily="2" charset="-127"/>
              </a:rPr>
              <a:t>sie</a:t>
            </a:r>
            <a:r>
              <a:rPr lang="en-US" altLang="ko-Kore-CZ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-US" altLang="ko-Kore-CZ" dirty="0" err="1">
                <a:latin typeface="AppleGothic" pitchFamily="2" charset="-127"/>
                <a:ea typeface="AppleGothic" pitchFamily="2" charset="-127"/>
              </a:rPr>
              <a:t>jeonyeok</a:t>
            </a:r>
            <a:r>
              <a:rPr lang="en-US" altLang="ko-Kore-CZ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-US" altLang="ko-Kore-CZ" dirty="0" err="1">
                <a:latin typeface="AppleGothic" pitchFamily="2" charset="-127"/>
                <a:ea typeface="AppleGothic" pitchFamily="2" charset="-127"/>
              </a:rPr>
              <a:t>meogeulkka</a:t>
            </a:r>
            <a:r>
              <a:rPr lang="en-US" altLang="ko-Kore-CZ" dirty="0">
                <a:latin typeface="AppleGothic" pitchFamily="2" charset="-127"/>
                <a:ea typeface="AppleGothic" pitchFamily="2" charset="-127"/>
              </a:rPr>
              <a:t>?]</a:t>
            </a:r>
            <a:endParaRPr lang="en-US" altLang="ko-KR" dirty="0">
              <a:latin typeface="AppleGothic" pitchFamily="2" charset="-127"/>
              <a:ea typeface="AppleGothic" pitchFamily="2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0FDC395-00B8-319D-DF82-1045C37B6246}"/>
              </a:ext>
            </a:extLst>
          </p:cNvPr>
          <p:cNvSpPr txBox="1"/>
          <p:nvPr/>
        </p:nvSpPr>
        <p:spPr>
          <a:xfrm>
            <a:off x="5553755" y="2215955"/>
            <a:ext cx="606160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How many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-US" altLang="ko-KR" dirty="0">
                <a:solidFill>
                  <a:srgbClr val="FF0000"/>
                </a:solidFill>
                <a:latin typeface="AppleGothic" pitchFamily="2" charset="-127"/>
                <a:ea typeface="AppleGothic" pitchFamily="2" charset="-127"/>
              </a:rPr>
              <a:t>credits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 do you </a:t>
            </a:r>
            <a:r>
              <a:rPr lang="en-US" altLang="ko-KR" u="sng" dirty="0">
                <a:latin typeface="AppleGothic" pitchFamily="2" charset="-127"/>
                <a:ea typeface="AppleGothic" pitchFamily="2" charset="-127"/>
              </a:rPr>
              <a:t>take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-US" altLang="ko-KR" dirty="0">
                <a:solidFill>
                  <a:srgbClr val="0070C0"/>
                </a:solidFill>
                <a:latin typeface="AppleGothic" pitchFamily="2" charset="-127"/>
                <a:ea typeface="AppleGothic" pitchFamily="2" charset="-127"/>
              </a:rPr>
              <a:t>this semester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? </a:t>
            </a:r>
            <a:br>
              <a:rPr lang="en-US" altLang="ko-KR" dirty="0">
                <a:latin typeface="AppleGothic" pitchFamily="2" charset="-127"/>
                <a:ea typeface="AppleGothic" pitchFamily="2" charset="-127"/>
              </a:rPr>
            </a:br>
            <a:r>
              <a:rPr lang="ko-KR" altLang="en-US" dirty="0">
                <a:solidFill>
                  <a:srgbClr val="0070C0"/>
                </a:solidFill>
                <a:latin typeface="AppleGothic" pitchFamily="2" charset="-127"/>
                <a:ea typeface="AppleGothic" pitchFamily="2" charset="-127"/>
              </a:rPr>
              <a:t>이번 학기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에 </a:t>
            </a:r>
            <a:r>
              <a:rPr lang="ko-KR" altLang="en-US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몇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ko-KR" altLang="en-US" dirty="0">
                <a:solidFill>
                  <a:srgbClr val="FF0000"/>
                </a:solidFill>
                <a:latin typeface="AppleGothic" pitchFamily="2" charset="-127"/>
                <a:ea typeface="AppleGothic" pitchFamily="2" charset="-127"/>
              </a:rPr>
              <a:t>학점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ko-KR" altLang="en-US" u="sng" dirty="0">
                <a:latin typeface="AppleGothic" pitchFamily="2" charset="-127"/>
                <a:ea typeface="AppleGothic" pitchFamily="2" charset="-127"/>
              </a:rPr>
              <a:t>들어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?</a:t>
            </a:r>
            <a:br>
              <a:rPr lang="en-US" altLang="ko-KR" dirty="0">
                <a:latin typeface="AppleGothic" pitchFamily="2" charset="-127"/>
                <a:ea typeface="AppleGothic" pitchFamily="2" charset="-127"/>
              </a:rPr>
            </a:b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[</a:t>
            </a:r>
            <a:r>
              <a:rPr lang="en-US" altLang="ko-KR" dirty="0" err="1">
                <a:latin typeface="AppleGothic" pitchFamily="2" charset="-127"/>
                <a:ea typeface="AppleGothic" pitchFamily="2" charset="-127"/>
              </a:rPr>
              <a:t>ibeon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-US" altLang="ko-KR" dirty="0" err="1">
                <a:latin typeface="AppleGothic" pitchFamily="2" charset="-127"/>
                <a:ea typeface="AppleGothic" pitchFamily="2" charset="-127"/>
              </a:rPr>
              <a:t>hakgie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-US" altLang="ko-KR" dirty="0" err="1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myeot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-US" altLang="ko-KR" dirty="0" err="1">
                <a:latin typeface="AppleGothic" pitchFamily="2" charset="-127"/>
                <a:ea typeface="AppleGothic" pitchFamily="2" charset="-127"/>
              </a:rPr>
              <a:t>hakjeom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-US" altLang="ko-KR" dirty="0" err="1">
                <a:latin typeface="AppleGothic" pitchFamily="2" charset="-127"/>
                <a:ea typeface="AppleGothic" pitchFamily="2" charset="-127"/>
              </a:rPr>
              <a:t>deureo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?]</a:t>
            </a:r>
          </a:p>
        </p:txBody>
      </p:sp>
    </p:spTree>
    <p:extLst>
      <p:ext uri="{BB962C8B-B14F-4D97-AF65-F5344CB8AC3E}">
        <p14:creationId xmlns:p14="http://schemas.microsoft.com/office/powerpoint/2010/main" val="2215834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테이블이(가) 표시된 사진&#10;&#10;자동 생성된 설명">
            <a:extLst>
              <a:ext uri="{FF2B5EF4-FFF2-40B4-BE49-F238E27FC236}">
                <a16:creationId xmlns:a16="http://schemas.microsoft.com/office/drawing/2014/main" id="{26E08EA0-D911-FA4B-88B5-4D13BE891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124263"/>
            <a:ext cx="12191999" cy="57337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18E390-AB6A-C94A-AEAD-41DDC13D95B8}"/>
              </a:ext>
            </a:extLst>
          </p:cNvPr>
          <p:cNvSpPr txBox="1"/>
          <p:nvPr/>
        </p:nvSpPr>
        <p:spPr>
          <a:xfrm>
            <a:off x="419725" y="374754"/>
            <a:ext cx="4392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ko-Kore-CZ" sz="2800" b="1" dirty="0"/>
              <a:t>Question word</a:t>
            </a:r>
            <a:endParaRPr kumimoji="1" lang="ko-Kore-CZ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769453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FECBCC1-5685-8D43-B7B2-85E21218B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297" y="188111"/>
            <a:ext cx="11794544" cy="6572250"/>
          </a:xfrm>
        </p:spPr>
        <p:txBody>
          <a:bodyPr anchor="t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물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/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한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/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잔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/</a:t>
            </a:r>
            <a:r>
              <a:rPr lang="ko-KR" altLang="en-US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주</a:t>
            </a:r>
            <a:r>
              <a:rPr lang="ko-KR" altLang="en-US" dirty="0" err="1">
                <a:latin typeface="AppleGothic" pitchFamily="2" charset="-127"/>
                <a:ea typeface="AppleGothic" pitchFamily="2" charset="-127"/>
              </a:rPr>
              <a:t>시겠어요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? </a:t>
            </a:r>
            <a:r>
              <a:rPr lang="en-US" altLang="ko-KR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“</a:t>
            </a:r>
            <a:r>
              <a:rPr lang="en" altLang="ko-Kore-CZ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Could I have a glass of water?”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[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mul /han/jan/ju si ge sseo yo?]</a:t>
            </a:r>
            <a:br>
              <a:rPr lang="en" altLang="ko-Kore-CZ" dirty="0">
                <a:latin typeface="AppleGothic" pitchFamily="2" charset="-127"/>
                <a:ea typeface="AppleGothic" pitchFamily="2" charset="-127"/>
              </a:rPr>
            </a:b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:→(what) (how many)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잔 </a:t>
            </a:r>
            <a:r>
              <a:rPr lang="en-US" altLang="ko-KR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(</a:t>
            </a:r>
            <a:r>
              <a:rPr lang="en" altLang="ko-Kore-CZ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action/verb)</a:t>
            </a:r>
            <a:r>
              <a:rPr lang="ko-KR" altLang="en-US" dirty="0" err="1">
                <a:latin typeface="AppleGothic" pitchFamily="2" charset="-127"/>
                <a:ea typeface="AppleGothic" pitchFamily="2" charset="-127"/>
              </a:rPr>
              <a:t>시겠어요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? </a:t>
            </a:r>
          </a:p>
          <a:p>
            <a:pPr marL="0" indent="0" algn="ctr">
              <a:lnSpc>
                <a:spcPct val="110000"/>
              </a:lnSpc>
              <a:buNone/>
            </a:pPr>
            <a:endParaRPr lang="en-US" altLang="ko-KR" dirty="0">
              <a:latin typeface="AppleGothic" pitchFamily="2" charset="-127"/>
              <a:ea typeface="AppleGothic" pitchFamily="2" charset="-127"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Ex) 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콜라 한 잔 </a:t>
            </a:r>
            <a:r>
              <a:rPr lang="ko-KR" altLang="en-US" dirty="0" err="1">
                <a:latin typeface="AppleGothic" pitchFamily="2" charset="-127"/>
                <a:ea typeface="AppleGothic" pitchFamily="2" charset="-127"/>
              </a:rPr>
              <a:t>주시겠어요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? Can I have a coke, please? [</a:t>
            </a:r>
            <a:r>
              <a:rPr lang="en-US" altLang="ko-KR" dirty="0" err="1">
                <a:latin typeface="AppleGothic" pitchFamily="2" charset="-127"/>
                <a:ea typeface="AppleGothic" pitchFamily="2" charset="-127"/>
              </a:rPr>
              <a:t>kolla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-US" altLang="ko-KR" dirty="0" err="1">
                <a:latin typeface="AppleGothic" pitchFamily="2" charset="-127"/>
                <a:ea typeface="AppleGothic" pitchFamily="2" charset="-127"/>
              </a:rPr>
              <a:t>han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-US" altLang="ko-KR" dirty="0" err="1">
                <a:latin typeface="AppleGothic" pitchFamily="2" charset="-127"/>
                <a:ea typeface="AppleGothic" pitchFamily="2" charset="-127"/>
              </a:rPr>
              <a:t>jan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-US" altLang="ko-KR" dirty="0" err="1">
                <a:latin typeface="AppleGothic" pitchFamily="2" charset="-127"/>
                <a:ea typeface="AppleGothic" pitchFamily="2" charset="-127"/>
              </a:rPr>
              <a:t>jusigesseoyo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?]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Ex)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 물 세 잔 </a:t>
            </a:r>
            <a:r>
              <a:rPr lang="ko-KR" altLang="en-US" dirty="0" err="1">
                <a:latin typeface="AppleGothic" pitchFamily="2" charset="-127"/>
                <a:ea typeface="AppleGothic" pitchFamily="2" charset="-127"/>
              </a:rPr>
              <a:t>주시겠어요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? Can I have three glasses of water? [</a:t>
            </a:r>
            <a:r>
              <a:rPr lang="en-US" altLang="ko-KR" dirty="0" err="1">
                <a:latin typeface="AppleGothic" pitchFamily="2" charset="-127"/>
                <a:ea typeface="AppleGothic" pitchFamily="2" charset="-127"/>
              </a:rPr>
              <a:t>mul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 se </a:t>
            </a:r>
            <a:r>
              <a:rPr lang="en-US" altLang="ko-KR" dirty="0" err="1">
                <a:latin typeface="AppleGothic" pitchFamily="2" charset="-127"/>
                <a:ea typeface="AppleGothic" pitchFamily="2" charset="-127"/>
              </a:rPr>
              <a:t>jan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-US" altLang="ko-KR" dirty="0" err="1">
                <a:latin typeface="AppleGothic" pitchFamily="2" charset="-127"/>
                <a:ea typeface="AppleGothic" pitchFamily="2" charset="-127"/>
              </a:rPr>
              <a:t>jusigesseoyo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?]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 </a:t>
            </a:r>
          </a:p>
          <a:p>
            <a:pPr algn="ctr">
              <a:lnSpc>
                <a:spcPct val="110000"/>
              </a:lnSpc>
            </a:pP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냅킨은 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/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어디 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/</a:t>
            </a:r>
            <a:r>
              <a:rPr lang="ko-KR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있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나요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? </a:t>
            </a:r>
            <a:r>
              <a:rPr lang="en-US" altLang="ko-KR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“</a:t>
            </a:r>
            <a:r>
              <a:rPr lang="en" altLang="ko-Kore-CZ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Where is the napkin?”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[</a:t>
            </a:r>
            <a:r>
              <a:rPr lang="en" altLang="ko-Kore-CZ" dirty="0" err="1">
                <a:latin typeface="AppleGothic" pitchFamily="2" charset="-127"/>
                <a:ea typeface="AppleGothic" pitchFamily="2" charset="-127"/>
              </a:rPr>
              <a:t>naeb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 kin </a:t>
            </a:r>
            <a:r>
              <a:rPr lang="en" altLang="ko-Kore-CZ" dirty="0" err="1">
                <a:latin typeface="AppleGothic" pitchFamily="2" charset="-127"/>
                <a:ea typeface="AppleGothic" pitchFamily="2" charset="-127"/>
              </a:rPr>
              <a:t>eun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" altLang="ko-Kore-CZ" dirty="0" err="1">
                <a:latin typeface="AppleGothic" pitchFamily="2" charset="-127"/>
                <a:ea typeface="AppleGothic" pitchFamily="2" charset="-127"/>
              </a:rPr>
              <a:t>eo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 di it </a:t>
            </a:r>
            <a:r>
              <a:rPr lang="en" altLang="ko-Kore-CZ" dirty="0" err="1">
                <a:latin typeface="AppleGothic" pitchFamily="2" charset="-127"/>
                <a:ea typeface="AppleGothic" pitchFamily="2" charset="-127"/>
              </a:rPr>
              <a:t>na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" altLang="ko-Kore-CZ" dirty="0" err="1">
                <a:latin typeface="AppleGothic" pitchFamily="2" charset="-127"/>
                <a:ea typeface="AppleGothic" pitchFamily="2" charset="-127"/>
              </a:rPr>
              <a:t>yo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?]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:→(what)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은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/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는 어디 </a:t>
            </a:r>
            <a:r>
              <a:rPr lang="en-US" altLang="ko-KR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(</a:t>
            </a:r>
            <a:r>
              <a:rPr lang="en" altLang="ko-Kore-CZ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action/verb)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나요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? </a:t>
            </a:r>
          </a:p>
          <a:p>
            <a:pPr marL="0" indent="0" algn="ctr">
              <a:lnSpc>
                <a:spcPct val="110000"/>
              </a:lnSpc>
              <a:buNone/>
            </a:pPr>
            <a:endParaRPr lang="en-US" altLang="ko-KR" dirty="0">
              <a:latin typeface="AppleGothic" pitchFamily="2" charset="-127"/>
              <a:ea typeface="AppleGothic" pitchFamily="2" charset="-127"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Ex)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ko-KR" altLang="en-US" dirty="0" err="1">
                <a:latin typeface="AppleGothic" pitchFamily="2" charset="-127"/>
                <a:ea typeface="AppleGothic" pitchFamily="2" charset="-127"/>
              </a:rPr>
              <a:t>필릭스는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 어디 </a:t>
            </a:r>
            <a:r>
              <a:rPr lang="ko-KR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있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나요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? Where is Felix? [Felix </a:t>
            </a:r>
            <a:r>
              <a:rPr lang="en-US" altLang="ko-KR" dirty="0" err="1">
                <a:latin typeface="AppleGothic" pitchFamily="2" charset="-127"/>
                <a:ea typeface="AppleGothic" pitchFamily="2" charset="-127"/>
              </a:rPr>
              <a:t>neun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-US" altLang="ko-KR" dirty="0" err="1">
                <a:latin typeface="AppleGothic" pitchFamily="2" charset="-127"/>
                <a:ea typeface="AppleGothic" pitchFamily="2" charset="-127"/>
              </a:rPr>
              <a:t>eodi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 it </a:t>
            </a:r>
            <a:r>
              <a:rPr lang="en-US" altLang="ko-KR" dirty="0" err="1">
                <a:latin typeface="AppleGothic" pitchFamily="2" charset="-127"/>
                <a:ea typeface="AppleGothic" pitchFamily="2" charset="-127"/>
              </a:rPr>
              <a:t>na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-US" altLang="ko-KR" dirty="0" err="1">
                <a:latin typeface="AppleGothic" pitchFamily="2" charset="-127"/>
                <a:ea typeface="AppleGothic" pitchFamily="2" charset="-127"/>
              </a:rPr>
              <a:t>yo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? ]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Ex) </a:t>
            </a:r>
            <a:r>
              <a:rPr lang="ko-KR" altLang="en-US" dirty="0" err="1">
                <a:latin typeface="AppleGothic" pitchFamily="2" charset="-127"/>
                <a:ea typeface="AppleGothic" pitchFamily="2" charset="-127"/>
              </a:rPr>
              <a:t>필릭스는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 어디 </a:t>
            </a:r>
            <a:r>
              <a:rPr lang="ko-KR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가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나요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? Where is Felix going? [Felix </a:t>
            </a:r>
            <a:r>
              <a:rPr lang="en-US" altLang="ko-KR" dirty="0" err="1">
                <a:latin typeface="AppleGothic" pitchFamily="2" charset="-127"/>
                <a:ea typeface="AppleGothic" pitchFamily="2" charset="-127"/>
              </a:rPr>
              <a:t>neun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-US" altLang="ko-KR" dirty="0" err="1">
                <a:latin typeface="AppleGothic" pitchFamily="2" charset="-127"/>
                <a:ea typeface="AppleGothic" pitchFamily="2" charset="-127"/>
              </a:rPr>
              <a:t>eodi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-US" altLang="ko-KR" dirty="0" err="1">
                <a:latin typeface="AppleGothic" pitchFamily="2" charset="-127"/>
                <a:ea typeface="AppleGothic" pitchFamily="2" charset="-127"/>
              </a:rPr>
              <a:t>ganayo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?]</a:t>
            </a:r>
          </a:p>
          <a:p>
            <a:pPr marL="0" indent="0" algn="ctr">
              <a:lnSpc>
                <a:spcPct val="110000"/>
              </a:lnSpc>
              <a:buNone/>
            </a:pPr>
            <a:endParaRPr lang="en-US" altLang="ko-KR" dirty="0">
              <a:latin typeface="AppleGothic" pitchFamily="2" charset="-127"/>
              <a:ea typeface="AppleGothic" pitchFamily="2" charset="-127"/>
            </a:endParaRPr>
          </a:p>
          <a:p>
            <a:pPr marL="0" indent="0" algn="ctr">
              <a:lnSpc>
                <a:spcPct val="110000"/>
              </a:lnSpc>
              <a:buNone/>
            </a:pPr>
            <a:endParaRPr lang="en-US" altLang="ko-KR" dirty="0">
              <a:latin typeface="AppleGothic" pitchFamily="2" charset="-127"/>
              <a:ea typeface="AppleGothic" pitchFamily="2" charset="-127"/>
            </a:endParaRPr>
          </a:p>
          <a:p>
            <a:pPr marL="0" indent="0" algn="ctr">
              <a:lnSpc>
                <a:spcPct val="110000"/>
              </a:lnSpc>
              <a:buNone/>
            </a:pPr>
            <a:endParaRPr lang="en-US" altLang="ko-KR" dirty="0">
              <a:latin typeface="AppleGothic" pitchFamily="2" charset="-127"/>
              <a:ea typeface="AppleGothic" pitchFamily="2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607074-4FFC-D73C-723E-DC9D83119102}"/>
              </a:ext>
            </a:extLst>
          </p:cNvPr>
          <p:cNvSpPr txBox="1"/>
          <p:nvPr/>
        </p:nvSpPr>
        <p:spPr>
          <a:xfrm>
            <a:off x="9075548" y="1186529"/>
            <a:ext cx="2001795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dirty="0"/>
              <a:t>주다</a:t>
            </a:r>
            <a:r>
              <a:rPr lang="en-US" altLang="ko-KR" dirty="0"/>
              <a:t>(give)= </a:t>
            </a:r>
            <a:r>
              <a:rPr lang="ko-KR" altLang="en-US" dirty="0"/>
              <a:t>주</a:t>
            </a:r>
            <a:r>
              <a:rPr lang="en-US" altLang="ko-KR" dirty="0"/>
              <a:t>+</a:t>
            </a:r>
            <a:r>
              <a:rPr lang="ko-KR" altLang="en-US" dirty="0"/>
              <a:t>다</a:t>
            </a:r>
            <a:endParaRPr lang="en-US" altLang="ko-KR" dirty="0"/>
          </a:p>
          <a:p>
            <a:r>
              <a:rPr lang="en-US" altLang="ko-KR" dirty="0"/>
              <a:t>[</a:t>
            </a:r>
            <a:r>
              <a:rPr lang="en-US" altLang="ko-KR" dirty="0" err="1"/>
              <a:t>ju</a:t>
            </a:r>
            <a:r>
              <a:rPr lang="en-US" altLang="ko-KR" dirty="0"/>
              <a:t> da]</a:t>
            </a:r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FF4A00-DD7C-2377-0025-BA91AA425133}"/>
              </a:ext>
            </a:extLst>
          </p:cNvPr>
          <p:cNvSpPr txBox="1"/>
          <p:nvPr/>
        </p:nvSpPr>
        <p:spPr>
          <a:xfrm>
            <a:off x="9075547" y="4338950"/>
            <a:ext cx="2001795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dirty="0"/>
              <a:t>있다</a:t>
            </a:r>
            <a:r>
              <a:rPr lang="en-US" altLang="ko-KR" dirty="0"/>
              <a:t>(is)= </a:t>
            </a:r>
            <a:r>
              <a:rPr lang="ko-KR" altLang="en-US" dirty="0" err="1"/>
              <a:t>있</a:t>
            </a:r>
            <a:r>
              <a:rPr lang="en-US" altLang="ko-KR" dirty="0"/>
              <a:t>+</a:t>
            </a:r>
            <a:r>
              <a:rPr lang="ko-KR" altLang="en-US" dirty="0"/>
              <a:t>다</a:t>
            </a:r>
            <a:endParaRPr lang="en-US" altLang="ko-KR" dirty="0"/>
          </a:p>
          <a:p>
            <a:r>
              <a:rPr lang="en-US" altLang="ko-KR" dirty="0"/>
              <a:t>[it</a:t>
            </a:r>
            <a:r>
              <a:rPr lang="ko-KR" altLang="en-US" dirty="0"/>
              <a:t> </a:t>
            </a:r>
            <a:r>
              <a:rPr lang="en-US" altLang="ko-KR" dirty="0"/>
              <a:t>da]</a:t>
            </a:r>
            <a:endParaRPr lang="ko-KR" altLang="en-US" dirty="0"/>
          </a:p>
        </p:txBody>
      </p:sp>
      <p:cxnSp>
        <p:nvCxnSpPr>
          <p:cNvPr id="10" name="연결선: 꺾임 9">
            <a:extLst>
              <a:ext uri="{FF2B5EF4-FFF2-40B4-BE49-F238E27FC236}">
                <a16:creationId xmlns:a16="http://schemas.microsoft.com/office/drawing/2014/main" id="{1F929F81-B927-4FEA-5FD7-8D32D1BA3830}"/>
              </a:ext>
            </a:extLst>
          </p:cNvPr>
          <p:cNvCxnSpPr>
            <a:cxnSpLocks/>
          </p:cNvCxnSpPr>
          <p:nvPr/>
        </p:nvCxnSpPr>
        <p:spPr>
          <a:xfrm>
            <a:off x="7614771" y="4662116"/>
            <a:ext cx="1312534" cy="255325"/>
          </a:xfrm>
          <a:prstGeom prst="bentConnector3">
            <a:avLst>
              <a:gd name="adj1" fmla="val 1045"/>
            </a:avLst>
          </a:prstGeom>
          <a:ln w="5715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연결선: 꺾임 13">
            <a:extLst>
              <a:ext uri="{FF2B5EF4-FFF2-40B4-BE49-F238E27FC236}">
                <a16:creationId xmlns:a16="http://schemas.microsoft.com/office/drawing/2014/main" id="{EABDD8BC-17BA-3D8E-D293-2E593FA886F2}"/>
              </a:ext>
            </a:extLst>
          </p:cNvPr>
          <p:cNvCxnSpPr>
            <a:cxnSpLocks/>
          </p:cNvCxnSpPr>
          <p:nvPr/>
        </p:nvCxnSpPr>
        <p:spPr>
          <a:xfrm>
            <a:off x="7428672" y="1382033"/>
            <a:ext cx="1312534" cy="255325"/>
          </a:xfrm>
          <a:prstGeom prst="bentConnector3">
            <a:avLst>
              <a:gd name="adj1" fmla="val 1045"/>
            </a:avLst>
          </a:prstGeom>
          <a:ln w="5715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제목 1">
            <a:extLst>
              <a:ext uri="{FF2B5EF4-FFF2-40B4-BE49-F238E27FC236}">
                <a16:creationId xmlns:a16="http://schemas.microsoft.com/office/drawing/2014/main" id="{D5B95004-4B67-BACD-5AE8-44F920983B40}"/>
              </a:ext>
            </a:extLst>
          </p:cNvPr>
          <p:cNvSpPr txBox="1">
            <a:spLocks/>
          </p:cNvSpPr>
          <p:nvPr/>
        </p:nvSpPr>
        <p:spPr>
          <a:xfrm>
            <a:off x="119159" y="38970"/>
            <a:ext cx="3884430" cy="7889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ko-Kore-CZ" sz="2400" dirty="0"/>
              <a:t>Key sentences</a:t>
            </a:r>
            <a:br>
              <a:rPr kumimoji="1" lang="en-US" altLang="ko-Kore-CZ" sz="2400" dirty="0"/>
            </a:br>
            <a:r>
              <a:rPr kumimoji="1" lang="en-US" altLang="ko-Kore-CZ" sz="2400" dirty="0"/>
              <a:t>- </a:t>
            </a:r>
            <a:r>
              <a:rPr kumimoji="1" lang="en-US" altLang="ko-Kore-CZ" sz="2400" cap="none" dirty="0"/>
              <a:t>in café &amp; restaurant</a:t>
            </a:r>
            <a:endParaRPr kumimoji="1" lang="ko-Kore-CZ" altLang="en-US" sz="2400" dirty="0"/>
          </a:p>
        </p:txBody>
      </p: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46619EA6-D91F-5378-4CCE-DCD4B468470B}"/>
              </a:ext>
            </a:extLst>
          </p:cNvPr>
          <p:cNvCxnSpPr/>
          <p:nvPr/>
        </p:nvCxnSpPr>
        <p:spPr>
          <a:xfrm>
            <a:off x="815008" y="3074504"/>
            <a:ext cx="10561983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DEA721C-E66F-96EB-11CA-2B94BA751451}"/>
              </a:ext>
            </a:extLst>
          </p:cNvPr>
          <p:cNvSpPr txBox="1"/>
          <p:nvPr/>
        </p:nvSpPr>
        <p:spPr>
          <a:xfrm>
            <a:off x="9112604" y="6023558"/>
            <a:ext cx="2001795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dirty="0"/>
              <a:t>가다</a:t>
            </a:r>
            <a:r>
              <a:rPr lang="en-US" altLang="ko-KR" dirty="0"/>
              <a:t>(go)= </a:t>
            </a:r>
            <a:r>
              <a:rPr lang="ko-KR" altLang="en-US" dirty="0"/>
              <a:t>가</a:t>
            </a:r>
            <a:r>
              <a:rPr lang="en-US" altLang="ko-KR" dirty="0"/>
              <a:t>+</a:t>
            </a:r>
            <a:r>
              <a:rPr lang="ko-KR" altLang="en-US" dirty="0"/>
              <a:t>다</a:t>
            </a:r>
            <a:endParaRPr lang="en-US" altLang="ko-KR" dirty="0"/>
          </a:p>
          <a:p>
            <a:r>
              <a:rPr lang="en-US" altLang="ko-KR" dirty="0"/>
              <a:t>[ga</a:t>
            </a:r>
            <a:r>
              <a:rPr lang="ko-KR" altLang="en-US" dirty="0"/>
              <a:t> </a:t>
            </a:r>
            <a:r>
              <a:rPr lang="en-US" altLang="ko-KR" dirty="0"/>
              <a:t>da]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74424987"/>
      </p:ext>
    </p:extLst>
  </p:cSld>
  <p:clrMapOvr>
    <a:masterClrMapping/>
  </p:clrMapOvr>
</p:sld>
</file>

<file path=ppt/theme/theme1.xml><?xml version="1.0" encoding="utf-8"?>
<a:theme xmlns:a="http://schemas.openxmlformats.org/drawingml/2006/main" name="갤러리">
  <a:themeElements>
    <a:clrScheme name="갤러리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갤러리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갤러리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629</TotalTime>
  <Words>3315</Words>
  <Application>Microsoft Office PowerPoint</Application>
  <PresentationFormat>와이드스크린</PresentationFormat>
  <Paragraphs>439</Paragraphs>
  <Slides>25</Slides>
  <Notes>11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32" baseType="lpstr">
      <vt:lpstr>AppleGothic</vt:lpstr>
      <vt:lpstr>Arial</vt:lpstr>
      <vt:lpstr>Calibri</vt:lpstr>
      <vt:lpstr>Gill Sans MT</vt:lpstr>
      <vt:lpstr>Tahoma</vt:lpstr>
      <vt:lpstr>Wingdings</vt:lpstr>
      <vt:lpstr>갤러리</vt:lpstr>
      <vt:lpstr>Korean class</vt:lpstr>
      <vt:lpstr>Index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Key sentences - private question</vt:lpstr>
      <vt:lpstr>Key sentences - time &amp; date</vt:lpstr>
      <vt:lpstr>Key sentences - private question</vt:lpstr>
      <vt:lpstr>Key sentences - time &amp; date</vt:lpstr>
      <vt:lpstr>Key sentences - private question</vt:lpstr>
      <vt:lpstr>Key sentences - time &amp; date</vt:lpstr>
      <vt:lpstr>Key sentences - private question</vt:lpstr>
      <vt:lpstr>Korea’s culture - holiday</vt:lpstr>
      <vt:lpstr>추석 [chusuk]</vt:lpstr>
      <vt:lpstr>PowerPoint 프레젠테이션</vt:lpstr>
      <vt:lpstr>PowerPoint 프레젠테이션</vt:lpstr>
      <vt:lpstr>Watch video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Korean class</dc:title>
  <dc:creator>장은주</dc:creator>
  <cp:lastModifiedBy>조석순 조석순</cp:lastModifiedBy>
  <cp:revision>10</cp:revision>
  <dcterms:created xsi:type="dcterms:W3CDTF">2020-12-23T12:33:32Z</dcterms:created>
  <dcterms:modified xsi:type="dcterms:W3CDTF">2023-11-20T15:07:02Z</dcterms:modified>
</cp:coreProperties>
</file>