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2"/>
  </p:notesMasterIdLst>
  <p:sldIdLst>
    <p:sldId id="257" r:id="rId2"/>
    <p:sldId id="258" r:id="rId3"/>
    <p:sldId id="304" r:id="rId4"/>
    <p:sldId id="277" r:id="rId5"/>
    <p:sldId id="289" r:id="rId6"/>
    <p:sldId id="291" r:id="rId7"/>
    <p:sldId id="264" r:id="rId8"/>
    <p:sldId id="292" r:id="rId9"/>
    <p:sldId id="266" r:id="rId10"/>
    <p:sldId id="294" r:id="rId11"/>
    <p:sldId id="267" r:id="rId12"/>
    <p:sldId id="310" r:id="rId13"/>
    <p:sldId id="305" r:id="rId14"/>
    <p:sldId id="311" r:id="rId15"/>
    <p:sldId id="300" r:id="rId16"/>
    <p:sldId id="259" r:id="rId17"/>
    <p:sldId id="260" r:id="rId18"/>
    <p:sldId id="312" r:id="rId19"/>
    <p:sldId id="261" r:id="rId20"/>
    <p:sldId id="313" r:id="rId21"/>
    <p:sldId id="314" r:id="rId22"/>
    <p:sldId id="278" r:id="rId23"/>
    <p:sldId id="282" r:id="rId24"/>
    <p:sldId id="283" r:id="rId25"/>
    <p:sldId id="284" r:id="rId26"/>
    <p:sldId id="290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D5"/>
    <a:srgbClr val="F6C6D1"/>
    <a:srgbClr val="B7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6" autoAdjust="0"/>
    <p:restoredTop sz="70000" autoAdjust="0"/>
  </p:normalViewPr>
  <p:slideViewPr>
    <p:cSldViewPr snapToGrid="0" snapToObjects="1">
      <p:cViewPr varScale="1">
        <p:scale>
          <a:sx n="60" d="100"/>
          <a:sy n="60" d="100"/>
        </p:scale>
        <p:origin x="17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75AA-1E93-4247-A86F-0EC209A5838C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CZ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CZ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F596-23BE-1844-97FC-1F5AFFFB3CC9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02633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63649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There</a:t>
            </a:r>
            <a:r>
              <a:rPr lang="ko-KR" altLang="en-US" dirty="0"/>
              <a:t> </a:t>
            </a:r>
            <a:r>
              <a:rPr lang="en-US" altLang="ko-KR" dirty="0"/>
              <a:t>may</a:t>
            </a:r>
            <a:r>
              <a:rPr lang="ko-KR" altLang="en-US" dirty="0"/>
              <a:t> </a:t>
            </a:r>
            <a:r>
              <a:rPr lang="en-US" altLang="ko-KR" dirty="0"/>
              <a:t>be</a:t>
            </a:r>
            <a:r>
              <a:rPr lang="ko-KR" altLang="en-US" dirty="0"/>
              <a:t> </a:t>
            </a:r>
            <a:r>
              <a:rPr lang="en-US" altLang="ko-KR" dirty="0"/>
              <a:t>more</a:t>
            </a:r>
            <a:r>
              <a:rPr lang="ko-KR" altLang="en-US" dirty="0"/>
              <a:t> </a:t>
            </a:r>
            <a:r>
              <a:rPr lang="en-US" altLang="ko-KR" dirty="0"/>
              <a:t>than</a:t>
            </a:r>
            <a:r>
              <a:rPr lang="ko-KR" altLang="en-US" dirty="0"/>
              <a:t> </a:t>
            </a:r>
            <a:r>
              <a:rPr lang="en-US" altLang="ko-KR" dirty="0"/>
              <a:t>one</a:t>
            </a:r>
            <a:r>
              <a:rPr lang="ko-KR" altLang="en-US" dirty="0"/>
              <a:t> </a:t>
            </a:r>
            <a:r>
              <a:rPr lang="en-US" altLang="ko-KR" dirty="0"/>
              <a:t>consonant</a:t>
            </a:r>
            <a:r>
              <a:rPr lang="ko-KR" altLang="en-US" dirty="0"/>
              <a:t> </a:t>
            </a:r>
            <a:r>
              <a:rPr lang="en-US" altLang="ko-KR" dirty="0"/>
              <a:t>for ‘</a:t>
            </a:r>
            <a:r>
              <a:rPr lang="en-US" altLang="ko-KR" dirty="0" err="1"/>
              <a:t>batchim</a:t>
            </a:r>
            <a:r>
              <a:rPr lang="en-US" altLang="ko-KR" dirty="0"/>
              <a:t>’, but today we will only lean cases which only one consonant comes.</a:t>
            </a:r>
          </a:p>
          <a:p>
            <a:r>
              <a:rPr lang="en-US" altLang="ko-KR" dirty="0"/>
              <a:t>And before we start, we should know that ‘</a:t>
            </a:r>
            <a:r>
              <a:rPr lang="ko-KR" altLang="en-US" dirty="0" err="1"/>
              <a:t>ㄸ</a:t>
            </a:r>
            <a:r>
              <a:rPr lang="en-US" altLang="ko-KR" dirty="0"/>
              <a:t>’, ‘</a:t>
            </a:r>
            <a:r>
              <a:rPr lang="ko-KR" altLang="en-US" dirty="0" err="1"/>
              <a:t>ㅉ</a:t>
            </a:r>
            <a:r>
              <a:rPr lang="en-US" altLang="ko-KR" dirty="0"/>
              <a:t>‘ and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 err="1"/>
              <a:t>ㅃ</a:t>
            </a:r>
            <a:r>
              <a:rPr lang="en-US" altLang="ko-KR" dirty="0"/>
              <a:t>’ do not come as a ‘</a:t>
            </a:r>
            <a:r>
              <a:rPr lang="en-US" altLang="ko-KR" dirty="0" err="1"/>
              <a:t>Batchim</a:t>
            </a:r>
            <a:r>
              <a:rPr lang="en-US" altLang="ko-KR" dirty="0"/>
              <a:t>’.</a:t>
            </a:r>
          </a:p>
          <a:p>
            <a:endParaRPr lang="en-US" altLang="ko-KR" dirty="0"/>
          </a:p>
          <a:p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remaining</a:t>
            </a:r>
            <a:r>
              <a:rPr lang="ko-KR" altLang="en-US" dirty="0"/>
              <a:t> </a:t>
            </a:r>
            <a:r>
              <a:rPr lang="en-US" altLang="ko-KR" dirty="0"/>
              <a:t>consonants</a:t>
            </a:r>
            <a:r>
              <a:rPr lang="ko-KR" altLang="en-US" dirty="0"/>
              <a:t> </a:t>
            </a:r>
            <a:r>
              <a:rPr lang="en-US" altLang="ko-KR" dirty="0"/>
              <a:t>can</a:t>
            </a:r>
            <a:r>
              <a:rPr lang="ko-KR" altLang="en-US" dirty="0"/>
              <a:t> </a:t>
            </a:r>
            <a:r>
              <a:rPr lang="en-US" altLang="ko-KR" dirty="0"/>
              <a:t>be</a:t>
            </a:r>
            <a:r>
              <a:rPr lang="ko-KR" altLang="en-US" dirty="0"/>
              <a:t> </a:t>
            </a:r>
            <a:r>
              <a:rPr lang="en-US" altLang="ko-KR" dirty="0"/>
              <a:t>divided into seven types according to the pronounced consonants.</a:t>
            </a:r>
          </a:p>
          <a:p>
            <a:endParaRPr lang="en-US" altLang="ko-KR" dirty="0"/>
          </a:p>
          <a:p>
            <a:r>
              <a:rPr lang="en-US" altLang="ko-KR" dirty="0"/>
              <a:t>First, </a:t>
            </a:r>
            <a:r>
              <a:rPr lang="ko-KR" altLang="en-US" dirty="0" err="1"/>
              <a:t>ㄱ</a:t>
            </a:r>
            <a:r>
              <a:rPr lang="en-US" altLang="ko-KR" dirty="0"/>
              <a:t>, </a:t>
            </a:r>
            <a:r>
              <a:rPr lang="ko-KR" altLang="en-US" dirty="0" err="1"/>
              <a:t>ㅋ</a:t>
            </a:r>
            <a:r>
              <a:rPr lang="ko-KR" altLang="en-US" dirty="0"/>
              <a:t> </a:t>
            </a:r>
            <a:r>
              <a:rPr lang="en-US" altLang="ko-KR" dirty="0"/>
              <a:t>and </a:t>
            </a:r>
            <a:r>
              <a:rPr lang="ko-KR" altLang="en-US" dirty="0" err="1"/>
              <a:t>ㄲ</a:t>
            </a:r>
            <a:r>
              <a:rPr lang="ko-KR" altLang="en-US" dirty="0"/>
              <a:t> </a:t>
            </a:r>
            <a:r>
              <a:rPr lang="en-US" altLang="ko-KR" dirty="0"/>
              <a:t>are</a:t>
            </a:r>
            <a:r>
              <a:rPr lang="ko-KR" altLang="en-US" dirty="0"/>
              <a:t> </a:t>
            </a:r>
            <a:r>
              <a:rPr lang="en-US" altLang="ko-KR" dirty="0"/>
              <a:t>all </a:t>
            </a:r>
            <a:r>
              <a:rPr lang="en-US" altLang="ko-KR" dirty="0" err="1"/>
              <a:t>prodounced</a:t>
            </a:r>
            <a:r>
              <a:rPr lang="en-US" altLang="ko-KR" dirty="0"/>
              <a:t> as ‘</a:t>
            </a:r>
            <a:r>
              <a:rPr lang="ko-KR" altLang="en-US" dirty="0" err="1"/>
              <a:t>ㄱ</a:t>
            </a:r>
            <a:r>
              <a:rPr lang="en-US" altLang="ko-KR" dirty="0"/>
              <a:t>’. They have k sound. [</a:t>
            </a:r>
            <a:r>
              <a:rPr lang="ko-KR" altLang="en-US" dirty="0"/>
              <a:t>책</a:t>
            </a:r>
            <a:r>
              <a:rPr lang="en-US" altLang="ko-KR" dirty="0"/>
              <a:t>] Chae / k. [</a:t>
            </a:r>
            <a:r>
              <a:rPr lang="ko-KR" altLang="en-US" dirty="0"/>
              <a:t>부엌</a:t>
            </a:r>
            <a:r>
              <a:rPr lang="en-US" altLang="ko-KR" dirty="0"/>
              <a:t>] Boo-</a:t>
            </a:r>
            <a:r>
              <a:rPr lang="en-US" altLang="ko-KR" dirty="0" err="1"/>
              <a:t>Eo</a:t>
            </a:r>
            <a:r>
              <a:rPr lang="en-US" altLang="ko-KR" dirty="0"/>
              <a:t> / k. [</a:t>
            </a:r>
            <a:r>
              <a:rPr lang="ko-KR" altLang="en-US" dirty="0"/>
              <a:t>닦다</a:t>
            </a:r>
            <a:r>
              <a:rPr lang="en-US" altLang="ko-KR" dirty="0"/>
              <a:t>] Da / k – Da]</a:t>
            </a:r>
          </a:p>
          <a:p>
            <a:endParaRPr lang="en-US" altLang="ko-KR" dirty="0"/>
          </a:p>
          <a:p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we can pronounce </a:t>
            </a:r>
            <a:r>
              <a:rPr lang="ko-KR" altLang="en-US" dirty="0"/>
              <a:t>ㄴ 받침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with the alphabet ‘n’. [</a:t>
            </a:r>
            <a:r>
              <a:rPr lang="ko-KR" altLang="en-US" dirty="0"/>
              <a:t>산</a:t>
            </a:r>
            <a:r>
              <a:rPr lang="en-US" altLang="ko-KR" dirty="0"/>
              <a:t>] </a:t>
            </a:r>
            <a:r>
              <a:rPr lang="en-US" altLang="ko-KR" dirty="0" err="1"/>
              <a:t>sa</a:t>
            </a:r>
            <a:r>
              <a:rPr lang="en-US" altLang="ko-KR" dirty="0"/>
              <a:t> / n. [</a:t>
            </a:r>
            <a:r>
              <a:rPr lang="ko-KR" altLang="en-US" dirty="0"/>
              <a:t>간</a:t>
            </a:r>
            <a:r>
              <a:rPr lang="en-US" altLang="ko-KR" dirty="0"/>
              <a:t>] Ga / n.</a:t>
            </a:r>
          </a:p>
          <a:p>
            <a:endParaRPr lang="en-US" altLang="ko-KR" dirty="0"/>
          </a:p>
          <a:p>
            <a:r>
              <a:rPr lang="en-US" altLang="ko-KR" dirty="0"/>
              <a:t>Next is quite challenging. </a:t>
            </a:r>
            <a:r>
              <a:rPr lang="ko-KR" altLang="en-US" dirty="0" err="1"/>
              <a:t>ㄷ</a:t>
            </a:r>
            <a:r>
              <a:rPr lang="en-US" altLang="ko-KR" dirty="0"/>
              <a:t>, </a:t>
            </a:r>
            <a:r>
              <a:rPr lang="ko-KR" altLang="en-US" dirty="0" err="1"/>
              <a:t>ㅅ</a:t>
            </a:r>
            <a:r>
              <a:rPr lang="en-US" altLang="ko-KR" dirty="0"/>
              <a:t>, </a:t>
            </a:r>
            <a:r>
              <a:rPr lang="ko-KR" altLang="en-US" dirty="0" err="1"/>
              <a:t>ㅆ</a:t>
            </a:r>
            <a:r>
              <a:rPr lang="en-US" altLang="ko-KR" dirty="0"/>
              <a:t>, </a:t>
            </a:r>
            <a:r>
              <a:rPr lang="ko-KR" altLang="en-US" dirty="0" err="1"/>
              <a:t>ㅈ</a:t>
            </a:r>
            <a:r>
              <a:rPr lang="en-US" altLang="ko-KR" dirty="0"/>
              <a:t>, </a:t>
            </a:r>
            <a:r>
              <a:rPr lang="ko-KR" altLang="en-US" dirty="0" err="1"/>
              <a:t>ㅊ</a:t>
            </a:r>
            <a:r>
              <a:rPr lang="en-US" altLang="ko-KR" dirty="0"/>
              <a:t>, </a:t>
            </a:r>
            <a:r>
              <a:rPr lang="ko-KR" altLang="en-US" dirty="0" err="1"/>
              <a:t>ㅌ</a:t>
            </a:r>
            <a:r>
              <a:rPr lang="en-US" altLang="ko-KR" dirty="0"/>
              <a:t> and </a:t>
            </a:r>
            <a:r>
              <a:rPr lang="ko-KR" altLang="en-US" dirty="0" err="1"/>
              <a:t>ㅎ</a:t>
            </a:r>
            <a:r>
              <a:rPr lang="ko-KR" altLang="en-US" dirty="0"/>
              <a:t> </a:t>
            </a:r>
            <a:r>
              <a:rPr lang="en-US" altLang="ko-KR" dirty="0"/>
              <a:t>are</a:t>
            </a:r>
            <a:r>
              <a:rPr lang="ko-KR" altLang="en-US" dirty="0"/>
              <a:t> </a:t>
            </a:r>
            <a:r>
              <a:rPr lang="en-US" altLang="ko-KR" dirty="0"/>
              <a:t>pronounced as ‘</a:t>
            </a:r>
            <a:r>
              <a:rPr lang="ko-KR" altLang="en-US" dirty="0" err="1"/>
              <a:t>ㄷ</a:t>
            </a:r>
            <a:r>
              <a:rPr lang="en-US" altLang="ko-KR" dirty="0"/>
              <a:t>’. They all have ‘t’</a:t>
            </a:r>
            <a:r>
              <a:rPr lang="ko-KR" altLang="en-US" dirty="0"/>
              <a:t> </a:t>
            </a:r>
            <a:r>
              <a:rPr lang="en-US" altLang="ko-KR" dirty="0"/>
              <a:t>sound</a:t>
            </a:r>
            <a:r>
              <a:rPr lang="ko-KR" altLang="en-US" dirty="0"/>
              <a:t> 받침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받침</a:t>
            </a:r>
            <a:r>
              <a:rPr lang="en-US" altLang="ko-KR" dirty="0"/>
              <a:t>] Ba / t – </a:t>
            </a:r>
            <a:r>
              <a:rPr lang="en-US" altLang="ko-KR" dirty="0" err="1"/>
              <a:t>chim</a:t>
            </a:r>
            <a:r>
              <a:rPr lang="en-US" altLang="ko-KR" dirty="0"/>
              <a:t>. [</a:t>
            </a:r>
            <a:r>
              <a:rPr lang="ko-KR" altLang="en-US" dirty="0"/>
              <a:t>씻다</a:t>
            </a:r>
            <a:r>
              <a:rPr lang="en-US" altLang="ko-KR" dirty="0"/>
              <a:t>]</a:t>
            </a:r>
            <a:r>
              <a:rPr lang="ko-KR" altLang="en-US" dirty="0"/>
              <a:t> </a:t>
            </a:r>
            <a:r>
              <a:rPr lang="en-US" altLang="ko-KR" dirty="0" err="1"/>
              <a:t>Ssi</a:t>
            </a:r>
            <a:r>
              <a:rPr lang="en-US" altLang="ko-KR" dirty="0"/>
              <a:t> / t – da. [</a:t>
            </a:r>
            <a:r>
              <a:rPr lang="ko-KR" altLang="en-US" dirty="0"/>
              <a:t>낮</a:t>
            </a:r>
            <a:r>
              <a:rPr lang="en-US" altLang="ko-KR" dirty="0"/>
              <a:t>] Na – t. (</a:t>
            </a:r>
            <a:r>
              <a:rPr lang="en-US" altLang="ko-KR" dirty="0">
                <a:sym typeface="Wingdings" panose="05000000000000000000" pitchFamily="2" charset="2"/>
              </a:rPr>
              <a:t>Not). [</a:t>
            </a:r>
            <a:r>
              <a:rPr lang="ko-KR" altLang="en-US" dirty="0">
                <a:sym typeface="Wingdings" panose="05000000000000000000" pitchFamily="2" charset="2"/>
              </a:rPr>
              <a:t>꽃</a:t>
            </a:r>
            <a:r>
              <a:rPr lang="en-US" altLang="ko-KR" dirty="0">
                <a:sym typeface="Wingdings" panose="05000000000000000000" pitchFamily="2" charset="2"/>
              </a:rPr>
              <a:t>] </a:t>
            </a:r>
            <a:r>
              <a:rPr lang="en-US" altLang="ko-KR" dirty="0" err="1">
                <a:sym typeface="Wingdings" panose="05000000000000000000" pitchFamily="2" charset="2"/>
              </a:rPr>
              <a:t>Ggo</a:t>
            </a:r>
            <a:r>
              <a:rPr lang="en-US" altLang="ko-KR" dirty="0">
                <a:sym typeface="Wingdings" panose="05000000000000000000" pitchFamily="2" charset="2"/>
              </a:rPr>
              <a:t> – t. (</a:t>
            </a:r>
            <a:r>
              <a:rPr lang="en-US" altLang="ko-KR" dirty="0" err="1">
                <a:sym typeface="Wingdings" panose="05000000000000000000" pitchFamily="2" charset="2"/>
              </a:rPr>
              <a:t>Ggoat</a:t>
            </a:r>
            <a:r>
              <a:rPr lang="en-US" altLang="ko-KR" dirty="0">
                <a:sym typeface="Wingdings" panose="05000000000000000000" pitchFamily="2" charset="2"/>
              </a:rPr>
              <a:t>).</a:t>
            </a:r>
          </a:p>
          <a:p>
            <a:endParaRPr lang="en-US" altLang="ko-KR" dirty="0"/>
          </a:p>
          <a:p>
            <a:r>
              <a:rPr lang="en-US" altLang="ko-KR" dirty="0"/>
              <a:t>Consonant </a:t>
            </a:r>
            <a:r>
              <a:rPr lang="ko-KR" altLang="en-US" dirty="0"/>
              <a:t>ㄹ </a:t>
            </a:r>
            <a:r>
              <a:rPr lang="en-US" altLang="ko-KR" dirty="0"/>
              <a:t>also sounds same even it is in the </a:t>
            </a:r>
            <a:r>
              <a:rPr lang="en-US" altLang="ko-KR" dirty="0" err="1"/>
              <a:t>batchim</a:t>
            </a:r>
            <a:r>
              <a:rPr lang="en-US" altLang="ko-KR" dirty="0"/>
              <a:t> position. You can add ‘l’ at</a:t>
            </a:r>
            <a:r>
              <a:rPr lang="ko-KR" altLang="en-US" dirty="0"/>
              <a:t> </a:t>
            </a:r>
            <a:r>
              <a:rPr lang="en-US" altLang="ko-KR" dirty="0"/>
              <a:t>the end.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길</a:t>
            </a:r>
            <a:r>
              <a:rPr lang="en-US" altLang="ko-KR" dirty="0"/>
              <a:t>] Gi / l. [</a:t>
            </a:r>
            <a:r>
              <a:rPr lang="ko-KR" altLang="en-US" dirty="0"/>
              <a:t>말</a:t>
            </a:r>
            <a:r>
              <a:rPr lang="en-US" altLang="ko-KR" dirty="0"/>
              <a:t>] Ma / l.</a:t>
            </a:r>
          </a:p>
          <a:p>
            <a:endParaRPr lang="en-US" altLang="ko-KR" dirty="0"/>
          </a:p>
          <a:p>
            <a:r>
              <a:rPr lang="en-US" altLang="ko-KR" dirty="0"/>
              <a:t>Consonant </a:t>
            </a:r>
            <a:r>
              <a:rPr lang="ko-KR" altLang="en-US" dirty="0" err="1"/>
              <a:t>ㅁ</a:t>
            </a:r>
            <a:r>
              <a:rPr lang="en-US" altLang="ko-KR" dirty="0"/>
              <a:t> sounds same even it is in the </a:t>
            </a:r>
            <a:r>
              <a:rPr lang="en-US" altLang="ko-KR" dirty="0" err="1"/>
              <a:t>batchim</a:t>
            </a:r>
            <a:r>
              <a:rPr lang="en-US" altLang="ko-KR" dirty="0"/>
              <a:t> position. You can add ‘m’ at</a:t>
            </a:r>
            <a:r>
              <a:rPr lang="ko-KR" altLang="en-US" dirty="0"/>
              <a:t> </a:t>
            </a:r>
            <a:r>
              <a:rPr lang="en-US" altLang="ko-KR" dirty="0"/>
              <a:t>the end.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몸</a:t>
            </a:r>
            <a:r>
              <a:rPr lang="en-US" altLang="ko-KR" dirty="0"/>
              <a:t>] </a:t>
            </a:r>
            <a:r>
              <a:rPr lang="en-US" altLang="ko-KR" dirty="0" err="1"/>
              <a:t>mo</a:t>
            </a:r>
            <a:r>
              <a:rPr lang="en-US" altLang="ko-KR" dirty="0"/>
              <a:t> / m (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 err="1">
                <a:sym typeface="Wingdings" panose="05000000000000000000" pitchFamily="2" charset="2"/>
              </a:rPr>
              <a:t>moam</a:t>
            </a:r>
            <a:r>
              <a:rPr lang="en-US" altLang="ko-KR" dirty="0">
                <a:sym typeface="Wingdings" panose="05000000000000000000" pitchFamily="2" charset="2"/>
              </a:rPr>
              <a:t>). [</a:t>
            </a:r>
            <a:r>
              <a:rPr lang="ko-KR" altLang="en-US" dirty="0">
                <a:sym typeface="Wingdings" panose="05000000000000000000" pitchFamily="2" charset="2"/>
              </a:rPr>
              <a:t>감</a:t>
            </a:r>
            <a:r>
              <a:rPr lang="en-US" altLang="ko-KR" dirty="0">
                <a:sym typeface="Wingdings" panose="05000000000000000000" pitchFamily="2" charset="2"/>
              </a:rPr>
              <a:t>] Ga / m.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 err="1">
                <a:sym typeface="Wingdings" panose="05000000000000000000" pitchFamily="2" charset="2"/>
              </a:rPr>
              <a:t>ㅂ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and </a:t>
            </a:r>
            <a:r>
              <a:rPr lang="ko-KR" altLang="en-US" dirty="0" err="1">
                <a:sym typeface="Wingdings" panose="05000000000000000000" pitchFamily="2" charset="2"/>
              </a:rPr>
              <a:t>ㅍ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all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sound </a:t>
            </a:r>
            <a:r>
              <a:rPr lang="ko-KR" altLang="en-US" dirty="0" err="1">
                <a:sym typeface="Wingdings" panose="05000000000000000000" pitchFamily="2" charset="2"/>
              </a:rPr>
              <a:t>ㅂ</a:t>
            </a:r>
            <a:r>
              <a:rPr lang="en-US" altLang="ko-KR" dirty="0">
                <a:sym typeface="Wingdings" panose="05000000000000000000" pitchFamily="2" charset="2"/>
              </a:rPr>
              <a:t>, which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sounds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‘p’, when they are </a:t>
            </a:r>
            <a:r>
              <a:rPr lang="en-US" altLang="ko-KR" dirty="0" err="1">
                <a:sym typeface="Wingdings" panose="05000000000000000000" pitchFamily="2" charset="2"/>
              </a:rPr>
              <a:t>batchim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[</a:t>
            </a:r>
            <a:r>
              <a:rPr lang="ko-KR" altLang="en-US" dirty="0">
                <a:sym typeface="Wingdings" panose="05000000000000000000" pitchFamily="2" charset="2"/>
              </a:rPr>
              <a:t>밥</a:t>
            </a:r>
            <a:r>
              <a:rPr lang="en-US" altLang="ko-KR" dirty="0">
                <a:sym typeface="Wingdings" panose="05000000000000000000" pitchFamily="2" charset="2"/>
              </a:rPr>
              <a:t>] Ba / p. [</a:t>
            </a:r>
            <a:r>
              <a:rPr lang="ko-KR" altLang="en-US" dirty="0">
                <a:sym typeface="Wingdings" panose="05000000000000000000" pitchFamily="2" charset="2"/>
              </a:rPr>
              <a:t>숲</a:t>
            </a:r>
            <a:r>
              <a:rPr lang="en-US" altLang="ko-KR" dirty="0">
                <a:sym typeface="Wingdings" panose="05000000000000000000" pitchFamily="2" charset="2"/>
              </a:rPr>
              <a:t>] Soo / p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/>
              <a:t>Finally, it’s “o”. ‘o' has no pronunciation when it first came to syllable. It only makes an ng sound when it uses as </a:t>
            </a:r>
            <a:r>
              <a:rPr lang="ko-KR" altLang="en-US" dirty="0"/>
              <a:t>받침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 err="1"/>
              <a:t>아이브</a:t>
            </a:r>
            <a:r>
              <a:rPr lang="en-US" altLang="ko-KR" dirty="0"/>
              <a:t>] ah – </a:t>
            </a:r>
            <a:r>
              <a:rPr lang="en-US" altLang="ko-KR" dirty="0" err="1"/>
              <a:t>i</a:t>
            </a:r>
            <a:r>
              <a:rPr lang="en-US" altLang="ko-KR" dirty="0"/>
              <a:t> – </a:t>
            </a:r>
            <a:r>
              <a:rPr lang="en-US" altLang="ko-KR" dirty="0" err="1"/>
              <a:t>beu</a:t>
            </a:r>
            <a:r>
              <a:rPr lang="en-US" altLang="ko-KR" dirty="0"/>
              <a:t>. [</a:t>
            </a:r>
            <a:r>
              <a:rPr lang="ko-KR" altLang="en-US" dirty="0"/>
              <a:t>강</a:t>
            </a:r>
            <a:r>
              <a:rPr lang="en-US" altLang="ko-KR" dirty="0"/>
              <a:t>] Ga / 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58DB-DE19-4342-B276-EBDFB5313E7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885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a </a:t>
            </a:r>
            <a:r>
              <a:rPr lang="ko-KR" altLang="en-US" dirty="0"/>
              <a:t>ㄴ</a:t>
            </a:r>
            <a:r>
              <a:rPr lang="en-US" altLang="ko-KR" dirty="0"/>
              <a:t>, </a:t>
            </a:r>
            <a:r>
              <a:rPr lang="ko-KR" altLang="en-US" dirty="0"/>
              <a:t>ㄹ</a:t>
            </a:r>
            <a:r>
              <a:rPr lang="en-US" altLang="ko-KR" dirty="0"/>
              <a:t>, or </a:t>
            </a:r>
            <a:r>
              <a:rPr lang="ko-KR" altLang="en-US" dirty="0" err="1"/>
              <a:t>ㅁ</a:t>
            </a:r>
            <a:r>
              <a:rPr lang="ko-KR" altLang="en-US" dirty="0"/>
              <a:t> </a:t>
            </a:r>
            <a:r>
              <a:rPr lang="en-US" altLang="ko-KR" dirty="0"/>
              <a:t>interacts with other consonants, sometimes it undergoes nasalization. Nasalization basically means it forces another consonant to become a nasal sound </a:t>
            </a:r>
            <a:r>
              <a:rPr lang="ko-KR" altLang="en-US" dirty="0"/>
              <a:t>ㄴ</a:t>
            </a:r>
            <a:r>
              <a:rPr lang="en-US" altLang="ko-KR" dirty="0"/>
              <a:t>, </a:t>
            </a:r>
            <a:r>
              <a:rPr lang="ko-KR" altLang="en-US" dirty="0" err="1"/>
              <a:t>ㅇ</a:t>
            </a:r>
            <a:r>
              <a:rPr lang="ko-KR" altLang="en-US" dirty="0"/>
              <a:t> </a:t>
            </a:r>
            <a:r>
              <a:rPr lang="en-US" altLang="ko-KR" dirty="0"/>
              <a:t>or </a:t>
            </a:r>
            <a:r>
              <a:rPr lang="ko-KR" altLang="en-US" dirty="0" err="1"/>
              <a:t>ㅁ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19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34221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a </a:t>
            </a:r>
            <a:r>
              <a:rPr lang="ko-KR" altLang="en-US" dirty="0"/>
              <a:t>ㄴ</a:t>
            </a:r>
            <a:r>
              <a:rPr lang="en-US" altLang="ko-KR" dirty="0"/>
              <a:t>, </a:t>
            </a:r>
            <a:r>
              <a:rPr lang="ko-KR" altLang="en-US" dirty="0"/>
              <a:t>ㄹ</a:t>
            </a:r>
            <a:r>
              <a:rPr lang="en-US" altLang="ko-KR" dirty="0"/>
              <a:t>, or </a:t>
            </a:r>
            <a:r>
              <a:rPr lang="ko-KR" altLang="en-US" dirty="0" err="1"/>
              <a:t>ㅁ</a:t>
            </a:r>
            <a:r>
              <a:rPr lang="ko-KR" altLang="en-US" dirty="0"/>
              <a:t> </a:t>
            </a:r>
            <a:r>
              <a:rPr lang="en-US" altLang="ko-KR" dirty="0"/>
              <a:t>interacts with other consonants, sometimes it undergoes nasalization. Nasalization basically means it forces another consonant to become a nasal sound </a:t>
            </a:r>
            <a:r>
              <a:rPr lang="ko-KR" altLang="en-US" dirty="0"/>
              <a:t>ㄴ</a:t>
            </a:r>
            <a:r>
              <a:rPr lang="en-US" altLang="ko-KR" dirty="0"/>
              <a:t>, </a:t>
            </a:r>
            <a:r>
              <a:rPr lang="ko-KR" altLang="en-US" dirty="0" err="1"/>
              <a:t>ㅇ</a:t>
            </a:r>
            <a:r>
              <a:rPr lang="ko-KR" altLang="en-US" dirty="0"/>
              <a:t> </a:t>
            </a:r>
            <a:r>
              <a:rPr lang="en-US" altLang="ko-KR" dirty="0"/>
              <a:t>or </a:t>
            </a:r>
            <a:r>
              <a:rPr lang="ko-KR" altLang="en-US" dirty="0" err="1"/>
              <a:t>ㅁ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41547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ko-KR" altLang="en-US" dirty="0"/>
              <a:t>매우</a:t>
            </a:r>
            <a:r>
              <a:rPr lang="en-US" altLang="ko-KR" dirty="0"/>
              <a:t>, </a:t>
            </a:r>
            <a:r>
              <a:rPr lang="ko-KR" altLang="en-US" dirty="0"/>
              <a:t>너무</a:t>
            </a:r>
            <a:r>
              <a:rPr lang="en-US" altLang="ko-KR" dirty="0"/>
              <a:t>, </a:t>
            </a:r>
            <a:r>
              <a:rPr lang="ko-KR" altLang="en-US" dirty="0"/>
              <a:t>아주 </a:t>
            </a:r>
            <a:r>
              <a:rPr lang="en-US" altLang="ko-KR" dirty="0"/>
              <a:t>all have similar meanings. If you're trying to say “it is very delicious“(</a:t>
            </a:r>
            <a:r>
              <a:rPr lang="ko-KR" altLang="en-US" dirty="0"/>
              <a:t>맛있다</a:t>
            </a:r>
            <a:r>
              <a:rPr lang="en-US" altLang="ko-KR" dirty="0"/>
              <a:t>), you can say </a:t>
            </a:r>
            <a:r>
              <a:rPr lang="ko-KR" altLang="en-US" dirty="0"/>
              <a:t>매우</a:t>
            </a:r>
            <a:r>
              <a:rPr lang="en-US" altLang="ko-KR" dirty="0"/>
              <a:t> </a:t>
            </a:r>
            <a:r>
              <a:rPr lang="ko-KR" altLang="en-US" dirty="0"/>
              <a:t>맛</a:t>
            </a:r>
            <a:r>
              <a:rPr lang="en-US" altLang="ko-KR" dirty="0"/>
              <a:t>,</a:t>
            </a:r>
            <a:r>
              <a:rPr lang="ko-KR" altLang="en-US" dirty="0"/>
              <a:t>아주 맛</a:t>
            </a:r>
            <a:r>
              <a:rPr lang="en-US" altLang="ko-KR" dirty="0"/>
              <a:t>, </a:t>
            </a:r>
            <a:r>
              <a:rPr lang="ko-KR" altLang="en-US" dirty="0"/>
              <a:t>너무 맛</a:t>
            </a:r>
            <a:r>
              <a:rPr lang="en-US" altLang="ko-KR" dirty="0"/>
              <a:t> all.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4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965442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오늘</a:t>
            </a:r>
            <a:r>
              <a:rPr lang="en-US" altLang="ko-KR" dirty="0"/>
              <a:t> corresponds to When.</a:t>
            </a:r>
          </a:p>
          <a:p>
            <a:r>
              <a:rPr lang="ko-KR" altLang="en-US" dirty="0"/>
              <a:t>카페에서 </a:t>
            </a:r>
            <a:r>
              <a:rPr lang="en-US" altLang="ko-KR" dirty="0"/>
              <a:t>corresponds to where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숙제</a:t>
            </a:r>
            <a:r>
              <a:rPr lang="en-US" altLang="ko-KR" dirty="0"/>
              <a:t> corresponds to what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Then you can put action or verb stem here.</a:t>
            </a:r>
          </a:p>
          <a:p>
            <a:r>
              <a:rPr lang="en-US" altLang="ko-KR" dirty="0"/>
              <a:t>In this sentence, verb ‘</a:t>
            </a:r>
            <a:r>
              <a:rPr lang="ko-KR" altLang="en-US" dirty="0"/>
              <a:t>하다</a:t>
            </a:r>
            <a:r>
              <a:rPr lang="en-US" altLang="ko-KR" dirty="0"/>
              <a:t>’ is</a:t>
            </a:r>
            <a:r>
              <a:rPr lang="ko-KR" altLang="en-US" dirty="0"/>
              <a:t> </a:t>
            </a:r>
            <a:r>
              <a:rPr lang="en-US" altLang="ko-KR" dirty="0"/>
              <a:t>put here.</a:t>
            </a:r>
          </a:p>
          <a:p>
            <a:r>
              <a:rPr lang="en-US" altLang="ko-KR" dirty="0"/>
              <a:t>The form of the word </a:t>
            </a:r>
            <a:r>
              <a:rPr lang="ko-KR" altLang="en-US" dirty="0"/>
              <a:t>하다 </a:t>
            </a:r>
            <a:r>
              <a:rPr lang="en-US" altLang="ko-KR" dirty="0"/>
              <a:t> has changed to the past tense </a:t>
            </a:r>
            <a:r>
              <a:rPr lang="ko-KR" altLang="en-US" dirty="0"/>
              <a:t>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--------------</a:t>
            </a:r>
            <a:br>
              <a:rPr lang="en-US" altLang="ko-KR" dirty="0"/>
            </a:b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5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263731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너</a:t>
            </a:r>
            <a:r>
              <a:rPr lang="en-US" altLang="ko-KR" dirty="0"/>
              <a:t> corresponds to Who.</a:t>
            </a:r>
          </a:p>
          <a:p>
            <a:r>
              <a:rPr lang="ko-KR" altLang="en-US" dirty="0"/>
              <a:t>주문 </a:t>
            </a:r>
            <a:r>
              <a:rPr lang="en-US" altLang="ko-KR" dirty="0"/>
              <a:t>is order.</a:t>
            </a:r>
          </a:p>
          <a:p>
            <a:r>
              <a:rPr lang="en-US" altLang="ko-KR" dirty="0"/>
              <a:t>You can add action noun </a:t>
            </a:r>
            <a:r>
              <a:rPr lang="ko-KR" altLang="en-US" dirty="0"/>
              <a:t>주문 </a:t>
            </a:r>
            <a:r>
              <a:rPr lang="en-US" altLang="ko-KR" dirty="0"/>
              <a:t>in here. </a:t>
            </a:r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6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64533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남은 음식</a:t>
            </a:r>
            <a:r>
              <a:rPr lang="en-US" altLang="ko-KR" dirty="0"/>
              <a:t> corresponds to What.</a:t>
            </a:r>
          </a:p>
          <a:p>
            <a:r>
              <a:rPr lang="en-US" altLang="ko-KR" dirty="0"/>
              <a:t>Then put action or verb stem </a:t>
            </a:r>
            <a:r>
              <a:rPr lang="ko-KR" altLang="en-US" dirty="0"/>
              <a:t>포장해주 </a:t>
            </a:r>
            <a:r>
              <a:rPr lang="en-US" altLang="ko-KR" dirty="0"/>
              <a:t>here.</a:t>
            </a:r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</a:t>
            </a:r>
          </a:p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메뉴 </a:t>
            </a:r>
            <a:r>
              <a:rPr lang="en-US" altLang="ko-KR" dirty="0"/>
              <a:t>corresponds to What.</a:t>
            </a:r>
          </a:p>
          <a:p>
            <a:r>
              <a:rPr lang="ko-KR" altLang="en-US" dirty="0"/>
              <a:t>많다 </a:t>
            </a:r>
            <a:r>
              <a:rPr lang="en-US" altLang="ko-KR" dirty="0"/>
              <a:t>is adjective in Korean and mean a lot many, much, most. So you can put </a:t>
            </a:r>
            <a:r>
              <a:rPr lang="ko-KR" altLang="en-US" dirty="0" err="1"/>
              <a:t>많</a:t>
            </a:r>
            <a:r>
              <a:rPr lang="en-US" altLang="ko-KR" dirty="0"/>
              <a:t> the adjective stem in here.</a:t>
            </a:r>
          </a:p>
          <a:p>
            <a:r>
              <a:rPr lang="ko-KR" altLang="en-US" dirty="0"/>
              <a:t>읽기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7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33747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en-US" altLang="ko-KR" dirty="0"/>
              <a:t>You can put in the target you want this blank.</a:t>
            </a:r>
          </a:p>
          <a:p>
            <a:r>
              <a:rPr lang="en-US" altLang="ko-KR" dirty="0"/>
              <a:t>Also you can say </a:t>
            </a:r>
            <a:r>
              <a:rPr lang="ko-KR" altLang="en-US" dirty="0"/>
              <a:t>이랑 </a:t>
            </a:r>
            <a:r>
              <a:rPr lang="en-US" altLang="ko-KR" dirty="0"/>
              <a:t>or </a:t>
            </a:r>
            <a:r>
              <a:rPr lang="ko-KR" altLang="en-US" dirty="0"/>
              <a:t>랑</a:t>
            </a:r>
            <a:r>
              <a:rPr lang="en-US" altLang="ko-KR" dirty="0"/>
              <a:t>. It depends on the presence of a </a:t>
            </a:r>
            <a:r>
              <a:rPr lang="ko-KR" altLang="en-US" dirty="0"/>
              <a:t>받침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If previous word have </a:t>
            </a:r>
            <a:r>
              <a:rPr lang="ko-KR" altLang="en-US" dirty="0"/>
              <a:t>받침</a:t>
            </a:r>
            <a:r>
              <a:rPr lang="en-US" altLang="ko-KR" dirty="0"/>
              <a:t>, you should say </a:t>
            </a:r>
            <a:r>
              <a:rPr lang="ko-KR" altLang="en-US" dirty="0"/>
              <a:t>이랑</a:t>
            </a:r>
            <a:r>
              <a:rPr lang="en-US" altLang="ko-KR" dirty="0"/>
              <a:t>. But there is no </a:t>
            </a:r>
            <a:r>
              <a:rPr lang="ko-KR" altLang="en-US" dirty="0"/>
              <a:t>받침</a:t>
            </a:r>
            <a:r>
              <a:rPr lang="en-US" altLang="ko-KR" dirty="0"/>
              <a:t>, you should add just ‘</a:t>
            </a:r>
            <a:r>
              <a:rPr lang="ko-KR" altLang="en-US" dirty="0"/>
              <a:t>랑</a:t>
            </a:r>
            <a:r>
              <a:rPr lang="en-US" altLang="ko-KR" dirty="0"/>
              <a:t>’</a:t>
            </a:r>
          </a:p>
          <a:p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8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28274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시작</a:t>
            </a:r>
            <a:r>
              <a:rPr lang="en-US" altLang="ko-KR" dirty="0"/>
              <a:t>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나이 </a:t>
            </a:r>
            <a:r>
              <a:rPr lang="en-US" altLang="ko-KR" dirty="0"/>
              <a:t>is</a:t>
            </a:r>
            <a:r>
              <a:rPr lang="ko-KR" altLang="en-US" dirty="0"/>
              <a:t>  </a:t>
            </a:r>
            <a:r>
              <a:rPr lang="en-US" altLang="ko-KR" dirty="0"/>
              <a:t>noun and means 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May</a:t>
            </a:r>
            <a:r>
              <a:rPr lang="ko-KR" altLang="en-US" dirty="0"/>
              <a:t> </a:t>
            </a:r>
            <a:r>
              <a:rPr lang="en-US" altLang="ko-KR" dirty="0"/>
              <a:t>I ask = </a:t>
            </a:r>
            <a:r>
              <a:rPr lang="ko-KR" altLang="en-US" dirty="0"/>
              <a:t>여쭤봐도 될까요</a:t>
            </a:r>
            <a:r>
              <a:rPr lang="en-US" altLang="ko-KR" dirty="0"/>
              <a:t>? Is polite expression.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9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332438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종교 </a:t>
            </a:r>
            <a:r>
              <a:rPr lang="en-US" altLang="ko-KR" dirty="0"/>
              <a:t>= religion. </a:t>
            </a:r>
            <a:r>
              <a:rPr lang="ko-KR" altLang="en-US" dirty="0"/>
              <a:t>당신의</a:t>
            </a:r>
            <a:r>
              <a:rPr lang="en-US" altLang="ko-KR" dirty="0"/>
              <a:t> = your, what is = </a:t>
            </a:r>
            <a:r>
              <a:rPr lang="ko-KR" altLang="en-US" dirty="0" err="1"/>
              <a:t>뭡니까</a:t>
            </a:r>
            <a:r>
              <a:rPr lang="en-US" altLang="ko-KR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So</a:t>
            </a:r>
            <a:r>
              <a:rPr lang="ko-KR" altLang="en-US" dirty="0"/>
              <a:t> </a:t>
            </a:r>
            <a:r>
              <a:rPr lang="en-US" altLang="ko-KR" dirty="0"/>
              <a:t>you can create many sentence </a:t>
            </a:r>
            <a:r>
              <a:rPr lang="en-US" altLang="ko-KR" dirty="0" err="1"/>
              <a:t>chaging</a:t>
            </a:r>
            <a:r>
              <a:rPr lang="en-US" altLang="ko-KR" dirty="0"/>
              <a:t> this noun black.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example,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What’s your religion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 =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당신의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이름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(name)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뭡니까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Next,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You can answer by putting the religion corresponding to the blank.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Christian is 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기독교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in Korean.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26650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Be</a:t>
            </a:r>
            <a:r>
              <a:rPr lang="ko-KR" altLang="en-US" dirty="0"/>
              <a:t> </a:t>
            </a:r>
            <a:r>
              <a:rPr lang="en-US" altLang="ko-KR" dirty="0"/>
              <a:t>born = </a:t>
            </a:r>
            <a:r>
              <a:rPr lang="ko-KR" altLang="en-US" dirty="0"/>
              <a:t>태어나다</a:t>
            </a:r>
            <a:r>
              <a:rPr lang="en-US" altLang="ko-KR" dirty="0"/>
              <a:t>. </a:t>
            </a:r>
            <a:r>
              <a:rPr lang="ko-KR" altLang="en-US" dirty="0"/>
              <a:t>자라다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You</a:t>
            </a:r>
            <a:r>
              <a:rPr lang="ko-KR" altLang="en-US" dirty="0"/>
              <a:t> </a:t>
            </a:r>
            <a:r>
              <a:rPr lang="en-US" altLang="ko-KR" dirty="0"/>
              <a:t>can add appropriate place and verb here.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For example, Germany </a:t>
            </a:r>
            <a:r>
              <a:rPr lang="ko-KR" altLang="en-US" dirty="0"/>
              <a:t>독일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학교</a:t>
            </a:r>
            <a:r>
              <a:rPr lang="en-US" altLang="ko-KR" dirty="0"/>
              <a:t> = noun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나오셨나요</a:t>
            </a:r>
            <a:r>
              <a:rPr lang="en-US" altLang="ko-KR" dirty="0"/>
              <a:t>? =is a </a:t>
            </a:r>
            <a:r>
              <a:rPr lang="en-US" altLang="ko-KR" dirty="0" err="1"/>
              <a:t>pollite</a:t>
            </a:r>
            <a:r>
              <a:rPr lang="en-US" altLang="ko-KR" dirty="0"/>
              <a:t> questionable form of </a:t>
            </a:r>
            <a:r>
              <a:rPr lang="ko-KR" altLang="en-US" dirty="0"/>
              <a:t>나오다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You can change this word to give various answers.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예를 들어 </a:t>
            </a:r>
            <a:r>
              <a:rPr lang="en-US" altLang="ko-KR" dirty="0"/>
              <a:t>Economics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11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19599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4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0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7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1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3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07304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CAA-4738-5A41-BDD1-1FC6F310DD66}" type="datetimeFigureOut">
              <a:rPr kumimoji="1" lang="ko-Kore-CZ" altLang="en-US" smtClean="0"/>
              <a:t>11/20/2023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talktomeinkorea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E8136B-B731-9645-9497-0DEA0E29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kumimoji="1" lang="en-US" altLang="en-US" sz="7200" dirty="0">
                <a:solidFill>
                  <a:srgbClr val="454545"/>
                </a:solidFill>
              </a:rPr>
              <a:t>Korean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EC2BA-7C1D-834F-B087-B791AD2BF238}"/>
              </a:ext>
            </a:extLst>
          </p:cNvPr>
          <p:cNvSpPr txBox="1"/>
          <p:nvPr/>
        </p:nvSpPr>
        <p:spPr>
          <a:xfrm>
            <a:off x="4872038" y="437197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CZ" dirty="0">
                <a:solidFill>
                  <a:srgbClr val="C00000"/>
                </a:solidFill>
              </a:rPr>
              <a:t>WEEK 8</a:t>
            </a:r>
            <a:endParaRPr kumimoji="1" lang="ko-Kore-CZ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954C6F-F786-E341-BDB1-4FC1490D6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921027"/>
            <a:ext cx="10841521" cy="4552121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당신의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종교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는 뭡니까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What’s your religion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dangsinui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jonggyoneun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mwomnikka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당신의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뭡니까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저는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기독교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신자입니다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  <a:r>
              <a:rPr lang="en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I’m a Christian.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jeoneun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gidokgyo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sinjaimnida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저는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religion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신자입니다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5129B20-0891-9FCD-BE01-B77536B7A3A6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AC8D92BE-A09A-8EEA-5E6D-FE00B9409DD6}"/>
              </a:ext>
            </a:extLst>
          </p:cNvPr>
          <p:cNvCxnSpPr/>
          <p:nvPr/>
        </p:nvCxnSpPr>
        <p:spPr>
          <a:xfrm>
            <a:off x="781878" y="2743200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5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7E0478-3D64-6F40-B737-AE9818AA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59" y="875637"/>
            <a:ext cx="11953682" cy="5805837"/>
          </a:xfrm>
        </p:spPr>
        <p:txBody>
          <a:bodyPr anchor="t">
            <a:normAutofit/>
          </a:bodyPr>
          <a:lstStyle/>
          <a:p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전주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태어나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서울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자랐습니다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was born in </a:t>
            </a:r>
            <a:r>
              <a:rPr lang="en-US" altLang="ko-Kore-CZ" dirty="0" err="1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Jeonju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and raised in Seoul.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R" dirty="0" err="1">
                <a:latin typeface="AppleGothic" pitchFamily="2" charset="-127"/>
                <a:ea typeface="AppleGothic" pitchFamily="2" charset="-127"/>
              </a:rPr>
              <a:t>Jeonju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taeeona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seoureseo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jaratseumnida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 </a:t>
            </a:r>
          </a:p>
          <a:p>
            <a:pPr marL="0" indent="0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(place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verb) (place)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verb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). </a:t>
            </a: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어느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학교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나오셨나요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?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Which school did you graduate from?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eoneu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hakgyo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naosyeonnayo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어느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 (verb)? </a:t>
            </a: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교육학을 전공하고 있습니다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I’m majoring in education. </a:t>
            </a:r>
          </a:p>
          <a:p>
            <a:pPr marL="0" indent="0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gyoyukageul jeongonghago itseumnida]</a:t>
            </a:r>
            <a:endParaRPr kumimoji="1" lang="ko-Kore-CZ" altLang="en-US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F99C4D5-0CA5-0F6A-1578-B58B136DDA97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97D4075-2099-8850-072B-AC9E47D46C3D}"/>
              </a:ext>
            </a:extLst>
          </p:cNvPr>
          <p:cNvCxnSpPr/>
          <p:nvPr/>
        </p:nvCxnSpPr>
        <p:spPr>
          <a:xfrm>
            <a:off x="815008" y="3074504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E3936C7-A726-EA2E-08CD-C5D55870EBDE}"/>
              </a:ext>
            </a:extLst>
          </p:cNvPr>
          <p:cNvCxnSpPr/>
          <p:nvPr/>
        </p:nvCxnSpPr>
        <p:spPr>
          <a:xfrm>
            <a:off x="815008" y="4817165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7D25C0-701A-E3BF-559F-7919AC850874}"/>
              </a:ext>
            </a:extLst>
          </p:cNvPr>
          <p:cNvSpPr txBox="1"/>
          <p:nvPr/>
        </p:nvSpPr>
        <p:spPr>
          <a:xfrm>
            <a:off x="5716524" y="650462"/>
            <a:ext cx="540205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태어나다</a:t>
            </a:r>
            <a:r>
              <a:rPr lang="en-US" altLang="ko-KR" sz="2000" dirty="0"/>
              <a:t>(be</a:t>
            </a:r>
            <a:r>
              <a:rPr lang="ko-KR" altLang="en-US" sz="2000" dirty="0"/>
              <a:t> </a:t>
            </a:r>
            <a:r>
              <a:rPr lang="en-US" altLang="ko-KR" sz="2000" dirty="0"/>
              <a:t>born)= </a:t>
            </a:r>
            <a:r>
              <a:rPr lang="ko-KR" altLang="en-US" sz="2000" dirty="0"/>
              <a:t>태어나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r>
              <a:rPr lang="en-US" altLang="ko-KR" sz="2000" dirty="0"/>
              <a:t> [</a:t>
            </a:r>
            <a:r>
              <a:rPr lang="en-US" altLang="ko-KR" sz="2000" dirty="0" err="1"/>
              <a:t>tae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eo</a:t>
            </a:r>
            <a:r>
              <a:rPr lang="en-US" altLang="ko-KR" sz="2000" dirty="0"/>
              <a:t> </a:t>
            </a:r>
            <a:r>
              <a:rPr lang="en-US" altLang="ko-KR" sz="2000" dirty="0" err="1"/>
              <a:t>na</a:t>
            </a:r>
            <a:r>
              <a:rPr lang="en-US" altLang="ko-KR" sz="2000" dirty="0"/>
              <a:t> da]</a:t>
            </a:r>
          </a:p>
          <a:p>
            <a:r>
              <a:rPr lang="ko-KR" altLang="en-US" sz="2000" dirty="0"/>
              <a:t>자라다</a:t>
            </a:r>
            <a:r>
              <a:rPr lang="en-US" altLang="ko-KR" sz="2000" dirty="0"/>
              <a:t>(Grow up, raise)=</a:t>
            </a:r>
            <a:r>
              <a:rPr lang="ko-KR" altLang="en-US" sz="2000" dirty="0"/>
              <a:t> 자라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r>
              <a:rPr lang="en-US" altLang="ko-KR" sz="2000" dirty="0"/>
              <a:t>[</a:t>
            </a:r>
            <a:r>
              <a:rPr lang="en-US" altLang="ko-KR" sz="2000" dirty="0" err="1"/>
              <a:t>jarada</a:t>
            </a:r>
            <a:r>
              <a:rPr lang="en-US" altLang="ko-KR" sz="2000" dirty="0"/>
              <a:t>]</a:t>
            </a:r>
          </a:p>
          <a:p>
            <a:r>
              <a:rPr lang="ko-KR" altLang="en-US" sz="2000" dirty="0"/>
              <a:t>나오다</a:t>
            </a:r>
            <a:r>
              <a:rPr lang="en-US" altLang="ko-KR" sz="2000" dirty="0"/>
              <a:t>(Graduate)=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나오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r>
              <a:rPr lang="en-US" altLang="ko-KR" sz="2000" dirty="0"/>
              <a:t>[</a:t>
            </a:r>
            <a:r>
              <a:rPr lang="en-US" altLang="ko-KR" sz="2000" dirty="0" err="1"/>
              <a:t>na</a:t>
            </a:r>
            <a:r>
              <a:rPr lang="en-US" altLang="ko-KR" sz="2000" dirty="0"/>
              <a:t> o da]</a:t>
            </a:r>
          </a:p>
          <a:p>
            <a:r>
              <a:rPr lang="ko-KR" altLang="en-US" sz="2000" dirty="0"/>
              <a:t>전공하다</a:t>
            </a:r>
            <a:r>
              <a:rPr lang="en-US" altLang="ko-KR" sz="2000" dirty="0"/>
              <a:t>(Major in)=</a:t>
            </a:r>
            <a:r>
              <a:rPr lang="ko-KR" altLang="en-US" sz="2000" dirty="0"/>
              <a:t>전공하다</a:t>
            </a:r>
            <a:r>
              <a:rPr lang="en-US" altLang="ko-KR" sz="2000" dirty="0"/>
              <a:t> [jeon gong ha da]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14805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268071"/>
            <a:ext cx="3569073" cy="1664097"/>
          </a:xfrm>
        </p:spPr>
        <p:txBody>
          <a:bodyPr anchor="t">
            <a:no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과제 제출일이 언제까지야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is the dead</a:t>
            </a:r>
            <a:r>
              <a:rPr lang="cs-CZ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-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line of assignment?”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gwaje jechuriri eonjekkajiya]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 언제까지야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158563" y="2031849"/>
            <a:ext cx="3696261" cy="2540151"/>
          </a:xfrm>
          <a:custGeom>
            <a:avLst/>
            <a:gdLst>
              <a:gd name="connsiteX0" fmla="*/ 0 w 3696261"/>
              <a:gd name="connsiteY0" fmla="*/ 0 h 2540151"/>
              <a:gd name="connsiteX1" fmla="*/ 505156 w 3696261"/>
              <a:gd name="connsiteY1" fmla="*/ 0 h 2540151"/>
              <a:gd name="connsiteX2" fmla="*/ 1195124 w 3696261"/>
              <a:gd name="connsiteY2" fmla="*/ 0 h 2540151"/>
              <a:gd name="connsiteX3" fmla="*/ 1811168 w 3696261"/>
              <a:gd name="connsiteY3" fmla="*/ 0 h 2540151"/>
              <a:gd name="connsiteX4" fmla="*/ 2427211 w 3696261"/>
              <a:gd name="connsiteY4" fmla="*/ 0 h 2540151"/>
              <a:gd name="connsiteX5" fmla="*/ 2969330 w 3696261"/>
              <a:gd name="connsiteY5" fmla="*/ 0 h 2540151"/>
              <a:gd name="connsiteX6" fmla="*/ 3696261 w 3696261"/>
              <a:gd name="connsiteY6" fmla="*/ 0 h 2540151"/>
              <a:gd name="connsiteX7" fmla="*/ 3696261 w 3696261"/>
              <a:gd name="connsiteY7" fmla="*/ 584235 h 2540151"/>
              <a:gd name="connsiteX8" fmla="*/ 3696261 w 3696261"/>
              <a:gd name="connsiteY8" fmla="*/ 1219272 h 2540151"/>
              <a:gd name="connsiteX9" fmla="*/ 3696261 w 3696261"/>
              <a:gd name="connsiteY9" fmla="*/ 1879712 h 2540151"/>
              <a:gd name="connsiteX10" fmla="*/ 3696261 w 3696261"/>
              <a:gd name="connsiteY10" fmla="*/ 2540151 h 2540151"/>
              <a:gd name="connsiteX11" fmla="*/ 3080218 w 3696261"/>
              <a:gd name="connsiteY11" fmla="*/ 2540151 h 2540151"/>
              <a:gd name="connsiteX12" fmla="*/ 2501137 w 3696261"/>
              <a:gd name="connsiteY12" fmla="*/ 2540151 h 2540151"/>
              <a:gd name="connsiteX13" fmla="*/ 1885093 w 3696261"/>
              <a:gd name="connsiteY13" fmla="*/ 2540151 h 2540151"/>
              <a:gd name="connsiteX14" fmla="*/ 1342975 w 3696261"/>
              <a:gd name="connsiteY14" fmla="*/ 2540151 h 2540151"/>
              <a:gd name="connsiteX15" fmla="*/ 726931 w 3696261"/>
              <a:gd name="connsiteY15" fmla="*/ 2540151 h 2540151"/>
              <a:gd name="connsiteX16" fmla="*/ 0 w 3696261"/>
              <a:gd name="connsiteY16" fmla="*/ 2540151 h 2540151"/>
              <a:gd name="connsiteX17" fmla="*/ 0 w 3696261"/>
              <a:gd name="connsiteY17" fmla="*/ 1854310 h 2540151"/>
              <a:gd name="connsiteX18" fmla="*/ 0 w 3696261"/>
              <a:gd name="connsiteY18" fmla="*/ 1244674 h 2540151"/>
              <a:gd name="connsiteX19" fmla="*/ 0 w 3696261"/>
              <a:gd name="connsiteY19" fmla="*/ 635038 h 2540151"/>
              <a:gd name="connsiteX20" fmla="*/ 0 w 3696261"/>
              <a:gd name="connsiteY20" fmla="*/ 0 h 25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6261" h="2540151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72140" y="235477"/>
                  <a:pt x="3690968" y="338793"/>
                  <a:pt x="3696261" y="584235"/>
                </a:cubicBezTo>
                <a:cubicBezTo>
                  <a:pt x="3701554" y="829678"/>
                  <a:pt x="3689994" y="1015946"/>
                  <a:pt x="3696261" y="1219272"/>
                </a:cubicBezTo>
                <a:cubicBezTo>
                  <a:pt x="3702528" y="1422598"/>
                  <a:pt x="3682930" y="1579838"/>
                  <a:pt x="3696261" y="1879712"/>
                </a:cubicBezTo>
                <a:cubicBezTo>
                  <a:pt x="3709592" y="2179586"/>
                  <a:pt x="3716699" y="2226827"/>
                  <a:pt x="3696261" y="2540151"/>
                </a:cubicBezTo>
                <a:cubicBezTo>
                  <a:pt x="3561609" y="2539055"/>
                  <a:pt x="3323594" y="2564409"/>
                  <a:pt x="3080218" y="2540151"/>
                </a:cubicBezTo>
                <a:cubicBezTo>
                  <a:pt x="2836842" y="2515893"/>
                  <a:pt x="2705310" y="2557172"/>
                  <a:pt x="2501137" y="2540151"/>
                </a:cubicBezTo>
                <a:cubicBezTo>
                  <a:pt x="2296964" y="2523130"/>
                  <a:pt x="2097968" y="2534823"/>
                  <a:pt x="1885093" y="2540151"/>
                </a:cubicBezTo>
                <a:cubicBezTo>
                  <a:pt x="1672218" y="2545479"/>
                  <a:pt x="1604013" y="2535837"/>
                  <a:pt x="1342975" y="2540151"/>
                </a:cubicBezTo>
                <a:cubicBezTo>
                  <a:pt x="1081937" y="2544465"/>
                  <a:pt x="961816" y="2531631"/>
                  <a:pt x="726931" y="2540151"/>
                </a:cubicBezTo>
                <a:cubicBezTo>
                  <a:pt x="492046" y="2548671"/>
                  <a:pt x="233630" y="2506059"/>
                  <a:pt x="0" y="2540151"/>
                </a:cubicBezTo>
                <a:cubicBezTo>
                  <a:pt x="-14080" y="2208490"/>
                  <a:pt x="-21289" y="2017647"/>
                  <a:pt x="0" y="1854310"/>
                </a:cubicBezTo>
                <a:cubicBezTo>
                  <a:pt x="21289" y="1690973"/>
                  <a:pt x="7552" y="1377329"/>
                  <a:pt x="0" y="1244674"/>
                </a:cubicBezTo>
                <a:cubicBezTo>
                  <a:pt x="-7552" y="1112019"/>
                  <a:pt x="17911" y="780179"/>
                  <a:pt x="0" y="635038"/>
                </a:cubicBezTo>
                <a:cubicBezTo>
                  <a:pt x="-17911" y="489897"/>
                  <a:pt x="6805" y="25884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C85BB23-2865-AC1D-2179-AF191290F006}"/>
              </a:ext>
            </a:extLst>
          </p:cNvPr>
          <p:cNvSpPr txBox="1">
            <a:spLocks/>
          </p:cNvSpPr>
          <p:nvPr/>
        </p:nvSpPr>
        <p:spPr>
          <a:xfrm>
            <a:off x="4087625" y="2259106"/>
            <a:ext cx="3569073" cy="16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장학금을 받으려면 어떤 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기준을 충족해야 하나요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Which criteria should be met to get a scholarship?”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janghakgeumeul badeuryeomyeon eotteon gijuneul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chungjokaeyahanayo]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받으려면 어떤 기준을 충족해야 하나요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A52016-AF90-D9B7-8D01-9A3509C2F42C}"/>
              </a:ext>
            </a:extLst>
          </p:cNvPr>
          <p:cNvSpPr/>
          <p:nvPr/>
        </p:nvSpPr>
        <p:spPr>
          <a:xfrm>
            <a:off x="4102753" y="2022884"/>
            <a:ext cx="3696261" cy="4324128"/>
          </a:xfrm>
          <a:custGeom>
            <a:avLst/>
            <a:gdLst>
              <a:gd name="connsiteX0" fmla="*/ 0 w 3696261"/>
              <a:gd name="connsiteY0" fmla="*/ 0 h 4324128"/>
              <a:gd name="connsiteX1" fmla="*/ 505156 w 3696261"/>
              <a:gd name="connsiteY1" fmla="*/ 0 h 4324128"/>
              <a:gd name="connsiteX2" fmla="*/ 1195124 w 3696261"/>
              <a:gd name="connsiteY2" fmla="*/ 0 h 4324128"/>
              <a:gd name="connsiteX3" fmla="*/ 1811168 w 3696261"/>
              <a:gd name="connsiteY3" fmla="*/ 0 h 4324128"/>
              <a:gd name="connsiteX4" fmla="*/ 2427211 w 3696261"/>
              <a:gd name="connsiteY4" fmla="*/ 0 h 4324128"/>
              <a:gd name="connsiteX5" fmla="*/ 2969330 w 3696261"/>
              <a:gd name="connsiteY5" fmla="*/ 0 h 4324128"/>
              <a:gd name="connsiteX6" fmla="*/ 3696261 w 3696261"/>
              <a:gd name="connsiteY6" fmla="*/ 0 h 4324128"/>
              <a:gd name="connsiteX7" fmla="*/ 3696261 w 3696261"/>
              <a:gd name="connsiteY7" fmla="*/ 531250 h 4324128"/>
              <a:gd name="connsiteX8" fmla="*/ 3696261 w 3696261"/>
              <a:gd name="connsiteY8" fmla="*/ 1148983 h 4324128"/>
              <a:gd name="connsiteX9" fmla="*/ 3696261 w 3696261"/>
              <a:gd name="connsiteY9" fmla="*/ 1809956 h 4324128"/>
              <a:gd name="connsiteX10" fmla="*/ 3696261 w 3696261"/>
              <a:gd name="connsiteY10" fmla="*/ 2514172 h 4324128"/>
              <a:gd name="connsiteX11" fmla="*/ 3696261 w 3696261"/>
              <a:gd name="connsiteY11" fmla="*/ 3131904 h 4324128"/>
              <a:gd name="connsiteX12" fmla="*/ 3696261 w 3696261"/>
              <a:gd name="connsiteY12" fmla="*/ 3792878 h 4324128"/>
              <a:gd name="connsiteX13" fmla="*/ 3696261 w 3696261"/>
              <a:gd name="connsiteY13" fmla="*/ 4324128 h 4324128"/>
              <a:gd name="connsiteX14" fmla="*/ 3043255 w 3696261"/>
              <a:gd name="connsiteY14" fmla="*/ 4324128 h 4324128"/>
              <a:gd name="connsiteX15" fmla="*/ 2427211 w 3696261"/>
              <a:gd name="connsiteY15" fmla="*/ 4324128 h 4324128"/>
              <a:gd name="connsiteX16" fmla="*/ 1737243 w 3696261"/>
              <a:gd name="connsiteY16" fmla="*/ 4324128 h 4324128"/>
              <a:gd name="connsiteX17" fmla="*/ 1047274 w 3696261"/>
              <a:gd name="connsiteY17" fmla="*/ 4324128 h 4324128"/>
              <a:gd name="connsiteX18" fmla="*/ 0 w 3696261"/>
              <a:gd name="connsiteY18" fmla="*/ 4324128 h 4324128"/>
              <a:gd name="connsiteX19" fmla="*/ 0 w 3696261"/>
              <a:gd name="connsiteY19" fmla="*/ 3706395 h 4324128"/>
              <a:gd name="connsiteX20" fmla="*/ 0 w 3696261"/>
              <a:gd name="connsiteY20" fmla="*/ 3218387 h 4324128"/>
              <a:gd name="connsiteX21" fmla="*/ 0 w 3696261"/>
              <a:gd name="connsiteY21" fmla="*/ 2514172 h 4324128"/>
              <a:gd name="connsiteX22" fmla="*/ 0 w 3696261"/>
              <a:gd name="connsiteY22" fmla="*/ 1809956 h 4324128"/>
              <a:gd name="connsiteX23" fmla="*/ 0 w 3696261"/>
              <a:gd name="connsiteY23" fmla="*/ 1235465 h 4324128"/>
              <a:gd name="connsiteX24" fmla="*/ 0 w 3696261"/>
              <a:gd name="connsiteY24" fmla="*/ 704215 h 4324128"/>
              <a:gd name="connsiteX25" fmla="*/ 0 w 3696261"/>
              <a:gd name="connsiteY25" fmla="*/ 0 h 43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96261" h="4324128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87505" y="109782"/>
                  <a:pt x="3678772" y="290679"/>
                  <a:pt x="3696261" y="531250"/>
                </a:cubicBezTo>
                <a:cubicBezTo>
                  <a:pt x="3713751" y="771821"/>
                  <a:pt x="3694276" y="967281"/>
                  <a:pt x="3696261" y="1148983"/>
                </a:cubicBezTo>
                <a:cubicBezTo>
                  <a:pt x="3698246" y="1330685"/>
                  <a:pt x="3699480" y="1531217"/>
                  <a:pt x="3696261" y="1809956"/>
                </a:cubicBezTo>
                <a:cubicBezTo>
                  <a:pt x="3693042" y="2088695"/>
                  <a:pt x="3661353" y="2337228"/>
                  <a:pt x="3696261" y="2514172"/>
                </a:cubicBezTo>
                <a:cubicBezTo>
                  <a:pt x="3731169" y="2691116"/>
                  <a:pt x="3688573" y="2852164"/>
                  <a:pt x="3696261" y="3131904"/>
                </a:cubicBezTo>
                <a:cubicBezTo>
                  <a:pt x="3703949" y="3411644"/>
                  <a:pt x="3673031" y="3620856"/>
                  <a:pt x="3696261" y="3792878"/>
                </a:cubicBezTo>
                <a:cubicBezTo>
                  <a:pt x="3719491" y="3964900"/>
                  <a:pt x="3685088" y="4149933"/>
                  <a:pt x="3696261" y="4324128"/>
                </a:cubicBezTo>
                <a:cubicBezTo>
                  <a:pt x="3452544" y="4345289"/>
                  <a:pt x="3201989" y="4298763"/>
                  <a:pt x="3043255" y="4324128"/>
                </a:cubicBezTo>
                <a:cubicBezTo>
                  <a:pt x="2884521" y="4349493"/>
                  <a:pt x="2662096" y="4315608"/>
                  <a:pt x="2427211" y="4324128"/>
                </a:cubicBezTo>
                <a:cubicBezTo>
                  <a:pt x="2192326" y="4332648"/>
                  <a:pt x="2014236" y="4316666"/>
                  <a:pt x="1737243" y="4324128"/>
                </a:cubicBezTo>
                <a:cubicBezTo>
                  <a:pt x="1460250" y="4331590"/>
                  <a:pt x="1256409" y="4356429"/>
                  <a:pt x="1047274" y="4324128"/>
                </a:cubicBezTo>
                <a:cubicBezTo>
                  <a:pt x="838139" y="4291827"/>
                  <a:pt x="381088" y="4362105"/>
                  <a:pt x="0" y="4324128"/>
                </a:cubicBezTo>
                <a:cubicBezTo>
                  <a:pt x="-1918" y="4053159"/>
                  <a:pt x="-12118" y="3904438"/>
                  <a:pt x="0" y="3706395"/>
                </a:cubicBezTo>
                <a:cubicBezTo>
                  <a:pt x="12118" y="3508352"/>
                  <a:pt x="5966" y="3323892"/>
                  <a:pt x="0" y="3218387"/>
                </a:cubicBezTo>
                <a:cubicBezTo>
                  <a:pt x="-5966" y="3112882"/>
                  <a:pt x="-26020" y="2672092"/>
                  <a:pt x="0" y="2514172"/>
                </a:cubicBezTo>
                <a:cubicBezTo>
                  <a:pt x="26020" y="2356253"/>
                  <a:pt x="23266" y="2067750"/>
                  <a:pt x="0" y="1809956"/>
                </a:cubicBezTo>
                <a:cubicBezTo>
                  <a:pt x="-23266" y="1552162"/>
                  <a:pt x="2254" y="1476421"/>
                  <a:pt x="0" y="1235465"/>
                </a:cubicBezTo>
                <a:cubicBezTo>
                  <a:pt x="-2254" y="994509"/>
                  <a:pt x="-26463" y="869989"/>
                  <a:pt x="0" y="704215"/>
                </a:cubicBezTo>
                <a:cubicBezTo>
                  <a:pt x="26463" y="538441"/>
                  <a:pt x="-7170" y="2050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259BCA75-957D-ABFC-EE2A-728C41C32F4B}"/>
              </a:ext>
            </a:extLst>
          </p:cNvPr>
          <p:cNvSpPr txBox="1">
            <a:spLocks/>
          </p:cNvSpPr>
          <p:nvPr/>
        </p:nvSpPr>
        <p:spPr>
          <a:xfrm>
            <a:off x="8136310" y="2259106"/>
            <a:ext cx="3696261" cy="16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오늘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팀플하러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가야 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br>
              <a:rPr lang="ko-KR" altLang="en-US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have to go to the team</a:t>
            </a:r>
            <a:b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meeting today.”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oneul timpeulhareo gayahae]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:→(when) (what)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하러 가야 해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FC6AA87-66D7-F5F6-07FA-4EC249CDD066}"/>
              </a:ext>
            </a:extLst>
          </p:cNvPr>
          <p:cNvSpPr/>
          <p:nvPr/>
        </p:nvSpPr>
        <p:spPr>
          <a:xfrm>
            <a:off x="8151438" y="2022884"/>
            <a:ext cx="3696261" cy="2549116"/>
          </a:xfrm>
          <a:custGeom>
            <a:avLst/>
            <a:gdLst>
              <a:gd name="connsiteX0" fmla="*/ 0 w 3696261"/>
              <a:gd name="connsiteY0" fmla="*/ 0 h 2549116"/>
              <a:gd name="connsiteX1" fmla="*/ 505156 w 3696261"/>
              <a:gd name="connsiteY1" fmla="*/ 0 h 2549116"/>
              <a:gd name="connsiteX2" fmla="*/ 1195124 w 3696261"/>
              <a:gd name="connsiteY2" fmla="*/ 0 h 2549116"/>
              <a:gd name="connsiteX3" fmla="*/ 1811168 w 3696261"/>
              <a:gd name="connsiteY3" fmla="*/ 0 h 2549116"/>
              <a:gd name="connsiteX4" fmla="*/ 2427211 w 3696261"/>
              <a:gd name="connsiteY4" fmla="*/ 0 h 2549116"/>
              <a:gd name="connsiteX5" fmla="*/ 2969330 w 3696261"/>
              <a:gd name="connsiteY5" fmla="*/ 0 h 2549116"/>
              <a:gd name="connsiteX6" fmla="*/ 3696261 w 3696261"/>
              <a:gd name="connsiteY6" fmla="*/ 0 h 2549116"/>
              <a:gd name="connsiteX7" fmla="*/ 3696261 w 3696261"/>
              <a:gd name="connsiteY7" fmla="*/ 586297 h 2549116"/>
              <a:gd name="connsiteX8" fmla="*/ 3696261 w 3696261"/>
              <a:gd name="connsiteY8" fmla="*/ 1223576 h 2549116"/>
              <a:gd name="connsiteX9" fmla="*/ 3696261 w 3696261"/>
              <a:gd name="connsiteY9" fmla="*/ 1886346 h 2549116"/>
              <a:gd name="connsiteX10" fmla="*/ 3696261 w 3696261"/>
              <a:gd name="connsiteY10" fmla="*/ 2549116 h 2549116"/>
              <a:gd name="connsiteX11" fmla="*/ 3080218 w 3696261"/>
              <a:gd name="connsiteY11" fmla="*/ 2549116 h 2549116"/>
              <a:gd name="connsiteX12" fmla="*/ 2501137 w 3696261"/>
              <a:gd name="connsiteY12" fmla="*/ 2549116 h 2549116"/>
              <a:gd name="connsiteX13" fmla="*/ 1885093 w 3696261"/>
              <a:gd name="connsiteY13" fmla="*/ 2549116 h 2549116"/>
              <a:gd name="connsiteX14" fmla="*/ 1342975 w 3696261"/>
              <a:gd name="connsiteY14" fmla="*/ 2549116 h 2549116"/>
              <a:gd name="connsiteX15" fmla="*/ 726931 w 3696261"/>
              <a:gd name="connsiteY15" fmla="*/ 2549116 h 2549116"/>
              <a:gd name="connsiteX16" fmla="*/ 0 w 3696261"/>
              <a:gd name="connsiteY16" fmla="*/ 2549116 h 2549116"/>
              <a:gd name="connsiteX17" fmla="*/ 0 w 3696261"/>
              <a:gd name="connsiteY17" fmla="*/ 1860855 h 2549116"/>
              <a:gd name="connsiteX18" fmla="*/ 0 w 3696261"/>
              <a:gd name="connsiteY18" fmla="*/ 1249067 h 2549116"/>
              <a:gd name="connsiteX19" fmla="*/ 0 w 3696261"/>
              <a:gd name="connsiteY19" fmla="*/ 637279 h 2549116"/>
              <a:gd name="connsiteX20" fmla="*/ 0 w 3696261"/>
              <a:gd name="connsiteY20" fmla="*/ 0 h 25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6261" h="2549116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69476" y="263644"/>
                  <a:pt x="3697569" y="322755"/>
                  <a:pt x="3696261" y="586297"/>
                </a:cubicBezTo>
                <a:cubicBezTo>
                  <a:pt x="3694953" y="849839"/>
                  <a:pt x="3708365" y="934141"/>
                  <a:pt x="3696261" y="1223576"/>
                </a:cubicBezTo>
                <a:cubicBezTo>
                  <a:pt x="3684157" y="1513011"/>
                  <a:pt x="3728522" y="1703314"/>
                  <a:pt x="3696261" y="1886346"/>
                </a:cubicBezTo>
                <a:cubicBezTo>
                  <a:pt x="3664001" y="2069378"/>
                  <a:pt x="3727031" y="2402551"/>
                  <a:pt x="3696261" y="2549116"/>
                </a:cubicBezTo>
                <a:cubicBezTo>
                  <a:pt x="3561609" y="2548020"/>
                  <a:pt x="3323594" y="2573374"/>
                  <a:pt x="3080218" y="2549116"/>
                </a:cubicBezTo>
                <a:cubicBezTo>
                  <a:pt x="2836842" y="2524858"/>
                  <a:pt x="2705310" y="2566137"/>
                  <a:pt x="2501137" y="2549116"/>
                </a:cubicBezTo>
                <a:cubicBezTo>
                  <a:pt x="2296964" y="2532095"/>
                  <a:pt x="2097968" y="2543788"/>
                  <a:pt x="1885093" y="2549116"/>
                </a:cubicBezTo>
                <a:cubicBezTo>
                  <a:pt x="1672218" y="2554444"/>
                  <a:pt x="1604013" y="2544802"/>
                  <a:pt x="1342975" y="2549116"/>
                </a:cubicBezTo>
                <a:cubicBezTo>
                  <a:pt x="1081937" y="2553430"/>
                  <a:pt x="961816" y="2540596"/>
                  <a:pt x="726931" y="2549116"/>
                </a:cubicBezTo>
                <a:cubicBezTo>
                  <a:pt x="492046" y="2557636"/>
                  <a:pt x="233630" y="2515024"/>
                  <a:pt x="0" y="2549116"/>
                </a:cubicBezTo>
                <a:cubicBezTo>
                  <a:pt x="-1061" y="2258365"/>
                  <a:pt x="-28840" y="2191769"/>
                  <a:pt x="0" y="1860855"/>
                </a:cubicBezTo>
                <a:cubicBezTo>
                  <a:pt x="28840" y="1529941"/>
                  <a:pt x="50" y="1541932"/>
                  <a:pt x="0" y="1249067"/>
                </a:cubicBezTo>
                <a:cubicBezTo>
                  <a:pt x="-50" y="956202"/>
                  <a:pt x="14994" y="798509"/>
                  <a:pt x="0" y="637279"/>
                </a:cubicBezTo>
                <a:cubicBezTo>
                  <a:pt x="-14994" y="476049"/>
                  <a:pt x="4115" y="197191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308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2545638" y="31597"/>
            <a:ext cx="3614366" cy="121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Which criteria should be met to get </a:t>
            </a:r>
            <a:r>
              <a:rPr lang="en-US" altLang="ko-KR" dirty="0">
                <a:solidFill>
                  <a:srgbClr val="00B0F0"/>
                </a:solidFill>
              </a:rPr>
              <a:t>~ 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 </a:t>
            </a:r>
            <a:r>
              <a:rPr lang="ko-KR" altLang="en-US" dirty="0">
                <a:solidFill>
                  <a:schemeClr val="bg1"/>
                </a:solidFill>
              </a:rPr>
              <a:t>을</a:t>
            </a:r>
            <a:r>
              <a:rPr lang="en-US" altLang="ko-KR" dirty="0">
                <a:solidFill>
                  <a:schemeClr val="bg1"/>
                </a:solidFill>
              </a:rPr>
              <a:t>/</a:t>
            </a:r>
            <a:r>
              <a:rPr lang="ko-KR" altLang="en-US" dirty="0">
                <a:solidFill>
                  <a:schemeClr val="bg1"/>
                </a:solidFill>
              </a:rPr>
              <a:t>를 받으려면 어떤 기준을 충족해야 하나요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2545638" y="135081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Which criteria should be met to get </a:t>
            </a:r>
            <a:r>
              <a:rPr lang="en-US" altLang="ko-KR" sz="2000" dirty="0">
                <a:solidFill>
                  <a:srgbClr val="00B0F0"/>
                </a:solidFill>
              </a:rPr>
              <a:t>credits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학점</a:t>
            </a:r>
            <a:r>
              <a:rPr lang="ko-KR" altLang="en-US" sz="2000" dirty="0">
                <a:solidFill>
                  <a:schemeClr val="tx1"/>
                </a:solidFill>
              </a:rPr>
              <a:t>을 받으려면 어떤 기준을 충족해야 하나요</a:t>
            </a:r>
            <a:r>
              <a:rPr lang="en-US" altLang="ko-KR" sz="2000" dirty="0">
                <a:solidFill>
                  <a:schemeClr val="tx1"/>
                </a:solidFill>
              </a:rPr>
              <a:t>? [</a:t>
            </a:r>
            <a:r>
              <a:rPr lang="en-US" altLang="ko-KR" sz="2000" dirty="0" err="1">
                <a:solidFill>
                  <a:schemeClr val="tx1"/>
                </a:solidFill>
              </a:rPr>
              <a:t>hakjeomeul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badeuryeomyeon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eotteon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gijuneul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chungjokaeya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hanayo</a:t>
            </a:r>
            <a:r>
              <a:rPr lang="en-US" altLang="ko-KR" sz="2000" dirty="0">
                <a:solidFill>
                  <a:schemeClr val="tx1"/>
                </a:solidFill>
              </a:rPr>
              <a:t>?]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Which criteria should be met to get </a:t>
            </a:r>
            <a:r>
              <a:rPr lang="en-US" altLang="ko-KR" sz="2000" dirty="0">
                <a:solidFill>
                  <a:srgbClr val="00B0F0"/>
                </a:solidFill>
              </a:rPr>
              <a:t>bonus point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추가 점수</a:t>
            </a:r>
            <a:r>
              <a:rPr lang="ko-KR" altLang="en-US" sz="2000" dirty="0">
                <a:solidFill>
                  <a:schemeClr val="tx1"/>
                </a:solidFill>
              </a:rPr>
              <a:t>를 받으려면 어떤 기준을 충족해야 하나요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dirty="0" err="1">
                <a:solidFill>
                  <a:schemeClr val="tx1"/>
                </a:solidFill>
              </a:rPr>
              <a:t>chuga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jeomsu-reul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badeuryeomyeon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eotteon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gijuneul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chungjokaeya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hanayo</a:t>
            </a:r>
            <a:r>
              <a:rPr lang="en-US" altLang="ko-KR" sz="2000" dirty="0">
                <a:solidFill>
                  <a:schemeClr val="tx1"/>
                </a:solidFill>
              </a:rPr>
              <a:t>?]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8490A5-B665-7A4B-964D-4D899C5C345C}"/>
              </a:ext>
            </a:extLst>
          </p:cNvPr>
          <p:cNvSpPr/>
          <p:nvPr/>
        </p:nvSpPr>
        <p:spPr>
          <a:xfrm>
            <a:off x="6530618" y="31597"/>
            <a:ext cx="3614366" cy="120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50" dirty="0"/>
              <a:t>I have to go to </a:t>
            </a:r>
            <a:r>
              <a:rPr lang="en-US" altLang="ko-KR" sz="1950" dirty="0">
                <a:solidFill>
                  <a:srgbClr val="00B0F0"/>
                </a:solidFill>
              </a:rPr>
              <a:t>(schedule)</a:t>
            </a:r>
            <a:r>
              <a:rPr lang="en-US" altLang="ko-KR" sz="1950" dirty="0"/>
              <a:t> </a:t>
            </a:r>
            <a:r>
              <a:rPr lang="en-US" altLang="ko-KR" sz="1950" u="sng" dirty="0"/>
              <a:t>(time)</a:t>
            </a:r>
            <a:r>
              <a:rPr lang="en-US" altLang="ko-KR" sz="1950" dirty="0"/>
              <a:t>.</a:t>
            </a:r>
          </a:p>
          <a:p>
            <a:pPr algn="ctr"/>
            <a:r>
              <a:rPr lang="en-US" altLang="ko-KR" sz="1950" u="sng" dirty="0"/>
              <a:t>(time)</a:t>
            </a:r>
            <a:r>
              <a:rPr lang="en-US" altLang="ko-KR" sz="1950" dirty="0"/>
              <a:t> </a:t>
            </a:r>
            <a:r>
              <a:rPr lang="en-US" altLang="ko-KR" sz="1950" dirty="0">
                <a:solidFill>
                  <a:srgbClr val="00B0F0"/>
                </a:solidFill>
              </a:rPr>
              <a:t>(schedule)</a:t>
            </a:r>
            <a:r>
              <a:rPr lang="ko-KR" altLang="en-US" sz="1950" dirty="0"/>
              <a:t>러 가야 해</a:t>
            </a:r>
            <a:r>
              <a:rPr lang="en-US" altLang="ko-KR" sz="1950" dirty="0"/>
              <a:t>.</a:t>
            </a:r>
            <a:endParaRPr lang="ko-KR" altLang="en-US" sz="195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CC5C8-6055-5D49-6084-4519D44D7A72}"/>
              </a:ext>
            </a:extLst>
          </p:cNvPr>
          <p:cNvSpPr/>
          <p:nvPr/>
        </p:nvSpPr>
        <p:spPr>
          <a:xfrm>
            <a:off x="6530618" y="134185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 have to go to </a:t>
            </a:r>
            <a:r>
              <a:rPr lang="en-US" altLang="ko-KR" sz="2000" dirty="0">
                <a:solidFill>
                  <a:srgbClr val="00B0F0"/>
                </a:solidFill>
              </a:rPr>
              <a:t>eat dinner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u="sng" dirty="0">
                <a:solidFill>
                  <a:schemeClr val="tx1"/>
                </a:solidFill>
              </a:rPr>
              <a:t>now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u="sng" dirty="0">
                <a:solidFill>
                  <a:schemeClr val="tx1"/>
                </a:solidFill>
              </a:rPr>
              <a:t>지금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err="1">
                <a:solidFill>
                  <a:srgbClr val="00B0F0"/>
                </a:solidFill>
              </a:rPr>
              <a:t>저녁먹으</a:t>
            </a:r>
            <a:r>
              <a:rPr lang="ko-KR" altLang="en-US" sz="2000" dirty="0" err="1">
                <a:solidFill>
                  <a:schemeClr val="tx1"/>
                </a:solidFill>
              </a:rPr>
              <a:t>러</a:t>
            </a:r>
            <a:r>
              <a:rPr lang="ko-KR" altLang="en-US" sz="2000" dirty="0">
                <a:solidFill>
                  <a:schemeClr val="tx1"/>
                </a:solidFill>
              </a:rPr>
              <a:t> 가야 해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dirty="0" err="1">
                <a:solidFill>
                  <a:schemeClr val="tx1"/>
                </a:solidFill>
              </a:rPr>
              <a:t>jigeum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jeonyeongmeogeuro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gaya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hae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 have to go to </a:t>
            </a:r>
            <a:r>
              <a:rPr lang="en-US" altLang="ko-KR" sz="2000" dirty="0">
                <a:solidFill>
                  <a:srgbClr val="00B0F0"/>
                </a:solidFill>
              </a:rPr>
              <a:t>take a quiz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u="sng" dirty="0">
                <a:solidFill>
                  <a:schemeClr val="tx1"/>
                </a:solidFill>
              </a:rPr>
              <a:t>tomorrow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u="sng" dirty="0">
                <a:solidFill>
                  <a:schemeClr val="tx1"/>
                </a:solidFill>
              </a:rPr>
              <a:t>내일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rgbClr val="00B0F0"/>
                </a:solidFill>
              </a:rPr>
              <a:t>퀴즈 보러</a:t>
            </a:r>
            <a:r>
              <a:rPr lang="ko-KR" altLang="en-US" sz="2000" dirty="0">
                <a:solidFill>
                  <a:schemeClr val="tx1"/>
                </a:solidFill>
              </a:rPr>
              <a:t> 가야 해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dirty="0" err="1">
                <a:solidFill>
                  <a:schemeClr val="tx1"/>
                </a:solidFill>
              </a:rPr>
              <a:t>naeil</a:t>
            </a:r>
            <a:r>
              <a:rPr lang="en-US" altLang="ko-KR" sz="2000" dirty="0">
                <a:solidFill>
                  <a:schemeClr val="tx1"/>
                </a:solidFill>
              </a:rPr>
              <a:t> (</a:t>
            </a:r>
            <a:r>
              <a:rPr lang="en-US" altLang="ko-KR" sz="2000" i="1" dirty="0">
                <a:solidFill>
                  <a:schemeClr val="tx1"/>
                </a:solidFill>
              </a:rPr>
              <a:t>Quiz)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boreo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gaya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hae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추가 점수 </a:t>
            </a:r>
            <a:r>
              <a:rPr lang="en-US" altLang="ko-KR" dirty="0"/>
              <a:t>– bonus point / </a:t>
            </a:r>
            <a:r>
              <a:rPr lang="ko-KR" altLang="en-US" dirty="0"/>
              <a:t>지금 </a:t>
            </a:r>
            <a:r>
              <a:rPr lang="en-US" altLang="ko-KR" dirty="0"/>
              <a:t>– now / </a:t>
            </a:r>
            <a:r>
              <a:rPr lang="ko-KR" altLang="en-US" dirty="0"/>
              <a:t>퀴즈 </a:t>
            </a:r>
            <a:r>
              <a:rPr lang="en-US" altLang="ko-KR" dirty="0"/>
              <a:t>- quiz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59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268071"/>
            <a:ext cx="3569073" cy="1664097"/>
          </a:xfrm>
        </p:spPr>
        <p:txBody>
          <a:bodyPr anchor="t">
            <a:no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오늘 같이 과제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Do you want to work</a:t>
            </a:r>
            <a:b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together today?”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oneul gachi gwaje hallae]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:→(when)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같이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158563" y="2031849"/>
            <a:ext cx="3696261" cy="2540151"/>
          </a:xfrm>
          <a:custGeom>
            <a:avLst/>
            <a:gdLst>
              <a:gd name="connsiteX0" fmla="*/ 0 w 3696261"/>
              <a:gd name="connsiteY0" fmla="*/ 0 h 2540151"/>
              <a:gd name="connsiteX1" fmla="*/ 505156 w 3696261"/>
              <a:gd name="connsiteY1" fmla="*/ 0 h 2540151"/>
              <a:gd name="connsiteX2" fmla="*/ 1195124 w 3696261"/>
              <a:gd name="connsiteY2" fmla="*/ 0 h 2540151"/>
              <a:gd name="connsiteX3" fmla="*/ 1811168 w 3696261"/>
              <a:gd name="connsiteY3" fmla="*/ 0 h 2540151"/>
              <a:gd name="connsiteX4" fmla="*/ 2427211 w 3696261"/>
              <a:gd name="connsiteY4" fmla="*/ 0 h 2540151"/>
              <a:gd name="connsiteX5" fmla="*/ 2969330 w 3696261"/>
              <a:gd name="connsiteY5" fmla="*/ 0 h 2540151"/>
              <a:gd name="connsiteX6" fmla="*/ 3696261 w 3696261"/>
              <a:gd name="connsiteY6" fmla="*/ 0 h 2540151"/>
              <a:gd name="connsiteX7" fmla="*/ 3696261 w 3696261"/>
              <a:gd name="connsiteY7" fmla="*/ 584235 h 2540151"/>
              <a:gd name="connsiteX8" fmla="*/ 3696261 w 3696261"/>
              <a:gd name="connsiteY8" fmla="*/ 1219272 h 2540151"/>
              <a:gd name="connsiteX9" fmla="*/ 3696261 w 3696261"/>
              <a:gd name="connsiteY9" fmla="*/ 1879712 h 2540151"/>
              <a:gd name="connsiteX10" fmla="*/ 3696261 w 3696261"/>
              <a:gd name="connsiteY10" fmla="*/ 2540151 h 2540151"/>
              <a:gd name="connsiteX11" fmla="*/ 3080218 w 3696261"/>
              <a:gd name="connsiteY11" fmla="*/ 2540151 h 2540151"/>
              <a:gd name="connsiteX12" fmla="*/ 2501137 w 3696261"/>
              <a:gd name="connsiteY12" fmla="*/ 2540151 h 2540151"/>
              <a:gd name="connsiteX13" fmla="*/ 1885093 w 3696261"/>
              <a:gd name="connsiteY13" fmla="*/ 2540151 h 2540151"/>
              <a:gd name="connsiteX14" fmla="*/ 1342975 w 3696261"/>
              <a:gd name="connsiteY14" fmla="*/ 2540151 h 2540151"/>
              <a:gd name="connsiteX15" fmla="*/ 726931 w 3696261"/>
              <a:gd name="connsiteY15" fmla="*/ 2540151 h 2540151"/>
              <a:gd name="connsiteX16" fmla="*/ 0 w 3696261"/>
              <a:gd name="connsiteY16" fmla="*/ 2540151 h 2540151"/>
              <a:gd name="connsiteX17" fmla="*/ 0 w 3696261"/>
              <a:gd name="connsiteY17" fmla="*/ 1854310 h 2540151"/>
              <a:gd name="connsiteX18" fmla="*/ 0 w 3696261"/>
              <a:gd name="connsiteY18" fmla="*/ 1244674 h 2540151"/>
              <a:gd name="connsiteX19" fmla="*/ 0 w 3696261"/>
              <a:gd name="connsiteY19" fmla="*/ 635038 h 2540151"/>
              <a:gd name="connsiteX20" fmla="*/ 0 w 3696261"/>
              <a:gd name="connsiteY20" fmla="*/ 0 h 25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6261" h="2540151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72140" y="235477"/>
                  <a:pt x="3690968" y="338793"/>
                  <a:pt x="3696261" y="584235"/>
                </a:cubicBezTo>
                <a:cubicBezTo>
                  <a:pt x="3701554" y="829678"/>
                  <a:pt x="3689994" y="1015946"/>
                  <a:pt x="3696261" y="1219272"/>
                </a:cubicBezTo>
                <a:cubicBezTo>
                  <a:pt x="3702528" y="1422598"/>
                  <a:pt x="3682930" y="1579838"/>
                  <a:pt x="3696261" y="1879712"/>
                </a:cubicBezTo>
                <a:cubicBezTo>
                  <a:pt x="3709592" y="2179586"/>
                  <a:pt x="3716699" y="2226827"/>
                  <a:pt x="3696261" y="2540151"/>
                </a:cubicBezTo>
                <a:cubicBezTo>
                  <a:pt x="3561609" y="2539055"/>
                  <a:pt x="3323594" y="2564409"/>
                  <a:pt x="3080218" y="2540151"/>
                </a:cubicBezTo>
                <a:cubicBezTo>
                  <a:pt x="2836842" y="2515893"/>
                  <a:pt x="2705310" y="2557172"/>
                  <a:pt x="2501137" y="2540151"/>
                </a:cubicBezTo>
                <a:cubicBezTo>
                  <a:pt x="2296964" y="2523130"/>
                  <a:pt x="2097968" y="2534823"/>
                  <a:pt x="1885093" y="2540151"/>
                </a:cubicBezTo>
                <a:cubicBezTo>
                  <a:pt x="1672218" y="2545479"/>
                  <a:pt x="1604013" y="2535837"/>
                  <a:pt x="1342975" y="2540151"/>
                </a:cubicBezTo>
                <a:cubicBezTo>
                  <a:pt x="1081937" y="2544465"/>
                  <a:pt x="961816" y="2531631"/>
                  <a:pt x="726931" y="2540151"/>
                </a:cubicBezTo>
                <a:cubicBezTo>
                  <a:pt x="492046" y="2548671"/>
                  <a:pt x="233630" y="2506059"/>
                  <a:pt x="0" y="2540151"/>
                </a:cubicBezTo>
                <a:cubicBezTo>
                  <a:pt x="-14080" y="2208490"/>
                  <a:pt x="-21289" y="2017647"/>
                  <a:pt x="0" y="1854310"/>
                </a:cubicBezTo>
                <a:cubicBezTo>
                  <a:pt x="21289" y="1690973"/>
                  <a:pt x="7552" y="1377329"/>
                  <a:pt x="0" y="1244674"/>
                </a:cubicBezTo>
                <a:cubicBezTo>
                  <a:pt x="-7552" y="1112019"/>
                  <a:pt x="17911" y="780179"/>
                  <a:pt x="0" y="635038"/>
                </a:cubicBezTo>
                <a:cubicBezTo>
                  <a:pt x="-17911" y="489897"/>
                  <a:pt x="6805" y="25884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C85BB23-2865-AC1D-2179-AF191290F006}"/>
              </a:ext>
            </a:extLst>
          </p:cNvPr>
          <p:cNvSpPr txBox="1">
            <a:spLocks/>
          </p:cNvSpPr>
          <p:nvPr/>
        </p:nvSpPr>
        <p:spPr>
          <a:xfrm>
            <a:off x="4087625" y="2259106"/>
            <a:ext cx="3569073" cy="16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수업 끝나고 아르바이트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가야해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have to go for part time job after class.”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sueop kkeunnago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areubaiteu gayahae]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:→(what)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끝나고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where)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가야해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A52016-AF90-D9B7-8D01-9A3509C2F42C}"/>
              </a:ext>
            </a:extLst>
          </p:cNvPr>
          <p:cNvSpPr/>
          <p:nvPr/>
        </p:nvSpPr>
        <p:spPr>
          <a:xfrm>
            <a:off x="4102753" y="2022883"/>
            <a:ext cx="3696261" cy="3678669"/>
          </a:xfrm>
          <a:custGeom>
            <a:avLst/>
            <a:gdLst>
              <a:gd name="connsiteX0" fmla="*/ 0 w 3696261"/>
              <a:gd name="connsiteY0" fmla="*/ 0 h 3678669"/>
              <a:gd name="connsiteX1" fmla="*/ 505156 w 3696261"/>
              <a:gd name="connsiteY1" fmla="*/ 0 h 3678669"/>
              <a:gd name="connsiteX2" fmla="*/ 1195124 w 3696261"/>
              <a:gd name="connsiteY2" fmla="*/ 0 h 3678669"/>
              <a:gd name="connsiteX3" fmla="*/ 1811168 w 3696261"/>
              <a:gd name="connsiteY3" fmla="*/ 0 h 3678669"/>
              <a:gd name="connsiteX4" fmla="*/ 2427211 w 3696261"/>
              <a:gd name="connsiteY4" fmla="*/ 0 h 3678669"/>
              <a:gd name="connsiteX5" fmla="*/ 2969330 w 3696261"/>
              <a:gd name="connsiteY5" fmla="*/ 0 h 3678669"/>
              <a:gd name="connsiteX6" fmla="*/ 3696261 w 3696261"/>
              <a:gd name="connsiteY6" fmla="*/ 0 h 3678669"/>
              <a:gd name="connsiteX7" fmla="*/ 3696261 w 3696261"/>
              <a:gd name="connsiteY7" fmla="*/ 539538 h 3678669"/>
              <a:gd name="connsiteX8" fmla="*/ 3696261 w 3696261"/>
              <a:gd name="connsiteY8" fmla="*/ 1152650 h 3678669"/>
              <a:gd name="connsiteX9" fmla="*/ 3696261 w 3696261"/>
              <a:gd name="connsiteY9" fmla="*/ 1802548 h 3678669"/>
              <a:gd name="connsiteX10" fmla="*/ 3696261 w 3696261"/>
              <a:gd name="connsiteY10" fmla="*/ 2489233 h 3678669"/>
              <a:gd name="connsiteX11" fmla="*/ 3696261 w 3696261"/>
              <a:gd name="connsiteY11" fmla="*/ 3102344 h 3678669"/>
              <a:gd name="connsiteX12" fmla="*/ 3696261 w 3696261"/>
              <a:gd name="connsiteY12" fmla="*/ 3678669 h 3678669"/>
              <a:gd name="connsiteX13" fmla="*/ 3080218 w 3696261"/>
              <a:gd name="connsiteY13" fmla="*/ 3678669 h 3678669"/>
              <a:gd name="connsiteX14" fmla="*/ 2538099 w 3696261"/>
              <a:gd name="connsiteY14" fmla="*/ 3678669 h 3678669"/>
              <a:gd name="connsiteX15" fmla="*/ 1922056 w 3696261"/>
              <a:gd name="connsiteY15" fmla="*/ 3678669 h 3678669"/>
              <a:gd name="connsiteX16" fmla="*/ 1232087 w 3696261"/>
              <a:gd name="connsiteY16" fmla="*/ 3678669 h 3678669"/>
              <a:gd name="connsiteX17" fmla="*/ 542118 w 3696261"/>
              <a:gd name="connsiteY17" fmla="*/ 3678669 h 3678669"/>
              <a:gd name="connsiteX18" fmla="*/ 0 w 3696261"/>
              <a:gd name="connsiteY18" fmla="*/ 3678669 h 3678669"/>
              <a:gd name="connsiteX19" fmla="*/ 0 w 3696261"/>
              <a:gd name="connsiteY19" fmla="*/ 3065558 h 3678669"/>
              <a:gd name="connsiteX20" fmla="*/ 0 w 3696261"/>
              <a:gd name="connsiteY20" fmla="*/ 2562806 h 3678669"/>
              <a:gd name="connsiteX21" fmla="*/ 0 w 3696261"/>
              <a:gd name="connsiteY21" fmla="*/ 1876121 h 3678669"/>
              <a:gd name="connsiteX22" fmla="*/ 0 w 3696261"/>
              <a:gd name="connsiteY22" fmla="*/ 1189436 h 3678669"/>
              <a:gd name="connsiteX23" fmla="*/ 0 w 3696261"/>
              <a:gd name="connsiteY23" fmla="*/ 613112 h 3678669"/>
              <a:gd name="connsiteX24" fmla="*/ 0 w 3696261"/>
              <a:gd name="connsiteY24" fmla="*/ 0 h 36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6261" h="3678669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84408" y="122483"/>
                  <a:pt x="3720104" y="396429"/>
                  <a:pt x="3696261" y="539538"/>
                </a:cubicBezTo>
                <a:cubicBezTo>
                  <a:pt x="3672418" y="682647"/>
                  <a:pt x="3721289" y="949442"/>
                  <a:pt x="3696261" y="1152650"/>
                </a:cubicBezTo>
                <a:cubicBezTo>
                  <a:pt x="3671233" y="1355858"/>
                  <a:pt x="3670366" y="1654988"/>
                  <a:pt x="3696261" y="1802548"/>
                </a:cubicBezTo>
                <a:cubicBezTo>
                  <a:pt x="3722156" y="1950108"/>
                  <a:pt x="3690859" y="2217562"/>
                  <a:pt x="3696261" y="2489233"/>
                </a:cubicBezTo>
                <a:cubicBezTo>
                  <a:pt x="3701663" y="2760905"/>
                  <a:pt x="3700095" y="2857351"/>
                  <a:pt x="3696261" y="3102344"/>
                </a:cubicBezTo>
                <a:cubicBezTo>
                  <a:pt x="3692427" y="3347337"/>
                  <a:pt x="3704884" y="3423294"/>
                  <a:pt x="3696261" y="3678669"/>
                </a:cubicBezTo>
                <a:cubicBezTo>
                  <a:pt x="3458272" y="3704023"/>
                  <a:pt x="3288711" y="3671151"/>
                  <a:pt x="3080218" y="3678669"/>
                </a:cubicBezTo>
                <a:cubicBezTo>
                  <a:pt x="2871725" y="3686187"/>
                  <a:pt x="2805771" y="3677060"/>
                  <a:pt x="2538099" y="3678669"/>
                </a:cubicBezTo>
                <a:cubicBezTo>
                  <a:pt x="2270427" y="3680278"/>
                  <a:pt x="2154270" y="3666295"/>
                  <a:pt x="1922056" y="3678669"/>
                </a:cubicBezTo>
                <a:cubicBezTo>
                  <a:pt x="1689842" y="3691043"/>
                  <a:pt x="1513262" y="3676921"/>
                  <a:pt x="1232087" y="3678669"/>
                </a:cubicBezTo>
                <a:cubicBezTo>
                  <a:pt x="950912" y="3680417"/>
                  <a:pt x="751253" y="3710970"/>
                  <a:pt x="542118" y="3678669"/>
                </a:cubicBezTo>
                <a:cubicBezTo>
                  <a:pt x="332983" y="3646368"/>
                  <a:pt x="110646" y="3670856"/>
                  <a:pt x="0" y="3678669"/>
                </a:cubicBezTo>
                <a:cubicBezTo>
                  <a:pt x="27131" y="3440561"/>
                  <a:pt x="-8972" y="3217711"/>
                  <a:pt x="0" y="3065558"/>
                </a:cubicBezTo>
                <a:cubicBezTo>
                  <a:pt x="8972" y="2913405"/>
                  <a:pt x="-7637" y="2716851"/>
                  <a:pt x="0" y="2562806"/>
                </a:cubicBezTo>
                <a:cubicBezTo>
                  <a:pt x="7637" y="2408761"/>
                  <a:pt x="26984" y="2174502"/>
                  <a:pt x="0" y="1876121"/>
                </a:cubicBezTo>
                <a:cubicBezTo>
                  <a:pt x="-26984" y="1577740"/>
                  <a:pt x="-31364" y="1505810"/>
                  <a:pt x="0" y="1189436"/>
                </a:cubicBezTo>
                <a:cubicBezTo>
                  <a:pt x="31364" y="873062"/>
                  <a:pt x="2131" y="795423"/>
                  <a:pt x="0" y="613112"/>
                </a:cubicBezTo>
                <a:cubicBezTo>
                  <a:pt x="-2131" y="430801"/>
                  <a:pt x="-16840" y="303494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259BCA75-957D-ABFC-EE2A-728C41C32F4B}"/>
              </a:ext>
            </a:extLst>
          </p:cNvPr>
          <p:cNvSpPr txBox="1">
            <a:spLocks/>
          </p:cNvSpPr>
          <p:nvPr/>
        </p:nvSpPr>
        <p:spPr>
          <a:xfrm>
            <a:off x="8136310" y="2259106"/>
            <a:ext cx="3607455" cy="16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시험 끝나고 술 마시러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가자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buNone/>
            </a:pP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Let’s go drink after</a:t>
            </a:r>
            <a:b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</a:br>
            <a:r>
              <a:rPr lang="en" altLang="ko-Kore-CZ" b="1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the exam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.”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siheom kkeunnago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sulmasireo gaja]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</a:t>
            </a:r>
            <a:r>
              <a:rPr lang="en" altLang="ko-Kore-CZ" b="1" dirty="0">
                <a:latin typeface="AppleGothic" pitchFamily="2" charset="-127"/>
                <a:ea typeface="AppleGothic" pitchFamily="2" charset="-127"/>
              </a:rPr>
              <a:t>(what)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끝나고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술 마시러 가자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FC6AA87-66D7-F5F6-07FA-4EC249CDD066}"/>
              </a:ext>
            </a:extLst>
          </p:cNvPr>
          <p:cNvSpPr/>
          <p:nvPr/>
        </p:nvSpPr>
        <p:spPr>
          <a:xfrm>
            <a:off x="8151438" y="2022884"/>
            <a:ext cx="3696261" cy="3678668"/>
          </a:xfrm>
          <a:custGeom>
            <a:avLst/>
            <a:gdLst>
              <a:gd name="connsiteX0" fmla="*/ 0 w 3696261"/>
              <a:gd name="connsiteY0" fmla="*/ 0 h 3678668"/>
              <a:gd name="connsiteX1" fmla="*/ 505156 w 3696261"/>
              <a:gd name="connsiteY1" fmla="*/ 0 h 3678668"/>
              <a:gd name="connsiteX2" fmla="*/ 1195124 w 3696261"/>
              <a:gd name="connsiteY2" fmla="*/ 0 h 3678668"/>
              <a:gd name="connsiteX3" fmla="*/ 1811168 w 3696261"/>
              <a:gd name="connsiteY3" fmla="*/ 0 h 3678668"/>
              <a:gd name="connsiteX4" fmla="*/ 2427211 w 3696261"/>
              <a:gd name="connsiteY4" fmla="*/ 0 h 3678668"/>
              <a:gd name="connsiteX5" fmla="*/ 2969330 w 3696261"/>
              <a:gd name="connsiteY5" fmla="*/ 0 h 3678668"/>
              <a:gd name="connsiteX6" fmla="*/ 3696261 w 3696261"/>
              <a:gd name="connsiteY6" fmla="*/ 0 h 3678668"/>
              <a:gd name="connsiteX7" fmla="*/ 3696261 w 3696261"/>
              <a:gd name="connsiteY7" fmla="*/ 539538 h 3678668"/>
              <a:gd name="connsiteX8" fmla="*/ 3696261 w 3696261"/>
              <a:gd name="connsiteY8" fmla="*/ 1152649 h 3678668"/>
              <a:gd name="connsiteX9" fmla="*/ 3696261 w 3696261"/>
              <a:gd name="connsiteY9" fmla="*/ 1802547 h 3678668"/>
              <a:gd name="connsiteX10" fmla="*/ 3696261 w 3696261"/>
              <a:gd name="connsiteY10" fmla="*/ 2489232 h 3678668"/>
              <a:gd name="connsiteX11" fmla="*/ 3696261 w 3696261"/>
              <a:gd name="connsiteY11" fmla="*/ 3102343 h 3678668"/>
              <a:gd name="connsiteX12" fmla="*/ 3696261 w 3696261"/>
              <a:gd name="connsiteY12" fmla="*/ 3678668 h 3678668"/>
              <a:gd name="connsiteX13" fmla="*/ 3080218 w 3696261"/>
              <a:gd name="connsiteY13" fmla="*/ 3678668 h 3678668"/>
              <a:gd name="connsiteX14" fmla="*/ 2538099 w 3696261"/>
              <a:gd name="connsiteY14" fmla="*/ 3678668 h 3678668"/>
              <a:gd name="connsiteX15" fmla="*/ 1922056 w 3696261"/>
              <a:gd name="connsiteY15" fmla="*/ 3678668 h 3678668"/>
              <a:gd name="connsiteX16" fmla="*/ 1232087 w 3696261"/>
              <a:gd name="connsiteY16" fmla="*/ 3678668 h 3678668"/>
              <a:gd name="connsiteX17" fmla="*/ 542118 w 3696261"/>
              <a:gd name="connsiteY17" fmla="*/ 3678668 h 3678668"/>
              <a:gd name="connsiteX18" fmla="*/ 0 w 3696261"/>
              <a:gd name="connsiteY18" fmla="*/ 3678668 h 3678668"/>
              <a:gd name="connsiteX19" fmla="*/ 0 w 3696261"/>
              <a:gd name="connsiteY19" fmla="*/ 3065557 h 3678668"/>
              <a:gd name="connsiteX20" fmla="*/ 0 w 3696261"/>
              <a:gd name="connsiteY20" fmla="*/ 2562805 h 3678668"/>
              <a:gd name="connsiteX21" fmla="*/ 0 w 3696261"/>
              <a:gd name="connsiteY21" fmla="*/ 1876121 h 3678668"/>
              <a:gd name="connsiteX22" fmla="*/ 0 w 3696261"/>
              <a:gd name="connsiteY22" fmla="*/ 1189436 h 3678668"/>
              <a:gd name="connsiteX23" fmla="*/ 0 w 3696261"/>
              <a:gd name="connsiteY23" fmla="*/ 613111 h 3678668"/>
              <a:gd name="connsiteX24" fmla="*/ 0 w 3696261"/>
              <a:gd name="connsiteY24" fmla="*/ 0 h 36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6261" h="3678668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84408" y="122483"/>
                  <a:pt x="3720104" y="396429"/>
                  <a:pt x="3696261" y="539538"/>
                </a:cubicBezTo>
                <a:cubicBezTo>
                  <a:pt x="3672418" y="682647"/>
                  <a:pt x="3714745" y="952926"/>
                  <a:pt x="3696261" y="1152649"/>
                </a:cubicBezTo>
                <a:cubicBezTo>
                  <a:pt x="3677777" y="1352372"/>
                  <a:pt x="3670366" y="1654987"/>
                  <a:pt x="3696261" y="1802547"/>
                </a:cubicBezTo>
                <a:cubicBezTo>
                  <a:pt x="3722156" y="1950107"/>
                  <a:pt x="3690859" y="2217561"/>
                  <a:pt x="3696261" y="2489232"/>
                </a:cubicBezTo>
                <a:cubicBezTo>
                  <a:pt x="3701663" y="2760904"/>
                  <a:pt x="3700095" y="2857350"/>
                  <a:pt x="3696261" y="3102343"/>
                </a:cubicBezTo>
                <a:cubicBezTo>
                  <a:pt x="3692427" y="3347336"/>
                  <a:pt x="3704884" y="3423293"/>
                  <a:pt x="3696261" y="3678668"/>
                </a:cubicBezTo>
                <a:cubicBezTo>
                  <a:pt x="3458272" y="3704022"/>
                  <a:pt x="3288711" y="3671150"/>
                  <a:pt x="3080218" y="3678668"/>
                </a:cubicBezTo>
                <a:cubicBezTo>
                  <a:pt x="2871725" y="3686186"/>
                  <a:pt x="2805771" y="3677059"/>
                  <a:pt x="2538099" y="3678668"/>
                </a:cubicBezTo>
                <a:cubicBezTo>
                  <a:pt x="2270427" y="3680277"/>
                  <a:pt x="2154270" y="3666294"/>
                  <a:pt x="1922056" y="3678668"/>
                </a:cubicBezTo>
                <a:cubicBezTo>
                  <a:pt x="1689842" y="3691042"/>
                  <a:pt x="1513262" y="3676920"/>
                  <a:pt x="1232087" y="3678668"/>
                </a:cubicBezTo>
                <a:cubicBezTo>
                  <a:pt x="950912" y="3680416"/>
                  <a:pt x="751253" y="3710969"/>
                  <a:pt x="542118" y="3678668"/>
                </a:cubicBezTo>
                <a:cubicBezTo>
                  <a:pt x="332983" y="3646367"/>
                  <a:pt x="110646" y="3670855"/>
                  <a:pt x="0" y="3678668"/>
                </a:cubicBezTo>
                <a:cubicBezTo>
                  <a:pt x="27131" y="3440560"/>
                  <a:pt x="-8972" y="3217710"/>
                  <a:pt x="0" y="3065557"/>
                </a:cubicBezTo>
                <a:cubicBezTo>
                  <a:pt x="8972" y="2913404"/>
                  <a:pt x="-7637" y="2716850"/>
                  <a:pt x="0" y="2562805"/>
                </a:cubicBezTo>
                <a:cubicBezTo>
                  <a:pt x="7637" y="2408760"/>
                  <a:pt x="32342" y="2168954"/>
                  <a:pt x="0" y="1876121"/>
                </a:cubicBezTo>
                <a:cubicBezTo>
                  <a:pt x="-32342" y="1583288"/>
                  <a:pt x="-31364" y="1505810"/>
                  <a:pt x="0" y="1189436"/>
                </a:cubicBezTo>
                <a:cubicBezTo>
                  <a:pt x="31364" y="873062"/>
                  <a:pt x="-3511" y="802442"/>
                  <a:pt x="0" y="613111"/>
                </a:cubicBezTo>
                <a:cubicBezTo>
                  <a:pt x="3511" y="423781"/>
                  <a:pt x="-12429" y="300971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20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645" y="1172939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2115973" y="329766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Do you want to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together (time)?</a:t>
            </a:r>
          </a:p>
          <a:p>
            <a:pPr algn="ctr"/>
            <a:r>
              <a:rPr lang="en-US" altLang="ko-KR" u="sng" dirty="0">
                <a:solidFill>
                  <a:schemeClr val="bg1"/>
                </a:solidFill>
              </a:rPr>
              <a:t>(time)</a:t>
            </a:r>
            <a:r>
              <a:rPr lang="en-US" altLang="ko-KR" dirty="0"/>
              <a:t> </a:t>
            </a:r>
            <a:r>
              <a:rPr lang="ko-KR" altLang="en-US" dirty="0"/>
              <a:t>같이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 err="1"/>
              <a:t>할래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2115973" y="128002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Do you want to drink alcohol together now?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지금 같이 술 마시러 갈래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it-IT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jigeum gachi sul masireo gallae?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Do you want to see a movie together next Monday?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다음 월요일에 같이 영화 </a:t>
            </a:r>
            <a:r>
              <a:rPr lang="ko-KR" altLang="en-US" sz="2000" dirty="0" err="1">
                <a:solidFill>
                  <a:schemeClr val="tx1"/>
                </a:solidFill>
              </a:rPr>
              <a:t>볼래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daeum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woryoire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gachi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yeonghwa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bollae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6096000" y="168231"/>
            <a:ext cx="3614366" cy="880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I have to go for </a:t>
            </a:r>
            <a:r>
              <a:rPr lang="en-US" altLang="ko-KR" u="sng" dirty="0">
                <a:solidFill>
                  <a:schemeClr val="bg1"/>
                </a:solidFill>
              </a:rPr>
              <a:t>(schedule)</a:t>
            </a:r>
            <a:r>
              <a:rPr lang="en-US" altLang="ko-KR" dirty="0">
                <a:solidFill>
                  <a:schemeClr val="bg1"/>
                </a:solidFill>
              </a:rPr>
              <a:t> after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끝나고 </a:t>
            </a:r>
            <a:r>
              <a:rPr lang="en-US" altLang="ko-KR" u="sng" dirty="0">
                <a:solidFill>
                  <a:schemeClr val="bg1"/>
                </a:solidFill>
              </a:rPr>
              <a:t>(schedule)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가야 해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6096000" y="1283677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have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to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go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for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doing assignment after lunch.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저녁식사 끝나고 과제 하러 가야 해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jeonyeo-ksiksa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kkeunnago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gwaje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hareo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gaya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hae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 have to go for having lunch after this class.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이 수업 끝나고 점심 먹으러 가야 해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sueop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kkeunnago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jeomsim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meogeuro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gaya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hae</a:t>
            </a:r>
            <a:r>
              <a:rPr lang="en-US" altLang="ko-KR" sz="2000" dirty="0">
                <a:solidFill>
                  <a:schemeClr val="tx1"/>
                </a:solidFill>
              </a:rPr>
              <a:t>]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영화 </a:t>
            </a:r>
            <a:r>
              <a:rPr lang="en-US" altLang="ko-KR" dirty="0"/>
              <a:t>– movie / </a:t>
            </a:r>
            <a:r>
              <a:rPr lang="ko-KR" altLang="en-US" dirty="0"/>
              <a:t>과제 </a:t>
            </a:r>
            <a:r>
              <a:rPr lang="en-US" altLang="ko-KR" dirty="0"/>
              <a:t>– assignment / lunch – </a:t>
            </a:r>
            <a:r>
              <a:rPr lang="ko-KR" altLang="en-US" dirty="0"/>
              <a:t>점심</a:t>
            </a:r>
            <a:r>
              <a:rPr lang="en-US" altLang="ko-KR" dirty="0"/>
              <a:t>(</a:t>
            </a:r>
            <a:r>
              <a:rPr lang="ko-KR" altLang="en-US" dirty="0"/>
              <a:t>식사</a:t>
            </a:r>
            <a:r>
              <a:rPr lang="en-US" altLang="ko-KR" dirty="0"/>
              <a:t>) / </a:t>
            </a:r>
            <a:r>
              <a:rPr lang="ko-KR" altLang="en-US" dirty="0"/>
              <a:t>수업 </a:t>
            </a:r>
            <a:r>
              <a:rPr lang="en-US" altLang="ko-KR" dirty="0"/>
              <a:t>- class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75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2F5B4-B116-E949-B161-6BEB8534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138151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</a:t>
            </a:r>
            <a:r>
              <a:rPr lang="en" altLang="ko-Kore-CZ" dirty="0"/>
              <a:t>palatalization</a:t>
            </a:r>
            <a:br>
              <a:rPr lang="en" altLang="ko-Kore-CZ" b="1" dirty="0"/>
            </a:br>
            <a:endParaRPr kumimoji="1" lang="ko-Kore-CZ" altLang="en-US" dirty="0"/>
          </a:p>
        </p:txBody>
      </p:sp>
      <p:sp>
        <p:nvSpPr>
          <p:cNvPr id="6" name="입체 5">
            <a:extLst>
              <a:ext uri="{FF2B5EF4-FFF2-40B4-BE49-F238E27FC236}">
                <a16:creationId xmlns:a16="http://schemas.microsoft.com/office/drawing/2014/main" id="{16523989-B4BD-8B4D-BA36-870B6172DA8B}"/>
              </a:ext>
            </a:extLst>
          </p:cNvPr>
          <p:cNvSpPr/>
          <p:nvPr/>
        </p:nvSpPr>
        <p:spPr>
          <a:xfrm>
            <a:off x="4917989" y="2785796"/>
            <a:ext cx="2842053" cy="1458097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1A703A-DE98-F142-8045-D9841289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2015732"/>
            <a:ext cx="10356159" cy="4842268"/>
          </a:xfrm>
        </p:spPr>
        <p:txBody>
          <a:bodyPr>
            <a:normAutofit/>
          </a:bodyPr>
          <a:lstStyle/>
          <a:p>
            <a:pPr algn="ctr"/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A phenomenon in which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ㄷ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ㅌ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meets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 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ㅣ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‘</a:t>
            </a:r>
            <a:r>
              <a:rPr lang="cs-CZ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cs-CZ" altLang="ko-KR" dirty="0">
                <a:solidFill>
                  <a:srgbClr val="FF0000"/>
                </a:solidFill>
                <a:latin typeface="Times New Roman" panose="02020603050405020304" pitchFamily="18" charset="0"/>
                <a:ea typeface="AppleGothic" pitchFamily="2" charset="-127"/>
                <a:cs typeface="Times New Roman" panose="02020603050405020304" pitchFamily="18" charset="0"/>
              </a:rPr>
              <a:t>[i]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vowels and turns into‘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ㅈ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ㅊ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’.</a:t>
            </a: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                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ㅣ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지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                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ㅌ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ㅣ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치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kumimoji="1" lang="en-US" altLang="ko-Kore-CZ" dirty="0"/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Example)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같이 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ga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-ti/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together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가치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gachi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해돋이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 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-do-di/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sunrise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해도지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-do-ji]</a:t>
            </a:r>
          </a:p>
          <a:p>
            <a:pPr marL="0" indent="0">
              <a:buNone/>
            </a:pPr>
            <a:r>
              <a:rPr kumimoji="1" lang="en-US" altLang="ko-KR" dirty="0"/>
              <a:t>                    </a:t>
            </a:r>
          </a:p>
          <a:p>
            <a:pPr marL="0" indent="0">
              <a:buNone/>
            </a:pPr>
            <a:r>
              <a:rPr kumimoji="1" lang="en-US" altLang="ko-Kore-CZ" dirty="0"/>
              <a:t>                     </a:t>
            </a:r>
            <a:endParaRPr kumimoji="1" lang="ko-Kore-CZ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E6F98-9EF5-7D41-92FC-233ED43302A4}"/>
              </a:ext>
            </a:extLst>
          </p:cNvPr>
          <p:cNvSpPr txBox="1"/>
          <p:nvPr/>
        </p:nvSpPr>
        <p:spPr>
          <a:xfrm>
            <a:off x="5279423" y="4842304"/>
            <a:ext cx="123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 </a:t>
            </a:r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2538441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입체 10">
            <a:extLst>
              <a:ext uri="{FF2B5EF4-FFF2-40B4-BE49-F238E27FC236}">
                <a16:creationId xmlns:a16="http://schemas.microsoft.com/office/drawing/2014/main" id="{E2BF78B7-125F-BE4B-93D9-C5F089F0E528}"/>
              </a:ext>
            </a:extLst>
          </p:cNvPr>
          <p:cNvSpPr/>
          <p:nvPr/>
        </p:nvSpPr>
        <p:spPr>
          <a:xfrm>
            <a:off x="4695567" y="2601096"/>
            <a:ext cx="3373395" cy="1149178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DB3F0D-2879-684C-B30F-E05F9CB0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058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</a:t>
            </a:r>
            <a:r>
              <a:rPr kumimoji="1" lang="en-US" altLang="ko-Kore-CZ" dirty="0" err="1"/>
              <a:t>liquidization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88695F-7B3E-5144-8B35-80641CDF0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842268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is pronounced as [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ㄹ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]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in front or behind＇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ㄹ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’</a:t>
            </a:r>
          </a:p>
          <a:p>
            <a:pPr algn="ctr"/>
            <a:endParaRPr kumimoji="1" lang="en-US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                    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</a:t>
            </a: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3200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sz="3200" dirty="0" err="1">
                <a:latin typeface="AppleGothic" pitchFamily="2" charset="-127"/>
                <a:ea typeface="AppleGothic" pitchFamily="2" charset="-127"/>
              </a:rPr>
              <a:t>ㄹ</a:t>
            </a:r>
            <a:endParaRPr kumimoji="1" lang="en-US" altLang="ko-Kore-CZ" sz="32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kumimoji="1" lang="en-US" altLang="ko-Kore-CZ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Example )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논리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 /non-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li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logic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놀리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nol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-li]</a:t>
            </a: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온라인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On-line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올라인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Ol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-line]</a:t>
            </a:r>
          </a:p>
          <a:p>
            <a:pPr marL="0" indent="0">
              <a:buNone/>
            </a:pP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난로 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nan-lo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Stove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날로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nal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-lo]</a:t>
            </a:r>
          </a:p>
          <a:p>
            <a:pPr marL="0" indent="0">
              <a:buNone/>
            </a:pPr>
            <a:endParaRPr kumimoji="1" lang="en-US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0" name="U자형 화살표[U] 9">
            <a:extLst>
              <a:ext uri="{FF2B5EF4-FFF2-40B4-BE49-F238E27FC236}">
                <a16:creationId xmlns:a16="http://schemas.microsoft.com/office/drawing/2014/main" id="{AFD51ABD-759F-D441-8E6C-5DA4E4691990}"/>
              </a:ext>
            </a:extLst>
          </p:cNvPr>
          <p:cNvSpPr/>
          <p:nvPr/>
        </p:nvSpPr>
        <p:spPr>
          <a:xfrm>
            <a:off x="5955957" y="2829697"/>
            <a:ext cx="1408670" cy="34598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63750"/>
              <a:gd name="adj5" fmla="val 10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63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8BA5C-BA1F-124E-8ED7-83BE8156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064011"/>
            <a:ext cx="9603275" cy="1049235"/>
          </a:xfrm>
        </p:spPr>
        <p:txBody>
          <a:bodyPr/>
          <a:lstStyle/>
          <a:p>
            <a:pPr algn="ctr"/>
            <a:r>
              <a:rPr kumimoji="1" lang="en-US" altLang="ko-Kore-CZ" dirty="0" err="1"/>
              <a:t>Batchim</a:t>
            </a:r>
            <a:r>
              <a:rPr kumimoji="1" lang="en-US" altLang="ko-Kore-CZ" dirty="0"/>
              <a:t> </a:t>
            </a:r>
            <a:r>
              <a:rPr kumimoji="1" lang="en-US" altLang="ko-Kore-CZ" dirty="0" err="1"/>
              <a:t>pron</a:t>
            </a:r>
            <a:r>
              <a:rPr kumimoji="1" lang="cs-CZ" altLang="ko-Kore-CZ" dirty="0"/>
              <a:t>o</a:t>
            </a:r>
            <a:r>
              <a:rPr kumimoji="1" lang="en-US" altLang="ko-Kore-CZ" dirty="0" err="1"/>
              <a:t>unce</a:t>
            </a:r>
            <a:endParaRPr kumimoji="1" lang="ko-Kore-CZ" altLang="en-US" dirty="0"/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9D0A9BB9-712F-E44A-9FB1-9F25B08DE6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429" y="2026508"/>
          <a:ext cx="11004636" cy="3947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5566">
                  <a:extLst>
                    <a:ext uri="{9D8B030D-6E8A-4147-A177-3AD203B41FA5}">
                      <a16:colId xmlns:a16="http://schemas.microsoft.com/office/drawing/2014/main" val="4175095157"/>
                    </a:ext>
                  </a:extLst>
                </a:gridCol>
                <a:gridCol w="1615793">
                  <a:extLst>
                    <a:ext uri="{9D8B030D-6E8A-4147-A177-3AD203B41FA5}">
                      <a16:colId xmlns:a16="http://schemas.microsoft.com/office/drawing/2014/main" val="279997580"/>
                    </a:ext>
                  </a:extLst>
                </a:gridCol>
                <a:gridCol w="6513277">
                  <a:extLst>
                    <a:ext uri="{9D8B030D-6E8A-4147-A177-3AD203B41FA5}">
                      <a16:colId xmlns:a16="http://schemas.microsoft.com/office/drawing/2014/main" val="4043012913"/>
                    </a:ext>
                  </a:extLst>
                </a:gridCol>
              </a:tblGrid>
              <a:tr h="546830"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sz="1600" b="1" dirty="0"/>
                        <a:t>Consonant base</a:t>
                      </a:r>
                      <a:endParaRPr lang="ko-Kore-CZ" altLang="en-US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sz="1600" b="1" dirty="0"/>
                        <a:t> Pronunciation</a:t>
                      </a:r>
                      <a:endParaRPr lang="ko-Kore-CZ" altLang="en-US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sz="1600" b="1" dirty="0"/>
                        <a:t>Example</a:t>
                      </a:r>
                      <a:endParaRPr lang="ko-Kore-CZ" altLang="en-US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27720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ㄱ</a:t>
                      </a:r>
                      <a:r>
                        <a:rPr lang="en-US" altLang="ko-Kore-CZ" dirty="0"/>
                        <a:t>,</a:t>
                      </a:r>
                      <a:r>
                        <a:rPr lang="ko-KR" altLang="en-US" dirty="0" err="1"/>
                        <a:t>ㅋ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ㄲ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ㄱ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CZ" altLang="en-US" dirty="0"/>
                        <a:t>책</a:t>
                      </a:r>
                      <a:r>
                        <a:rPr lang="en-US" altLang="ko-Kore-CZ" dirty="0"/>
                        <a:t>[</a:t>
                      </a:r>
                      <a:r>
                        <a:rPr lang="ko-KR" altLang="en-US" dirty="0"/>
                        <a:t>책</a:t>
                      </a:r>
                      <a:r>
                        <a:rPr lang="en-US" altLang="ko-KR" dirty="0"/>
                        <a:t>]:Book-{</a:t>
                      </a:r>
                      <a:r>
                        <a:rPr lang="en-US" altLang="ko-KR" dirty="0" err="1"/>
                        <a:t>Caeck</a:t>
                      </a:r>
                      <a:r>
                        <a:rPr lang="en-US" altLang="ko-KR" dirty="0"/>
                        <a:t>},</a:t>
                      </a:r>
                      <a:r>
                        <a:rPr lang="ko-KR" altLang="en-US" dirty="0"/>
                        <a:t> 부엌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부억</a:t>
                      </a:r>
                      <a:r>
                        <a:rPr lang="en-US" altLang="ko-KR" dirty="0"/>
                        <a:t>]:Kitchen-{</a:t>
                      </a:r>
                      <a:r>
                        <a:rPr lang="en-US" altLang="ko-KR" dirty="0" err="1"/>
                        <a:t>Bueok</a:t>
                      </a:r>
                      <a:r>
                        <a:rPr lang="en-US" altLang="ko-KR" dirty="0"/>
                        <a:t>}, </a:t>
                      </a:r>
                      <a:r>
                        <a:rPr lang="ko-Kore-CZ" altLang="en-US" dirty="0"/>
                        <a:t>약</a:t>
                      </a:r>
                      <a:r>
                        <a:rPr lang="en-US" altLang="ko-Kore-CZ" dirty="0"/>
                        <a:t>[</a:t>
                      </a:r>
                      <a:r>
                        <a:rPr lang="ko-KR" altLang="en-US" dirty="0"/>
                        <a:t>약</a:t>
                      </a:r>
                      <a:r>
                        <a:rPr lang="en-US" altLang="ko-KR" dirty="0"/>
                        <a:t>]:Medicine-{Yak}, 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75728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ㄴ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ㄴ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CZ" altLang="en-US" dirty="0"/>
                        <a:t>산</a:t>
                      </a:r>
                      <a:r>
                        <a:rPr lang="en-US" altLang="ko-Kore-CZ" dirty="0"/>
                        <a:t>[</a:t>
                      </a:r>
                      <a:r>
                        <a:rPr lang="ko-KR" altLang="en-US" dirty="0"/>
                        <a:t>산</a:t>
                      </a:r>
                      <a:r>
                        <a:rPr lang="en-US" altLang="ko-KR" dirty="0"/>
                        <a:t>]:Mountain-{San}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48101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ㄷ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ㅅ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ㅆ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ㅈ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ㅊ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ㅌ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ㅎ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ㄷ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낮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낟</a:t>
                      </a:r>
                      <a:r>
                        <a:rPr lang="en-US" altLang="ko-KR" dirty="0"/>
                        <a:t>]:Daytime-{Not}, </a:t>
                      </a:r>
                      <a:r>
                        <a:rPr lang="ko-KR" altLang="en-US" dirty="0"/>
                        <a:t>꽃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꼳</a:t>
                      </a:r>
                      <a:r>
                        <a:rPr lang="en-US" altLang="ko-KR" dirty="0"/>
                        <a:t>]:Flower-{</a:t>
                      </a:r>
                      <a:r>
                        <a:rPr lang="en-US" altLang="ko-KR" dirty="0" err="1"/>
                        <a:t>ggoat</a:t>
                      </a:r>
                      <a:r>
                        <a:rPr lang="en-US" altLang="ko-KR" dirty="0"/>
                        <a:t>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626282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ㄹ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ㄹ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CZ" altLang="en-US" dirty="0"/>
                        <a:t>길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/>
                        <a:t>길</a:t>
                      </a:r>
                      <a:r>
                        <a:rPr lang="en-US" altLang="ko-KR" dirty="0"/>
                        <a:t>]:Road-{Gil}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32337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ㅁ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ㅁ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몸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/>
                        <a:t>몸</a:t>
                      </a:r>
                      <a:r>
                        <a:rPr lang="en-US" altLang="ko-KR" dirty="0"/>
                        <a:t>]:Body-{</a:t>
                      </a:r>
                      <a:r>
                        <a:rPr lang="en-US" altLang="ko-KR" dirty="0" err="1"/>
                        <a:t>Moam</a:t>
                      </a:r>
                      <a:r>
                        <a:rPr lang="en-US" altLang="ko-KR" dirty="0"/>
                        <a:t>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6160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ㅂ</a:t>
                      </a:r>
                      <a:r>
                        <a:rPr lang="en-US" altLang="ko-Kore-CZ" dirty="0"/>
                        <a:t>,</a:t>
                      </a:r>
                      <a:r>
                        <a:rPr lang="ko-KR" altLang="en-US" dirty="0" err="1"/>
                        <a:t>ㅍ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ㅂ</a:t>
                      </a:r>
                      <a:r>
                        <a:rPr lang="en-US" altLang="ko-KR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밥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/>
                        <a:t>밥</a:t>
                      </a:r>
                      <a:r>
                        <a:rPr lang="en-US" altLang="ko-KR" dirty="0"/>
                        <a:t>]:Rice-{Bap}, </a:t>
                      </a:r>
                      <a:r>
                        <a:rPr lang="ko-KR" altLang="en-US" dirty="0"/>
                        <a:t>숲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숩</a:t>
                      </a:r>
                      <a:r>
                        <a:rPr lang="en-US" altLang="ko-KR" dirty="0"/>
                        <a:t>]:Forest-{</a:t>
                      </a:r>
                      <a:r>
                        <a:rPr lang="en-US" altLang="ko-KR" dirty="0" err="1"/>
                        <a:t>Soop</a:t>
                      </a:r>
                      <a:r>
                        <a:rPr lang="en-US" altLang="ko-KR" dirty="0"/>
                        <a:t>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56374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ㅇ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ㅇ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강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/>
                        <a:t>강</a:t>
                      </a:r>
                      <a:r>
                        <a:rPr lang="en-US" altLang="ko-KR" dirty="0"/>
                        <a:t>]:River-{Gang}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4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78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FF1329-ACAD-1A43-8B43-3055A793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37006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nasalization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D8BC66-8FCF-D345-8063-20B511B5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049236"/>
          </a:xfrm>
        </p:spPr>
        <p:txBody>
          <a:bodyPr>
            <a:normAutofit fontScale="92500"/>
          </a:bodyPr>
          <a:lstStyle/>
          <a:p>
            <a:pPr algn="ctr"/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A phenomenon in which consonants other than the original nasal sounds are changed to nasal sounds (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)</a:t>
            </a:r>
            <a:r>
              <a:rPr lang="cs-CZ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under the influence of</a:t>
            </a:r>
            <a:r>
              <a:rPr lang="cs-CZ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cs-CZ" altLang="ko-Kore-CZ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neighboring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nasal sounds.</a:t>
            </a:r>
          </a:p>
          <a:p>
            <a:pPr marL="0" indent="0">
              <a:buNone/>
            </a:pPr>
            <a:endParaRPr lang="en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kumimoji="1" lang="ko-Kore-CZ" altLang="en-US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DA90B-1657-9B47-9140-993EBDEAB976}"/>
              </a:ext>
            </a:extLst>
          </p:cNvPr>
          <p:cNvSpPr txBox="1"/>
          <p:nvPr/>
        </p:nvSpPr>
        <p:spPr>
          <a:xfrm>
            <a:off x="1451578" y="3515497"/>
            <a:ext cx="4707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200" indent="-457200">
              <a:buAutoNum type="arabicPeriod"/>
            </a:pP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ko-KR" altLang="en-US" b="1" dirty="0">
              <a:latin typeface="AppleGothic" pitchFamily="2" charset="-127"/>
              <a:ea typeface="AppleGothic" pitchFamily="2" charset="-127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</a:p>
          <a:p>
            <a:pPr marL="457200" indent="-457200">
              <a:buAutoNum type="arabicPeriod"/>
            </a:pPr>
            <a:endParaRPr lang="ko-KR" altLang="en-US" b="1" dirty="0">
              <a:latin typeface="AppleGothic" pitchFamily="2" charset="-127"/>
              <a:ea typeface="AppleGothic" pitchFamily="2" charset="-127"/>
            </a:endParaRPr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10419FE7-F727-A845-9F60-B4A0D8758D3B}"/>
              </a:ext>
            </a:extLst>
          </p:cNvPr>
          <p:cNvCxnSpPr/>
          <p:nvPr/>
        </p:nvCxnSpPr>
        <p:spPr>
          <a:xfrm>
            <a:off x="6462584" y="3274540"/>
            <a:ext cx="0" cy="262800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52C0DF-8FC6-2644-A2B9-C8994BDCBAAB}"/>
              </a:ext>
            </a:extLst>
          </p:cNvPr>
          <p:cNvSpPr txBox="1"/>
          <p:nvPr/>
        </p:nvSpPr>
        <p:spPr>
          <a:xfrm>
            <a:off x="6697362" y="3274540"/>
            <a:ext cx="5165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dirty="0"/>
              <a:t>Example)</a:t>
            </a:r>
          </a:p>
          <a:p>
            <a:endParaRPr kumimoji="1" lang="en-US" altLang="ko-Kore-CZ" dirty="0"/>
          </a:p>
          <a:p>
            <a:r>
              <a:rPr kumimoji="1" lang="ko-Kore-CZ" altLang="en-US" dirty="0"/>
              <a:t>국물</a:t>
            </a:r>
            <a:r>
              <a:rPr kumimoji="1" lang="ko-KR" altLang="en-US" dirty="0"/>
              <a:t>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soup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궁물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goong-mool</a:t>
            </a:r>
            <a:r>
              <a:rPr kumimoji="1" lang="en-US" altLang="ko-KR" dirty="0"/>
              <a:t>]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대통령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president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대통녕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dae</a:t>
            </a:r>
            <a:r>
              <a:rPr kumimoji="1" lang="en-US" altLang="ko-KR" dirty="0"/>
              <a:t>-tong-</a:t>
            </a:r>
            <a:r>
              <a:rPr kumimoji="1" lang="en-US" altLang="ko-KR" dirty="0" err="1"/>
              <a:t>nyung</a:t>
            </a:r>
            <a:r>
              <a:rPr kumimoji="1" lang="en-US" altLang="ko-KR" dirty="0"/>
              <a:t>]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국립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national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국닙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궁닙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goong</a:t>
            </a:r>
            <a:r>
              <a:rPr kumimoji="1" lang="en-US" altLang="ko-KR" dirty="0"/>
              <a:t>-nip]</a:t>
            </a:r>
            <a:endParaRPr kumimoji="1" lang="en-US" altLang="ko-Kore-CZ" dirty="0"/>
          </a:p>
        </p:txBody>
      </p:sp>
    </p:spTree>
    <p:extLst>
      <p:ext uri="{BB962C8B-B14F-4D97-AF65-F5344CB8AC3E}">
        <p14:creationId xmlns:p14="http://schemas.microsoft.com/office/powerpoint/2010/main" val="24708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36DA87-BEAB-AC42-B6FC-E17C4DE3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24648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Index</a:t>
            </a:r>
            <a:br>
              <a:rPr kumimoji="1" lang="en-US" altLang="ko-Kore-CZ" dirty="0"/>
            </a:b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07F7B5-D96B-1646-B176-00762D9D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565101"/>
            <a:ext cx="9603275" cy="3450613"/>
          </a:xfrm>
        </p:spPr>
        <p:txBody>
          <a:bodyPr>
            <a:normAutofit/>
          </a:bodyPr>
          <a:lstStyle/>
          <a:p>
            <a:r>
              <a:rPr kumimoji="1" lang="en-US" altLang="ko-Kore-CZ" sz="2400" dirty="0"/>
              <a:t>Adverb</a:t>
            </a:r>
          </a:p>
          <a:p>
            <a:r>
              <a:rPr kumimoji="1" lang="en-US" altLang="ko-Kore-CZ" sz="2400" dirty="0"/>
              <a:t>Key Sentences</a:t>
            </a:r>
          </a:p>
          <a:p>
            <a:r>
              <a:rPr kumimoji="1" lang="en-US" altLang="ko-Kore-CZ" sz="2400" dirty="0"/>
              <a:t>Grammer</a:t>
            </a:r>
          </a:p>
          <a:p>
            <a:r>
              <a:rPr kumimoji="1" lang="en-US" altLang="ko-Kore-CZ" sz="2400" dirty="0"/>
              <a:t>Korea’s Culture</a:t>
            </a:r>
            <a:endParaRPr kumimoji="1" lang="ko-Kore-CZ" altLang="en-US" sz="2400" dirty="0"/>
          </a:p>
          <a:p>
            <a:endParaRPr kumimoji="1" lang="en-US" altLang="ko-Kore-CZ" sz="2400" dirty="0"/>
          </a:p>
          <a:p>
            <a:pPr marL="0" indent="0">
              <a:buNone/>
            </a:pPr>
            <a:endParaRPr kumimoji="1" lang="ko-Kore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948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FFD740B7-7E2B-E062-7E9D-85DD0C8D7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5033"/>
              </p:ext>
            </p:extLst>
          </p:nvPr>
        </p:nvGraphicFramePr>
        <p:xfrm>
          <a:off x="589279" y="1293113"/>
          <a:ext cx="11013441" cy="3448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221">
                  <a:extLst>
                    <a:ext uri="{9D8B030D-6E8A-4147-A177-3AD203B41FA5}">
                      <a16:colId xmlns:a16="http://schemas.microsoft.com/office/drawing/2014/main" val="2976690142"/>
                    </a:ext>
                  </a:extLst>
                </a:gridCol>
                <a:gridCol w="1928191">
                  <a:extLst>
                    <a:ext uri="{9D8B030D-6E8A-4147-A177-3AD203B41FA5}">
                      <a16:colId xmlns:a16="http://schemas.microsoft.com/office/drawing/2014/main" val="3818493536"/>
                    </a:ext>
                  </a:extLst>
                </a:gridCol>
                <a:gridCol w="1779105">
                  <a:extLst>
                    <a:ext uri="{9D8B030D-6E8A-4147-A177-3AD203B41FA5}">
                      <a16:colId xmlns:a16="http://schemas.microsoft.com/office/drawing/2014/main" val="1502022580"/>
                    </a:ext>
                  </a:extLst>
                </a:gridCol>
                <a:gridCol w="1659834">
                  <a:extLst>
                    <a:ext uri="{9D8B030D-6E8A-4147-A177-3AD203B41FA5}">
                      <a16:colId xmlns:a16="http://schemas.microsoft.com/office/drawing/2014/main" val="1831123049"/>
                    </a:ext>
                  </a:extLst>
                </a:gridCol>
                <a:gridCol w="1870545">
                  <a:extLst>
                    <a:ext uri="{9D8B030D-6E8A-4147-A177-3AD203B41FA5}">
                      <a16:colId xmlns:a16="http://schemas.microsoft.com/office/drawing/2014/main" val="1922497489"/>
                    </a:ext>
                  </a:extLst>
                </a:gridCol>
                <a:gridCol w="1870545">
                  <a:extLst>
                    <a:ext uri="{9D8B030D-6E8A-4147-A177-3AD203B41FA5}">
                      <a16:colId xmlns:a16="http://schemas.microsoft.com/office/drawing/2014/main" val="2520268445"/>
                    </a:ext>
                  </a:extLst>
                </a:gridCol>
              </a:tblGrid>
              <a:tr h="7133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First Syllable Consonant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Second Syllable Consonant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Becomes…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Examples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45943"/>
                  </a:ext>
                </a:extLst>
              </a:tr>
              <a:tr h="72323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ㅂ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ㄷ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ㄱ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ㄴ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ㅁ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ㅂ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ㅁ</a:t>
                      </a:r>
                      <a:endParaRPr lang="en-US" altLang="ko-KR" sz="2000" dirty="0">
                        <a:sym typeface="Wingdings" panose="05000000000000000000" pitchFamily="2" charset="2"/>
                      </a:endParaRPr>
                    </a:p>
                    <a:p>
                      <a:pPr algn="l" latinLnBrk="1"/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ㄷ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>
                          <a:sym typeface="Wingdings" panose="05000000000000000000" pitchFamily="2" charset="2"/>
                        </a:rPr>
                        <a:t>ㄴ</a:t>
                      </a:r>
                      <a:endParaRPr lang="en-US" altLang="ko-KR" sz="2000" dirty="0">
                        <a:sym typeface="Wingdings" panose="05000000000000000000" pitchFamily="2" charset="2"/>
                      </a:endParaRPr>
                    </a:p>
                    <a:p>
                      <a:pPr algn="l" latinLnBrk="1"/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ㄱ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ㅇ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/>
                        <a:t>No change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/>
                        <a:t>밥맛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밤맏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악마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앙마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거짓말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거진말</a:t>
                      </a:r>
                      <a:r>
                        <a:rPr lang="en-US" altLang="ko-KR" sz="20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Bammat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Angma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Geojinmal</a:t>
                      </a:r>
                      <a:r>
                        <a:rPr lang="en-US" altLang="ko-KR" sz="20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783006"/>
                  </a:ext>
                </a:extLst>
              </a:tr>
              <a:tr h="72323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ㅁ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ㅇ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/>
                        <a:t>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ㄹ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>
                          <a:sym typeface="Wingdings" panose="05000000000000000000" pitchFamily="2" charset="2"/>
                        </a:rPr>
                        <a:t>ㄴ</a:t>
                      </a:r>
                      <a:endParaRPr lang="en-US" altLang="ko-KR" sz="200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/>
                        <a:t>심리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심니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승리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승니</a:t>
                      </a:r>
                      <a:r>
                        <a:rPr lang="en-US" altLang="ko-KR" sz="2000" dirty="0"/>
                        <a:t>]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Simni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Seungni</a:t>
                      </a:r>
                      <a:r>
                        <a:rPr lang="en-US" altLang="ko-KR" sz="2000" dirty="0"/>
                        <a:t>]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97906"/>
                  </a:ext>
                </a:extLst>
              </a:tr>
              <a:tr h="72323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ㅂ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ㄷ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ㄱ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ㄹ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ㅂ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ㅁ</a:t>
                      </a:r>
                      <a:br>
                        <a:rPr lang="en-US" altLang="ko-KR" sz="2000" dirty="0">
                          <a:sym typeface="Wingdings" panose="05000000000000000000" pitchFamily="2" charset="2"/>
                        </a:rPr>
                      </a:b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ㄷ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>
                          <a:sym typeface="Wingdings" panose="05000000000000000000" pitchFamily="2" charset="2"/>
                        </a:rPr>
                        <a:t>ㄴ</a:t>
                      </a:r>
                      <a:endParaRPr lang="en-US" altLang="ko-KR" sz="2000" dirty="0">
                        <a:sym typeface="Wingdings" panose="05000000000000000000" pitchFamily="2" charset="2"/>
                      </a:endParaRPr>
                    </a:p>
                    <a:p>
                      <a:pPr algn="l" latinLnBrk="1"/>
                      <a:r>
                        <a:rPr lang="ko-KR" altLang="en-US" sz="2000" dirty="0" err="1"/>
                        <a:t>ㄱ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ㅇ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ㄹ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>
                          <a:sym typeface="Wingdings" panose="05000000000000000000" pitchFamily="2" charset="2"/>
                        </a:rPr>
                        <a:t>ㄴ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/>
                        <a:t>왕십리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왕심니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덧니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던니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폭력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퐁녁</a:t>
                      </a:r>
                      <a:r>
                        <a:rPr lang="en-US" altLang="ko-KR" sz="20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wangsimni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deonni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pongnyeok</a:t>
                      </a:r>
                      <a:r>
                        <a:rPr lang="en-US" altLang="ko-KR" sz="20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602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A7CC1E7-9A28-68F7-8F34-7E044C5FB996}"/>
              </a:ext>
            </a:extLst>
          </p:cNvPr>
          <p:cNvSpPr txBox="1"/>
          <p:nvPr/>
        </p:nvSpPr>
        <p:spPr>
          <a:xfrm>
            <a:off x="847916" y="5408125"/>
            <a:ext cx="483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거짓말 </a:t>
            </a:r>
            <a:r>
              <a:rPr lang="en-US" altLang="ko-KR" sz="2000" dirty="0">
                <a:sym typeface="Wingdings" panose="05000000000000000000" pitchFamily="2" charset="2"/>
              </a:rPr>
              <a:t> [</a:t>
            </a:r>
            <a:r>
              <a:rPr lang="ko-KR" altLang="en-US" sz="2000" dirty="0" err="1">
                <a:sym typeface="Wingdings" panose="05000000000000000000" pitchFamily="2" charset="2"/>
              </a:rPr>
              <a:t>거짇말</a:t>
            </a:r>
            <a:r>
              <a:rPr lang="en-US" altLang="ko-KR" sz="2000" dirty="0">
                <a:sym typeface="Wingdings" panose="05000000000000000000" pitchFamily="2" charset="2"/>
              </a:rPr>
              <a:t>]  [</a:t>
            </a:r>
            <a:r>
              <a:rPr lang="ko-KR" altLang="en-US" sz="2000" dirty="0" err="1">
                <a:sym typeface="Wingdings" panose="05000000000000000000" pitchFamily="2" charset="2"/>
              </a:rPr>
              <a:t>거진말</a:t>
            </a:r>
            <a:r>
              <a:rPr lang="en-US" altLang="ko-KR" sz="2000" dirty="0">
                <a:sym typeface="Wingdings" panose="05000000000000000000" pitchFamily="2" charset="2"/>
              </a:rPr>
              <a:t>]</a:t>
            </a:r>
          </a:p>
          <a:p>
            <a:r>
              <a:rPr lang="ko-KR" altLang="en-US" sz="2000" dirty="0">
                <a:sym typeface="Wingdings" panose="05000000000000000000" pitchFamily="2" charset="2"/>
              </a:rPr>
              <a:t>덧니</a:t>
            </a:r>
            <a:r>
              <a:rPr lang="en-US" altLang="ko-KR" sz="2000" dirty="0">
                <a:sym typeface="Wingdings" panose="05000000000000000000" pitchFamily="2" charset="2"/>
              </a:rPr>
              <a:t>[</a:t>
            </a:r>
            <a:r>
              <a:rPr lang="ko-KR" altLang="en-US" sz="2000" dirty="0" err="1">
                <a:sym typeface="Wingdings" panose="05000000000000000000" pitchFamily="2" charset="2"/>
              </a:rPr>
              <a:t>덛니</a:t>
            </a:r>
            <a:r>
              <a:rPr lang="en-US" altLang="ko-KR" sz="2000" dirty="0">
                <a:sym typeface="Wingdings" panose="05000000000000000000" pitchFamily="2" charset="2"/>
              </a:rPr>
              <a:t>][</a:t>
            </a:r>
            <a:r>
              <a:rPr lang="ko-KR" altLang="en-US" sz="2000" dirty="0" err="1">
                <a:sym typeface="Wingdings" panose="05000000000000000000" pitchFamily="2" charset="2"/>
              </a:rPr>
              <a:t>던니</a:t>
            </a:r>
            <a:r>
              <a:rPr lang="en-US" altLang="ko-KR" sz="2000" dirty="0">
                <a:sym typeface="Wingdings" panose="05000000000000000000" pitchFamily="2" charset="2"/>
              </a:rPr>
              <a:t>]</a:t>
            </a:r>
            <a:endParaRPr lang="ko-KR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87E9E-CEEF-B6E8-E669-A6067A361F11}"/>
              </a:ext>
            </a:extLst>
          </p:cNvPr>
          <p:cNvSpPr txBox="1"/>
          <p:nvPr/>
        </p:nvSpPr>
        <p:spPr>
          <a:xfrm>
            <a:off x="599439" y="4964722"/>
            <a:ext cx="483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With </a:t>
            </a:r>
            <a:r>
              <a:rPr lang="en-US" altLang="ko-KR" sz="2000" dirty="0" err="1"/>
              <a:t>batchim</a:t>
            </a:r>
            <a:r>
              <a:rPr lang="en-US" altLang="ko-KR" sz="2000" dirty="0"/>
              <a:t> </a:t>
            </a:r>
            <a:r>
              <a:rPr lang="en-US" altLang="ko-KR" sz="2000" dirty="0" err="1"/>
              <a:t>pronounciation</a:t>
            </a:r>
            <a:r>
              <a:rPr lang="en-US" altLang="ko-KR" sz="2000" dirty="0"/>
              <a:t>…</a:t>
            </a:r>
            <a:endParaRPr lang="ko-KR" altLang="en-US" sz="2000" dirty="0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9CE6BA91-6FAD-077F-C5DC-E47934A9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65" y="187772"/>
            <a:ext cx="9603275" cy="666994"/>
          </a:xfrm>
        </p:spPr>
        <p:txBody>
          <a:bodyPr/>
          <a:lstStyle/>
          <a:p>
            <a:r>
              <a:rPr kumimoji="1" lang="en-US" altLang="ko-Kore-CZ" dirty="0"/>
              <a:t>Grammar – nasalization Example</a:t>
            </a:r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2944451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4CC082-DDE3-4A45-9FA3-30FF5A66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076" y="1187578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Important </a:t>
            </a:r>
            <a:r>
              <a:rPr kumimoji="1" lang="en-US" altLang="ko-Kore-CZ" dirty="0">
                <a:solidFill>
                  <a:srgbClr val="FF0000"/>
                </a:solidFill>
              </a:rPr>
              <a:t>!!</a:t>
            </a:r>
            <a:endParaRPr kumimoji="1" lang="ko-Kore-CZ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DE85E9-A80C-9E46-A8A2-64596B07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you write, you must use original word ! </a:t>
            </a:r>
          </a:p>
          <a:p>
            <a:pPr marL="0" indent="0" algn="ctr">
              <a:buNone/>
            </a:pP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These gramma</a:t>
            </a:r>
            <a:r>
              <a:rPr kumimoji="1" lang="cs-CZ" altLang="ko-Kore-CZ" dirty="0" err="1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tical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cs-CZ" altLang="ko-Kore-CZ" dirty="0" err="1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rules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are</a:t>
            </a: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only used when you speak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.</a:t>
            </a:r>
            <a:endParaRPr kumimoji="1" lang="ko-Kore-CZ" altLang="en-US" dirty="0">
              <a:solidFill>
                <a:srgbClr val="FF0000"/>
              </a:solidFill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F059515A-A6C1-184A-AFF9-760F664501BE}"/>
              </a:ext>
            </a:extLst>
          </p:cNvPr>
          <p:cNvSpPr/>
          <p:nvPr/>
        </p:nvSpPr>
        <p:spPr>
          <a:xfrm>
            <a:off x="2421924" y="3629828"/>
            <a:ext cx="2669060" cy="1611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CZ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같이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</a:p>
          <a:p>
            <a:pPr algn="ctr"/>
            <a:endParaRPr kumimoji="1" lang="en-US" altLang="ko-Kore-CZ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가치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x )</a:t>
            </a:r>
            <a:endParaRPr kumimoji="1" lang="ko-Kore-CZ" altLang="en-US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E1223BD5-96DB-5C4E-8957-568D9FB63FC4}"/>
              </a:ext>
            </a:extLst>
          </p:cNvPr>
          <p:cNvSpPr/>
          <p:nvPr/>
        </p:nvSpPr>
        <p:spPr>
          <a:xfrm>
            <a:off x="6771503" y="3629828"/>
            <a:ext cx="2496065" cy="15229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대통령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 </a:t>
            </a:r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</a:p>
          <a:p>
            <a:pPr algn="ctr"/>
            <a:endParaRPr kumimoji="1" lang="en-US" altLang="ko-Kore-CZ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대통녕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x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  <a:endParaRPr kumimoji="1" lang="ko-Kore-CZ" altLang="en-US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8687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침실이(가) 표시된 사진&#10;&#10;자동 생성된 설명">
            <a:extLst>
              <a:ext uri="{FF2B5EF4-FFF2-40B4-BE49-F238E27FC236}">
                <a16:creationId xmlns:a16="http://schemas.microsoft.com/office/drawing/2014/main" id="{727354D3-64C8-6142-8B6F-7591F58D0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604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346E818-3DC4-7C42-98A3-136E3FC6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en-US" altLang="en-US" b="1" dirty="0">
                <a:solidFill>
                  <a:srgbClr val="FFFFFE"/>
                </a:solidFill>
              </a:rPr>
              <a:t>Korea’s culture - holiday</a:t>
            </a:r>
          </a:p>
        </p:txBody>
      </p:sp>
    </p:spTree>
    <p:extLst>
      <p:ext uri="{BB962C8B-B14F-4D97-AF65-F5344CB8AC3E}">
        <p14:creationId xmlns:p14="http://schemas.microsoft.com/office/powerpoint/2010/main" val="2836794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3924E-20D5-2446-8C41-0E36C904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04322"/>
            <a:ext cx="9603275" cy="1049235"/>
          </a:xfrm>
        </p:spPr>
        <p:txBody>
          <a:bodyPr/>
          <a:lstStyle/>
          <a:p>
            <a:r>
              <a:rPr kumimoji="1" lang="ko-Kore-CZ" altLang="en-US" dirty="0"/>
              <a:t>설</a:t>
            </a:r>
            <a:r>
              <a:rPr kumimoji="1" lang="ko-KR" altLang="en-US" dirty="0"/>
              <a:t> 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sul</a:t>
            </a:r>
            <a:r>
              <a:rPr kumimoji="1" lang="en-US" altLang="ko-KR" dirty="0"/>
              <a:t>]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92D74D-91B7-164B-9E1C-06D7ADAE8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It is the first day of the New Year, and there is a custom of greeting and saying words of blessing as the first holiday of the year.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(January 1</a:t>
            </a:r>
            <a:r>
              <a:rPr lang="en-US" altLang="ko-KR" baseline="30000" dirty="0">
                <a:latin typeface="AppleGothic" pitchFamily="2" charset="-127"/>
                <a:ea typeface="AppleGothic" pitchFamily="2" charset="-127"/>
              </a:rPr>
              <a:t>st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, in the lunar calendar)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윷놀이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Yutnoli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떡국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ddeokguk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]</a:t>
            </a:r>
            <a:endParaRPr kumimoji="1" lang="ko-Kore-CZ" altLang="en-US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2F4BE-E2D7-32D8-9243-95569158996A}"/>
              </a:ext>
            </a:extLst>
          </p:cNvPr>
          <p:cNvSpPr txBox="1"/>
          <p:nvPr/>
        </p:nvSpPr>
        <p:spPr>
          <a:xfrm>
            <a:off x="3051175" y="3250684"/>
            <a:ext cx="6102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CZ" sz="1800" dirty="0"/>
              <a:t>Korea’s Culture</a:t>
            </a:r>
            <a:endParaRPr kumimoji="1" lang="ko-Kore-CZ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95018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0B68FF-B32E-AC46-845B-FAEE5631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7" b="3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, 실내, 음식, 목재의이(가) 표시된 사진&#10;&#10;자동 생성된 설명">
            <a:extLst>
              <a:ext uri="{FF2B5EF4-FFF2-40B4-BE49-F238E27FC236}">
                <a16:creationId xmlns:a16="http://schemas.microsoft.com/office/drawing/2014/main" id="{D2BE9942-A69C-D144-AE7B-098417A54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4" b="21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23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실내이(가) 표시된 사진&#10;&#10;자동 생성된 설명">
            <a:extLst>
              <a:ext uri="{FF2B5EF4-FFF2-40B4-BE49-F238E27FC236}">
                <a16:creationId xmlns:a16="http://schemas.microsoft.com/office/drawing/2014/main" id="{DD11BBFC-A0CD-6147-BDEE-DF1E8684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3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실내, 테이블이(가) 표시된 사진&#10;&#10;자동 생성된 설명">
            <a:extLst>
              <a:ext uri="{FF2B5EF4-FFF2-40B4-BE49-F238E27FC236}">
                <a16:creationId xmlns:a16="http://schemas.microsoft.com/office/drawing/2014/main" id="{4A437A2B-14EB-1B42-92D8-2380ED8B6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8" b="8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6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시, 도로, 여행, 고속도로이(가) 표시된 사진&#10;&#10;자동 생성된 설명">
            <a:extLst>
              <a:ext uri="{FF2B5EF4-FFF2-40B4-BE49-F238E27FC236}">
                <a16:creationId xmlns:a16="http://schemas.microsoft.com/office/drawing/2014/main" id="{2CFFC977-977A-A142-A47E-99732606C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4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D08FCE-10B1-F549-852E-714ABD32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89332"/>
            <a:ext cx="9603275" cy="1049235"/>
          </a:xfrm>
        </p:spPr>
        <p:txBody>
          <a:bodyPr/>
          <a:lstStyle/>
          <a:p>
            <a:pPr algn="ctr"/>
            <a:r>
              <a:rPr kumimoji="1" lang="en-US" altLang="ko-Kore-CZ" dirty="0"/>
              <a:t>U</a:t>
            </a:r>
            <a:r>
              <a:rPr kumimoji="1" lang="en-US" altLang="ko-KR" dirty="0"/>
              <a:t>seful</a:t>
            </a:r>
            <a:r>
              <a:rPr kumimoji="1" lang="ko-KR" altLang="en-US" dirty="0"/>
              <a:t> </a:t>
            </a:r>
            <a:r>
              <a:rPr kumimoji="1" lang="en-US" altLang="ko-KR" dirty="0"/>
              <a:t>websites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C933D1-9279-3A4F-B0BE-4B8518CC4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18055"/>
            <a:ext cx="9603275" cy="34506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King Sejong Institute </a:t>
            </a:r>
            <a:endParaRPr lang="en-US" altLang="ko-KR" sz="3200" dirty="0">
              <a:hlinkClick r:id=""/>
            </a:endParaRPr>
          </a:p>
          <a:p>
            <a:pPr marL="0" indent="0" algn="ctr">
              <a:buNone/>
            </a:pPr>
            <a:r>
              <a:rPr lang="en-US" altLang="ko-KR" sz="3200" dirty="0">
                <a:hlinkClick r:id=""/>
              </a:rPr>
              <a:t>http://www.sejonghakdang.org/sjcu/home/main.do</a:t>
            </a:r>
            <a:endParaRPr lang="en-US" altLang="ko-KR" sz="3200" dirty="0"/>
          </a:p>
          <a:p>
            <a:pPr marL="0" indent="0" algn="ctr">
              <a:buNone/>
            </a:pPr>
            <a:endParaRPr lang="en-US" altLang="ko-KR" sz="3200" dirty="0"/>
          </a:p>
          <a:p>
            <a:pPr algn="ctr"/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Talk</a:t>
            </a:r>
            <a:r>
              <a:rPr lang="ko-KR" altLang="en-US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to</a:t>
            </a:r>
            <a:r>
              <a:rPr lang="ko-KR" altLang="en-US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me</a:t>
            </a:r>
            <a:r>
              <a:rPr lang="ko-KR" altLang="en-US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in</a:t>
            </a:r>
            <a:r>
              <a:rPr lang="ko-KR" altLang="en-US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Korean</a:t>
            </a:r>
            <a:endParaRPr lang="ko-KR" altLang="en-US" sz="3200" dirty="0"/>
          </a:p>
          <a:p>
            <a:pPr marL="0" indent="0" algn="ctr">
              <a:buNone/>
            </a:pPr>
            <a:r>
              <a:rPr lang="en-US" altLang="ko-KR" sz="3200" dirty="0">
                <a:hlinkClick r:id="rId2"/>
              </a:rPr>
              <a:t>https://talktomeinkorean.com/</a:t>
            </a:r>
            <a:endParaRPr lang="ko-KR" altLang="en-US" sz="3200" b="1" dirty="0">
              <a:ln>
                <a:solidFill>
                  <a:srgbClr val="EB292B">
                    <a:alpha val="0"/>
                  </a:srgbClr>
                </a:solidFill>
              </a:ln>
              <a:solidFill>
                <a:srgbClr val="EB292B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331614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242011" y="39690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When is your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?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/>
              <a:t>이 </a:t>
            </a:r>
            <a:r>
              <a:rPr lang="ko-KR" altLang="en-US" dirty="0" err="1"/>
              <a:t>언제입</a:t>
            </a:r>
            <a:r>
              <a:rPr lang="en-US" altLang="ko-KR" dirty="0"/>
              <a:t>(</a:t>
            </a:r>
            <a:r>
              <a:rPr lang="ko-KR" altLang="en-US" dirty="0"/>
              <a:t>십</a:t>
            </a:r>
            <a:r>
              <a:rPr lang="en-US" altLang="ko-KR" dirty="0"/>
              <a:t>)</a:t>
            </a:r>
            <a:r>
              <a:rPr lang="ko-KR" altLang="en-US" dirty="0"/>
              <a:t>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242011" y="134716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the </a:t>
            </a:r>
            <a:r>
              <a:rPr lang="en-US" altLang="ko-KR" sz="2000" dirty="0">
                <a:solidFill>
                  <a:srgbClr val="00B0F0"/>
                </a:solidFill>
              </a:rPr>
              <a:t>vacation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휴가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r>
              <a:rPr lang="ko-KR" altLang="en-US" sz="2000" dirty="0" err="1">
                <a:solidFill>
                  <a:schemeClr val="tx1"/>
                </a:solidFill>
              </a:rPr>
              <a:t>언제십니까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hyuga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eonje-simnikka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your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B0F0"/>
                </a:solidFill>
              </a:rPr>
              <a:t>Final test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기말고사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r>
              <a:rPr lang="ko-KR" altLang="en-US" sz="2000" dirty="0" err="1">
                <a:solidFill>
                  <a:schemeClr val="tx1"/>
                </a:solidFill>
              </a:rPr>
              <a:t>언제입니까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gimalgosa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eonje-imnikka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4222038" y="400556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will be on </a:t>
            </a:r>
            <a:r>
              <a:rPr lang="en-US" altLang="ko-KR" u="sng" dirty="0"/>
              <a:t>(N: date)</a:t>
            </a:r>
            <a:r>
              <a:rPr lang="en-US" altLang="ko-KR" dirty="0"/>
              <a:t>.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/>
              <a:t>은 </a:t>
            </a:r>
            <a:r>
              <a:rPr lang="en-US" altLang="ko-KR" u="sng" dirty="0"/>
              <a:t>N</a:t>
            </a:r>
            <a:r>
              <a:rPr lang="ko-KR" altLang="en-US" u="sng" dirty="0"/>
              <a:t>월 </a:t>
            </a:r>
            <a:r>
              <a:rPr lang="en-US" altLang="ko-KR" u="sng" dirty="0"/>
              <a:t>N</a:t>
            </a:r>
            <a:r>
              <a:rPr lang="ko-KR" altLang="en-US" u="sng" dirty="0"/>
              <a:t>일 </a:t>
            </a:r>
            <a:r>
              <a:rPr lang="en-US" altLang="ko-KR" u="sng" dirty="0"/>
              <a:t>N</a:t>
            </a:r>
            <a:r>
              <a:rPr lang="ko-KR" altLang="en-US" u="sng" dirty="0"/>
              <a:t>요일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4222038" y="135081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</a:rPr>
              <a:t>Next concert</a:t>
            </a:r>
            <a:r>
              <a:rPr lang="en-US" altLang="ko-KR" sz="2000" dirty="0">
                <a:solidFill>
                  <a:schemeClr val="tx1"/>
                </a:solidFill>
              </a:rPr>
              <a:t> will be on </a:t>
            </a:r>
            <a:r>
              <a:rPr lang="en-US" altLang="ko-KR" sz="2000" u="sng" dirty="0">
                <a:solidFill>
                  <a:schemeClr val="tx1"/>
                </a:solidFill>
              </a:rPr>
              <a:t>Wednesday, November 16</a:t>
            </a:r>
            <a:r>
              <a:rPr lang="en-US" altLang="ko-KR" sz="2000" u="sng" baseline="30000" dirty="0">
                <a:solidFill>
                  <a:schemeClr val="tx1"/>
                </a:solidFill>
              </a:rPr>
              <a:t>th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다음 콘서트는 </a:t>
            </a:r>
            <a:r>
              <a:rPr lang="en-US" altLang="ko-KR" sz="2000" dirty="0">
                <a:solidFill>
                  <a:schemeClr val="tx1"/>
                </a:solidFill>
              </a:rPr>
              <a:t>11</a:t>
            </a:r>
            <a:r>
              <a:rPr lang="ko-KR" altLang="en-US" sz="2000" dirty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16</a:t>
            </a:r>
            <a:r>
              <a:rPr lang="ko-KR" altLang="en-US" sz="2000" dirty="0">
                <a:solidFill>
                  <a:schemeClr val="tx1"/>
                </a:solidFill>
              </a:rPr>
              <a:t>일 수요일입니다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daeum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altLang="ko-KR" sz="20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concert)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11wol 16il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suyoirimnida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</a:rPr>
              <a:t>Mid-term test</a:t>
            </a:r>
            <a:r>
              <a:rPr lang="en-US" altLang="ko-KR" sz="2000" dirty="0">
                <a:solidFill>
                  <a:schemeClr val="tx1"/>
                </a:solidFill>
              </a:rPr>
              <a:t> will be </a:t>
            </a:r>
            <a:r>
              <a:rPr lang="en-US" altLang="ko-KR" sz="2000" u="sng" dirty="0">
                <a:solidFill>
                  <a:schemeClr val="tx1"/>
                </a:solidFill>
              </a:rPr>
              <a:t>December 25</a:t>
            </a:r>
            <a:r>
              <a:rPr lang="en-US" altLang="ko-KR" sz="2000" u="sng" baseline="30000" dirty="0">
                <a:solidFill>
                  <a:schemeClr val="tx1"/>
                </a:solidFill>
              </a:rPr>
              <a:t>th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중간고사</a:t>
            </a:r>
            <a:r>
              <a:rPr lang="ko-KR" altLang="en-US" sz="2000" dirty="0">
                <a:solidFill>
                  <a:schemeClr val="tx1"/>
                </a:solidFill>
              </a:rPr>
              <a:t>는 </a:t>
            </a:r>
            <a:r>
              <a:rPr lang="en-US" altLang="ko-KR" sz="2000" u="sng" dirty="0">
                <a:solidFill>
                  <a:schemeClr val="tx1"/>
                </a:solidFill>
              </a:rPr>
              <a:t>12</a:t>
            </a:r>
            <a:r>
              <a:rPr lang="ko-KR" altLang="en-US" sz="2000" u="sng" dirty="0">
                <a:solidFill>
                  <a:schemeClr val="tx1"/>
                </a:solidFill>
              </a:rPr>
              <a:t>월 </a:t>
            </a:r>
            <a:r>
              <a:rPr lang="en-US" altLang="ko-KR" sz="2000" u="sng" dirty="0">
                <a:solidFill>
                  <a:schemeClr val="tx1"/>
                </a:solidFill>
              </a:rPr>
              <a:t>25</a:t>
            </a:r>
            <a:r>
              <a:rPr lang="ko-KR" altLang="en-US" sz="2000" u="sng" dirty="0">
                <a:solidFill>
                  <a:schemeClr val="tx1"/>
                </a:solidFill>
              </a:rPr>
              <a:t>일</a:t>
            </a:r>
            <a:r>
              <a:rPr lang="ko-KR" altLang="en-US" sz="2000" dirty="0">
                <a:solidFill>
                  <a:schemeClr val="tx1"/>
                </a:solidFill>
              </a:rPr>
              <a:t>입니다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junggangosa-neun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12wol 25irimnida.]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8490A5-B665-7A4B-964D-4D899C5C345C}"/>
              </a:ext>
            </a:extLst>
          </p:cNvPr>
          <p:cNvSpPr/>
          <p:nvPr/>
        </p:nvSpPr>
        <p:spPr>
          <a:xfrm>
            <a:off x="8207018" y="39159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What date does </a:t>
            </a:r>
            <a:r>
              <a:rPr lang="en-US" altLang="ko-KR" sz="1600" dirty="0">
                <a:solidFill>
                  <a:srgbClr val="00B0F0"/>
                </a:solidFill>
              </a:rPr>
              <a:t>(schedule) </a:t>
            </a:r>
            <a:r>
              <a:rPr lang="en-US" altLang="ko-KR" sz="1600" dirty="0"/>
              <a:t>(end/start)?</a:t>
            </a:r>
          </a:p>
          <a:p>
            <a:pPr algn="ctr"/>
            <a:r>
              <a:rPr lang="en-US" altLang="ko-KR" sz="1600" dirty="0">
                <a:solidFill>
                  <a:srgbClr val="00B0F0"/>
                </a:solidFill>
              </a:rPr>
              <a:t>(schedule)</a:t>
            </a:r>
            <a:r>
              <a:rPr lang="ko-KR" altLang="en-US" sz="1600" dirty="0"/>
              <a:t>이 언제 </a:t>
            </a:r>
            <a:r>
              <a:rPr lang="en-US" altLang="ko-KR" sz="1600" dirty="0"/>
              <a:t>(</a:t>
            </a:r>
            <a:r>
              <a:rPr lang="ko-KR" altLang="en-US" sz="1600" dirty="0"/>
              <a:t>끝나지</a:t>
            </a:r>
            <a:r>
              <a:rPr lang="en-US" altLang="ko-KR" sz="1600" dirty="0"/>
              <a:t>/</a:t>
            </a:r>
            <a:r>
              <a:rPr lang="ko-KR" altLang="en-US" sz="1600" dirty="0"/>
              <a:t>시작하지</a:t>
            </a:r>
            <a:r>
              <a:rPr lang="en-US" altLang="ko-KR" sz="1600" dirty="0"/>
              <a:t>)?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CC5C8-6055-5D49-6084-4519D44D7A72}"/>
              </a:ext>
            </a:extLst>
          </p:cNvPr>
          <p:cNvSpPr/>
          <p:nvPr/>
        </p:nvSpPr>
        <p:spPr>
          <a:xfrm>
            <a:off x="8207018" y="134185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date does </a:t>
            </a:r>
            <a:r>
              <a:rPr lang="en-US" altLang="ko-KR" sz="2000" dirty="0">
                <a:solidFill>
                  <a:srgbClr val="00B0F0"/>
                </a:solidFill>
              </a:rPr>
              <a:t>mid-term test</a:t>
            </a:r>
            <a:r>
              <a:rPr lang="en-US" altLang="ko-KR" sz="2000" dirty="0">
                <a:solidFill>
                  <a:schemeClr val="tx1"/>
                </a:solidFill>
              </a:rPr>
              <a:t> start?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중간고사</a:t>
            </a:r>
            <a:r>
              <a:rPr lang="ko-KR" altLang="en-US" sz="2000" dirty="0">
                <a:solidFill>
                  <a:schemeClr val="tx1"/>
                </a:solidFill>
              </a:rPr>
              <a:t>가 언제 시작하지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junggangosa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sijakaji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date does </a:t>
            </a:r>
            <a:r>
              <a:rPr lang="en-US" altLang="ko-KR" sz="2000" dirty="0">
                <a:solidFill>
                  <a:srgbClr val="00B0F0"/>
                </a:solidFill>
              </a:rPr>
              <a:t>this trip</a:t>
            </a:r>
            <a:r>
              <a:rPr lang="en-US" altLang="ko-KR" sz="2000" dirty="0">
                <a:solidFill>
                  <a:schemeClr val="tx1"/>
                </a:solidFill>
              </a:rPr>
              <a:t> end?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이 여행</a:t>
            </a:r>
            <a:r>
              <a:rPr lang="ko-KR" altLang="en-US" sz="2000" dirty="0">
                <a:solidFill>
                  <a:schemeClr val="tx1"/>
                </a:solidFill>
              </a:rPr>
              <a:t>이 언제 끝나지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yeohaeng-i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kkeunnaji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휴가 </a:t>
            </a:r>
            <a:r>
              <a:rPr lang="en-US" altLang="ko-KR" dirty="0"/>
              <a:t>– vacation / </a:t>
            </a:r>
            <a:r>
              <a:rPr lang="ko-KR" altLang="en-US" dirty="0"/>
              <a:t>기말고사 </a:t>
            </a:r>
            <a:r>
              <a:rPr lang="en-US" altLang="ko-KR" dirty="0"/>
              <a:t>– final test / </a:t>
            </a:r>
            <a:r>
              <a:rPr lang="ko-KR" altLang="en-US" dirty="0"/>
              <a:t>중간고사 </a:t>
            </a:r>
            <a:r>
              <a:rPr lang="en-US" altLang="ko-KR" dirty="0"/>
              <a:t>– midterm test / </a:t>
            </a:r>
            <a:r>
              <a:rPr lang="ko-KR" altLang="en-US" dirty="0"/>
              <a:t>여행 </a:t>
            </a:r>
            <a:r>
              <a:rPr lang="en-US" altLang="ko-KR" dirty="0"/>
              <a:t>– trip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007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6B798-8B6A-B34B-ACFB-7C4F876583E7}"/>
              </a:ext>
            </a:extLst>
          </p:cNvPr>
          <p:cNvSpPr txBox="1"/>
          <p:nvPr/>
        </p:nvSpPr>
        <p:spPr>
          <a:xfrm>
            <a:off x="2865620" y="2454027"/>
            <a:ext cx="6940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sz="6600" b="1" dirty="0"/>
              <a:t>Thank you</a:t>
            </a:r>
            <a:endParaRPr kumimoji="1" lang="ko-Kore-CZ" altLang="en-US" sz="6600" b="1" dirty="0"/>
          </a:p>
        </p:txBody>
      </p:sp>
      <p:pic>
        <p:nvPicPr>
          <p:cNvPr id="4" name="그래픽 3" descr="댓글 심장 단색으로 채워진">
            <a:extLst>
              <a:ext uri="{FF2B5EF4-FFF2-40B4-BE49-F238E27FC236}">
                <a16:creationId xmlns:a16="http://schemas.microsoft.com/office/drawing/2014/main" id="{6E81E8F2-1106-1943-B1F7-97E36855A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7815" y="2042408"/>
            <a:ext cx="1931233" cy="19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01E46C8C-7662-474D-B78F-D1F74B59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342138"/>
            <a:ext cx="11137900" cy="288508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7DFEF59-1030-7F43-87BF-87FEBF507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4722318"/>
            <a:ext cx="11112500" cy="913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E2211-DE99-1549-9444-620CF56D26F1}"/>
              </a:ext>
            </a:extLst>
          </p:cNvPr>
          <p:cNvSpPr txBox="1"/>
          <p:nvPr/>
        </p:nvSpPr>
        <p:spPr>
          <a:xfrm>
            <a:off x="689547" y="460809"/>
            <a:ext cx="1095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Adverb</a:t>
            </a:r>
            <a:endParaRPr kumimoji="1" lang="ko-Kore-CZ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2E491-A17E-BC8B-2BEA-45DFD481EB16}"/>
              </a:ext>
            </a:extLst>
          </p:cNvPr>
          <p:cNvSpPr txBox="1"/>
          <p:nvPr/>
        </p:nvSpPr>
        <p:spPr>
          <a:xfrm>
            <a:off x="640119" y="1742988"/>
            <a:ext cx="9539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cs-CZ" altLang="ko-Kore-CZ" sz="1800" dirty="0">
                <a:latin typeface="+mj-ea"/>
                <a:ea typeface="+mj-ea"/>
                <a:cs typeface="Times New Roman" panose="02020603050405020304" pitchFamily="18" charset="0"/>
              </a:rPr>
              <a:t>[bballi]</a:t>
            </a:r>
            <a:r>
              <a:rPr kumimoji="1" lang="cs-CZ" altLang="ko-Kore-CZ" sz="1800" dirty="0">
                <a:latin typeface="+mj-ea"/>
                <a:ea typeface="+mj-ea"/>
              </a:rPr>
              <a:t> 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5852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C8A9286A-DAFE-5D3A-F8B5-193A16D85158}"/>
              </a:ext>
            </a:extLst>
          </p:cNvPr>
          <p:cNvCxnSpPr>
            <a:cxnSpLocks/>
          </p:cNvCxnSpPr>
          <p:nvPr/>
        </p:nvCxnSpPr>
        <p:spPr>
          <a:xfrm rot="10800000">
            <a:off x="6257824" y="3625714"/>
            <a:ext cx="5019777" cy="155655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ECBCC1-5685-8D43-B7B2-85E21218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213"/>
            <a:ext cx="11926957" cy="5889543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오늘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카페에서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숙제를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했어요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did my homework at the café today”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o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ka pe e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sug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je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leul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:→(when), (where)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어제 식당에서 라면을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먹었어요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I ate ramen at a restaurant yesterday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eoje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sikdangeseo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ramyeoneul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meogeosseoyo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오늘 학교에서 숙제를 했어요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I did my homework at school today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oneul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hakgyoeseo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sukjereul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haesseoyo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07074-4FFC-D73C-723E-DC9D83119102}"/>
              </a:ext>
            </a:extLst>
          </p:cNvPr>
          <p:cNvSpPr txBox="1"/>
          <p:nvPr/>
        </p:nvSpPr>
        <p:spPr>
          <a:xfrm>
            <a:off x="9130105" y="1956466"/>
            <a:ext cx="200179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하다</a:t>
            </a:r>
            <a:r>
              <a:rPr lang="en-US" altLang="ko-KR" dirty="0"/>
              <a:t>(do)= </a:t>
            </a:r>
            <a:r>
              <a:rPr lang="ko-KR" altLang="en-US" dirty="0"/>
              <a:t>하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[ha</a:t>
            </a:r>
            <a:r>
              <a:rPr lang="ko-KR" altLang="en-US" dirty="0"/>
              <a:t> </a:t>
            </a:r>
            <a:r>
              <a:rPr lang="en-US" altLang="ko-KR" dirty="0"/>
              <a:t>da]</a:t>
            </a:r>
          </a:p>
          <a:p>
            <a:r>
              <a:rPr lang="ko-KR" altLang="en-US" dirty="0"/>
              <a:t>했어요</a:t>
            </a:r>
            <a:r>
              <a:rPr lang="en-US" altLang="ko-KR" dirty="0"/>
              <a:t>(did)</a:t>
            </a:r>
          </a:p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[hae sseo yo]</a:t>
            </a:r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89ED1599-2356-309B-E75C-9F75385EA294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6B9935A1-54F4-9FCC-EAD3-7801A50F4BD1}"/>
              </a:ext>
            </a:extLst>
          </p:cNvPr>
          <p:cNvCxnSpPr>
            <a:cxnSpLocks/>
          </p:cNvCxnSpPr>
          <p:nvPr/>
        </p:nvCxnSpPr>
        <p:spPr>
          <a:xfrm>
            <a:off x="7647618" y="2701172"/>
            <a:ext cx="1312534" cy="255325"/>
          </a:xfrm>
          <a:prstGeom prst="bentConnector3">
            <a:avLst>
              <a:gd name="adj1" fmla="val 1045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8BE3A82-3D7F-D3D5-9987-5CA99C586F3E}"/>
              </a:ext>
            </a:extLst>
          </p:cNvPr>
          <p:cNvSpPr txBox="1"/>
          <p:nvPr/>
        </p:nvSpPr>
        <p:spPr>
          <a:xfrm>
            <a:off x="9811271" y="4582106"/>
            <a:ext cx="224892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먹다</a:t>
            </a:r>
            <a:r>
              <a:rPr lang="en-US" altLang="ko-KR" dirty="0"/>
              <a:t>(eat)= </a:t>
            </a:r>
            <a:r>
              <a:rPr lang="ko-KR" altLang="en-US" dirty="0"/>
              <a:t>먹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en-US" altLang="ko-KR" dirty="0" err="1"/>
              <a:t>meokda</a:t>
            </a:r>
            <a:r>
              <a:rPr lang="en-US" altLang="ko-KR" dirty="0"/>
              <a:t>]</a:t>
            </a:r>
          </a:p>
          <a:p>
            <a:r>
              <a:rPr lang="ko-KR" altLang="en-US" dirty="0"/>
              <a:t>먹었어요</a:t>
            </a:r>
            <a:r>
              <a:rPr lang="en-US" altLang="ko-KR" dirty="0"/>
              <a:t>(ate)</a:t>
            </a:r>
          </a:p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meogeosseoyo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47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481900-01DA-824E-932E-44DAC453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22" y="2127384"/>
            <a:ext cx="11395395" cy="4339678"/>
          </a:xfrm>
        </p:spPr>
        <p:txBody>
          <a:bodyPr anchor="ctr">
            <a:normAutofit/>
          </a:bodyPr>
          <a:lstStyle/>
          <a:p>
            <a:pPr algn="ctr"/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너는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뭐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주문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do you want to order?”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neo neun /mwo/ ju mun/ hal lae?]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:→(who)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는 뭐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action/verb)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아빠는 뭐 주문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Dad, what do you want to order?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appaneun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mwo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jumun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hallae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DAB0850-2B7E-2DF4-9C4A-C411D96FABDA}"/>
              </a:ext>
            </a:extLst>
          </p:cNvPr>
          <p:cNvSpPr txBox="1">
            <a:spLocks/>
          </p:cNvSpPr>
          <p:nvPr/>
        </p:nvSpPr>
        <p:spPr>
          <a:xfrm>
            <a:off x="119159" y="63684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47199-A508-5958-440D-E0F75929D118}"/>
              </a:ext>
            </a:extLst>
          </p:cNvPr>
          <p:cNvSpPr txBox="1"/>
          <p:nvPr/>
        </p:nvSpPr>
        <p:spPr>
          <a:xfrm>
            <a:off x="6972228" y="968924"/>
            <a:ext cx="510061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주문</a:t>
            </a:r>
            <a:r>
              <a:rPr lang="en-US" altLang="ko-KR" sz="2000" dirty="0"/>
              <a:t>(noun: order)= </a:t>
            </a:r>
            <a:r>
              <a:rPr lang="ko-KR" altLang="en-US" sz="2000" dirty="0"/>
              <a:t>주문</a:t>
            </a:r>
            <a:r>
              <a:rPr lang="en-US" altLang="ko-KR" sz="2000" dirty="0"/>
              <a:t>+</a:t>
            </a:r>
            <a:r>
              <a:rPr lang="ko-KR" altLang="en-US" sz="2000" dirty="0"/>
              <a:t>하다</a:t>
            </a:r>
            <a:r>
              <a:rPr lang="en-US" altLang="ko-KR" sz="2000" dirty="0"/>
              <a:t> (verb: order)</a:t>
            </a:r>
          </a:p>
          <a:p>
            <a:r>
              <a:rPr lang="en-US" altLang="ko-KR" sz="2000" dirty="0"/>
              <a:t>[</a:t>
            </a:r>
            <a:r>
              <a:rPr lang="en-US" altLang="ko-KR" sz="2000" dirty="0" err="1"/>
              <a:t>ju</a:t>
            </a:r>
            <a:r>
              <a:rPr lang="en-US" altLang="ko-KR" sz="2000" dirty="0"/>
              <a:t> </a:t>
            </a:r>
            <a:r>
              <a:rPr lang="en-US" altLang="ko-KR" sz="2000" dirty="0" err="1"/>
              <a:t>mun</a:t>
            </a:r>
            <a:r>
              <a:rPr lang="en-US" altLang="ko-KR" sz="2000" dirty="0"/>
              <a:t> ha da]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23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BEB4A4-10FC-0F49-92EF-D000616E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14" y="582309"/>
            <a:ext cx="11499662" cy="6560613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남은 음식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포장해주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 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Please </a:t>
            </a:r>
            <a:r>
              <a:rPr lang="en-US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wrap up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the leftovers.”</a:t>
            </a:r>
            <a:endParaRPr lang="en-US" altLang="ko-KR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nam eun eum sig po jang hae ju se yo]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:→(what) 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세요 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어떤 메뉴가 제일 인기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많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Which menu is the most popular?”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tteon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me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nyu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je il in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gi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manh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어떤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가 제일 인기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kumimoji="1" lang="ko-Kore-CZ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28833-4CC9-BF9F-B472-5B724B900552}"/>
              </a:ext>
            </a:extLst>
          </p:cNvPr>
          <p:cNvSpPr txBox="1"/>
          <p:nvPr/>
        </p:nvSpPr>
        <p:spPr>
          <a:xfrm>
            <a:off x="8163339" y="2079072"/>
            <a:ext cx="371061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포장해주다</a:t>
            </a:r>
            <a:r>
              <a:rPr lang="en-US" altLang="ko-KR" sz="2000" dirty="0"/>
              <a:t>(wrap up)= </a:t>
            </a:r>
            <a:r>
              <a:rPr lang="ko-KR" altLang="en-US" sz="2000" dirty="0"/>
              <a:t>포장해주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r>
              <a:rPr lang="en-US" altLang="ko-KR" sz="2000" dirty="0"/>
              <a:t> </a:t>
            </a:r>
          </a:p>
          <a:p>
            <a:r>
              <a:rPr lang="en-US" altLang="ko-KR" sz="2000" dirty="0"/>
              <a:t>[po </a:t>
            </a:r>
            <a:r>
              <a:rPr lang="en-US" altLang="ko-KR" sz="2000" dirty="0" err="1"/>
              <a:t>jang</a:t>
            </a:r>
            <a:r>
              <a:rPr lang="en-US" altLang="ko-KR" sz="2000" dirty="0"/>
              <a:t> </a:t>
            </a:r>
            <a:r>
              <a:rPr lang="en-US" altLang="ko-KR" sz="2000" dirty="0" err="1"/>
              <a:t>hae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ju</a:t>
            </a:r>
            <a:r>
              <a:rPr lang="en-US" altLang="ko-KR" sz="2000" dirty="0"/>
              <a:t> da]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E502B1D-82E7-78F3-2CD4-8F80B07458C2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13318-AF08-505C-807F-3B8B550BB277}"/>
              </a:ext>
            </a:extLst>
          </p:cNvPr>
          <p:cNvSpPr txBox="1"/>
          <p:nvPr/>
        </p:nvSpPr>
        <p:spPr>
          <a:xfrm>
            <a:off x="7076661" y="4899353"/>
            <a:ext cx="478329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많다</a:t>
            </a:r>
            <a:r>
              <a:rPr lang="en-US" altLang="ko-KR" sz="2000" dirty="0"/>
              <a:t> [adjective](a lot, most, much)= </a:t>
            </a:r>
            <a:r>
              <a:rPr lang="ko-KR" altLang="en-US" sz="2000" dirty="0" err="1"/>
              <a:t>많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</a:t>
            </a:r>
            <a:r>
              <a:rPr lang="en-US" altLang="ko-KR" sz="2000" dirty="0" err="1"/>
              <a:t>manh</a:t>
            </a:r>
            <a:r>
              <a:rPr lang="ko-KR" altLang="en-US" sz="2000" dirty="0"/>
              <a:t> </a:t>
            </a:r>
            <a:r>
              <a:rPr lang="en-US" altLang="ko-KR" sz="2000" dirty="0"/>
              <a:t>da]</a:t>
            </a:r>
            <a:endParaRPr lang="ko-KR" altLang="en-US" sz="2000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03C275D-780D-2F0A-5A53-E6179FF2D42C}"/>
              </a:ext>
            </a:extLst>
          </p:cNvPr>
          <p:cNvCxnSpPr/>
          <p:nvPr/>
        </p:nvCxnSpPr>
        <p:spPr>
          <a:xfrm>
            <a:off x="815008" y="3246784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2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BEB4A4-10FC-0F49-92EF-D000616E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59" y="86498"/>
            <a:ext cx="11726311" cy="6526338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피클이랑 김치 더 주시겠어요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Would you please give more pickle and kimchi?”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pi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keul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I lang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gim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chi deo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ju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si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ge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:→(what)(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랑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action/verb)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49D449D-1358-971C-8416-CD25391EC02D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252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954C6F-F786-E341-BDB1-4FC1490D6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212" y="1928192"/>
            <a:ext cx="7900987" cy="3856382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나이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를 여쭤봐도 될까요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May I ask your age?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naireul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yeojjwobwado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doelkkayo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여쭤봐도 될까요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5129B20-0891-9FCD-BE01-B77536B7A3A6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3522453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2866</Words>
  <Application>Microsoft Office PowerPoint</Application>
  <PresentationFormat>와이드스크린</PresentationFormat>
  <Paragraphs>352</Paragraphs>
  <Slides>30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0" baseType="lpstr">
      <vt:lpstr>AppleGothic</vt:lpstr>
      <vt:lpstr>나눔명조</vt:lpstr>
      <vt:lpstr>맑은 고딕</vt:lpstr>
      <vt:lpstr>Arial</vt:lpstr>
      <vt:lpstr>Calibri</vt:lpstr>
      <vt:lpstr>Gill Sans MT</vt:lpstr>
      <vt:lpstr>Tahoma</vt:lpstr>
      <vt:lpstr>Times New Roman</vt:lpstr>
      <vt:lpstr>Wingdings</vt:lpstr>
      <vt:lpstr>갤러리</vt:lpstr>
      <vt:lpstr>Korean class</vt:lpstr>
      <vt:lpstr>Index </vt:lpstr>
      <vt:lpstr>Key sentences - time &amp; date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Key sentences - private question</vt:lpstr>
      <vt:lpstr>Key sentences - time &amp; date</vt:lpstr>
      <vt:lpstr>Key sentences - private question</vt:lpstr>
      <vt:lpstr>Key sentences - time &amp; date</vt:lpstr>
      <vt:lpstr>Grammar - palatalization </vt:lpstr>
      <vt:lpstr>Grammar - liquidization</vt:lpstr>
      <vt:lpstr>Batchim pronounce</vt:lpstr>
      <vt:lpstr>Grammar - nasalization</vt:lpstr>
      <vt:lpstr>Grammar – nasalization Example</vt:lpstr>
      <vt:lpstr>Important !!</vt:lpstr>
      <vt:lpstr>Korea’s culture - holiday</vt:lpstr>
      <vt:lpstr>설 [sul]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Useful websites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class</dc:title>
  <dc:creator>장은주</dc:creator>
  <cp:lastModifiedBy>조석순 조석순</cp:lastModifiedBy>
  <cp:revision>12</cp:revision>
  <dcterms:created xsi:type="dcterms:W3CDTF">2020-12-23T12:33:32Z</dcterms:created>
  <dcterms:modified xsi:type="dcterms:W3CDTF">2023-11-20T15:14:01Z</dcterms:modified>
</cp:coreProperties>
</file>