
<file path=[Content_Types].xml><?xml version="1.0" encoding="utf-8"?>
<Types xmlns="http://schemas.openxmlformats.org/package/2006/content-types">
  <Default Extension="jpeg" ContentType="image/jpeg"/>
  <Default Extension="m4a" ContentType="audio/unknown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 autoCompressPictures="0">
  <p:sldMasterIdLst>
    <p:sldMasterId id="2147483714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10"/>
    <p:restoredTop sz="94654"/>
  </p:normalViewPr>
  <p:slideViewPr>
    <p:cSldViewPr snapToGrid="0" snapToObjects="1">
      <p:cViewPr varScale="1">
        <p:scale>
          <a:sx n="100" d="100"/>
          <a:sy n="100" d="100"/>
        </p:scale>
        <p:origin x="792" y="6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presProps" Target="presProps.xml"  /><Relationship Id="rId28" Type="http://schemas.openxmlformats.org/officeDocument/2006/relationships/viewProps" Target="viewProps.xml"  /><Relationship Id="rId29" Type="http://schemas.openxmlformats.org/officeDocument/2006/relationships/theme" Target="theme/theme1.xml"  /><Relationship Id="rId3" Type="http://schemas.openxmlformats.org/officeDocument/2006/relationships/slide" Target="slides/slide1.xml"  /><Relationship Id="rId30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CED75AA-1E93-4247-A86F-0EC209A5838C}" type="datetime1">
              <a:rPr kumimoji="1" lang="ko-Kore-CZ" altLang="en-US"/>
              <a:pPr lvl="0">
                <a:defRPr/>
              </a:pPr>
              <a:t>2022-11-30</a:t>
            </a:fld>
            <a:endParaRPr kumimoji="1" lang="ko-Kore-CZ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ore-CZ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kumimoji="1" lang="ko-KR" altLang="en-US"/>
              <a:t>마스터 텍스트 스타일을 편집하려면 클릭</a:t>
            </a:r>
            <a:endParaRPr kumimoji="1" lang="ko-KR" altLang="en-US"/>
          </a:p>
          <a:p>
            <a:pPr lvl="1">
              <a:defRPr/>
            </a:pPr>
            <a:r>
              <a:rPr kumimoji="1" lang="ko-KR" altLang="en-US"/>
              <a:t>두 번째 수준</a:t>
            </a:r>
            <a:endParaRPr kumimoji="1" lang="ko-KR" altLang="en-US"/>
          </a:p>
          <a:p>
            <a:pPr lvl="2">
              <a:defRPr/>
            </a:pPr>
            <a:r>
              <a:rPr kumimoji="1" lang="ko-KR" altLang="en-US"/>
              <a:t>세 번째 수준</a:t>
            </a:r>
            <a:endParaRPr kumimoji="1" lang="ko-KR" altLang="en-US"/>
          </a:p>
          <a:p>
            <a:pPr lvl="3">
              <a:defRPr/>
            </a:pPr>
            <a:r>
              <a:rPr kumimoji="1" lang="ko-KR" altLang="en-US"/>
              <a:t>네 번째 수준</a:t>
            </a:r>
            <a:endParaRPr kumimoji="1" lang="ko-KR" altLang="en-US"/>
          </a:p>
          <a:p>
            <a:pPr lvl="4">
              <a:defRPr/>
            </a:pPr>
            <a:r>
              <a:rPr kumimoji="1" lang="ko-KR" altLang="en-US"/>
              <a:t>다섯 번째 수준</a:t>
            </a:r>
            <a:endParaRPr kumimoji="1" lang="ko-Kore-CZ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kumimoji="1" lang="ko-KR" altLang="en-US"/>
              <a:t/>
            </a:r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1BFF596-23BE-1844-97FC-1F5AFFFB3CC9}" type="slidenum">
              <a:rPr kumimoji="1" lang="ko-Kore-CZ" altLang="en-US"/>
              <a:pPr lvl="0">
                <a:defRPr/>
              </a:pPr>
              <a:t>‹#›</a:t>
            </a:fld>
            <a:endParaRPr kumimoji="1" lang="ko-Kore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7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ko-KR" b="0" i="0">
                <a:solidFill>
                  <a:srgbClr val="000000"/>
                </a:solidFill>
                <a:effectLst/>
              </a:rPr>
              <a:t/>
            </a:r>
            <a:endParaRPr lang="en-US" altLang="ko-KR" b="0" i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03C41B5-4DA4-452E-A842-F41E37577CF7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ko-KR" b="0" i="0">
                <a:solidFill>
                  <a:srgbClr val="000000"/>
                </a:solidFill>
                <a:effectLst/>
              </a:rPr>
              <a:t/>
            </a:r>
            <a:endParaRPr lang="en-US" altLang="ko-KR" b="0" i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03C41B5-4DA4-452E-A842-F41E37577CF7}" type="slidenum">
              <a:rPr lang="en-US" altLang="en-US"/>
              <a:pPr lvl="0"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ko-KR" b="0" i="0">
                <a:solidFill>
                  <a:srgbClr val="000000"/>
                </a:solidFill>
                <a:effectLst/>
              </a:rPr>
              <a:t/>
            </a:r>
            <a:endParaRPr lang="en-US" altLang="ko-KR" b="0" i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03C41B5-4DA4-452E-A842-F41E37577CF7}" type="slidenum">
              <a:rPr lang="en-US" altLang="en-US"/>
              <a:pPr lvl="0"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ko-KR" b="0" i="0">
                <a:solidFill>
                  <a:srgbClr val="000000"/>
                </a:solidFill>
                <a:effectLst/>
              </a:rPr>
              <a:t/>
            </a:r>
            <a:endParaRPr lang="en-US" altLang="ko-KR" b="0" i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03C41B5-4DA4-452E-A842-F41E37577CF7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ko-KR" b="0" i="0">
                <a:solidFill>
                  <a:srgbClr val="000000"/>
                </a:solidFill>
                <a:effectLst/>
              </a:rPr>
              <a:t/>
            </a:r>
            <a:endParaRPr lang="en-US" altLang="ko-KR" b="0" i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03C41B5-4DA4-452E-A842-F41E37577CF7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ko-KR" b="0" i="0">
                <a:solidFill>
                  <a:srgbClr val="000000"/>
                </a:solidFill>
                <a:effectLst/>
              </a:rPr>
              <a:t/>
            </a:r>
            <a:endParaRPr lang="en-US" altLang="ko-KR" b="0" i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03C41B5-4DA4-452E-A842-F41E37577CF7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ko-KR" b="0" i="0">
                <a:solidFill>
                  <a:srgbClr val="000000"/>
                </a:solidFill>
                <a:effectLst/>
              </a:rPr>
              <a:t/>
            </a:r>
            <a:endParaRPr lang="en-US" altLang="ko-KR" b="0" i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03C41B5-4DA4-452E-A842-F41E37577CF7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ko-KR" b="0" i="0">
                <a:solidFill>
                  <a:srgbClr val="000000"/>
                </a:solidFill>
                <a:effectLst/>
              </a:rPr>
              <a:t/>
            </a:r>
            <a:endParaRPr lang="en-US" altLang="ko-KR" b="0" i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03C41B5-4DA4-452E-A842-F41E37577CF7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ko-KR" b="0" i="0">
                <a:solidFill>
                  <a:srgbClr val="000000"/>
                </a:solidFill>
                <a:effectLst/>
              </a:rPr>
              <a:t/>
            </a:r>
            <a:endParaRPr lang="en-US" altLang="ko-KR" b="0" i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03C41B5-4DA4-452E-A842-F41E37577CF7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ko-KR" b="0" i="0">
                <a:solidFill>
                  <a:srgbClr val="000000"/>
                </a:solidFill>
                <a:effectLst/>
              </a:rPr>
              <a:t/>
            </a:r>
            <a:endParaRPr lang="en-US" altLang="ko-KR" b="0" i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03C41B5-4DA4-452E-A842-F41E37577CF7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ko-KR" b="0" i="0">
                <a:solidFill>
                  <a:srgbClr val="000000"/>
                </a:solidFill>
                <a:effectLst/>
              </a:rPr>
              <a:t/>
            </a:r>
            <a:endParaRPr lang="en-US" altLang="ko-KR" b="0" i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B03C41B5-4DA4-452E-A842-F41E37577CF7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25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01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96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7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7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4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9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271164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14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161607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13" Type="http://schemas.openxmlformats.org/officeDocument/2006/relationships/image" Target="../media/image1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FCAA-4738-5A41-BDD1-1FC6F310DD66}" type="datetimeFigureOut">
              <a:rPr kumimoji="1" lang="ko-Kore-CZ" altLang="en-US" smtClean="0"/>
              <a:t>12/29/2020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3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7.xml"  /><Relationship Id="rId3" Type="http://schemas.openxmlformats.org/officeDocument/2006/relationships/image" Target="../media/image7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7.xml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7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7.xml"  /><Relationship Id="rId3" Type="http://schemas.openxmlformats.org/officeDocument/2006/relationships/image" Target="../media/image10.png"  /><Relationship Id="rId4" Type="http://schemas.openxmlformats.org/officeDocument/2006/relationships/image" Target="../media/image11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7.xml"  /><Relationship Id="rId3" Type="http://schemas.openxmlformats.org/officeDocument/2006/relationships/image" Target="../media/image12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7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7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7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7.xml"  /><Relationship Id="rId3" Type="http://schemas.openxmlformats.org/officeDocument/2006/relationships/audio" Target="../media/media1.m4a"  /><Relationship Id="rId4" Type="http://schemas.microsoft.com/office/2007/relationships/media" Target="../media/media1.m4a"  /><Relationship Id="rId5" Type="http://schemas.openxmlformats.org/officeDocument/2006/relationships/image" Target="../media/image13.png"  /><Relationship Id="rId6" Type="http://schemas.openxmlformats.org/officeDocument/2006/relationships/image" Target="../media/image14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7.xml"  /><Relationship Id="rId3" Type="http://schemas.openxmlformats.org/officeDocument/2006/relationships/image" Target="../media/image1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7.xml"  /><Relationship Id="rId3" Type="http://schemas.openxmlformats.org/officeDocument/2006/relationships/image" Target="../media/image16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png"  /><Relationship Id="rId3" Type="http://schemas.openxmlformats.org/officeDocument/2006/relationships/image" Target="../media/image18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jpeg"  /><Relationship Id="rId3" Type="http://schemas.openxmlformats.org/officeDocument/2006/relationships/image" Target="../media/image20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jpeg"  /><Relationship Id="rId3" Type="http://schemas.openxmlformats.org/officeDocument/2006/relationships/image" Target="../media/image22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1540" b="-1540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anchor="ctr">
            <a:normAutofit/>
          </a:bodyPr>
          <a:lstStyle/>
          <a:p>
            <a:pPr algn="ctr">
              <a:defRPr/>
            </a:pPr>
            <a:r>
              <a:rPr kumimoji="1" lang="en-US" altLang="en-US" sz="7200">
                <a:solidFill>
                  <a:srgbClr val="454545"/>
                </a:solidFill>
              </a:rPr>
              <a:t>Korean class</a:t>
            </a:r>
            <a:endParaRPr kumimoji="1" lang="en-US" altLang="en-US" sz="7200">
              <a:solidFill>
                <a:srgbClr val="454545"/>
              </a:solidFill>
            </a:endParaRPr>
          </a:p>
        </p:txBody>
      </p:sp>
      <p:pic>
        <p:nvPicPr>
          <p:cNvPr id="26" name="Picture 2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1540" b="-1540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72038" y="4371975"/>
            <a:ext cx="2486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en-US" altLang="ko-Kore-CZ">
                <a:solidFill>
                  <a:srgbClr val="c00000"/>
                </a:solidFill>
              </a:rPr>
              <a:t>WEEK </a:t>
            </a:r>
            <a:r>
              <a:rPr kumimoji="1" lang="en-US" altLang="ko-KR">
                <a:solidFill>
                  <a:srgbClr val="c00000"/>
                </a:solidFill>
              </a:rPr>
              <a:t>9</a:t>
            </a:r>
            <a:endParaRPr kumimoji="1" lang="en-US" altLang="ko-KR">
              <a:solidFill>
                <a:srgbClr val="c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45275" y="374519"/>
            <a:ext cx="5249125" cy="5454781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6000038" y="2413916"/>
            <a:ext cx="863676" cy="30229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3200">
                <a:solidFill>
                  <a:prstClr val="black"/>
                </a:solidFill>
                <a:latin typeface="넥슨Lv1고딕 Bold"/>
                <a:ea typeface="넥슨Lv1고딕 Bold"/>
              </a:rPr>
              <a:t>22</a:t>
            </a:r>
            <a:endParaRPr lang="en-US" altLang="ko-KR" sz="3200">
              <a:solidFill>
                <a:prstClr val="black"/>
              </a:solidFill>
              <a:latin typeface="넥슨Lv1고딕 Bold"/>
              <a:ea typeface="넥슨Lv1고딕 Bold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3200">
                <a:solidFill>
                  <a:prstClr val="black"/>
                </a:solidFill>
                <a:latin typeface="넥슨Lv1고딕 Bold"/>
                <a:ea typeface="넥슨Lv1고딕 Bold"/>
              </a:rPr>
              <a:t>78</a:t>
            </a:r>
            <a:endParaRPr lang="en-US" altLang="ko-KR" sz="3200">
              <a:solidFill>
                <a:prstClr val="black"/>
              </a:solidFill>
              <a:latin typeface="넥슨Lv1고딕 Bold"/>
              <a:ea typeface="넥슨Lv1고딕 Bold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3200">
                <a:solidFill>
                  <a:prstClr val="black"/>
                </a:solidFill>
                <a:latin typeface="넥슨Lv1고딕 Bold"/>
                <a:ea typeface="넥슨Lv1고딕 Bold"/>
              </a:rPr>
              <a:t>141</a:t>
            </a:r>
            <a:endParaRPr lang="en-US" altLang="ko-KR" sz="3200">
              <a:solidFill>
                <a:prstClr val="black"/>
              </a:solidFill>
              <a:latin typeface="넥슨Lv1고딕 Bold"/>
              <a:ea typeface="넥슨Lv1고딕 Bold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3200">
                <a:solidFill>
                  <a:prstClr val="black"/>
                </a:solidFill>
                <a:latin typeface="넥슨Lv1고딕 Bold"/>
                <a:ea typeface="넥슨Lv1고딕 Bold"/>
              </a:rPr>
              <a:t>300</a:t>
            </a:r>
            <a:endParaRPr lang="ko-KR" altLang="en-US" sz="3200">
              <a:solidFill>
                <a:prstClr val="black"/>
              </a:solidFill>
              <a:latin typeface="넥슨Lv1고딕 Bold"/>
              <a:ea typeface="넥슨Lv1고딕 Bold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6000037" y="1736854"/>
            <a:ext cx="45784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3200">
                <a:solidFill>
                  <a:prstClr val="black"/>
                </a:solidFill>
                <a:latin typeface="넥슨Lv1고딕 Bold"/>
                <a:ea typeface="넥슨Lv1고딕 Bold"/>
              </a:rPr>
              <a:t>0 : </a:t>
            </a:r>
            <a:r>
              <a:rPr lang="ko-KR" altLang="en-US" sz="3200">
                <a:solidFill>
                  <a:prstClr val="black"/>
                </a:solidFill>
                <a:latin typeface="넥슨Lv1고딕 Bold"/>
                <a:ea typeface="넥슨Lv1고딕 Bold"/>
              </a:rPr>
              <a:t>영 </a:t>
            </a:r>
            <a:r>
              <a:rPr lang="en-US" altLang="ko-KR" sz="3200">
                <a:solidFill>
                  <a:prstClr val="black"/>
                </a:solidFill>
                <a:latin typeface="넥슨Lv1고딕 Bold"/>
                <a:ea typeface="넥슨Lv1고딕 Bold"/>
              </a:rPr>
              <a:t>[yeong] / </a:t>
            </a:r>
            <a:r>
              <a:rPr lang="ko-KR" altLang="en-US" sz="3200">
                <a:solidFill>
                  <a:prstClr val="black"/>
                </a:solidFill>
                <a:latin typeface="넥슨Lv1고딕 Bold"/>
                <a:ea typeface="넥슨Lv1고딕 Bold"/>
              </a:rPr>
              <a:t>공 </a:t>
            </a:r>
            <a:r>
              <a:rPr lang="en-US" altLang="ko-KR" sz="3200">
                <a:solidFill>
                  <a:prstClr val="black"/>
                </a:solidFill>
                <a:latin typeface="넥슨Lv1고딕 Bold"/>
                <a:ea typeface="넥슨Lv1고딕 Bold"/>
              </a:rPr>
              <a:t>[gong]</a:t>
            </a:r>
            <a:endParaRPr lang="ko-KR" altLang="en-US" sz="3200">
              <a:solidFill>
                <a:prstClr val="black"/>
              </a:solidFill>
              <a:latin typeface="넥슨Lv1고딕 Bold"/>
              <a:ea typeface="넥슨Lv1고딕 Bold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7015051" y="2587042"/>
            <a:ext cx="3025319" cy="5733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>
                <a:solidFill>
                  <a:prstClr val="black"/>
                </a:solidFill>
                <a:latin typeface="넥슨Lv1고딕 Bold"/>
                <a:ea typeface="넥슨Lv1고딕 Bold"/>
              </a:rPr>
              <a:t>이십이 </a:t>
            </a:r>
            <a:r>
              <a:rPr lang="en-US" altLang="ko-KR" sz="3200">
                <a:solidFill>
                  <a:prstClr val="black"/>
                </a:solidFill>
                <a:latin typeface="넥슨Lv1고딕 Bold"/>
                <a:ea typeface="넥슨Lv1고딕 Bold"/>
              </a:rPr>
              <a:t>[i-sib-i]</a:t>
            </a:r>
            <a:endParaRPr lang="en-US" altLang="ko-KR" sz="3200">
              <a:solidFill>
                <a:prstClr val="black"/>
              </a:solidFill>
              <a:latin typeface="넥슨Lv1고딕 Bold"/>
              <a:ea typeface="넥슨Lv1고딕 Bold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7015050" y="3344942"/>
            <a:ext cx="4336481" cy="5679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>
                <a:solidFill>
                  <a:prstClr val="black"/>
                </a:solidFill>
                <a:latin typeface="넥슨Lv1고딕 Bold"/>
                <a:ea typeface="넥슨Lv1고딕 Bold"/>
              </a:rPr>
              <a:t>칠십팔 </a:t>
            </a:r>
            <a:r>
              <a:rPr lang="en-US" altLang="ko-KR" sz="3200">
                <a:solidFill>
                  <a:prstClr val="black"/>
                </a:solidFill>
                <a:latin typeface="넥슨Lv1고딕 Bold"/>
                <a:ea typeface="넥슨Lv1고딕 Bold"/>
              </a:rPr>
              <a:t>[chil-sib-pal]</a:t>
            </a:r>
            <a:endParaRPr lang="en-US" altLang="ko-KR" sz="3200">
              <a:solidFill>
                <a:prstClr val="black"/>
              </a:solidFill>
              <a:latin typeface="넥슨Lv1고딕 Bold"/>
              <a:ea typeface="넥슨Lv1고딕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037" y="889906"/>
            <a:ext cx="4398484" cy="5750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Tx/>
              <a:buAutoNum type="arabicPeriod"/>
              <a:defRPr/>
            </a:pPr>
            <a:r>
              <a:rPr lang="en-US" altLang="ko-KR" sz="3200">
                <a:solidFill>
                  <a:srgbClr val="6974dd"/>
                </a:solidFill>
                <a:latin typeface="넥슨Lv1고딕 Bold"/>
                <a:ea typeface="넥슨Lv1고딕 Bold"/>
              </a:rPr>
              <a:t>Chinese</a:t>
            </a:r>
            <a:r>
              <a:rPr lang="ko-KR" altLang="en-US" sz="3200">
                <a:solidFill>
                  <a:srgbClr val="6974dd"/>
                </a:solidFill>
                <a:latin typeface="넥슨Lv1고딕 Bold"/>
                <a:ea typeface="넥슨Lv1고딕 Bold"/>
              </a:rPr>
              <a:t> </a:t>
            </a:r>
            <a:r>
              <a:rPr lang="en-US" altLang="ko-KR" sz="3200">
                <a:solidFill>
                  <a:srgbClr val="6974dd"/>
                </a:solidFill>
                <a:latin typeface="넥슨Lv1고딕 Bold"/>
                <a:ea typeface="넥슨Lv1고딕 Bold"/>
              </a:rPr>
              <a:t>number</a:t>
            </a:r>
            <a:endParaRPr lang="en-US" altLang="ko-KR" sz="3200">
              <a:solidFill>
                <a:srgbClr val="6974dd"/>
              </a:solidFill>
              <a:latin typeface="넥슨Lv1고딕 Bold"/>
              <a:ea typeface="넥슨Lv1고딕 Bold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7062305" y="4102842"/>
            <a:ext cx="4909360" cy="5720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>
                <a:solidFill>
                  <a:prstClr val="black"/>
                </a:solidFill>
                <a:latin typeface="넥슨Lv1고딕 Bold"/>
                <a:ea typeface="넥슨Lv1고딕 Bold"/>
              </a:rPr>
              <a:t>백사십일 </a:t>
            </a:r>
            <a:r>
              <a:rPr lang="en-US" altLang="ko-KR" sz="3200">
                <a:solidFill>
                  <a:prstClr val="black"/>
                </a:solidFill>
                <a:latin typeface="넥슨Lv1고딕 Bold"/>
                <a:ea typeface="넥슨Lv1고딕 Bold"/>
              </a:rPr>
              <a:t>[baek-sa-sib-il]</a:t>
            </a:r>
            <a:endParaRPr lang="en-US" altLang="ko-KR" sz="3200">
              <a:solidFill>
                <a:prstClr val="black"/>
              </a:solidFill>
              <a:latin typeface="넥슨Lv1고딕 Bold"/>
              <a:ea typeface="넥슨Lv1고딕 Bold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7066740" y="4756195"/>
            <a:ext cx="4909360" cy="575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>
                <a:solidFill>
                  <a:prstClr val="black"/>
                </a:solidFill>
                <a:latin typeface="넥슨Lv1고딕 Bold"/>
                <a:ea typeface="넥슨Lv1고딕 Bold"/>
              </a:rPr>
              <a:t>삼백 </a:t>
            </a:r>
            <a:r>
              <a:rPr lang="en-US" altLang="ko-KR" sz="3200">
                <a:solidFill>
                  <a:prstClr val="black"/>
                </a:solidFill>
                <a:latin typeface="넥슨Lv1고딕 Bold"/>
                <a:ea typeface="넥슨Lv1고딕 Bold"/>
              </a:rPr>
              <a:t>[sam-baek]</a:t>
            </a:r>
            <a:endParaRPr lang="en-US" altLang="ko-KR" sz="3200">
              <a:solidFill>
                <a:prstClr val="black"/>
              </a:solidFill>
              <a:latin typeface="넥슨Lv1고딕 Bold"/>
              <a:ea typeface="넥슨Lv1고딕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mc:Ignorable="p14" p14:dur="2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  <p:bldP spid="11" grpId="2"/>
      <p:bldP spid="12" grpId="3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328424" y="474931"/>
            <a:ext cx="4398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0" i="0" u="none" strike="noStrike" kern="1200" cap="none" spc="0" normalizeH="0" baseline="0">
                <a:solidFill>
                  <a:srgbClr val="6974dd"/>
                </a:solidFill>
                <a:effectLst/>
                <a:uLnTx/>
                <a:uFillTx/>
                <a:latin typeface="넥슨Lv1고딕 Bold"/>
                <a:ea typeface="넥슨Lv1고딕 Bold"/>
              </a:rPr>
              <a:t>2. Korean number</a:t>
            </a:r>
            <a:endParaRPr kumimoji="0" lang="en-US" altLang="ko-KR" sz="2800" b="0" i="0" u="none" strike="noStrike" kern="1200" cap="none" spc="0" normalizeH="0" baseline="0">
              <a:solidFill>
                <a:srgbClr val="6974dd"/>
              </a:solidFill>
              <a:latin typeface="넥슨Lv1고딕 Bold"/>
              <a:ea typeface="넥슨Lv1고딕 Bold"/>
            </a:endParaRP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6000" y="1155032"/>
            <a:ext cx="6200123" cy="501595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21061" y="1155032"/>
            <a:ext cx="5684480" cy="4843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mc:Ignorable="p14" p14:dur="20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81151" y="291037"/>
            <a:ext cx="4398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AutoNum type="arabicPeriod"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srgbClr val="6974dd"/>
                </a:solidFill>
                <a:effectLst/>
                <a:uLnTx/>
                <a:uFillTx/>
                <a:latin typeface="넥슨Lv1고딕 Bold"/>
                <a:ea typeface="넥슨Lv1고딕 Bold"/>
              </a:rPr>
              <a:t>Chinese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6974dd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6974dd"/>
                </a:solidFill>
                <a:effectLst/>
                <a:uLnTx/>
                <a:uFillTx/>
                <a:latin typeface="넥슨Lv1고딕 Bold"/>
                <a:ea typeface="넥슨Lv1고딕 Bold"/>
              </a:rPr>
              <a:t>number</a:t>
            </a:r>
            <a:endParaRPr kumimoji="0" lang="en-US" altLang="ko-KR" sz="2800" b="1" i="0" u="none" strike="noStrike" kern="1200" cap="none" spc="0" normalizeH="0" baseline="0">
              <a:solidFill>
                <a:srgbClr val="6974dd"/>
              </a:solidFill>
              <a:latin typeface="넥슨Lv1고딕 Bold"/>
              <a:ea typeface="넥슨Lv1고딕 Bold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38517" y="866748"/>
            <a:ext cx="10969021" cy="23575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Counting number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  <a:p>
            <a:pPr marL="457200" marR="0" lvl="0" indent="-45720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Date : day (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일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[il]) , month (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월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[wol]) , year (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년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[nyeon])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  <a:p>
            <a:pPr marL="457200" marR="0" lvl="1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0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ex) 4</a:t>
            </a:r>
            <a:r>
              <a:rPr kumimoji="0" lang="en-US" altLang="ko-KR" sz="2000" b="0" i="0" u="none" strike="noStrike" kern="1200" cap="none" spc="0" normalizeH="0" baseline="3000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th</a:t>
            </a:r>
            <a:r>
              <a:rPr kumimoji="0" lang="en-US" altLang="ko-KR" sz="20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 : </a:t>
            </a:r>
            <a:r>
              <a:rPr kumimoji="0" lang="ko-KR" altLang="en-US" sz="20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사일</a:t>
            </a:r>
            <a:r>
              <a:rPr kumimoji="0" lang="en-US" altLang="ko-KR" sz="20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[sa-il], 12nd : </a:t>
            </a:r>
            <a:r>
              <a:rPr kumimoji="0" lang="ko-KR" altLang="en-US" sz="20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십이일</a:t>
            </a:r>
            <a:r>
              <a:rPr kumimoji="0" lang="en-US" altLang="ko-KR" sz="20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[sib-i-il]</a:t>
            </a:r>
            <a:endParaRPr kumimoji="0" lang="en-US" altLang="ko-KR" sz="20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"/>
              <a:ea typeface="넥슨Lv1고딕"/>
            </a:endParaRPr>
          </a:p>
          <a:p>
            <a:pPr marL="457200" marR="0" lvl="0" indent="-45720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Phone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number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  <a:p>
            <a:pPr marL="457200" marR="0" lvl="1" indent="0" algn="l" defTabSz="914400" rtl="0" eaLnBrk="1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0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ex) 010-6372-0819 /</a:t>
            </a:r>
            <a:r>
              <a:rPr kumimoji="0" lang="ko-KR" altLang="en-US" sz="20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 </a:t>
            </a:r>
            <a:r>
              <a:rPr kumimoji="0" lang="en-US" altLang="ko-KR" sz="20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rPr>
              <a:t>776-079-455</a:t>
            </a:r>
            <a:endParaRPr kumimoji="0" lang="en-US" altLang="ko-KR" sz="20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"/>
              <a:ea typeface="넥슨Lv1고딕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81151" y="3182430"/>
            <a:ext cx="4398484" cy="5113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srgbClr val="6974dd"/>
                </a:solidFill>
                <a:effectLst/>
                <a:uLnTx/>
                <a:uFillTx/>
                <a:latin typeface="넥슨Lv1고딕 Bold"/>
                <a:ea typeface="넥슨Lv1고딕 Bold"/>
              </a:rPr>
              <a:t>2. Korean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6974dd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6974dd"/>
                </a:solidFill>
                <a:effectLst/>
                <a:uLnTx/>
                <a:uFillTx/>
                <a:latin typeface="넥슨Lv1고딕 Bold"/>
                <a:ea typeface="넥슨Lv1고딕 Bold"/>
              </a:rPr>
              <a:t>number</a:t>
            </a:r>
            <a:endParaRPr kumimoji="0" lang="en-US" altLang="ko-KR" sz="2800" b="1" i="0" u="none" strike="noStrike" kern="1200" cap="none" spc="0" normalizeH="0" baseline="0">
              <a:solidFill>
                <a:srgbClr val="6974dd"/>
              </a:solidFill>
              <a:latin typeface="넥슨Lv1고딕 Bold"/>
              <a:ea typeface="넥슨Lv1고딕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8517" y="3633684"/>
            <a:ext cx="8442840" cy="26509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Counting number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  <a:p>
            <a:pPr marL="457200" marR="0" lvl="0" indent="-45720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Counting age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  <a:p>
            <a:pPr marL="457200" marR="0" lvl="0" indent="-45720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Counting materials (paper, piece, things, etc)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  <a:p>
            <a:pPr marL="457200" marR="0" lvl="0" indent="-45720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-Time 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mc:Ignorable="p14" p14:dur="20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725314" y="632420"/>
            <a:ext cx="8964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3200" b="1" i="0" u="none" strike="noStrike" kern="1200" cap="none" spc="0" normalizeH="0" baseline="0">
                <a:solidFill>
                  <a:srgbClr val="6974dd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2. Korean number (when counting materials)</a:t>
            </a:r>
            <a:endParaRPr kumimoji="0" lang="en-US" altLang="ko-KR" sz="3200" b="1" i="0" u="none" strike="noStrike" kern="1200" cap="none" spc="0" normalizeH="0" baseline="0">
              <a:solidFill>
                <a:srgbClr val="6974dd"/>
              </a:solidFill>
              <a:latin typeface="맑은 고딕"/>
              <a:ea typeface="맑은 고딕"/>
              <a:cs typeface="+mn-cs"/>
            </a:endParaRP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25314" y="1282740"/>
            <a:ext cx="5194998" cy="4942840"/>
          </a:xfrm>
          <a:prstGeom prst="rect">
            <a:avLst/>
          </a:prstGeom>
        </p:spPr>
      </p:pic>
      <p:pic>
        <p:nvPicPr>
          <p:cNvPr id="5" name="table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71688" y="1282740"/>
            <a:ext cx="5194998" cy="448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advClick="0" mc:Ignorable="p14" p14:dur="1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테이블이(가) 표시된 사진  자동 생성된 설명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6116" y="215900"/>
            <a:ext cx="10657184" cy="576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128010" y="398705"/>
            <a:ext cx="5926455" cy="32855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1 years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old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한 살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[han-sal]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2 years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old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두 살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[du-sal]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3 years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old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세 살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[se-sal]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4 years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old : 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네 살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[ne-sal]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20 years old : 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스무 살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[seu-mu-sal]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</p:txBody>
      </p:sp>
      <p:grpSp>
        <p:nvGrpSpPr>
          <p:cNvPr id="3" name="그룹 2"/>
          <p:cNvGrpSpPr/>
          <p:nvPr/>
        </p:nvGrpSpPr>
        <p:grpSpPr>
          <a:xfrm rot="0">
            <a:off x="681979" y="3898842"/>
            <a:ext cx="10828042" cy="1597928"/>
            <a:chOff x="762301" y="4448904"/>
            <a:chExt cx="10828042" cy="1597928"/>
          </a:xfrm>
          <a:solidFill>
            <a:srgbClr val="ffffff"/>
          </a:solidFill>
        </p:grpSpPr>
        <p:sp>
          <p:nvSpPr>
            <p:cNvPr id="5" name="직사각형 4"/>
            <p:cNvSpPr/>
            <p:nvPr/>
          </p:nvSpPr>
          <p:spPr>
            <a:xfrm>
              <a:off x="762301" y="4448904"/>
              <a:ext cx="10828042" cy="1597928"/>
            </a:xfrm>
            <a:prstGeom prst="rect">
              <a:avLst/>
            </a:prstGeom>
            <a:grp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6" name="TextBox 7"/>
            <p:cNvSpPr txBox="1"/>
            <p:nvPr/>
          </p:nvSpPr>
          <p:spPr>
            <a:xfrm>
              <a:off x="905521" y="4558319"/>
              <a:ext cx="7819691" cy="63803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altLang="ko-KR" sz="2400" b="1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넥슨Lv1고딕 Bold"/>
                  <a:ea typeface="넥슨Lv1고딕 Bold"/>
                </a:rPr>
                <a:t>Q. </a:t>
              </a:r>
              <a:r>
                <a:rPr kumimoji="0" lang="en-US" altLang="ko-KR" sz="2400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How old are you? </a:t>
              </a:r>
              <a:r>
                <a:rPr kumimoji="0" lang="ko-KR" altLang="en-US" sz="2400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너 몇 살이야</a:t>
              </a:r>
              <a:r>
                <a:rPr kumimoji="0" lang="en-US" altLang="ko-KR" sz="2400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? [neo myeot-sal-i-ya?]</a:t>
              </a:r>
              <a:endParaRPr kumimoji="0" lang="en-US" altLang="ko-KR" sz="2400" b="0" i="0" u="none" strike="noStrike" kern="1200" cap="none" spc="0" normalizeH="0" baseline="0">
                <a:solidFill>
                  <a:prstClr val="black"/>
                </a:solidFill>
                <a:latin typeface="넥슨Lv1고딕"/>
                <a:ea typeface="넥슨Lv1고딕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905521" y="5242700"/>
              <a:ext cx="10684822" cy="63945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altLang="ko-KR" sz="2400" b="1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넥슨Lv1고딕 Bold"/>
                  <a:ea typeface="넥슨Lv1고딕 Bold"/>
                </a:rPr>
                <a:t>A</a:t>
              </a:r>
              <a:r>
                <a:rPr kumimoji="0" lang="en-US" altLang="ko-KR" sz="2400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. I’m 22 years old. </a:t>
              </a:r>
              <a:r>
                <a:rPr kumimoji="0" lang="ko-KR" altLang="en-US" sz="2400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나는 </a:t>
              </a:r>
              <a:r>
                <a:rPr kumimoji="0" lang="ko-KR" altLang="en-US" sz="2400" b="1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넥슨Lv1고딕 Bold"/>
                  <a:ea typeface="넥슨Lv1고딕 Bold"/>
                </a:rPr>
                <a:t>스물 두살</a:t>
              </a:r>
              <a:r>
                <a:rPr kumimoji="0" lang="ko-KR" altLang="en-US" sz="2400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이야</a:t>
              </a:r>
              <a:r>
                <a:rPr kumimoji="0" lang="en-US" altLang="ko-KR" sz="2400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. [na-neun seu-mul-du-sal-i-ya.]</a:t>
              </a:r>
              <a:endParaRPr kumimoji="0" lang="en-US" altLang="ko-KR" sz="2400" b="0" i="0" u="none" strike="noStrike" kern="1200" cap="none" spc="0" normalizeH="0" baseline="0">
                <a:solidFill>
                  <a:prstClr val="black"/>
                </a:solidFill>
                <a:latin typeface="넥슨Lv1고딕"/>
                <a:ea typeface="넥슨Lv1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56585" y="539876"/>
            <a:ext cx="5554980" cy="328726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1 thing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한 개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[han-gae]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2 things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두 개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[du-gae]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3 things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: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 세 개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[se-gae]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4 things : 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네 개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[ne-gae]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  <a:p>
            <a:pPr marL="0" marR="0" lv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20 things : </a:t>
            </a:r>
            <a:r>
              <a:rPr kumimoji="0" lang="ko-KR" altLang="en-US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스무 개 </a:t>
            </a:r>
            <a:r>
              <a:rPr kumimoji="0" lang="en-US" altLang="ko-KR" sz="2800" b="1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 Bold"/>
                <a:ea typeface="넥슨Lv1고딕 Bold"/>
              </a:rPr>
              <a:t>[seu-mu-gae]</a:t>
            </a:r>
            <a:endParaRPr kumimoji="0" lang="en-US" altLang="ko-KR" sz="28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넥슨Lv1고딕 Bold"/>
              <a:ea typeface="넥슨Lv1고딕 Bold"/>
            </a:endParaRPr>
          </a:p>
        </p:txBody>
      </p:sp>
      <p:grpSp>
        <p:nvGrpSpPr>
          <p:cNvPr id="3" name="그룹 2"/>
          <p:cNvGrpSpPr/>
          <p:nvPr/>
        </p:nvGrpSpPr>
        <p:grpSpPr>
          <a:xfrm rot="0">
            <a:off x="681979" y="3934709"/>
            <a:ext cx="10828042" cy="1925492"/>
            <a:chOff x="762301" y="4448904"/>
            <a:chExt cx="10828042" cy="1925492"/>
          </a:xfrm>
          <a:solidFill>
            <a:srgbClr val="ffffff"/>
          </a:solidFill>
        </p:grpSpPr>
        <p:sp>
          <p:nvSpPr>
            <p:cNvPr id="5" name="직사각형 4"/>
            <p:cNvSpPr/>
            <p:nvPr/>
          </p:nvSpPr>
          <p:spPr>
            <a:xfrm>
              <a:off x="762301" y="4448904"/>
              <a:ext cx="10828042" cy="1925492"/>
            </a:xfrm>
            <a:prstGeom prst="rect">
              <a:avLst/>
            </a:prstGeom>
            <a:grpFill/>
            <a:ln w="254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05521" y="4583481"/>
              <a:ext cx="10684822" cy="17390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Two apples please : </a:t>
              </a:r>
              <a:r>
                <a:rPr kumimoji="0" lang="ko-KR" altLang="en-US" sz="2400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사과 </a:t>
              </a:r>
              <a:r>
                <a:rPr kumimoji="0" lang="ko-KR" altLang="en-US" sz="2400" b="1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넥슨Lv1고딕 Bold"/>
                  <a:ea typeface="넥슨Lv1고딕 Bold"/>
                </a:rPr>
                <a:t>두 개</a:t>
              </a:r>
              <a:r>
                <a:rPr kumimoji="0" lang="ko-KR" altLang="en-US" sz="2400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 주세요</a:t>
              </a:r>
              <a:r>
                <a:rPr kumimoji="0" lang="en-US" altLang="ko-KR" sz="2400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. [sa-gwa du-gae ju-se-yo.]</a:t>
              </a:r>
              <a:endParaRPr kumimoji="0" lang="en-US" altLang="ko-KR" sz="24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endParaRPr>
            </a:p>
            <a:p>
              <a:pPr marL="0" marR="0" lvl="0" indent="0" algn="l" defTabSz="914400" rtl="0" eaLnBrk="1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altLang="ko-KR" sz="2400" b="0" i="0" u="none" strike="noStrike" kern="1200" cap="none" spc="0" normalizeH="0" baseline="0">
                  <a:solidFill>
                    <a:srgbClr val="000000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How much is four chocolates? : </a:t>
              </a:r>
              <a:r>
                <a:rPr kumimoji="0" lang="ko-KR" altLang="en-US" sz="2400" b="0" i="0" u="none" strike="noStrike" kern="1200" cap="none" spc="0" normalizeH="0" baseline="0">
                  <a:solidFill>
                    <a:srgbClr val="000000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초콜릿 </a:t>
              </a:r>
              <a:r>
                <a:rPr kumimoji="0" lang="ko-KR" altLang="en-US" sz="2400" b="1" i="0" u="none" strike="noStrike" kern="1200" cap="none" spc="0" normalizeH="0" baseline="0">
                  <a:solidFill>
                    <a:srgbClr val="000000"/>
                  </a:solidFill>
                  <a:effectLst/>
                  <a:uLnTx/>
                  <a:uFillTx/>
                  <a:latin typeface="넥슨Lv1고딕 Bold"/>
                  <a:ea typeface="넥슨Lv1고딕 Bold"/>
                </a:rPr>
                <a:t>네 개</a:t>
              </a:r>
              <a:r>
                <a:rPr kumimoji="0" lang="ko-KR" altLang="en-US" sz="2400" b="0" i="0" u="none" strike="noStrike" kern="1200" cap="none" spc="0" normalizeH="0" baseline="0">
                  <a:solidFill>
                    <a:srgbClr val="000000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 얼마예요</a:t>
              </a:r>
              <a:r>
                <a:rPr kumimoji="0" lang="en-US" altLang="ko-KR" sz="2400" b="0" i="0" u="none" strike="noStrike" kern="1200" cap="none" spc="0" normalizeH="0" baseline="0">
                  <a:solidFill>
                    <a:srgbClr val="000000"/>
                  </a:solidFill>
                  <a:effectLst/>
                  <a:uLnTx/>
                  <a:uFillTx/>
                  <a:latin typeface="넥슨Lv1고딕"/>
                  <a:ea typeface="넥슨Lv1고딕"/>
                </a:rPr>
                <a:t>? [cho-kol-lit ne-gae eol-ma-ye-yo?]</a:t>
              </a:r>
              <a:endParaRPr kumimoji="0" lang="en-US" altLang="ko-KR" sz="24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넥슨Lv1고딕"/>
                <a:ea typeface="넥슨Lv1고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671" y="466649"/>
            <a:ext cx="11390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ko-KR"/>
              <a:t>Koreans use native Korean numbers for</a:t>
            </a:r>
            <a:endParaRPr lang="ko-KR" altLang="en-US"/>
          </a:p>
        </p:txBody>
      </p:sp>
      <p:sp>
        <p:nvSpPr>
          <p:cNvPr id="3" name="TextBox 3"/>
          <p:cNvSpPr txBox="1"/>
          <p:nvPr/>
        </p:nvSpPr>
        <p:spPr>
          <a:xfrm>
            <a:off x="1402080" y="938239"/>
            <a:ext cx="2198922" cy="8219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o-KR" altLang="en-US" sz="2400" b="1"/>
              <a:t>시</a:t>
            </a:r>
            <a:r>
              <a:rPr lang="en-US" altLang="ko-KR" sz="2400" b="1"/>
              <a:t>[si] “o’clock” </a:t>
            </a:r>
            <a:endParaRPr lang="ko-KR" altLang="en-US" sz="2400" b="1"/>
          </a:p>
        </p:txBody>
      </p:sp>
      <p:sp>
        <p:nvSpPr>
          <p:cNvPr id="5" name="TextBox 5"/>
          <p:cNvSpPr txBox="1"/>
          <p:nvPr/>
        </p:nvSpPr>
        <p:spPr>
          <a:xfrm>
            <a:off x="4609559" y="938238"/>
            <a:ext cx="2780522" cy="8219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o-KR" altLang="en-US" sz="2400" b="1"/>
              <a:t>분</a:t>
            </a:r>
            <a:r>
              <a:rPr lang="en-US" altLang="ko-KR" sz="2400" b="1"/>
              <a:t>[bun] “minutes”</a:t>
            </a:r>
            <a:endParaRPr lang="ko-KR" altLang="en-US" sz="2400" b="1"/>
          </a:p>
        </p:txBody>
      </p:sp>
      <p:sp>
        <p:nvSpPr>
          <p:cNvPr id="6" name="TextBox 6"/>
          <p:cNvSpPr txBox="1"/>
          <p:nvPr/>
        </p:nvSpPr>
        <p:spPr>
          <a:xfrm>
            <a:off x="8061885" y="938237"/>
            <a:ext cx="3470988" cy="4505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o-KR" altLang="en-US" sz="2400" b="1"/>
              <a:t>초</a:t>
            </a:r>
            <a:r>
              <a:rPr lang="en-US" altLang="ko-KR" sz="2400" b="1"/>
              <a:t>[Cho] “seconds”</a:t>
            </a:r>
            <a:endParaRPr lang="ko-KR" altLang="en-US" sz="2400" b="1"/>
          </a:p>
        </p:txBody>
      </p:sp>
      <p:sp>
        <p:nvSpPr>
          <p:cNvPr id="7" name="TextBox 7"/>
          <p:cNvSpPr txBox="1"/>
          <p:nvPr/>
        </p:nvSpPr>
        <p:spPr>
          <a:xfrm>
            <a:off x="630555" y="1847578"/>
            <a:ext cx="423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ko-KR"/>
              <a:t>For</a:t>
            </a:r>
            <a:r>
              <a:rPr lang="en-US" altLang="ko-KR" b="1"/>
              <a:t> </a:t>
            </a:r>
            <a:r>
              <a:rPr lang="en-US" altLang="ko-KR" b="1">
                <a:solidFill>
                  <a:schemeClr val="accent1">
                    <a:lumMod val="75000"/>
                  </a:schemeClr>
                </a:solidFill>
              </a:rPr>
              <a:t>A.M</a:t>
            </a:r>
            <a:endParaRPr lang="ko-KR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66051" y="2463400"/>
            <a:ext cx="32480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o-KR" altLang="en-US" sz="2000" b="1"/>
              <a:t>아침</a:t>
            </a:r>
            <a:r>
              <a:rPr lang="en-US" altLang="ko-KR" sz="2000" b="1"/>
              <a:t>[achim] “morning” </a:t>
            </a:r>
            <a:endParaRPr lang="ko-KR" altLang="en-US" sz="2000" b="1"/>
          </a:p>
        </p:txBody>
      </p:sp>
      <p:sp>
        <p:nvSpPr>
          <p:cNvPr id="9" name="TextBox 9"/>
          <p:cNvSpPr txBox="1"/>
          <p:nvPr/>
        </p:nvSpPr>
        <p:spPr>
          <a:xfrm>
            <a:off x="1402080" y="2463400"/>
            <a:ext cx="34594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o-KR" altLang="en-US" sz="2000" b="1"/>
              <a:t>오전</a:t>
            </a:r>
            <a:r>
              <a:rPr lang="en-US" altLang="ko-KR" sz="2000" b="1"/>
              <a:t>[ojeon] “before noon” </a:t>
            </a:r>
            <a:endParaRPr lang="ko-KR" altLang="en-US" sz="2000" b="1"/>
          </a:p>
        </p:txBody>
      </p:sp>
      <p:sp>
        <p:nvSpPr>
          <p:cNvPr id="10" name="TextBox 10"/>
          <p:cNvSpPr txBox="1"/>
          <p:nvPr/>
        </p:nvSpPr>
        <p:spPr>
          <a:xfrm>
            <a:off x="630555" y="3228507"/>
            <a:ext cx="1250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ko-KR"/>
              <a:t>For </a:t>
            </a:r>
            <a:r>
              <a:rPr lang="en-US" altLang="ko-KR" b="1">
                <a:solidFill>
                  <a:schemeClr val="accent1">
                    <a:lumMod val="75000"/>
                  </a:schemeClr>
                </a:solidFill>
              </a:rPr>
              <a:t>P.M</a:t>
            </a:r>
            <a:endParaRPr lang="ko-KR" alt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77327" y="3762781"/>
            <a:ext cx="2938622" cy="388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o-KR" altLang="en-US" sz="2000" b="1"/>
              <a:t>오후</a:t>
            </a:r>
            <a:r>
              <a:rPr lang="en-US" altLang="ko-KR" sz="2000" b="1"/>
              <a:t>[ohu] “afternoon,”</a:t>
            </a:r>
            <a:endParaRPr lang="ko-KR" altLang="en-US" sz="2000" b="1"/>
          </a:p>
        </p:txBody>
      </p:sp>
      <p:sp>
        <p:nvSpPr>
          <p:cNvPr id="12" name="TextBox 12"/>
          <p:cNvSpPr txBox="1"/>
          <p:nvPr/>
        </p:nvSpPr>
        <p:spPr>
          <a:xfrm>
            <a:off x="4612669" y="3762781"/>
            <a:ext cx="3648270" cy="388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o-KR" altLang="en-US" sz="2000" b="1"/>
              <a:t>저녁</a:t>
            </a:r>
            <a:r>
              <a:rPr lang="en-US" altLang="ko-KR" sz="2000" b="1"/>
              <a:t>[jeonyeok] “evening,” </a:t>
            </a:r>
            <a:endParaRPr lang="ko-KR" altLang="en-US" sz="2000" b="1"/>
          </a:p>
        </p:txBody>
      </p:sp>
      <p:sp>
        <p:nvSpPr>
          <p:cNvPr id="13" name="TextBox 14"/>
          <p:cNvSpPr txBox="1"/>
          <p:nvPr/>
        </p:nvSpPr>
        <p:spPr>
          <a:xfrm>
            <a:off x="8457659" y="3762781"/>
            <a:ext cx="2276670" cy="388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ko-KR" altLang="en-US" sz="2000" b="1"/>
              <a:t>밤</a:t>
            </a:r>
            <a:r>
              <a:rPr lang="en-US" altLang="ko-KR" sz="2000" b="1"/>
              <a:t>[bam] “night” </a:t>
            </a:r>
            <a:endParaRPr lang="ko-KR" altLang="en-US" sz="2000" b="1"/>
          </a:p>
        </p:txBody>
      </p:sp>
      <p:sp>
        <p:nvSpPr>
          <p:cNvPr id="14" name="TextBox 15"/>
          <p:cNvSpPr txBox="1"/>
          <p:nvPr/>
        </p:nvSpPr>
        <p:spPr>
          <a:xfrm>
            <a:off x="702366" y="4508433"/>
            <a:ext cx="1035697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ko-KR" sz="2000"/>
              <a:t>To say </a:t>
            </a: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</a:rPr>
              <a:t>half past</a:t>
            </a:r>
            <a:r>
              <a:rPr lang="en-US" altLang="ko-KR" sz="2000"/>
              <a:t>, you can either say</a:t>
            </a:r>
            <a:endParaRPr lang="en-US" altLang="ko-KR" sz="2000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r>
              <a:rPr lang="en-US" altLang="ko-KR"/>
              <a:t>1) “</a:t>
            </a:r>
            <a:r>
              <a:rPr lang="ko-KR" altLang="en-US" b="1"/>
              <a:t>삼십</a:t>
            </a:r>
            <a:r>
              <a:rPr lang="ko-KR" altLang="en-US"/>
              <a:t> </a:t>
            </a:r>
            <a:r>
              <a:rPr lang="ko-KR" altLang="en-US" b="1"/>
              <a:t>분</a:t>
            </a:r>
            <a:r>
              <a:rPr lang="en-US" altLang="ko-KR"/>
              <a:t>[samsip bun]” 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2)</a:t>
            </a:r>
            <a:r>
              <a:rPr lang="ko-KR" altLang="en-US" b="1"/>
              <a:t>반</a:t>
            </a:r>
            <a:r>
              <a:rPr lang="en-US" altLang="ko-KR"/>
              <a:t>[ban], meaning “a half”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오디오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 rotWithShape="1"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2" name="TextBox 30"/>
          <p:cNvSpPr txBox="1"/>
          <p:nvPr/>
        </p:nvSpPr>
        <p:spPr>
          <a:xfrm>
            <a:off x="569653" y="361071"/>
            <a:ext cx="7286423" cy="5704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lang="en-US" altLang="ko-KR" sz="3200" b="1" i="1" kern="0">
                <a:solidFill>
                  <a:prstClr val="black">
                    <a:lumMod val="75000"/>
                    <a:lumOff val="25000"/>
                  </a:prstClr>
                </a:solidFill>
              </a:rPr>
              <a:t>Order of Korean number</a:t>
            </a:r>
            <a:endParaRPr lang="en-US" altLang="ko-KR" sz="500" ker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569653" y="1340423"/>
            <a:ext cx="10888824" cy="1829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ko-KR"/>
              <a:t>Koreans give dates starting from the largest unit to the smallest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This is the opposite of the English expression</a:t>
            </a:r>
            <a:endParaRPr lang="en-US" altLang="ko-KR"/>
          </a:p>
          <a:p>
            <a:pPr lvl="0">
              <a:defRPr/>
            </a:pPr>
            <a:endParaRPr lang="en-US" altLang="ko-KR"/>
          </a:p>
          <a:p>
            <a:pPr lvl="0">
              <a:defRPr/>
            </a:pPr>
            <a:r>
              <a:rPr lang="en-US" altLang="ko-KR"/>
              <a:t>Ex) “</a:t>
            </a:r>
            <a:r>
              <a:rPr lang="en-US" altLang="ko-KR" sz="2400" b="1"/>
              <a:t>2:19 p.m., 18 May, 1970</a:t>
            </a:r>
            <a:r>
              <a:rPr lang="en-US" altLang="ko-KR"/>
              <a:t>” 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“(</a:t>
            </a:r>
            <a:r>
              <a:rPr lang="ko-KR" altLang="en-US"/>
              <a:t>일</a:t>
            </a:r>
            <a:r>
              <a:rPr lang="en-US" altLang="ko-KR"/>
              <a:t>)</a:t>
            </a:r>
            <a:r>
              <a:rPr lang="ko-KR" altLang="en-US"/>
              <a:t>천구백 칠십년 오월 십팔일</a:t>
            </a:r>
            <a:r>
              <a:rPr lang="en-US" altLang="ko-KR"/>
              <a:t>,</a:t>
            </a:r>
            <a:r>
              <a:rPr lang="ko-KR" altLang="en-US"/>
              <a:t>오후 두 시 십구 분”</a:t>
            </a:r>
            <a:endParaRPr lang="ko-KR" altLang="en-US"/>
          </a:p>
          <a:p>
            <a:pPr lvl="0">
              <a:defRPr/>
            </a:pPr>
            <a:r>
              <a:rPr lang="en-US" altLang="ko-KR"/>
              <a:t> [(il)cheongubaek chilsimnyeon owol sipparil, ohu du si sip gu bun]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6"/>
          <a:srcRect l="17280" t="44080" r="18720" b="24630"/>
          <a:stretch>
            <a:fillRect/>
          </a:stretch>
        </p:blipFill>
        <p:spPr>
          <a:xfrm>
            <a:off x="499515" y="3391462"/>
            <a:ext cx="11192970" cy="3078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mc:Ignorable="p14" p14:dur="2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0"/>
          <p:cNvSpPr txBox="1"/>
          <p:nvPr/>
        </p:nvSpPr>
        <p:spPr>
          <a:xfrm>
            <a:off x="3876877" y="700953"/>
            <a:ext cx="7286423" cy="5734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lang="en-US" altLang="ko-KR" sz="3200" b="1" i="1" kern="0">
                <a:solidFill>
                  <a:prstClr val="black">
                    <a:lumMod val="75000"/>
                    <a:lumOff val="25000"/>
                  </a:prstClr>
                </a:solidFill>
              </a:rPr>
              <a:t>Practice</a:t>
            </a:r>
            <a:endParaRPr lang="en-US" altLang="ko-KR" sz="500" ker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그림 2" descr="텍스트이(가) 표시된 사진  자동 생성된 설명"/>
          <p:cNvPicPr>
            <a:picLocks noChangeAspect="1"/>
          </p:cNvPicPr>
          <p:nvPr/>
        </p:nvPicPr>
        <p:blipFill rotWithShape="1">
          <a:blip r:embed="rId3"/>
          <a:srcRect l="16380" t="24350" r="17730" b="34010"/>
          <a:stretch>
            <a:fillRect/>
          </a:stretch>
        </p:blipFill>
        <p:spPr>
          <a:xfrm>
            <a:off x="905737" y="2017418"/>
            <a:ext cx="10002417" cy="3554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9" y="1224648"/>
            <a:ext cx="9603275" cy="1049235"/>
          </a:xfrm>
        </p:spPr>
        <p:txBody>
          <a:bodyPr/>
          <a:lstStyle/>
          <a:p>
            <a:pPr lvl="0">
              <a:defRPr/>
            </a:pPr>
            <a:r>
              <a:rPr kumimoji="1" lang="en-US" altLang="ko-Kore-CZ"/>
              <a:t>Index</a:t>
            </a:r>
            <a:br>
              <a:rPr kumimoji="1" lang="en-US" altLang="ko-Kore-CZ"/>
            </a:br>
            <a:endParaRPr kumimoji="1" lang="ko-Kore-CZ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51579" y="1749265"/>
            <a:ext cx="9603275" cy="3450613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endParaRPr kumimoji="1" lang="en-US" altLang="ko-Kore-CZ" sz="2400"/>
          </a:p>
          <a:p>
            <a:pPr>
              <a:defRPr/>
            </a:pPr>
            <a:r>
              <a:rPr lang="en-US" altLang="ko-KR" sz="2400"/>
              <a:t>The sentence final ending</a:t>
            </a:r>
            <a:endParaRPr lang="en-US" altLang="ko-KR" sz="2400"/>
          </a:p>
          <a:p>
            <a:pPr>
              <a:defRPr/>
            </a:pPr>
            <a:r>
              <a:rPr lang="en-US" altLang="ko-KR" sz="2400"/>
              <a:t>Numbers</a:t>
            </a:r>
            <a:endParaRPr lang="en-US" altLang="ko-KR" sz="2400"/>
          </a:p>
          <a:p>
            <a:pPr lvl="0">
              <a:defRPr/>
            </a:pPr>
            <a:r>
              <a:rPr kumimoji="1" lang="en-US" altLang="ko-KR" sz="2400"/>
              <a:t>Vocabulary</a:t>
            </a:r>
            <a:endParaRPr kumimoji="1" lang="en-US" altLang="ko-KR" sz="2400"/>
          </a:p>
          <a:p>
            <a:pPr lvl="0">
              <a:defRPr/>
            </a:pPr>
            <a:r>
              <a:rPr kumimoji="1" lang="en-US" altLang="ko-KR" sz="2400"/>
              <a:t>Korean culture</a:t>
            </a:r>
            <a:endParaRPr kumimoji="1" lang="en-US" altLang="ko-KR" sz="2400"/>
          </a:p>
          <a:p>
            <a:pPr lvl="0">
              <a:defRPr/>
            </a:pPr>
            <a:endParaRPr kumimoji="1" lang="en-US" altLang="ko-KR" sz="2400"/>
          </a:p>
          <a:p>
            <a:pPr lvl="0">
              <a:defRPr/>
            </a:pPr>
            <a:endParaRPr kumimoji="1" lang="en-US" altLang="ko-KR" sz="2400"/>
          </a:p>
          <a:p>
            <a:pPr lvl="0">
              <a:defRPr/>
            </a:pPr>
            <a:endParaRPr kumimoji="1" lang="en-US" altLang="ko-KR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30445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0"/>
          <p:cNvSpPr txBox="1"/>
          <p:nvPr/>
        </p:nvSpPr>
        <p:spPr>
          <a:xfrm>
            <a:off x="4254966" y="682263"/>
            <a:ext cx="7286423" cy="5731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lang="en-US" altLang="ko-KR" sz="3200" b="1" i="1" kern="0">
                <a:solidFill>
                  <a:prstClr val="black">
                    <a:lumMod val="75000"/>
                    <a:lumOff val="25000"/>
                  </a:prstClr>
                </a:solidFill>
              </a:rPr>
              <a:t>Practice</a:t>
            </a:r>
            <a:endParaRPr lang="en-US" altLang="ko-KR" sz="500" ker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" name="그림 5" descr="텍스트이(가) 표시된 사진  자동 생성된 설명"/>
          <p:cNvPicPr>
            <a:picLocks noChangeAspect="1"/>
          </p:cNvPicPr>
          <p:nvPr/>
        </p:nvPicPr>
        <p:blipFill rotWithShape="1">
          <a:blip r:embed="rId3"/>
          <a:srcRect l="8950" t="34690" r="10150" b="23950"/>
          <a:stretch>
            <a:fillRect/>
          </a:stretch>
        </p:blipFill>
        <p:spPr>
          <a:xfrm>
            <a:off x="189035" y="2193198"/>
            <a:ext cx="11813929" cy="3397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Click="0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Korean culture - food</a:t>
            </a:r>
            <a:endParaRPr lang="en-US" altLang="ko-K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2015732"/>
            <a:ext cx="7144494" cy="4354739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705600" y="2728135"/>
            <a:ext cx="5486400" cy="3826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Korean culture - food</a:t>
            </a:r>
            <a:endParaRPr lang="en-US" altLang="ko-K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떡볶이 </a:t>
            </a:r>
            <a:r>
              <a:rPr lang="en-US" altLang="ko-KR"/>
              <a:t>(tteok-boki)				</a:t>
            </a:r>
            <a:r>
              <a:rPr lang="ko-KR" altLang="en-US"/>
              <a:t>김밥</a:t>
            </a:r>
            <a:r>
              <a:rPr lang="en-US" altLang="ko-KR"/>
              <a:t>(gim-bap)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62668" y="2624457"/>
            <a:ext cx="5741307" cy="3924146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91200" y="3429000"/>
            <a:ext cx="6400800" cy="3943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Korean culture - food</a:t>
            </a:r>
            <a:endParaRPr lang="en-US" altLang="ko-K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비빔밥 </a:t>
            </a:r>
            <a:r>
              <a:rPr lang="en-US" altLang="ko-KR"/>
              <a:t>(bibimbap)					</a:t>
            </a:r>
            <a:r>
              <a:rPr lang="ko-KR" altLang="en-US"/>
              <a:t>잡채 </a:t>
            </a:r>
            <a:r>
              <a:rPr lang="en-US" altLang="ko-KR"/>
              <a:t>(japchae)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8211" y="2575541"/>
            <a:ext cx="7033077" cy="412094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6000" y="3428999"/>
            <a:ext cx="59436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5620" y="2454027"/>
            <a:ext cx="6940446" cy="1096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ko-Kore-CZ" sz="6600" b="1"/>
              <a:t>Thank you</a:t>
            </a:r>
            <a:endParaRPr kumimoji="1" lang="ko-Kore-CZ" altLang="en-US" sz="6600" b="1"/>
          </a:p>
        </p:txBody>
      </p:sp>
      <p:pic>
        <p:nvPicPr>
          <p:cNvPr id="4" name="그래픽 3" descr="댓글 심장 단색으로 채워진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137815" y="2042408"/>
            <a:ext cx="1931233" cy="1931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5861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The sentence final ending</a:t>
            </a:r>
            <a:endParaRPr lang="en-US" altLang="ko-KR"/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1294362" y="2027071"/>
            <a:ext cx="10022828" cy="345061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1" lang="en-US" altLang="ko-Kore-CZ" sz="24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speech level: the speaker’s interpersonal relationship with addresses or attitude toward them </a:t>
            </a:r>
            <a:endParaRPr xmlns:mc="http://schemas.openxmlformats.org/markup-compatibility/2006" xmlns:hp="http://schemas.haansoft.com/office/presentation/8.0" kumimoji="1" lang="en-US" altLang="ko-KR" sz="24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kumimoji="1" lang="en-US" altLang="ko-KR" sz="2400" b="0" i="0" u="none" strike="noStrike" kern="1200" cap="none" spc="0" normalizeH="0" baseline="0" mc:Ignorable="hp" hp:hslEmbossed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ex) social meaning such as intimacy ad formality of the situation</a:t>
            </a:r>
            <a:endParaRPr xmlns:mc="http://schemas.openxmlformats.org/markup-compatibility/2006" xmlns:hp="http://schemas.haansoft.com/office/presentation/8.0" kumimoji="1" lang="en-US" altLang="ko-KR" sz="24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1" lang="en-US" altLang="ko-KR" sz="24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1" lang="en-US" altLang="ko-KR" sz="24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51579" y="1224648"/>
            <a:ext cx="9603275" cy="1049235"/>
          </a:xfrm>
        </p:spPr>
        <p:txBody>
          <a:bodyPr/>
          <a:lstStyle/>
          <a:p>
            <a:pPr>
              <a:defRPr/>
            </a:pPr>
            <a:r>
              <a:rPr lang="en-US" altLang="ko-KR"/>
              <a:t>The sentence final ending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65551" y="1976050"/>
            <a:ext cx="10975330" cy="3450613"/>
          </a:xfrm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endParaRPr kumimoji="1" lang="en-US" altLang="ko-Kore-CZ" sz="2400"/>
          </a:p>
          <a:p>
            <a:pPr lvl="0">
              <a:defRPr/>
            </a:pPr>
            <a:r>
              <a:rPr kumimoji="1" lang="ko-KR" altLang="en-US" sz="2400"/>
              <a:t>정현이는 피자를 먹어요 </a:t>
            </a:r>
            <a:r>
              <a:rPr kumimoji="1" lang="en-US" altLang="ko-KR" sz="2400"/>
              <a:t>( Jeonghyeon</a:t>
            </a:r>
            <a:r>
              <a:rPr kumimoji="1" lang="ko-KR" altLang="en-US" sz="2400"/>
              <a:t> </a:t>
            </a:r>
            <a:r>
              <a:rPr kumimoji="1" lang="en-US" altLang="ko-KR" sz="2400"/>
              <a:t>eats pizza )</a:t>
            </a:r>
            <a:endParaRPr kumimoji="1" lang="en-US" altLang="ko-KR" sz="2400"/>
          </a:p>
          <a:p>
            <a:pPr lvl="0">
              <a:defRPr/>
            </a:pPr>
            <a:r>
              <a:rPr kumimoji="1" lang="ko-KR" altLang="en-US" sz="2400"/>
              <a:t>어제 점심에는 케밥을 먹었어</a:t>
            </a:r>
            <a:r>
              <a:rPr kumimoji="1" lang="en-US" altLang="ko-KR" sz="2400"/>
              <a:t>! ( I ate kebab for yesterday lunch!)</a:t>
            </a:r>
            <a:endParaRPr kumimoji="1" lang="en-US" altLang="ko-KR" sz="2400"/>
          </a:p>
          <a:p>
            <a:pPr lvl="0">
              <a:defRPr/>
            </a:pPr>
            <a:r>
              <a:rPr kumimoji="1" lang="ko-KR" altLang="en-US" sz="2400"/>
              <a:t>오늘 저녁은 뭘 먹습니까</a:t>
            </a:r>
            <a:r>
              <a:rPr kumimoji="1" lang="en-US" altLang="ko-KR" sz="2400"/>
              <a:t>? ( What will we gonna eat for dinner? )</a:t>
            </a:r>
            <a:endParaRPr kumimoji="1" lang="en-US" altLang="ko-KR" sz="2400"/>
          </a:p>
          <a:p>
            <a:pPr lvl="0">
              <a:defRPr/>
            </a:pPr>
            <a:r>
              <a:rPr kumimoji="1" lang="ko-KR" altLang="en-US" sz="2400"/>
              <a:t>오늘 저녁은 비빔밥을 먹자 </a:t>
            </a:r>
            <a:r>
              <a:rPr kumimoji="1" lang="en-US" altLang="ko-KR" sz="2400"/>
              <a:t> ( Let's eat bibimbap for dinner tonight)</a:t>
            </a:r>
            <a:endParaRPr kumimoji="1" lang="en-US" altLang="ko-KR" sz="2400"/>
          </a:p>
          <a:p>
            <a:pPr lvl="0">
              <a:defRPr/>
            </a:pPr>
            <a:endParaRPr kumimoji="1" lang="en-US" altLang="ko-KR" sz="2400"/>
          </a:p>
          <a:p>
            <a:pPr lvl="0">
              <a:defRPr/>
            </a:pPr>
            <a:endParaRPr kumimoji="1" lang="en-US" altLang="ko-KR" sz="2400"/>
          </a:p>
          <a:p>
            <a:pPr lvl="0">
              <a:defRPr/>
            </a:pPr>
            <a:endParaRPr kumimoji="1" lang="en-US" altLang="ko-KR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advTm="30445" mc:Ignorable="p14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The sentence final ending</a:t>
            </a:r>
            <a:endParaRPr lang="en-US" altLang="ko-KR"/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1294362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1" lang="en-US" altLang="ko-Kore-CZ" sz="24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1" lang="en-US" altLang="ko-KR" sz="24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  <a:defRPr/>
            </a:pPr>
            <a:endParaRPr xmlns:mc="http://schemas.openxmlformats.org/markup-compatibility/2006" xmlns:hp="http://schemas.haansoft.com/office/presentation/8.0" kumimoji="1" lang="en-US" altLang="ko-KR" sz="24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/>
            </a:pPr>
            <a:endParaRPr xmlns:mc="http://schemas.openxmlformats.org/markup-compatibility/2006" xmlns:hp="http://schemas.haansoft.com/office/presentation/8.0" kumimoji="1" lang="en-US" altLang="ko-KR" sz="2400" b="0" i="0" u="none" strike="noStrike" kern="1200" cap="none" spc="0" normalizeH="0" baseline="0" mc:Ignorable="hp" hp:hslEmbossed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36120" y="2015732"/>
            <a:ext cx="9919760" cy="3707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The sentence final ending</a:t>
            </a:r>
            <a:endParaRPr lang="en-US" altLang="ko-K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kumimoji="1" lang="en-US" altLang="ko-Kore-CZ">
              <a:latin typeface="AppleGothic"/>
              <a:ea typeface="AppleGothic"/>
            </a:endParaRPr>
          </a:p>
          <a:p>
            <a:pPr>
              <a:defRPr/>
            </a:pP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76257" y="2064639"/>
            <a:ext cx="10839485" cy="3401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The sentence final ending</a:t>
            </a:r>
            <a:endParaRPr lang="en-US" altLang="ko-K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endParaRPr kumimoji="1" lang="en-US" altLang="ko-Kore-CZ">
              <a:latin typeface="AppleGothic"/>
              <a:ea typeface="AppleGothic"/>
            </a:endParaRPr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4047199"/>
            <a:ext cx="12192000" cy="2468808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496307"/>
            <a:ext cx="12192000" cy="3401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The sentence final ending</a:t>
            </a:r>
            <a:endParaRPr lang="en-US" altLang="ko-K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347" y="3429000"/>
            <a:ext cx="9603275" cy="2666450"/>
          </a:xfrm>
        </p:spPr>
        <p:txBody>
          <a:bodyPr>
            <a:normAutofit fontScale="47500" lnSpcReduction="20000"/>
          </a:bodyPr>
          <a:lstStyle/>
          <a:p>
            <a:pPr lvl="0">
              <a:defRPr/>
            </a:pPr>
            <a:endParaRPr kumimoji="1" lang="en-US" altLang="ko-Kore-CZ">
              <a:latin typeface="AppleGothic"/>
              <a:ea typeface="AppleGothic"/>
            </a:endParaRPr>
          </a:p>
          <a:p>
            <a:pPr>
              <a:defRPr/>
            </a:pPr>
            <a:r>
              <a:rPr lang="ko-KR" altLang="en-US" sz="4800"/>
              <a:t>먹다 </a:t>
            </a:r>
            <a:r>
              <a:rPr lang="en-US" altLang="ko-KR" sz="4800"/>
              <a:t>(eat) {meok-da}</a:t>
            </a:r>
            <a:endParaRPr lang="en-US" altLang="ko-KR" sz="4800"/>
          </a:p>
          <a:p>
            <a:pPr>
              <a:defRPr/>
            </a:pPr>
            <a:r>
              <a:rPr lang="ko-KR" altLang="en-US" sz="4800"/>
              <a:t>읽다</a:t>
            </a:r>
            <a:r>
              <a:rPr lang="en-US" altLang="ko-KR" sz="4800"/>
              <a:t> (read) {ik-da}</a:t>
            </a:r>
            <a:endParaRPr lang="en-US" altLang="ko-KR" sz="4800"/>
          </a:p>
          <a:p>
            <a:pPr>
              <a:defRPr/>
            </a:pPr>
            <a:r>
              <a:rPr lang="ko-KR" altLang="en-US" sz="4800"/>
              <a:t>마시다</a:t>
            </a:r>
            <a:r>
              <a:rPr lang="en-US" altLang="ko-KR" sz="4800"/>
              <a:t> (drink) {ma-si-da}</a:t>
            </a:r>
            <a:endParaRPr lang="en-US" altLang="ko-KR" sz="4800"/>
          </a:p>
          <a:p>
            <a:pPr>
              <a:defRPr/>
            </a:pPr>
            <a:r>
              <a:rPr lang="ko-KR" altLang="en-US" sz="4800"/>
              <a:t>가지다</a:t>
            </a:r>
            <a:r>
              <a:rPr lang="en-US" altLang="ko-KR" sz="4800"/>
              <a:t> (have, get) {ga-ji-da}</a:t>
            </a:r>
            <a:endParaRPr lang="en-US" altLang="ko-KR" sz="4800"/>
          </a:p>
          <a:p>
            <a:pPr>
              <a:defRPr/>
            </a:pPr>
            <a:r>
              <a:rPr lang="ko-KR" altLang="en-US" sz="4800"/>
              <a:t>쓰다 </a:t>
            </a:r>
            <a:r>
              <a:rPr lang="en-US" altLang="ko-KR" sz="4800"/>
              <a:t>(use, write) {sseu-da}</a:t>
            </a:r>
            <a:endParaRPr lang="en-US" altLang="ko-KR" sz="4800"/>
          </a:p>
          <a:p>
            <a:pPr>
              <a:defRPr/>
            </a:pPr>
            <a:endParaRPr lang="ko-KR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919760" cy="3707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kumimoji="1" lang="en-US" altLang="ko-Kore-CZ">
              <a:latin typeface="AppleGothic"/>
              <a:ea typeface="AppleGothic"/>
            </a:endParaRPr>
          </a:p>
          <a:p>
            <a:pPr>
              <a:defRPr/>
            </a:pP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2065" y="464347"/>
            <a:ext cx="11567871" cy="5929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2233</ep:Words>
  <ep:PresentationFormat>Širokoúhlá obrazovka</ep:PresentationFormat>
  <ep:Paragraphs>319</ep:Paragraphs>
  <ep:Slides>24</ep:Slides>
  <ep:Notes>12</ep:Notes>
  <ep:TotalTime>0</ep:TotalTime>
  <ep:HiddenSlides>0</ep:HiddenSlides>
  <ep:MMClips>20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ep:HeadingPairs>
  <ep:TitlesOfParts>
    <vt:vector size="25" baseType="lpstr">
      <vt:lpstr>갤러리</vt:lpstr>
      <vt:lpstr>Korean class</vt:lpstr>
      <vt:lpstr>Index</vt:lpstr>
      <vt:lpstr>The sentence final ending</vt:lpstr>
      <vt:lpstr>The sentence final ending</vt:lpstr>
      <vt:lpstr>The sentence final ending</vt:lpstr>
      <vt:lpstr>The sentence final ending</vt:lpstr>
      <vt:lpstr>The sentence final ending</vt:lpstr>
      <vt:lpstr>The sentence final ending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Korean culture - food</vt:lpstr>
      <vt:lpstr>Korean culture - food</vt:lpstr>
      <vt:lpstr>Korean culture - food</vt:lpstr>
      <vt:lpstr>슬라이드 24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2020-12-23T12:33:32.000</dcterms:created>
  <dc:creator>장은주</dc:creator>
  <cp:lastModifiedBy>USER</cp:lastModifiedBy>
  <dcterms:modified xsi:type="dcterms:W3CDTF">2022-11-30T16:51:01.051</dcterms:modified>
  <cp:revision>58</cp:revision>
  <dc:title>Korean class</dc:title>
  <cp:version>1000.0000.01</cp:version>
</cp:coreProperties>
</file>