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7" r:id="rId5"/>
    <p:sldId id="268" r:id="rId6"/>
    <p:sldId id="263" r:id="rId7"/>
    <p:sldId id="259" r:id="rId8"/>
    <p:sldId id="265" r:id="rId9"/>
    <p:sldId id="264" r:id="rId10"/>
    <p:sldId id="262" r:id="rId11"/>
    <p:sldId id="260" r:id="rId12"/>
    <p:sldId id="26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D883D-8249-4710-9C23-57A604DA599D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041F5C0-4E0E-4F33-B0C2-03C0C6D1D84A}">
      <dgm:prSet/>
      <dgm:spPr/>
      <dgm:t>
        <a:bodyPr/>
        <a:lstStyle/>
        <a:p>
          <a:r>
            <a:rPr lang="cs-CZ"/>
            <a:t>Věk</a:t>
          </a:r>
          <a:endParaRPr lang="en-US"/>
        </a:p>
      </dgm:t>
    </dgm:pt>
    <dgm:pt modelId="{46D90360-4471-4F16-A7B7-8F1217EAD621}" type="parTrans" cxnId="{19565382-1AA4-4F95-9813-219A37D8B59B}">
      <dgm:prSet/>
      <dgm:spPr/>
      <dgm:t>
        <a:bodyPr/>
        <a:lstStyle/>
        <a:p>
          <a:endParaRPr lang="en-US"/>
        </a:p>
      </dgm:t>
    </dgm:pt>
    <dgm:pt modelId="{27C329CA-1505-44BC-A0D4-72F27386213E}" type="sibTrans" cxnId="{19565382-1AA4-4F95-9813-219A37D8B59B}">
      <dgm:prSet/>
      <dgm:spPr/>
      <dgm:t>
        <a:bodyPr/>
        <a:lstStyle/>
        <a:p>
          <a:endParaRPr lang="en-US"/>
        </a:p>
      </dgm:t>
    </dgm:pt>
    <dgm:pt modelId="{8CAB27CD-6CA1-413E-8EC9-FE179F9E7848}">
      <dgm:prSet/>
      <dgm:spPr/>
      <dgm:t>
        <a:bodyPr/>
        <a:lstStyle/>
        <a:p>
          <a:r>
            <a:rPr lang="cs-CZ"/>
            <a:t>Pohlaví</a:t>
          </a:r>
          <a:endParaRPr lang="en-US"/>
        </a:p>
      </dgm:t>
    </dgm:pt>
    <dgm:pt modelId="{0A408F78-E554-4801-955B-70408666EB24}" type="parTrans" cxnId="{9F2A973B-0CE5-438B-AC4A-03C90168E726}">
      <dgm:prSet/>
      <dgm:spPr/>
      <dgm:t>
        <a:bodyPr/>
        <a:lstStyle/>
        <a:p>
          <a:endParaRPr lang="en-US"/>
        </a:p>
      </dgm:t>
    </dgm:pt>
    <dgm:pt modelId="{0079317B-CF2E-45D7-AD6F-17EEFF2901A4}" type="sibTrans" cxnId="{9F2A973B-0CE5-438B-AC4A-03C90168E726}">
      <dgm:prSet/>
      <dgm:spPr/>
      <dgm:t>
        <a:bodyPr/>
        <a:lstStyle/>
        <a:p>
          <a:endParaRPr lang="en-US"/>
        </a:p>
      </dgm:t>
    </dgm:pt>
    <dgm:pt modelId="{43C7C023-62AB-4B58-9A15-A17D2B925D97}">
      <dgm:prSet/>
      <dgm:spPr/>
      <dgm:t>
        <a:bodyPr/>
        <a:lstStyle/>
        <a:p>
          <a:r>
            <a:rPr lang="cs-CZ"/>
            <a:t>Demografická analýza</a:t>
          </a:r>
          <a:endParaRPr lang="en-US"/>
        </a:p>
      </dgm:t>
    </dgm:pt>
    <dgm:pt modelId="{F93ABEAA-F2E0-4EB7-9BAA-E85B6F49184A}" type="parTrans" cxnId="{E41E1CED-A1F2-464C-93A1-7F80580AB27B}">
      <dgm:prSet/>
      <dgm:spPr/>
      <dgm:t>
        <a:bodyPr/>
        <a:lstStyle/>
        <a:p>
          <a:endParaRPr lang="en-US"/>
        </a:p>
      </dgm:t>
    </dgm:pt>
    <dgm:pt modelId="{1F4F7028-F2AD-40FF-9D94-26BC39E00888}" type="sibTrans" cxnId="{E41E1CED-A1F2-464C-93A1-7F80580AB27B}">
      <dgm:prSet/>
      <dgm:spPr/>
      <dgm:t>
        <a:bodyPr/>
        <a:lstStyle/>
        <a:p>
          <a:endParaRPr lang="en-US"/>
        </a:p>
      </dgm:t>
    </dgm:pt>
    <dgm:pt modelId="{DB111228-A854-44C8-B152-7139E184D119}">
      <dgm:prSet/>
      <dgm:spPr/>
      <dgm:t>
        <a:bodyPr/>
        <a:lstStyle/>
        <a:p>
          <a:r>
            <a:rPr lang="cs-CZ"/>
            <a:t>Patologické změny</a:t>
          </a:r>
          <a:endParaRPr lang="en-US"/>
        </a:p>
      </dgm:t>
    </dgm:pt>
    <dgm:pt modelId="{E38F37E5-35A8-4543-99D5-29F07806186B}" type="parTrans" cxnId="{395DA839-46EE-410E-91BE-CCBA0204A477}">
      <dgm:prSet/>
      <dgm:spPr/>
      <dgm:t>
        <a:bodyPr/>
        <a:lstStyle/>
        <a:p>
          <a:endParaRPr lang="en-US"/>
        </a:p>
      </dgm:t>
    </dgm:pt>
    <dgm:pt modelId="{25DEC82A-97D6-4CB3-93B4-38D664969C14}" type="sibTrans" cxnId="{395DA839-46EE-410E-91BE-CCBA0204A477}">
      <dgm:prSet/>
      <dgm:spPr/>
      <dgm:t>
        <a:bodyPr/>
        <a:lstStyle/>
        <a:p>
          <a:endParaRPr lang="en-US"/>
        </a:p>
      </dgm:t>
    </dgm:pt>
    <dgm:pt modelId="{94371F26-E8DF-4039-922E-05813A37D4D0}">
      <dgm:prSet/>
      <dgm:spPr/>
      <dgm:t>
        <a:bodyPr/>
        <a:lstStyle/>
        <a:p>
          <a:r>
            <a:rPr lang="cs-CZ"/>
            <a:t>Zdraví a výživa</a:t>
          </a:r>
          <a:endParaRPr lang="en-US"/>
        </a:p>
      </dgm:t>
    </dgm:pt>
    <dgm:pt modelId="{55089F97-0562-4C37-B9FA-FC22B94FECEE}" type="parTrans" cxnId="{47D0391C-F961-4855-8684-02BCB33F7B27}">
      <dgm:prSet/>
      <dgm:spPr/>
      <dgm:t>
        <a:bodyPr/>
        <a:lstStyle/>
        <a:p>
          <a:endParaRPr lang="en-US"/>
        </a:p>
      </dgm:t>
    </dgm:pt>
    <dgm:pt modelId="{04BFE168-3421-4363-8E52-BFD252795B2C}" type="sibTrans" cxnId="{47D0391C-F961-4855-8684-02BCB33F7B27}">
      <dgm:prSet/>
      <dgm:spPr/>
      <dgm:t>
        <a:bodyPr/>
        <a:lstStyle/>
        <a:p>
          <a:endParaRPr lang="en-US"/>
        </a:p>
      </dgm:t>
    </dgm:pt>
    <dgm:pt modelId="{14B9095A-699C-43DF-A6CC-99FA738A6AF1}">
      <dgm:prSet/>
      <dgm:spPr/>
      <dgm:t>
        <a:bodyPr/>
        <a:lstStyle/>
        <a:p>
          <a:r>
            <a:rPr lang="cs-CZ"/>
            <a:t>Sociální topografie</a:t>
          </a:r>
          <a:endParaRPr lang="en-US"/>
        </a:p>
      </dgm:t>
    </dgm:pt>
    <dgm:pt modelId="{CED01A9D-5A91-4905-953B-2847735A915D}" type="parTrans" cxnId="{6C6B6821-D3E5-4D4E-ACB4-688D85807229}">
      <dgm:prSet/>
      <dgm:spPr/>
      <dgm:t>
        <a:bodyPr/>
        <a:lstStyle/>
        <a:p>
          <a:endParaRPr lang="en-US"/>
        </a:p>
      </dgm:t>
    </dgm:pt>
    <dgm:pt modelId="{427D7CA8-62A1-45CE-8CD5-C5A78888669D}" type="sibTrans" cxnId="{6C6B6821-D3E5-4D4E-ACB4-688D85807229}">
      <dgm:prSet/>
      <dgm:spPr/>
      <dgm:t>
        <a:bodyPr/>
        <a:lstStyle/>
        <a:p>
          <a:endParaRPr lang="en-US"/>
        </a:p>
      </dgm:t>
    </dgm:pt>
    <dgm:pt modelId="{0854C6F4-8AD7-403E-9224-2FB3909E4437}">
      <dgm:prSet/>
      <dgm:spPr/>
      <dgm:t>
        <a:bodyPr/>
        <a:lstStyle/>
        <a:p>
          <a:r>
            <a:rPr lang="cs-CZ"/>
            <a:t>Terénní antropologie</a:t>
          </a:r>
          <a:endParaRPr lang="en-US"/>
        </a:p>
      </dgm:t>
    </dgm:pt>
    <dgm:pt modelId="{4EA4E844-DCC3-4056-A286-3F871D998841}" type="parTrans" cxnId="{67520A45-BC86-4B6F-9C38-4412A33F19D1}">
      <dgm:prSet/>
      <dgm:spPr/>
      <dgm:t>
        <a:bodyPr/>
        <a:lstStyle/>
        <a:p>
          <a:endParaRPr lang="en-US"/>
        </a:p>
      </dgm:t>
    </dgm:pt>
    <dgm:pt modelId="{681692F0-CA5C-4794-9171-55A6C1B21CC5}" type="sibTrans" cxnId="{67520A45-BC86-4B6F-9C38-4412A33F19D1}">
      <dgm:prSet/>
      <dgm:spPr/>
      <dgm:t>
        <a:bodyPr/>
        <a:lstStyle/>
        <a:p>
          <a:endParaRPr lang="en-US"/>
        </a:p>
      </dgm:t>
    </dgm:pt>
    <dgm:pt modelId="{1DEA662A-284F-4C49-86AB-A60B58D3B40D}">
      <dgm:prSet/>
      <dgm:spPr/>
      <dgm:t>
        <a:bodyPr/>
        <a:lstStyle/>
        <a:p>
          <a:r>
            <a:rPr lang="cs-CZ"/>
            <a:t>Metrická analýza</a:t>
          </a:r>
          <a:endParaRPr lang="en-US"/>
        </a:p>
      </dgm:t>
    </dgm:pt>
    <dgm:pt modelId="{934263B1-8852-45D8-886B-E60B546807E6}" type="parTrans" cxnId="{F0F96DB1-4A06-46FF-9972-6C8CA451767C}">
      <dgm:prSet/>
      <dgm:spPr/>
      <dgm:t>
        <a:bodyPr/>
        <a:lstStyle/>
        <a:p>
          <a:endParaRPr lang="en-US"/>
        </a:p>
      </dgm:t>
    </dgm:pt>
    <dgm:pt modelId="{FADF9D34-D6C5-412E-82C6-C54541B13677}" type="sibTrans" cxnId="{F0F96DB1-4A06-46FF-9972-6C8CA451767C}">
      <dgm:prSet/>
      <dgm:spPr/>
      <dgm:t>
        <a:bodyPr/>
        <a:lstStyle/>
        <a:p>
          <a:endParaRPr lang="en-US"/>
        </a:p>
      </dgm:t>
    </dgm:pt>
    <dgm:pt modelId="{E390A545-32C9-4772-874B-55DCF8AC594F}" type="pres">
      <dgm:prSet presAssocID="{1DFD883D-8249-4710-9C23-57A604DA599D}" presName="diagram" presStyleCnt="0">
        <dgm:presLayoutVars>
          <dgm:dir/>
          <dgm:resizeHandles val="exact"/>
        </dgm:presLayoutVars>
      </dgm:prSet>
      <dgm:spPr/>
    </dgm:pt>
    <dgm:pt modelId="{9D033DDD-8CFA-422F-AE36-7B68C40C4D6D}" type="pres">
      <dgm:prSet presAssocID="{0041F5C0-4E0E-4F33-B0C2-03C0C6D1D84A}" presName="node" presStyleLbl="node1" presStyleIdx="0" presStyleCnt="8">
        <dgm:presLayoutVars>
          <dgm:bulletEnabled val="1"/>
        </dgm:presLayoutVars>
      </dgm:prSet>
      <dgm:spPr/>
    </dgm:pt>
    <dgm:pt modelId="{F12DDE7E-7E8B-47D0-927A-99EF41DBAE00}" type="pres">
      <dgm:prSet presAssocID="{27C329CA-1505-44BC-A0D4-72F27386213E}" presName="sibTrans" presStyleCnt="0"/>
      <dgm:spPr/>
    </dgm:pt>
    <dgm:pt modelId="{5947ED40-3CA2-41FC-A494-94E1B4E650FC}" type="pres">
      <dgm:prSet presAssocID="{8CAB27CD-6CA1-413E-8EC9-FE179F9E7848}" presName="node" presStyleLbl="node1" presStyleIdx="1" presStyleCnt="8">
        <dgm:presLayoutVars>
          <dgm:bulletEnabled val="1"/>
        </dgm:presLayoutVars>
      </dgm:prSet>
      <dgm:spPr/>
    </dgm:pt>
    <dgm:pt modelId="{40322C08-168D-4C16-BC89-34BF115D39CC}" type="pres">
      <dgm:prSet presAssocID="{0079317B-CF2E-45D7-AD6F-17EEFF2901A4}" presName="sibTrans" presStyleCnt="0"/>
      <dgm:spPr/>
    </dgm:pt>
    <dgm:pt modelId="{51767F24-D0D7-4F80-8550-962E00B6D99C}" type="pres">
      <dgm:prSet presAssocID="{43C7C023-62AB-4B58-9A15-A17D2B925D97}" presName="node" presStyleLbl="node1" presStyleIdx="2" presStyleCnt="8">
        <dgm:presLayoutVars>
          <dgm:bulletEnabled val="1"/>
        </dgm:presLayoutVars>
      </dgm:prSet>
      <dgm:spPr/>
    </dgm:pt>
    <dgm:pt modelId="{D60890F7-D436-4576-86AD-26A7D4704722}" type="pres">
      <dgm:prSet presAssocID="{1F4F7028-F2AD-40FF-9D94-26BC39E00888}" presName="sibTrans" presStyleCnt="0"/>
      <dgm:spPr/>
    </dgm:pt>
    <dgm:pt modelId="{24818429-BDDE-45AB-BE5E-26203D6937EE}" type="pres">
      <dgm:prSet presAssocID="{DB111228-A854-44C8-B152-7139E184D119}" presName="node" presStyleLbl="node1" presStyleIdx="3" presStyleCnt="8">
        <dgm:presLayoutVars>
          <dgm:bulletEnabled val="1"/>
        </dgm:presLayoutVars>
      </dgm:prSet>
      <dgm:spPr/>
    </dgm:pt>
    <dgm:pt modelId="{E06C3629-8BCE-46E2-9034-7EE052E15BDC}" type="pres">
      <dgm:prSet presAssocID="{25DEC82A-97D6-4CB3-93B4-38D664969C14}" presName="sibTrans" presStyleCnt="0"/>
      <dgm:spPr/>
    </dgm:pt>
    <dgm:pt modelId="{19329C5F-C0ED-4090-90CA-F478F98A53C0}" type="pres">
      <dgm:prSet presAssocID="{94371F26-E8DF-4039-922E-05813A37D4D0}" presName="node" presStyleLbl="node1" presStyleIdx="4" presStyleCnt="8">
        <dgm:presLayoutVars>
          <dgm:bulletEnabled val="1"/>
        </dgm:presLayoutVars>
      </dgm:prSet>
      <dgm:spPr/>
    </dgm:pt>
    <dgm:pt modelId="{56AC9286-4B05-4922-902C-BB3784ECD906}" type="pres">
      <dgm:prSet presAssocID="{04BFE168-3421-4363-8E52-BFD252795B2C}" presName="sibTrans" presStyleCnt="0"/>
      <dgm:spPr/>
    </dgm:pt>
    <dgm:pt modelId="{39299282-D756-470A-A02D-F87BAE704AB4}" type="pres">
      <dgm:prSet presAssocID="{14B9095A-699C-43DF-A6CC-99FA738A6AF1}" presName="node" presStyleLbl="node1" presStyleIdx="5" presStyleCnt="8">
        <dgm:presLayoutVars>
          <dgm:bulletEnabled val="1"/>
        </dgm:presLayoutVars>
      </dgm:prSet>
      <dgm:spPr/>
    </dgm:pt>
    <dgm:pt modelId="{FDC5EF65-6AE5-43F4-958F-AD88D0EEB61B}" type="pres">
      <dgm:prSet presAssocID="{427D7CA8-62A1-45CE-8CD5-C5A78888669D}" presName="sibTrans" presStyleCnt="0"/>
      <dgm:spPr/>
    </dgm:pt>
    <dgm:pt modelId="{DB8D649A-AC97-4E95-9B70-A5FD46322C45}" type="pres">
      <dgm:prSet presAssocID="{0854C6F4-8AD7-403E-9224-2FB3909E4437}" presName="node" presStyleLbl="node1" presStyleIdx="6" presStyleCnt="8">
        <dgm:presLayoutVars>
          <dgm:bulletEnabled val="1"/>
        </dgm:presLayoutVars>
      </dgm:prSet>
      <dgm:spPr/>
    </dgm:pt>
    <dgm:pt modelId="{F209D23A-8B2D-4577-BEB7-E60D78DA9714}" type="pres">
      <dgm:prSet presAssocID="{681692F0-CA5C-4794-9171-55A6C1B21CC5}" presName="sibTrans" presStyleCnt="0"/>
      <dgm:spPr/>
    </dgm:pt>
    <dgm:pt modelId="{A1BBBFBF-5A6A-459C-A8AE-7D3464384ECF}" type="pres">
      <dgm:prSet presAssocID="{1DEA662A-284F-4C49-86AB-A60B58D3B40D}" presName="node" presStyleLbl="node1" presStyleIdx="7" presStyleCnt="8">
        <dgm:presLayoutVars>
          <dgm:bulletEnabled val="1"/>
        </dgm:presLayoutVars>
      </dgm:prSet>
      <dgm:spPr/>
    </dgm:pt>
  </dgm:ptLst>
  <dgm:cxnLst>
    <dgm:cxn modelId="{0EDE0819-9B28-46BE-94BF-2CBB88ACC418}" type="presOf" srcId="{1DFD883D-8249-4710-9C23-57A604DA599D}" destId="{E390A545-32C9-4772-874B-55DCF8AC594F}" srcOrd="0" destOrd="0" presId="urn:microsoft.com/office/officeart/2005/8/layout/default"/>
    <dgm:cxn modelId="{47D0391C-F961-4855-8684-02BCB33F7B27}" srcId="{1DFD883D-8249-4710-9C23-57A604DA599D}" destId="{94371F26-E8DF-4039-922E-05813A37D4D0}" srcOrd="4" destOrd="0" parTransId="{55089F97-0562-4C37-B9FA-FC22B94FECEE}" sibTransId="{04BFE168-3421-4363-8E52-BFD252795B2C}"/>
    <dgm:cxn modelId="{6C6B6821-D3E5-4D4E-ACB4-688D85807229}" srcId="{1DFD883D-8249-4710-9C23-57A604DA599D}" destId="{14B9095A-699C-43DF-A6CC-99FA738A6AF1}" srcOrd="5" destOrd="0" parTransId="{CED01A9D-5A91-4905-953B-2847735A915D}" sibTransId="{427D7CA8-62A1-45CE-8CD5-C5A78888669D}"/>
    <dgm:cxn modelId="{395DA839-46EE-410E-91BE-CCBA0204A477}" srcId="{1DFD883D-8249-4710-9C23-57A604DA599D}" destId="{DB111228-A854-44C8-B152-7139E184D119}" srcOrd="3" destOrd="0" parTransId="{E38F37E5-35A8-4543-99D5-29F07806186B}" sibTransId="{25DEC82A-97D6-4CB3-93B4-38D664969C14}"/>
    <dgm:cxn modelId="{9F2A973B-0CE5-438B-AC4A-03C90168E726}" srcId="{1DFD883D-8249-4710-9C23-57A604DA599D}" destId="{8CAB27CD-6CA1-413E-8EC9-FE179F9E7848}" srcOrd="1" destOrd="0" parTransId="{0A408F78-E554-4801-955B-70408666EB24}" sibTransId="{0079317B-CF2E-45D7-AD6F-17EEFF2901A4}"/>
    <dgm:cxn modelId="{B91FFB63-79D3-46FE-B3BC-82F8E602DA1A}" type="presOf" srcId="{0041F5C0-4E0E-4F33-B0C2-03C0C6D1D84A}" destId="{9D033DDD-8CFA-422F-AE36-7B68C40C4D6D}" srcOrd="0" destOrd="0" presId="urn:microsoft.com/office/officeart/2005/8/layout/default"/>
    <dgm:cxn modelId="{67520A45-BC86-4B6F-9C38-4412A33F19D1}" srcId="{1DFD883D-8249-4710-9C23-57A604DA599D}" destId="{0854C6F4-8AD7-403E-9224-2FB3909E4437}" srcOrd="6" destOrd="0" parTransId="{4EA4E844-DCC3-4056-A286-3F871D998841}" sibTransId="{681692F0-CA5C-4794-9171-55A6C1B21CC5}"/>
    <dgm:cxn modelId="{19565382-1AA4-4F95-9813-219A37D8B59B}" srcId="{1DFD883D-8249-4710-9C23-57A604DA599D}" destId="{0041F5C0-4E0E-4F33-B0C2-03C0C6D1D84A}" srcOrd="0" destOrd="0" parTransId="{46D90360-4471-4F16-A7B7-8F1217EAD621}" sibTransId="{27C329CA-1505-44BC-A0D4-72F27386213E}"/>
    <dgm:cxn modelId="{70497691-FCEB-4D52-B0C0-06EA80EE6D4B}" type="presOf" srcId="{8CAB27CD-6CA1-413E-8EC9-FE179F9E7848}" destId="{5947ED40-3CA2-41FC-A494-94E1B4E650FC}" srcOrd="0" destOrd="0" presId="urn:microsoft.com/office/officeart/2005/8/layout/default"/>
    <dgm:cxn modelId="{2DCF0F99-B7EA-4728-9D19-C6BA3233C4C3}" type="presOf" srcId="{1DEA662A-284F-4C49-86AB-A60B58D3B40D}" destId="{A1BBBFBF-5A6A-459C-A8AE-7D3464384ECF}" srcOrd="0" destOrd="0" presId="urn:microsoft.com/office/officeart/2005/8/layout/default"/>
    <dgm:cxn modelId="{F0F96DB1-4A06-46FF-9972-6C8CA451767C}" srcId="{1DFD883D-8249-4710-9C23-57A604DA599D}" destId="{1DEA662A-284F-4C49-86AB-A60B58D3B40D}" srcOrd="7" destOrd="0" parTransId="{934263B1-8852-45D8-886B-E60B546807E6}" sibTransId="{FADF9D34-D6C5-412E-82C6-C54541B13677}"/>
    <dgm:cxn modelId="{38A514BA-5C7A-49DE-A487-1A17D394357F}" type="presOf" srcId="{0854C6F4-8AD7-403E-9224-2FB3909E4437}" destId="{DB8D649A-AC97-4E95-9B70-A5FD46322C45}" srcOrd="0" destOrd="0" presId="urn:microsoft.com/office/officeart/2005/8/layout/default"/>
    <dgm:cxn modelId="{EF4AABCD-A8E3-496D-A6E5-6DCF1A085199}" type="presOf" srcId="{94371F26-E8DF-4039-922E-05813A37D4D0}" destId="{19329C5F-C0ED-4090-90CA-F478F98A53C0}" srcOrd="0" destOrd="0" presId="urn:microsoft.com/office/officeart/2005/8/layout/default"/>
    <dgm:cxn modelId="{A505D8CE-7EEE-492F-BC59-59E8767B7238}" type="presOf" srcId="{43C7C023-62AB-4B58-9A15-A17D2B925D97}" destId="{51767F24-D0D7-4F80-8550-962E00B6D99C}" srcOrd="0" destOrd="0" presId="urn:microsoft.com/office/officeart/2005/8/layout/default"/>
    <dgm:cxn modelId="{5CB8BCD7-47F3-4272-820D-4429B907BA72}" type="presOf" srcId="{DB111228-A854-44C8-B152-7139E184D119}" destId="{24818429-BDDE-45AB-BE5E-26203D6937EE}" srcOrd="0" destOrd="0" presId="urn:microsoft.com/office/officeart/2005/8/layout/default"/>
    <dgm:cxn modelId="{E41E1CED-A1F2-464C-93A1-7F80580AB27B}" srcId="{1DFD883D-8249-4710-9C23-57A604DA599D}" destId="{43C7C023-62AB-4B58-9A15-A17D2B925D97}" srcOrd="2" destOrd="0" parTransId="{F93ABEAA-F2E0-4EB7-9BAA-E85B6F49184A}" sibTransId="{1F4F7028-F2AD-40FF-9D94-26BC39E00888}"/>
    <dgm:cxn modelId="{AEFDD5FD-9265-482A-92A9-89C401B0A395}" type="presOf" srcId="{14B9095A-699C-43DF-A6CC-99FA738A6AF1}" destId="{39299282-D756-470A-A02D-F87BAE704AB4}" srcOrd="0" destOrd="0" presId="urn:microsoft.com/office/officeart/2005/8/layout/default"/>
    <dgm:cxn modelId="{80543746-109A-4B48-8E1C-D3D5731B8093}" type="presParOf" srcId="{E390A545-32C9-4772-874B-55DCF8AC594F}" destId="{9D033DDD-8CFA-422F-AE36-7B68C40C4D6D}" srcOrd="0" destOrd="0" presId="urn:microsoft.com/office/officeart/2005/8/layout/default"/>
    <dgm:cxn modelId="{B32A0FF2-13A8-439B-A564-3A3BADA67683}" type="presParOf" srcId="{E390A545-32C9-4772-874B-55DCF8AC594F}" destId="{F12DDE7E-7E8B-47D0-927A-99EF41DBAE00}" srcOrd="1" destOrd="0" presId="urn:microsoft.com/office/officeart/2005/8/layout/default"/>
    <dgm:cxn modelId="{0BD0B216-7C92-489A-BC8D-CCDC4963BC9D}" type="presParOf" srcId="{E390A545-32C9-4772-874B-55DCF8AC594F}" destId="{5947ED40-3CA2-41FC-A494-94E1B4E650FC}" srcOrd="2" destOrd="0" presId="urn:microsoft.com/office/officeart/2005/8/layout/default"/>
    <dgm:cxn modelId="{14C4D48C-DDEB-4C4F-BEBC-27191E1EBE27}" type="presParOf" srcId="{E390A545-32C9-4772-874B-55DCF8AC594F}" destId="{40322C08-168D-4C16-BC89-34BF115D39CC}" srcOrd="3" destOrd="0" presId="urn:microsoft.com/office/officeart/2005/8/layout/default"/>
    <dgm:cxn modelId="{C5430DF4-5734-41F5-9364-181B560802B8}" type="presParOf" srcId="{E390A545-32C9-4772-874B-55DCF8AC594F}" destId="{51767F24-D0D7-4F80-8550-962E00B6D99C}" srcOrd="4" destOrd="0" presId="urn:microsoft.com/office/officeart/2005/8/layout/default"/>
    <dgm:cxn modelId="{B3143870-B1A2-4CA6-BCA2-AF523377AEB0}" type="presParOf" srcId="{E390A545-32C9-4772-874B-55DCF8AC594F}" destId="{D60890F7-D436-4576-86AD-26A7D4704722}" srcOrd="5" destOrd="0" presId="urn:microsoft.com/office/officeart/2005/8/layout/default"/>
    <dgm:cxn modelId="{F42A9623-7A7E-4068-8178-7C86057689C3}" type="presParOf" srcId="{E390A545-32C9-4772-874B-55DCF8AC594F}" destId="{24818429-BDDE-45AB-BE5E-26203D6937EE}" srcOrd="6" destOrd="0" presId="urn:microsoft.com/office/officeart/2005/8/layout/default"/>
    <dgm:cxn modelId="{23D89AE4-16E4-4765-91D2-87E958D5A425}" type="presParOf" srcId="{E390A545-32C9-4772-874B-55DCF8AC594F}" destId="{E06C3629-8BCE-46E2-9034-7EE052E15BDC}" srcOrd="7" destOrd="0" presId="urn:microsoft.com/office/officeart/2005/8/layout/default"/>
    <dgm:cxn modelId="{C2F18254-69F7-4C59-A3D5-BF5D39D26BB4}" type="presParOf" srcId="{E390A545-32C9-4772-874B-55DCF8AC594F}" destId="{19329C5F-C0ED-4090-90CA-F478F98A53C0}" srcOrd="8" destOrd="0" presId="urn:microsoft.com/office/officeart/2005/8/layout/default"/>
    <dgm:cxn modelId="{3473F76A-821F-4E79-AFC1-1F1044E21138}" type="presParOf" srcId="{E390A545-32C9-4772-874B-55DCF8AC594F}" destId="{56AC9286-4B05-4922-902C-BB3784ECD906}" srcOrd="9" destOrd="0" presId="urn:microsoft.com/office/officeart/2005/8/layout/default"/>
    <dgm:cxn modelId="{0449DA6F-AF7B-4F36-96F6-5281BCA62DDA}" type="presParOf" srcId="{E390A545-32C9-4772-874B-55DCF8AC594F}" destId="{39299282-D756-470A-A02D-F87BAE704AB4}" srcOrd="10" destOrd="0" presId="urn:microsoft.com/office/officeart/2005/8/layout/default"/>
    <dgm:cxn modelId="{DE9B322F-818B-41C6-8557-C48E0607D8F7}" type="presParOf" srcId="{E390A545-32C9-4772-874B-55DCF8AC594F}" destId="{FDC5EF65-6AE5-43F4-958F-AD88D0EEB61B}" srcOrd="11" destOrd="0" presId="urn:microsoft.com/office/officeart/2005/8/layout/default"/>
    <dgm:cxn modelId="{13D392A4-CEE2-4D18-9D2D-8D01D396F505}" type="presParOf" srcId="{E390A545-32C9-4772-874B-55DCF8AC594F}" destId="{DB8D649A-AC97-4E95-9B70-A5FD46322C45}" srcOrd="12" destOrd="0" presId="urn:microsoft.com/office/officeart/2005/8/layout/default"/>
    <dgm:cxn modelId="{215522ED-E0A8-45DB-80A8-EBAC5B39278A}" type="presParOf" srcId="{E390A545-32C9-4772-874B-55DCF8AC594F}" destId="{F209D23A-8B2D-4577-BEB7-E60D78DA9714}" srcOrd="13" destOrd="0" presId="urn:microsoft.com/office/officeart/2005/8/layout/default"/>
    <dgm:cxn modelId="{CC3DC6C7-9325-4A6B-A1C4-B8FBF3778B3B}" type="presParOf" srcId="{E390A545-32C9-4772-874B-55DCF8AC594F}" destId="{A1BBBFBF-5A6A-459C-A8AE-7D3464384EC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33DDD-8CFA-422F-AE36-7B68C40C4D6D}">
      <dsp:nvSpPr>
        <dsp:cNvPr id="0" name=""/>
        <dsp:cNvSpPr/>
      </dsp:nvSpPr>
      <dsp:spPr>
        <a:xfrm>
          <a:off x="3033" y="465445"/>
          <a:ext cx="2406420" cy="14438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Věk</a:t>
          </a:r>
          <a:endParaRPr lang="en-US" sz="2800" kern="1200"/>
        </a:p>
      </dsp:txBody>
      <dsp:txXfrm>
        <a:off x="3033" y="465445"/>
        <a:ext cx="2406420" cy="1443852"/>
      </dsp:txXfrm>
    </dsp:sp>
    <dsp:sp modelId="{5947ED40-3CA2-41FC-A494-94E1B4E650FC}">
      <dsp:nvSpPr>
        <dsp:cNvPr id="0" name=""/>
        <dsp:cNvSpPr/>
      </dsp:nvSpPr>
      <dsp:spPr>
        <a:xfrm>
          <a:off x="2650095" y="465445"/>
          <a:ext cx="2406420" cy="1443852"/>
        </a:xfrm>
        <a:prstGeom prst="rect">
          <a:avLst/>
        </a:prstGeom>
        <a:gradFill rotWithShape="0">
          <a:gsLst>
            <a:gs pos="0">
              <a:schemeClr val="accent5">
                <a:hueOff val="229007"/>
                <a:satOff val="-2697"/>
                <a:lumOff val="1793"/>
                <a:alphaOff val="0"/>
                <a:tint val="96000"/>
                <a:lumMod val="104000"/>
              </a:schemeClr>
            </a:gs>
            <a:gs pos="100000">
              <a:schemeClr val="accent5">
                <a:hueOff val="229007"/>
                <a:satOff val="-2697"/>
                <a:lumOff val="179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Pohlaví</a:t>
          </a:r>
          <a:endParaRPr lang="en-US" sz="2800" kern="1200"/>
        </a:p>
      </dsp:txBody>
      <dsp:txXfrm>
        <a:off x="2650095" y="465445"/>
        <a:ext cx="2406420" cy="1443852"/>
      </dsp:txXfrm>
    </dsp:sp>
    <dsp:sp modelId="{51767F24-D0D7-4F80-8550-962E00B6D99C}">
      <dsp:nvSpPr>
        <dsp:cNvPr id="0" name=""/>
        <dsp:cNvSpPr/>
      </dsp:nvSpPr>
      <dsp:spPr>
        <a:xfrm>
          <a:off x="5297158" y="465445"/>
          <a:ext cx="2406420" cy="1443852"/>
        </a:xfrm>
        <a:prstGeom prst="rect">
          <a:avLst/>
        </a:prstGeom>
        <a:gradFill rotWithShape="0">
          <a:gsLst>
            <a:gs pos="0">
              <a:schemeClr val="accent5">
                <a:hueOff val="458013"/>
                <a:satOff val="-5393"/>
                <a:lumOff val="3585"/>
                <a:alphaOff val="0"/>
                <a:tint val="96000"/>
                <a:lumMod val="104000"/>
              </a:schemeClr>
            </a:gs>
            <a:gs pos="100000">
              <a:schemeClr val="accent5">
                <a:hueOff val="458013"/>
                <a:satOff val="-5393"/>
                <a:lumOff val="3585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Demografická analýza</a:t>
          </a:r>
          <a:endParaRPr lang="en-US" sz="2800" kern="1200"/>
        </a:p>
      </dsp:txBody>
      <dsp:txXfrm>
        <a:off x="5297158" y="465445"/>
        <a:ext cx="2406420" cy="1443852"/>
      </dsp:txXfrm>
    </dsp:sp>
    <dsp:sp modelId="{24818429-BDDE-45AB-BE5E-26203D6937EE}">
      <dsp:nvSpPr>
        <dsp:cNvPr id="0" name=""/>
        <dsp:cNvSpPr/>
      </dsp:nvSpPr>
      <dsp:spPr>
        <a:xfrm>
          <a:off x="7944221" y="465445"/>
          <a:ext cx="2406420" cy="1443852"/>
        </a:xfrm>
        <a:prstGeom prst="rect">
          <a:avLst/>
        </a:prstGeom>
        <a:gradFill rotWithShape="0">
          <a:gsLst>
            <a:gs pos="0">
              <a:schemeClr val="accent5">
                <a:hueOff val="687020"/>
                <a:satOff val="-8090"/>
                <a:lumOff val="5378"/>
                <a:alphaOff val="0"/>
                <a:tint val="96000"/>
                <a:lumMod val="104000"/>
              </a:schemeClr>
            </a:gs>
            <a:gs pos="100000">
              <a:schemeClr val="accent5">
                <a:hueOff val="687020"/>
                <a:satOff val="-8090"/>
                <a:lumOff val="5378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Patologické změny</a:t>
          </a:r>
          <a:endParaRPr lang="en-US" sz="2800" kern="1200"/>
        </a:p>
      </dsp:txBody>
      <dsp:txXfrm>
        <a:off x="7944221" y="465445"/>
        <a:ext cx="2406420" cy="1443852"/>
      </dsp:txXfrm>
    </dsp:sp>
    <dsp:sp modelId="{19329C5F-C0ED-4090-90CA-F478F98A53C0}">
      <dsp:nvSpPr>
        <dsp:cNvPr id="0" name=""/>
        <dsp:cNvSpPr/>
      </dsp:nvSpPr>
      <dsp:spPr>
        <a:xfrm>
          <a:off x="3033" y="2149939"/>
          <a:ext cx="2406420" cy="1443852"/>
        </a:xfrm>
        <a:prstGeom prst="rect">
          <a:avLst/>
        </a:prstGeom>
        <a:gradFill rotWithShape="0">
          <a:gsLst>
            <a:gs pos="0">
              <a:schemeClr val="accent5">
                <a:hueOff val="916027"/>
                <a:satOff val="-10786"/>
                <a:lumOff val="7171"/>
                <a:alphaOff val="0"/>
                <a:tint val="96000"/>
                <a:lumMod val="104000"/>
              </a:schemeClr>
            </a:gs>
            <a:gs pos="100000">
              <a:schemeClr val="accent5">
                <a:hueOff val="916027"/>
                <a:satOff val="-10786"/>
                <a:lumOff val="7171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Zdraví a výživa</a:t>
          </a:r>
          <a:endParaRPr lang="en-US" sz="2800" kern="1200"/>
        </a:p>
      </dsp:txBody>
      <dsp:txXfrm>
        <a:off x="3033" y="2149939"/>
        <a:ext cx="2406420" cy="1443852"/>
      </dsp:txXfrm>
    </dsp:sp>
    <dsp:sp modelId="{39299282-D756-470A-A02D-F87BAE704AB4}">
      <dsp:nvSpPr>
        <dsp:cNvPr id="0" name=""/>
        <dsp:cNvSpPr/>
      </dsp:nvSpPr>
      <dsp:spPr>
        <a:xfrm>
          <a:off x="2650095" y="2149939"/>
          <a:ext cx="2406420" cy="1443852"/>
        </a:xfrm>
        <a:prstGeom prst="rect">
          <a:avLst/>
        </a:prstGeom>
        <a:gradFill rotWithShape="0">
          <a:gsLst>
            <a:gs pos="0">
              <a:schemeClr val="accent5">
                <a:hueOff val="1145034"/>
                <a:satOff val="-13483"/>
                <a:lumOff val="8964"/>
                <a:alphaOff val="0"/>
                <a:tint val="96000"/>
                <a:lumMod val="104000"/>
              </a:schemeClr>
            </a:gs>
            <a:gs pos="100000">
              <a:schemeClr val="accent5">
                <a:hueOff val="1145034"/>
                <a:satOff val="-13483"/>
                <a:lumOff val="8964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Sociální topografie</a:t>
          </a:r>
          <a:endParaRPr lang="en-US" sz="2800" kern="1200"/>
        </a:p>
      </dsp:txBody>
      <dsp:txXfrm>
        <a:off x="2650095" y="2149939"/>
        <a:ext cx="2406420" cy="1443852"/>
      </dsp:txXfrm>
    </dsp:sp>
    <dsp:sp modelId="{DB8D649A-AC97-4E95-9B70-A5FD46322C45}">
      <dsp:nvSpPr>
        <dsp:cNvPr id="0" name=""/>
        <dsp:cNvSpPr/>
      </dsp:nvSpPr>
      <dsp:spPr>
        <a:xfrm>
          <a:off x="5297158" y="2149939"/>
          <a:ext cx="2406420" cy="1443852"/>
        </a:xfrm>
        <a:prstGeom prst="rect">
          <a:avLst/>
        </a:prstGeom>
        <a:gradFill rotWithShape="0">
          <a:gsLst>
            <a:gs pos="0">
              <a:schemeClr val="accent5">
                <a:hueOff val="1374040"/>
                <a:satOff val="-16179"/>
                <a:lumOff val="10756"/>
                <a:alphaOff val="0"/>
                <a:tint val="96000"/>
                <a:lumMod val="104000"/>
              </a:schemeClr>
            </a:gs>
            <a:gs pos="100000">
              <a:schemeClr val="accent5">
                <a:hueOff val="1374040"/>
                <a:satOff val="-16179"/>
                <a:lumOff val="10756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Terénní antropologie</a:t>
          </a:r>
          <a:endParaRPr lang="en-US" sz="2800" kern="1200"/>
        </a:p>
      </dsp:txBody>
      <dsp:txXfrm>
        <a:off x="5297158" y="2149939"/>
        <a:ext cx="2406420" cy="1443852"/>
      </dsp:txXfrm>
    </dsp:sp>
    <dsp:sp modelId="{A1BBBFBF-5A6A-459C-A8AE-7D3464384ECF}">
      <dsp:nvSpPr>
        <dsp:cNvPr id="0" name=""/>
        <dsp:cNvSpPr/>
      </dsp:nvSpPr>
      <dsp:spPr>
        <a:xfrm>
          <a:off x="7944221" y="2149939"/>
          <a:ext cx="2406420" cy="1443852"/>
        </a:xfrm>
        <a:prstGeom prst="rect">
          <a:avLst/>
        </a:prstGeom>
        <a:gradFill rotWithShape="0">
          <a:gsLst>
            <a:gs pos="0">
              <a:schemeClr val="accent5">
                <a:hueOff val="1603047"/>
                <a:satOff val="-18876"/>
                <a:lumOff val="12549"/>
                <a:alphaOff val="0"/>
                <a:tint val="96000"/>
                <a:lumMod val="104000"/>
              </a:schemeClr>
            </a:gs>
            <a:gs pos="100000">
              <a:schemeClr val="accent5">
                <a:hueOff val="1603047"/>
                <a:satOff val="-18876"/>
                <a:lumOff val="1254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Metrická analýza</a:t>
          </a:r>
          <a:endParaRPr lang="en-US" sz="2800" kern="1200"/>
        </a:p>
      </dsp:txBody>
      <dsp:txXfrm>
        <a:off x="7944221" y="2149939"/>
        <a:ext cx="2406420" cy="1443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1T11:44:14.651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58,'717'0,"-691"-2,-1 0,33-8,-30 4,46-2,-24 8,-32 1,1-1,-1-1,0 0,34-8,-28 3,0 1,1 1,34 0,77 5,-50 1,-18-4,75 4,-122 2,-4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1T11:44:17.35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1,'1482'0,"-1459"0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1T11:45:37.85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1T11:57:22.14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489/itl.11.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0E7EE-6970-D03F-10DB-69D6C4B9A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600199"/>
            <a:ext cx="9440034" cy="1828801"/>
          </a:xfrm>
        </p:spPr>
        <p:txBody>
          <a:bodyPr>
            <a:normAutofit fontScale="90000"/>
          </a:bodyPr>
          <a:lstStyle/>
          <a:p>
            <a:r>
              <a:rPr lang="cs-CZ" dirty="0"/>
              <a:t>ANTROPOLOGICKÁ ZHODNOCENÍ</a:t>
            </a:r>
            <a:br>
              <a:rPr lang="cs-CZ" dirty="0"/>
            </a:br>
            <a:r>
              <a:rPr lang="cs-CZ" dirty="0"/>
              <a:t>vrcholného a pozdního středověku	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97E8B1-F01E-CF28-B0FF-D432B08A63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Klára Posiřilová, 2024</a:t>
            </a:r>
          </a:p>
        </p:txBody>
      </p:sp>
    </p:spTree>
    <p:extLst>
      <p:ext uri="{BB962C8B-B14F-4D97-AF65-F5344CB8AC3E}">
        <p14:creationId xmlns:p14="http://schemas.microsoft.com/office/powerpoint/2010/main" val="217222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7E59D-0B3E-3F04-2E98-EA334037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Terénní antropologie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3512B5-A43C-AC0E-8BDF-273F6E530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Známá také jako </a:t>
            </a:r>
            <a:r>
              <a:rPr lang="cs-CZ" sz="2400" dirty="0" err="1"/>
              <a:t>archeothanatologie</a:t>
            </a:r>
            <a:endParaRPr lang="cs-CZ" sz="2400" dirty="0"/>
          </a:p>
          <a:p>
            <a:r>
              <a:rPr lang="cs-CZ" sz="2400" dirty="0"/>
              <a:t>Sleduje </a:t>
            </a:r>
            <a:r>
              <a:rPr lang="cs-CZ" sz="2400" dirty="0" err="1"/>
              <a:t>tafonomické</a:t>
            </a:r>
            <a:r>
              <a:rPr lang="cs-CZ" sz="2400" dirty="0"/>
              <a:t> procesy před, během a po pohřbení</a:t>
            </a:r>
          </a:p>
          <a:p>
            <a:r>
              <a:rPr lang="cs-CZ" sz="2400" dirty="0"/>
              <a:t>Existence dutého prostoru</a:t>
            </a:r>
          </a:p>
          <a:p>
            <a:r>
              <a:rPr lang="cs-CZ" sz="2400" dirty="0"/>
              <a:t>Oděv</a:t>
            </a:r>
          </a:p>
          <a:p>
            <a:r>
              <a:rPr lang="cs-CZ" sz="2400" dirty="0"/>
              <a:t>Zabalení těla</a:t>
            </a:r>
          </a:p>
        </p:txBody>
      </p:sp>
    </p:spTree>
    <p:extLst>
      <p:ext uri="{BB962C8B-B14F-4D97-AF65-F5344CB8AC3E}">
        <p14:creationId xmlns:p14="http://schemas.microsoft.com/office/powerpoint/2010/main" val="3377381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CC2DF-4467-5921-3ED9-C0155164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Písemné 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81B55-F5E6-4A09-A24B-FD7E626A9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7560354" cy="4515951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/>
              <a:t>Slouží jako </a:t>
            </a:r>
            <a:r>
              <a:rPr lang="cs-CZ" sz="2600" dirty="0" err="1"/>
              <a:t>přidatné</a:t>
            </a:r>
            <a:r>
              <a:rPr lang="cs-CZ" sz="2600" dirty="0"/>
              <a:t> informace </a:t>
            </a:r>
          </a:p>
          <a:p>
            <a:r>
              <a:rPr lang="cs-CZ" sz="2600" dirty="0"/>
              <a:t>Zmínky o nejčastějším úmrtí na infekční choroby</a:t>
            </a:r>
          </a:p>
          <a:p>
            <a:r>
              <a:rPr lang="cs-CZ" sz="2600" dirty="0"/>
              <a:t>Existence </a:t>
            </a:r>
            <a:r>
              <a:rPr lang="cs-CZ" sz="2600" dirty="0" err="1"/>
              <a:t>leprosarií</a:t>
            </a:r>
            <a:endParaRPr lang="cs-CZ" sz="2600" dirty="0"/>
          </a:p>
          <a:p>
            <a:r>
              <a:rPr lang="cs-CZ" sz="2600" dirty="0"/>
              <a:t>Zápisy o lidech, kteří prováděli zákroky a měli lékařské vzdělání (berní prameny)</a:t>
            </a:r>
          </a:p>
          <a:p>
            <a:r>
              <a:rPr lang="cs-CZ" sz="2600"/>
              <a:t>Další lidé, kteří mohli pomoct: mastičkáři, bylinkáři, lazebníci, bradýři</a:t>
            </a:r>
          </a:p>
          <a:p>
            <a:r>
              <a:rPr lang="cs-CZ" sz="2600"/>
              <a:t>Využití lázní (Adamovy lázně za Židovskou branou) a nemocnic tzv. špitálů</a:t>
            </a:r>
          </a:p>
          <a:p>
            <a:r>
              <a:rPr lang="cs-CZ" sz="2600"/>
              <a:t>V Brně již ve 13.stol nemocnice sv. Ducha na Starém Brně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A1CEF5-A2F4-B611-CA75-3EA06BC61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883" y="135018"/>
            <a:ext cx="2927004" cy="259235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5DFA24C-CDB7-1EDF-6599-FA03DBFD7D3E}"/>
              </a:ext>
            </a:extLst>
          </p:cNvPr>
          <p:cNvSpPr txBox="1"/>
          <p:nvPr/>
        </p:nvSpPr>
        <p:spPr>
          <a:xfrm>
            <a:off x="8474149" y="2740289"/>
            <a:ext cx="3983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Obr.7: Pouštění žilou jako kalendářní ilustrace měsíce ledna (Kalendárium zvané Osecké) (</a:t>
            </a:r>
            <a:r>
              <a:rPr lang="cs-CZ" dirty="0" err="1"/>
              <a:t>Střalková</a:t>
            </a:r>
            <a:r>
              <a:rPr lang="cs-CZ" dirty="0"/>
              <a:t>, 2012)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74959AF-5504-C73B-59EA-AB8341425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423" y="3735212"/>
            <a:ext cx="2207924" cy="298656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FB7F3A5-3FA1-80A3-8D3F-C1200FA83C61}"/>
              </a:ext>
            </a:extLst>
          </p:cNvPr>
          <p:cNvSpPr txBox="1"/>
          <p:nvPr/>
        </p:nvSpPr>
        <p:spPr>
          <a:xfrm>
            <a:off x="7368362" y="5834597"/>
            <a:ext cx="2413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Obr.8: Postižený leprou se zvonem (</a:t>
            </a:r>
            <a:r>
              <a:rPr lang="cs-CZ" dirty="0" err="1"/>
              <a:t>Střalková</a:t>
            </a:r>
            <a:r>
              <a:rPr lang="cs-CZ" dirty="0"/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263344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53EB9-2A8A-E1EF-1296-ADA35AF2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Úskalí při analýze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3D0B8A-B9FD-9F96-0DF6-FE14813CD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Je důležité pozorovat celý soubor/celou populaci-&gt; kdysi se rádo zaměřovalo jen na kosterní materiál významných osobností</a:t>
            </a:r>
          </a:p>
          <a:p>
            <a:r>
              <a:rPr lang="cs-CZ" sz="2400" dirty="0"/>
              <a:t>Problematika spolupráce archeologů a antropologů-&gt; archeologové někdy nemají znalosti na to vyhodnotit antropologickou zprávu a následně ji využít v interpretaci</a:t>
            </a:r>
          </a:p>
          <a:p>
            <a:r>
              <a:rPr lang="cs-CZ" sz="2400" dirty="0"/>
              <a:t>V antropologii se často řeší malá přesnost zjištěných dat-&gt; při snaze o detailnost může ale dojít k </a:t>
            </a:r>
            <a:r>
              <a:rPr lang="cs-CZ" sz="2400"/>
              <a:t>misinterpretaci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3230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534C1-E533-6B19-F884-A7BA4EBC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429351-83B3-4386-83AF-D5C0A990C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4" y="1428108"/>
            <a:ext cx="10982331" cy="5352836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 2" panose="05020102010507070707" pitchFamily="18" charset="2"/>
              <a:buChar char=""/>
              <a:tabLst>
                <a:tab pos="457200" algn="l"/>
              </a:tabLst>
            </a:pP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Čechura, M. 2010: Pohřební ritus ve středověku a novověku ve světle archeologického a antropologického výzkumu. </a:t>
            </a:r>
            <a:r>
              <a:rPr lang="cs-CZ" sz="1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Archaeologica</a:t>
            </a: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historica</a:t>
            </a: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vol.35, s.111-120.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 2" panose="05020102010507070707" pitchFamily="18" charset="2"/>
              <a:buChar char=""/>
              <a:tabLst>
                <a:tab pos="457200" algn="l"/>
              </a:tabLst>
            </a:pP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Horáčková, L.- Procházka, R.- Vargová L. 2013: Antropologie středověkého obyvatelstva a jeho zdravotní stav. In Libor Jan. Dějiny Brna. 2, Středověké město. Brno: Statutární město Brno: Archiv města Brna, s.354-361. ISBN 978-80-86736-36-5.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 2" panose="05020102010507070707" pitchFamily="18" charset="2"/>
              <a:buChar char=""/>
              <a:tabLst>
                <a:tab pos="457200" algn="l"/>
              </a:tabLst>
            </a:pP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Měchurová, Z., 1997: </a:t>
            </a:r>
            <a:r>
              <a:rPr lang="cs-CZ" sz="1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Konůvky</a:t>
            </a: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- zaniklá středověká ves ve Ždánickém lese, srovnávací analýza nálezového fondu ze zaniklé středověké vsi </a:t>
            </a:r>
            <a:r>
              <a:rPr lang="cs-CZ" sz="1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Konůvky</a:t>
            </a: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cs-CZ" sz="1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kat.Heršpice</a:t>
            </a: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okr. Vyškov, Studie archeologického ústavu v Brně XVII/1, Brno.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 2" panose="05020102010507070707" pitchFamily="18" charset="2"/>
              <a:buChar char=""/>
              <a:tabLst>
                <a:tab pos="457200" algn="l"/>
              </a:tabLst>
            </a:pPr>
            <a:r>
              <a: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Roberts C.  2018</a:t>
            </a: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 Chapter 11.1. The </a:t>
            </a:r>
            <a:r>
              <a:rPr lang="en-US" sz="1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Bioarchaeology</a:t>
            </a:r>
            <a:r>
              <a: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of Leprosy: Learning from the Past. </a:t>
            </a:r>
            <a:r>
              <a:rPr lang="en-US" sz="16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In</a:t>
            </a:r>
            <a:r>
              <a: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1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Scollard</a:t>
            </a:r>
            <a:r>
              <a: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DM, &amp; Gillis TP. (Eds.), International Textbook of Leprosy.  American Leprosy Missions, Greenville, SC. </a:t>
            </a:r>
            <a:r>
              <a:rPr lang="en-US" sz="16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https://doi.org/10.1489/itl.11.1</a:t>
            </a:r>
            <a:endParaRPr lang="cs-CZ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 2" panose="05020102010507070707" pitchFamily="18" charset="2"/>
              <a:buChar char=""/>
              <a:tabLst>
                <a:tab pos="457200" algn="l"/>
              </a:tabLst>
            </a:pPr>
            <a:r>
              <a:rPr lang="cs-CZ" sz="1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Střalková</a:t>
            </a: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S. 2012:Vybrané staročeské názvy chorob a  motivace jejich pojmenování. Magisterská diplomová práce. FF MUNI, Brno.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 2" panose="05020102010507070707" pitchFamily="18" charset="2"/>
              <a:buChar char=""/>
              <a:tabLst>
                <a:tab pos="457200" algn="l"/>
              </a:tabLst>
            </a:pP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Unger, J. 2000: Pohřební ritus městského obyvatelstva 13. až 18. století v archeologických pramenech Moravy a Slezska. </a:t>
            </a:r>
            <a:r>
              <a:rPr lang="cs-CZ" sz="1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Archaeologica</a:t>
            </a: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historica</a:t>
            </a: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vol.25, s.335-356.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 2" panose="05020102010507070707" pitchFamily="18" charset="2"/>
              <a:buChar char=""/>
              <a:tabLst>
                <a:tab pos="457200" algn="l"/>
              </a:tabLst>
            </a:pP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Unger, J., 2006: Pohřební ritus 1. až 20. století v Evropě z antropologicko-archeologické perspektivy. 1. vyd. Brno: Akademické nakladatelství CERM, 254 s. Panorama biologické a sociokulturní antropologie 25. ISBN 80-7204-397-8.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 2" panose="05020102010507070707" pitchFamily="18" charset="2"/>
              <a:buChar char=""/>
              <a:tabLst>
                <a:tab pos="457200" algn="l"/>
              </a:tabLst>
            </a:pP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Zazvonilová, E.- Velemínský, P.- Brůžek, J. 2020: </a:t>
            </a:r>
            <a:r>
              <a:rPr lang="cs-CZ" sz="1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Paleodemografická</a:t>
            </a: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interpretace kosterních souborů minulých populací: nové hodnocení raně středověkých pohřebišť u 3. a 6. kostela v Mikulčicích. AR LXXII, s.67-101. Archeologický ústav AVČR, Praha.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 2" panose="05020102010507070707" pitchFamily="18" charset="2"/>
              <a:buChar char=""/>
              <a:tabLst>
                <a:tab pos="457200" algn="l"/>
              </a:tabLst>
            </a:pPr>
            <a:r>
              <a:rPr lang="cs-CZ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Živný, M.- Moravec, Z. – Uhrová, V. 2011: Hřbitov okolo kaple sv. Lukáše v Ostravě- Archeologicko-antropologická analýza. Časopis slezského zemského muzea B, vol.60, s.113-126.</a:t>
            </a:r>
            <a:endParaRPr lang="cs-CZ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243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B9BFC-F9E3-40F0-BE1D-58E28DA4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cs-CZ" dirty="0"/>
              <a:t>Co zkoumá antropologie?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54BEAB4-11B2-9728-9284-E4748B3E7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037776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19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99621-542C-177F-66E0-5AF58486F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49D56B-E8F5-0264-89F0-0C1E279F7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Demografická analýza</a:t>
            </a:r>
          </a:p>
          <a:p>
            <a:r>
              <a:rPr lang="cs-CZ" sz="2400" dirty="0"/>
              <a:t>Sociální topografie</a:t>
            </a:r>
          </a:p>
          <a:p>
            <a:r>
              <a:rPr lang="cs-CZ" sz="2400" dirty="0"/>
              <a:t>Preference X nepoměr v souboru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36AA99-FD62-B6DE-44D4-80978216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874" y="1464512"/>
            <a:ext cx="4876800" cy="258729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B90D5EB-60AE-EBC9-B304-32BA5A9F5082}"/>
              </a:ext>
            </a:extLst>
          </p:cNvPr>
          <p:cNvSpPr txBox="1"/>
          <p:nvPr/>
        </p:nvSpPr>
        <p:spPr>
          <a:xfrm>
            <a:off x="8465386" y="4051803"/>
            <a:ext cx="3822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Obr.1: Metodika hodnocení věku a pohlaví (</a:t>
            </a:r>
            <a:r>
              <a:rPr lang="cs-CZ" dirty="0" err="1"/>
              <a:t>Tivný</a:t>
            </a:r>
            <a:r>
              <a:rPr lang="cs-CZ" dirty="0"/>
              <a:t>- Moravec- Uhrová; 2011)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454A4E1-9219-FF8A-C619-D86E85B00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04" y="4251827"/>
            <a:ext cx="7551591" cy="235583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38DDD88-5E0A-C68B-ED90-9195ADA46DCA}"/>
              </a:ext>
            </a:extLst>
          </p:cNvPr>
          <p:cNvSpPr txBox="1"/>
          <p:nvPr/>
        </p:nvSpPr>
        <p:spPr>
          <a:xfrm>
            <a:off x="7674395" y="5715764"/>
            <a:ext cx="426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Obr.2: úmrtnostní tabulka pozdně středověkého hřbitova v </a:t>
            </a:r>
            <a:r>
              <a:rPr lang="cs-CZ" dirty="0" err="1"/>
              <a:t>Janíkách</a:t>
            </a:r>
            <a:r>
              <a:rPr lang="cs-CZ" dirty="0"/>
              <a:t> (Zazvonilová- </a:t>
            </a:r>
            <a:r>
              <a:rPr lang="cs-CZ" dirty="0" err="1"/>
              <a:t>Veleminský</a:t>
            </a:r>
            <a:r>
              <a:rPr lang="cs-CZ" dirty="0"/>
              <a:t>- Brůžek, 2020)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D05B6A09-E843-E8F4-9D1C-35958C98FED5}"/>
                  </a:ext>
                </a:extLst>
              </p14:cNvPr>
              <p14:cNvContentPartPr/>
              <p14:nvPr/>
            </p14:nvContentPartPr>
            <p14:xfrm>
              <a:off x="6876960" y="4465455"/>
              <a:ext cx="614520" cy="2088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D05B6A09-E843-E8F4-9D1C-35958C98FE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2960" y="4357815"/>
                <a:ext cx="722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67DE0B9B-A09B-B387-7DEC-951435942EE3}"/>
                  </a:ext>
                </a:extLst>
              </p14:cNvPr>
              <p14:cNvContentPartPr/>
              <p14:nvPr/>
            </p14:nvContentPartPr>
            <p14:xfrm>
              <a:off x="2409360" y="4476255"/>
              <a:ext cx="542160" cy="36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67DE0B9B-A09B-B387-7DEC-951435942E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5720" y="4368615"/>
                <a:ext cx="6498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09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vekDos1">
            <a:extLst>
              <a:ext uri="{FF2B5EF4-FFF2-40B4-BE49-F238E27FC236}">
                <a16:creationId xmlns:a16="http://schemas.microsoft.com/office/drawing/2014/main" id="{24584449-825D-980F-F265-97931D25D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692150"/>
            <a:ext cx="620871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>
            <a:extLst>
              <a:ext uri="{FF2B5EF4-FFF2-40B4-BE49-F238E27FC236}">
                <a16:creationId xmlns:a16="http://schemas.microsoft.com/office/drawing/2014/main" id="{3D28C93C-209A-C6E5-660A-93A700D9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88913"/>
            <a:ext cx="784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Znaky používané kombinovanou metodou</a:t>
            </a:r>
          </a:p>
        </p:txBody>
      </p:sp>
      <p:pic>
        <p:nvPicPr>
          <p:cNvPr id="16388" name="Picture 6" descr="vekDos2">
            <a:extLst>
              <a:ext uri="{FF2B5EF4-FFF2-40B4-BE49-F238E27FC236}">
                <a16:creationId xmlns:a16="http://schemas.microsoft.com/office/drawing/2014/main" id="{D7910467-7AD4-41AB-A400-405C8A4F0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476250"/>
            <a:ext cx="236855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vekDos3">
            <a:extLst>
              <a:ext uri="{FF2B5EF4-FFF2-40B4-BE49-F238E27FC236}">
                <a16:creationId xmlns:a16="http://schemas.microsoft.com/office/drawing/2014/main" id="{3AAFF5A1-57B9-A238-366C-0D38A6017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60801"/>
            <a:ext cx="31638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vekDos4">
            <a:extLst>
              <a:ext uri="{FF2B5EF4-FFF2-40B4-BE49-F238E27FC236}">
                <a16:creationId xmlns:a16="http://schemas.microsoft.com/office/drawing/2014/main" id="{0EC001A0-504E-9935-4AF2-7F2F3669A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644901"/>
            <a:ext cx="284956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9">
            <a:extLst>
              <a:ext uri="{FF2B5EF4-FFF2-40B4-BE49-F238E27FC236}">
                <a16:creationId xmlns:a16="http://schemas.microsoft.com/office/drawing/2014/main" id="{8B2E6618-EE33-4E28-2FD6-8628E1308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76925"/>
            <a:ext cx="3024187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/>
              <a:t>Stupeň obliterace lebečních švů</a:t>
            </a:r>
            <a:endParaRPr lang="en-US" altLang="cs-CZ" sz="1200"/>
          </a:p>
        </p:txBody>
      </p:sp>
      <p:sp>
        <p:nvSpPr>
          <p:cNvPr id="16392" name="Text Box 10">
            <a:extLst>
              <a:ext uri="{FF2B5EF4-FFF2-40B4-BE49-F238E27FC236}">
                <a16:creationId xmlns:a16="http://schemas.microsoft.com/office/drawing/2014/main" id="{F2BEA02F-FA59-CD29-0545-41F6E6125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781300"/>
            <a:ext cx="6408738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200"/>
              <a:t>Stav struktury spongiózy v proximální hlavici </a:t>
            </a:r>
            <a:r>
              <a:rPr lang="cs-CZ" altLang="cs-CZ" sz="1200" i="1"/>
              <a:t>humeru</a:t>
            </a:r>
            <a:r>
              <a:rPr lang="cs-CZ" altLang="cs-CZ" sz="1200"/>
              <a:t> a </a:t>
            </a:r>
            <a:r>
              <a:rPr lang="cs-CZ" altLang="cs-CZ" sz="1200" i="1"/>
              <a:t>femuru</a:t>
            </a:r>
            <a:endParaRPr lang="en-US" altLang="cs-CZ" sz="1200" i="1"/>
          </a:p>
        </p:txBody>
      </p:sp>
      <p:sp>
        <p:nvSpPr>
          <p:cNvPr id="16393" name="Text Box 11">
            <a:extLst>
              <a:ext uri="{FF2B5EF4-FFF2-40B4-BE49-F238E27FC236}">
                <a16:creationId xmlns:a16="http://schemas.microsoft.com/office/drawing/2014/main" id="{44C7E378-56A6-A4B2-6F2F-7A78B5253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5876926"/>
            <a:ext cx="3024187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200"/>
              <a:t>Reliéf </a:t>
            </a:r>
            <a:r>
              <a:rPr lang="cs-CZ" altLang="cs-CZ" sz="1200" i="1"/>
              <a:t>facies symphysialis ossis pubis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s-CZ" sz="1200"/>
          </a:p>
        </p:txBody>
      </p:sp>
      <p:sp>
        <p:nvSpPr>
          <p:cNvPr id="16394" name="Text Box 12">
            <a:extLst>
              <a:ext uri="{FF2B5EF4-FFF2-40B4-BE49-F238E27FC236}">
                <a16:creationId xmlns:a16="http://schemas.microsoft.com/office/drawing/2014/main" id="{3D3667E1-AAE3-26D9-8560-4556D82EB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14" y="6237289"/>
            <a:ext cx="3024187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cs-CZ" sz="1200"/>
          </a:p>
        </p:txBody>
      </p:sp>
      <p:sp>
        <p:nvSpPr>
          <p:cNvPr id="16395" name="Line 13">
            <a:extLst>
              <a:ext uri="{FF2B5EF4-FFF2-40B4-BE49-F238E27FC236}">
                <a16:creationId xmlns:a16="http://schemas.microsoft.com/office/drawing/2014/main" id="{4B3A1813-CC04-8BFF-AAE7-CDFDF51DB5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5501" y="2781300"/>
            <a:ext cx="288925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6" name="Line 14">
            <a:extLst>
              <a:ext uri="{FF2B5EF4-FFF2-40B4-BE49-F238E27FC236}">
                <a16:creationId xmlns:a16="http://schemas.microsoft.com/office/drawing/2014/main" id="{29D9F244-239A-388C-37D8-4CC334157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5501" y="2997200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B2575E19-95A0-947A-CD49-007C87FE42B3}"/>
                  </a:ext>
                </a:extLst>
              </p14:cNvPr>
              <p14:cNvContentPartPr/>
              <p14:nvPr/>
            </p14:nvContentPartPr>
            <p14:xfrm>
              <a:off x="3495480" y="2895135"/>
              <a:ext cx="360" cy="3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B2575E19-95A0-947A-CD49-007C87FE42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1480" y="2787495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Nadpis 2">
            <a:extLst>
              <a:ext uri="{FF2B5EF4-FFF2-40B4-BE49-F238E27FC236}">
                <a16:creationId xmlns:a16="http://schemas.microsoft.com/office/drawing/2014/main" id="{6A583E17-AB5E-7C3B-B017-92A5C655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Pohlaví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FBAA8C-3633-D0E1-C958-E12B6239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77" y="806048"/>
            <a:ext cx="10353762" cy="4058751"/>
          </a:xfrm>
        </p:spPr>
        <p:txBody>
          <a:bodyPr/>
          <a:lstStyle/>
          <a:p>
            <a:r>
              <a:rPr lang="cs-CZ" sz="2400" dirty="0"/>
              <a:t>Metrická analýza</a:t>
            </a:r>
          </a:p>
          <a:p>
            <a:r>
              <a:rPr lang="cs-CZ" sz="2400" dirty="0"/>
              <a:t>děti X dospělí</a:t>
            </a:r>
          </a:p>
          <a:p>
            <a:r>
              <a:rPr lang="cs-CZ" sz="2400" dirty="0"/>
              <a:t>gracilní X maskulinní kostra</a:t>
            </a:r>
          </a:p>
          <a:p>
            <a:r>
              <a:rPr lang="cs-CZ" sz="2400" dirty="0"/>
              <a:t>Porodní změny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83BA91-3F06-FB67-082E-8142EC967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15" y="2895135"/>
            <a:ext cx="4439270" cy="343900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6CDDA10-7FFC-8CD1-CDD0-228F25A21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718" y="1616677"/>
            <a:ext cx="5823767" cy="260536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F3BE6D3-30E9-E5A6-B58D-E52F9233D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7524" y="1999681"/>
            <a:ext cx="5447725" cy="335792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1BDDE4-23B8-F17D-F5FA-0E096C3EFA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8642" y="2430854"/>
            <a:ext cx="5447725" cy="32005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E046B85A-C0E6-1542-47AE-E3BA2F90BB83}"/>
                  </a:ext>
                </a:extLst>
              </p14:cNvPr>
              <p14:cNvContentPartPr/>
              <p14:nvPr/>
            </p14:nvContentPartPr>
            <p14:xfrm>
              <a:off x="3600240" y="4161975"/>
              <a:ext cx="360" cy="36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E046B85A-C0E6-1542-47AE-E3BA2F90BB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6240" y="4054335"/>
                <a:ext cx="108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6FA5647-15C8-9211-3817-64D60D5315A0}"/>
              </a:ext>
            </a:extLst>
          </p:cNvPr>
          <p:cNvCxnSpPr/>
          <p:nvPr/>
        </p:nvCxnSpPr>
        <p:spPr>
          <a:xfrm>
            <a:off x="2257425" y="4543425"/>
            <a:ext cx="790575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FC593F6E-5A72-D2C8-901F-D7BF155892BE}"/>
              </a:ext>
            </a:extLst>
          </p:cNvPr>
          <p:cNvCxnSpPr/>
          <p:nvPr/>
        </p:nvCxnSpPr>
        <p:spPr>
          <a:xfrm>
            <a:off x="2257425" y="5553075"/>
            <a:ext cx="866775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C163707F-3398-403E-60D0-5BDA9978E8D6}"/>
              </a:ext>
            </a:extLst>
          </p:cNvPr>
          <p:cNvCxnSpPr>
            <a:cxnSpLocks/>
          </p:cNvCxnSpPr>
          <p:nvPr/>
        </p:nvCxnSpPr>
        <p:spPr>
          <a:xfrm>
            <a:off x="1638300" y="6000750"/>
            <a:ext cx="2105025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7BC013E4-1A8B-3D1D-96CE-938C160F9E59}"/>
              </a:ext>
            </a:extLst>
          </p:cNvPr>
          <p:cNvCxnSpPr/>
          <p:nvPr/>
        </p:nvCxnSpPr>
        <p:spPr>
          <a:xfrm>
            <a:off x="1704975" y="4222046"/>
            <a:ext cx="2200275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45FEC1A-4F8C-0A47-9FDB-3AE4858801ED}"/>
              </a:ext>
            </a:extLst>
          </p:cNvPr>
          <p:cNvSpPr txBox="1"/>
          <p:nvPr/>
        </p:nvSpPr>
        <p:spPr>
          <a:xfrm>
            <a:off x="504515" y="6393851"/>
            <a:ext cx="520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Obr.3: mužská (nalevo) a ženská (napravo) lebka</a:t>
            </a:r>
          </a:p>
        </p:txBody>
      </p:sp>
    </p:spTree>
    <p:extLst>
      <p:ext uri="{BB962C8B-B14F-4D97-AF65-F5344CB8AC3E}">
        <p14:creationId xmlns:p14="http://schemas.microsoft.com/office/powerpoint/2010/main" val="235188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4DDACA-F7BF-BC9A-318B-48817458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Zdraví a výživa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7204FE-73A9-C8A7-9B92-C40BDC2A6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Studium chrupu člověka-&gt; Abraze a dentální nemoci (např. </a:t>
            </a:r>
            <a:r>
              <a:rPr lang="cs-CZ" sz="2400" dirty="0" err="1"/>
              <a:t>parodotnu</a:t>
            </a:r>
            <a:r>
              <a:rPr lang="cs-CZ" sz="2400" dirty="0"/>
              <a:t>, záněty, cysty, kazy a ústup alveolárních hřebenů)</a:t>
            </a:r>
          </a:p>
          <a:p>
            <a:r>
              <a:rPr lang="cs-CZ" sz="2400" dirty="0"/>
              <a:t>Pozorování úmrtnosti </a:t>
            </a:r>
          </a:p>
          <a:p>
            <a:r>
              <a:rPr lang="cs-CZ" sz="2400" dirty="0"/>
              <a:t>Vyšší % přítomnosti nemocí</a:t>
            </a:r>
          </a:p>
          <a:p>
            <a:r>
              <a:rPr lang="cs-CZ" sz="2400" dirty="0"/>
              <a:t>Vyšší úmrtnost žen-&gt; komplikace při těhotenství a porodu</a:t>
            </a:r>
          </a:p>
        </p:txBody>
      </p:sp>
      <p:pic>
        <p:nvPicPr>
          <p:cNvPr id="4" name="Picture 5" descr="P1010059">
            <a:extLst>
              <a:ext uri="{FF2B5EF4-FFF2-40B4-BE49-F238E27FC236}">
                <a16:creationId xmlns:a16="http://schemas.microsoft.com/office/drawing/2014/main" id="{74560268-30ED-B183-E357-5E9F9A61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38" y="4264025"/>
            <a:ext cx="30638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B1CDC5E-75EB-147E-BCB2-758B77E9E2C6}"/>
              </a:ext>
            </a:extLst>
          </p:cNvPr>
          <p:cNvSpPr txBox="1"/>
          <p:nvPr/>
        </p:nvSpPr>
        <p:spPr>
          <a:xfrm>
            <a:off x="4558738" y="6391275"/>
            <a:ext cx="324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Obr.4: Obrus zubů</a:t>
            </a:r>
          </a:p>
        </p:txBody>
      </p:sp>
    </p:spTree>
    <p:extLst>
      <p:ext uri="{BB962C8B-B14F-4D97-AF65-F5344CB8AC3E}">
        <p14:creationId xmlns:p14="http://schemas.microsoft.com/office/powerpoint/2010/main" val="221303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8E5218-E3AF-D643-19DD-616B798F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Patologické změny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192D13-6422-131D-AEF1-908A6E176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68364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/>
              <a:t>Degenerativně produktivní změny na obratlích a kloubech</a:t>
            </a:r>
          </a:p>
          <a:p>
            <a:r>
              <a:rPr lang="cs-CZ" sz="2600" dirty="0"/>
              <a:t>Opotřebení pohybového aparátu- páteř</a:t>
            </a:r>
          </a:p>
          <a:p>
            <a:r>
              <a:rPr lang="cs-CZ" sz="2600" dirty="0"/>
              <a:t>Artritické změny</a:t>
            </a:r>
          </a:p>
          <a:p>
            <a:r>
              <a:rPr lang="cs-CZ" sz="2600" dirty="0"/>
              <a:t>Revma </a:t>
            </a:r>
          </a:p>
          <a:p>
            <a:r>
              <a:rPr lang="cs-CZ" sz="2600" dirty="0" err="1"/>
              <a:t>Bechtěrerova</a:t>
            </a:r>
            <a:r>
              <a:rPr lang="cs-CZ" sz="2600" dirty="0"/>
              <a:t> nemoc</a:t>
            </a:r>
          </a:p>
          <a:p>
            <a:r>
              <a:rPr lang="cs-CZ" sz="2600" dirty="0"/>
              <a:t>Lepra</a:t>
            </a:r>
          </a:p>
          <a:p>
            <a:r>
              <a:rPr lang="cs-CZ" sz="2600" dirty="0"/>
              <a:t>Tuberkulóza – na kosterním materiálu se projevuje méně, ale rozšířena dost</a:t>
            </a:r>
          </a:p>
          <a:p>
            <a:r>
              <a:rPr lang="cs-CZ" sz="2600" dirty="0"/>
              <a:t>Chudokrevnost – především u dětí</a:t>
            </a:r>
          </a:p>
          <a:p>
            <a:r>
              <a:rPr lang="cs-CZ" sz="2600" dirty="0"/>
              <a:t>Traumata</a:t>
            </a:r>
          </a:p>
          <a:p>
            <a:r>
              <a:rPr lang="cs-CZ" sz="2600" dirty="0"/>
              <a:t>Nádorové procesy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4E6E42-8038-E957-C8B6-D38576B58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384" y="228600"/>
            <a:ext cx="2544534" cy="17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28F2500-8CE1-689D-7C1E-A81297507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354" y="1580050"/>
            <a:ext cx="2665228" cy="199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9EEB1647-544D-813D-2448-E7F886810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606" y="2456179"/>
            <a:ext cx="19716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B5822-BD33-E776-9FDA-07A291F0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KATEDRÁLA SV. PETRA A PAVLA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32C3FBB-8F79-797C-2024-119D9FCA4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9428" t="9732" r="8886" b="27531"/>
          <a:stretch/>
        </p:blipFill>
        <p:spPr>
          <a:xfrm rot="16200000">
            <a:off x="7612663" y="1295122"/>
            <a:ext cx="2516778" cy="544399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BF06857-C5BE-5EC1-E5AB-A6FCC491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4" b="25992"/>
          <a:stretch/>
        </p:blipFill>
        <p:spPr>
          <a:xfrm>
            <a:off x="598951" y="1771652"/>
            <a:ext cx="4430102" cy="449093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6515F2A-30D4-FD51-464D-E43BAF6C1043}"/>
              </a:ext>
            </a:extLst>
          </p:cNvPr>
          <p:cNvSpPr txBox="1"/>
          <p:nvPr/>
        </p:nvSpPr>
        <p:spPr>
          <a:xfrm>
            <a:off x="598951" y="6211669"/>
            <a:ext cx="509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Obr.5: kosti postihnuté difuzní idiopatickou skeletální </a:t>
            </a:r>
            <a:r>
              <a:rPr lang="cs-CZ" dirty="0" err="1"/>
              <a:t>hyperostózou</a:t>
            </a:r>
            <a:r>
              <a:rPr lang="cs-CZ" dirty="0"/>
              <a:t> u jedince z hrobu č.1294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8B5041C-DAD2-6A14-7C05-A7DC0294187D}"/>
              </a:ext>
            </a:extLst>
          </p:cNvPr>
          <p:cNvSpPr txBox="1"/>
          <p:nvPr/>
        </p:nvSpPr>
        <p:spPr>
          <a:xfrm>
            <a:off x="6323795" y="5339254"/>
            <a:ext cx="5094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Obr.6: vzácný nález nádorového onemocnění; fragment lebky 50.letého muže s mnohočetnými metastázemi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1F2ADAC-1BDF-DCE7-0D64-5AB9DA54FD32}"/>
              </a:ext>
            </a:extLst>
          </p:cNvPr>
          <p:cNvSpPr txBox="1"/>
          <p:nvPr/>
        </p:nvSpPr>
        <p:spPr>
          <a:xfrm>
            <a:off x="5683718" y="6350168"/>
            <a:ext cx="557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 k obr.5 a 6: Horáčková-Procházka-Vargová</a:t>
            </a:r>
            <a:r>
              <a:rPr lang="cs-CZ"/>
              <a:t>,2013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96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917C0-289C-FA17-6A00-F07E3A56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KONŮVKY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67A90C-187C-9961-49AE-AF382D64C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ZSV z 14.-15. století s hřbitovem s cca 232 pohřbenými jedinci (včetně promíšené vrstvy)</a:t>
            </a:r>
          </a:p>
          <a:p>
            <a:r>
              <a:rPr lang="cs-CZ" dirty="0"/>
              <a:t>Úmrtnostní tabulka byla vytvořena, ale velmi nepřesná/hypotetická-&gt; naděje dožití=20,9 až 22,5</a:t>
            </a:r>
          </a:p>
          <a:p>
            <a:r>
              <a:rPr lang="cs-CZ" dirty="0"/>
              <a:t>Neúplnost souboru= nepoměr mužů a žen</a:t>
            </a:r>
          </a:p>
          <a:p>
            <a:r>
              <a:rPr lang="cs-CZ" dirty="0"/>
              <a:t>Metrické hodnoty naznačují na zasazení do pozdně středověké populace</a:t>
            </a:r>
          </a:p>
          <a:p>
            <a:r>
              <a:rPr lang="cs-CZ" dirty="0"/>
              <a:t>Patologické změny-&gt; obvyklé degenerativně produktivní změny, drobné poranění</a:t>
            </a:r>
          </a:p>
          <a:p>
            <a:r>
              <a:rPr lang="cs-CZ" dirty="0"/>
              <a:t>Mezi ojedinělé patří </a:t>
            </a:r>
            <a:r>
              <a:rPr lang="cs-CZ" dirty="0" err="1"/>
              <a:t>spondylitid</a:t>
            </a:r>
            <a:r>
              <a:rPr lang="cs-CZ" dirty="0"/>
              <a:t> brucelosní etiologie na bederních obratlích (hrob 36), artritické změny a zhojená zlomenina loketní kosti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966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4284</TotalTime>
  <Words>901</Words>
  <Application>Microsoft Office PowerPoint</Application>
  <PresentationFormat>Širokoúhlá obrazovka</PresentationFormat>
  <Paragraphs>85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Aptos</vt:lpstr>
      <vt:lpstr>Calisto MT</vt:lpstr>
      <vt:lpstr>Wingdings 2</vt:lpstr>
      <vt:lpstr>Břidlice</vt:lpstr>
      <vt:lpstr>ANTROPOLOGICKÁ ZHODNOCENÍ vrcholného a pozdního středověku </vt:lpstr>
      <vt:lpstr>Co zkoumá antropologie?</vt:lpstr>
      <vt:lpstr>Věk</vt:lpstr>
      <vt:lpstr>Prezentace aplikace PowerPoint</vt:lpstr>
      <vt:lpstr>Pohlaví</vt:lpstr>
      <vt:lpstr>Zdraví a výživa</vt:lpstr>
      <vt:lpstr>Patologické změny</vt:lpstr>
      <vt:lpstr>KATEDRÁLA SV. PETRA A PAVLA</vt:lpstr>
      <vt:lpstr>KONŮVKY</vt:lpstr>
      <vt:lpstr>Terénní antropologie</vt:lpstr>
      <vt:lpstr>Písemné prameny</vt:lpstr>
      <vt:lpstr>Úskalí při analýze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Klára Posiřilová</dc:creator>
  <cp:lastModifiedBy>Klára Posiřilová</cp:lastModifiedBy>
  <cp:revision>9</cp:revision>
  <dcterms:created xsi:type="dcterms:W3CDTF">2024-10-31T15:39:07Z</dcterms:created>
  <dcterms:modified xsi:type="dcterms:W3CDTF">2024-11-04T11:04:35Z</dcterms:modified>
</cp:coreProperties>
</file>