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55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17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29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01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2308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398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796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35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34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91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89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05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96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7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18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8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F8B7-F4C2-48E7-B037-36B71D16D1A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E5D0-267F-476A-8F99-D78459AF88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439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8A63356-302A-0735-ACB7-F13FAA9A9E1D}"/>
              </a:ext>
            </a:extLst>
          </p:cNvPr>
          <p:cNvSpPr txBox="1"/>
          <p:nvPr/>
        </p:nvSpPr>
        <p:spPr>
          <a:xfrm>
            <a:off x="2190508" y="2705725"/>
            <a:ext cx="78109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>
                <a:solidFill>
                  <a:srgbClr val="92D050"/>
                </a:solidFill>
              </a:rPr>
              <a:t>STŘEDOVĚKÝ LES</a:t>
            </a:r>
          </a:p>
          <a:p>
            <a:pPr algn="ctr"/>
            <a:r>
              <a:rPr lang="cs-CZ" sz="2800" dirty="0">
                <a:solidFill>
                  <a:srgbClr val="92D050"/>
                </a:solidFill>
              </a:rPr>
              <a:t>DOMINIK HANÁČEK</a:t>
            </a:r>
          </a:p>
        </p:txBody>
      </p:sp>
    </p:spTree>
    <p:extLst>
      <p:ext uri="{BB962C8B-B14F-4D97-AF65-F5344CB8AC3E}">
        <p14:creationId xmlns:p14="http://schemas.microsoft.com/office/powerpoint/2010/main" val="303360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7A98F-ABA2-A3B2-B0A5-45DF1396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kern="100" dirty="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Prameny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00320-913B-3FD2-F48F-B952C4BD5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-přírodní vědy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-mapy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-sondáže </a:t>
            </a:r>
          </a:p>
        </p:txBody>
      </p:sp>
      <p:pic>
        <p:nvPicPr>
          <p:cNvPr id="1026" name="Picture 2" descr="Půdní vrták do středně těžké půdy do 1000 mm | Ridex s.r.o. - vše pro les...">
            <a:extLst>
              <a:ext uri="{FF2B5EF4-FFF2-40B4-BE49-F238E27FC236}">
                <a16:creationId xmlns:a16="http://schemas.microsoft.com/office/drawing/2014/main" id="{B7975E37-B889-69F6-DBE9-D20D68CA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300" y="1875019"/>
            <a:ext cx="342900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k zjistit, kde stál dům vašich předků I Hledání předků I Rodokmen">
            <a:extLst>
              <a:ext uri="{FF2B5EF4-FFF2-40B4-BE49-F238E27FC236}">
                <a16:creationId xmlns:a16="http://schemas.microsoft.com/office/drawing/2014/main" id="{419E49BC-3E91-9941-0973-75D2345D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09" y="1875020"/>
            <a:ext cx="46220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26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02152-BFC2-6079-8F8B-448D7FA6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kern="10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PřípadovÁ studie</a:t>
            </a:r>
            <a:br>
              <a:rPr lang="cs-CZ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25A01B-007A-E59C-57E7-3AA7D02CD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478226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cs-CZ" sz="1800" kern="100" dirty="0">
                <a:solidFill>
                  <a:srgbClr val="92D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Vztah zaniklých </a:t>
            </a:r>
            <a:r>
              <a:rPr lang="cs-CZ" sz="1800" kern="100" dirty="0" err="1">
                <a:solidFill>
                  <a:srgbClr val="92D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plužin</a:t>
            </a:r>
            <a:r>
              <a:rPr lang="cs-CZ" sz="1800" kern="100" dirty="0">
                <a:solidFill>
                  <a:srgbClr val="92D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k rozloze lesů na Drahanské vrchovině v období vrcholného feudalismu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-kolonizace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-konec středověku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-vliv na ekosystém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074E6C4-BBC2-D4D2-0229-D24E7AC60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253" y="1935921"/>
            <a:ext cx="4679091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36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5AEEAD-BA8B-F873-4B8C-23E960639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kern="100" dirty="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Závěr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699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DCD2F-4EE7-53AD-957D-B1B8C9A7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35980"/>
            <a:ext cx="10353761" cy="1326321"/>
          </a:xfrm>
        </p:spPr>
        <p:txBody>
          <a:bodyPr/>
          <a:lstStyle/>
          <a:p>
            <a:r>
              <a:rPr lang="cs-CZ" dirty="0">
                <a:solidFill>
                  <a:srgbClr val="92D050"/>
                </a:solidFill>
              </a:rPr>
              <a:t>POUŽITÁ 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59612E-994B-3B77-CFF2-634E1B980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473" y="1581432"/>
            <a:ext cx="10353762" cy="51897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Beranová, M., 2007: Jídlo a pití v pravěku a středověku, Academia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Buček, A.,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Černušáková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L., Friedl, M., 2017: Kulturní detail v krajině: Starobylé pařeziny jako historická struktura krajiny, Kroměříž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Černý, E., 1983: Vztah zaniklých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plužin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k rozloze lesů na Drahanské vrchovině v období vrcholného feudalismu,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Archaeologia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historica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vol. 8, </a:t>
            </a: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iss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[1], pp. 423-432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Daňková, Š., 2017: Les v životě středověkého člověka, Olomouc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Ehrlich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a kol., 2020: Typologie historické kulturní krajiny ČR, České Budějovice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Fanta, J., 2007: Lesy a lesnictví ve střední Evropě: Z dávné historie využívání lesů, ŽIVA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Gojda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2000: Archeologie krajiny: Vývoj archetypů kulturní krajiny, Academia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Hrubý, P. a kol, 2014: Centrální Českomoravská vrchovina na prahu vrcholného středověku, Brno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Kuna, M. a kol., 2004: Nedestruktivní archeologie, Academia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Pauknerová</a:t>
            </a:r>
            <a: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2009: Lesní řemesla v experimentální archeologii, Olomouc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29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1C3F4-33DD-21FA-7760-397309A8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92D050"/>
                </a:solidFill>
              </a:rPr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00EAA5-9C53-17A7-DFBD-87B477FDC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231" y="1586778"/>
            <a:ext cx="10353762" cy="3886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92D050"/>
                </a:solidFill>
              </a:rPr>
              <a:t>-Kolonizace</a:t>
            </a:r>
          </a:p>
          <a:p>
            <a:pPr marL="0" indent="0">
              <a:buNone/>
            </a:pPr>
            <a:r>
              <a:rPr lang="cs-CZ" sz="2400" dirty="0">
                <a:solidFill>
                  <a:srgbClr val="92D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-Metody odlesňování</a:t>
            </a:r>
          </a:p>
          <a:p>
            <a:pPr marL="0" indent="0">
              <a:buNone/>
            </a:pPr>
            <a:r>
              <a:rPr lang="cs-CZ" sz="2400" kern="100" dirty="0">
                <a:solidFill>
                  <a:srgbClr val="92D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-Výsadba</a:t>
            </a:r>
          </a:p>
          <a:p>
            <a:pPr marL="0" indent="0">
              <a:buNone/>
            </a:pPr>
            <a:r>
              <a:rPr lang="cs-CZ" sz="2400" kern="100" dirty="0">
                <a:solidFill>
                  <a:srgbClr val="92D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-Využití</a:t>
            </a:r>
          </a:p>
          <a:p>
            <a:pPr marL="0" indent="0">
              <a:buNone/>
            </a:pPr>
            <a:r>
              <a:rPr lang="cs-CZ" sz="2400" kern="100" dirty="0">
                <a:solidFill>
                  <a:srgbClr val="92D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-Prameny</a:t>
            </a:r>
          </a:p>
          <a:p>
            <a:pPr marL="0" indent="0">
              <a:buNone/>
            </a:pPr>
            <a:r>
              <a:rPr lang="cs-CZ" sz="2400" kern="100" dirty="0">
                <a:solidFill>
                  <a:srgbClr val="92D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-Případová studie</a:t>
            </a:r>
          </a:p>
          <a:p>
            <a:pPr marL="0" indent="0">
              <a:buNone/>
            </a:pPr>
            <a:r>
              <a:rPr lang="cs-CZ" sz="2400" kern="100" dirty="0">
                <a:solidFill>
                  <a:srgbClr val="92D05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-Závěr</a:t>
            </a:r>
          </a:p>
        </p:txBody>
      </p:sp>
    </p:spTree>
    <p:extLst>
      <p:ext uri="{BB962C8B-B14F-4D97-AF65-F5344CB8AC3E}">
        <p14:creationId xmlns:p14="http://schemas.microsoft.com/office/powerpoint/2010/main" val="270630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C5A46-EE33-ACC6-CCD0-2379E6D68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47" y="609600"/>
            <a:ext cx="11151809" cy="1326321"/>
          </a:xfrm>
        </p:spPr>
        <p:txBody>
          <a:bodyPr>
            <a:normAutofit fontScale="90000"/>
          </a:bodyPr>
          <a:lstStyle/>
          <a:p>
            <a:r>
              <a:rPr lang="cs-CZ" sz="3100" kern="100" dirty="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Středověká vnitřní kolonizace jako důvod odlesňování</a:t>
            </a:r>
            <a:br>
              <a:rPr lang="cs-CZ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A7514A-B111-C802-DFB7-6CE8BD96E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58" y="1569858"/>
            <a:ext cx="3218367" cy="4784644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-středověká transformace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-tvorba kulturní krajiny</a:t>
            </a:r>
          </a:p>
          <a:p>
            <a:pPr marL="0" indent="0">
              <a:buNone/>
            </a:pPr>
            <a:endParaRPr lang="cs-CZ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-stavební i orná plocha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-méně pro řemesla</a:t>
            </a:r>
          </a:p>
        </p:txBody>
      </p:sp>
      <p:pic>
        <p:nvPicPr>
          <p:cNvPr id="3074" name="Picture 2" descr="Kolonizace českých zemí ve středověku">
            <a:extLst>
              <a:ext uri="{FF2B5EF4-FFF2-40B4-BE49-F238E27FC236}">
                <a16:creationId xmlns:a16="http://schemas.microsoft.com/office/drawing/2014/main" id="{2D12F35F-8497-27FA-A530-5458810EE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71" y="1432422"/>
            <a:ext cx="6046639" cy="492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170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3DFE54-A8A2-C49F-5646-29BA328CD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11" y="609600"/>
            <a:ext cx="10769845" cy="1326321"/>
          </a:xfrm>
        </p:spPr>
        <p:txBody>
          <a:bodyPr>
            <a:normAutofit/>
          </a:bodyPr>
          <a:lstStyle/>
          <a:p>
            <a:r>
              <a:rPr lang="cs-CZ" sz="3100" kern="100" dirty="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METODY ODLESŇOVÁNÍ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772D19-BDD4-36B7-AAA4-16D65DB48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158112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-žďáření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-mýcení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-kombinace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-překopání motykou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5CD2A4-451C-D4A2-F038-CCE4CEE4E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6" y="1482561"/>
            <a:ext cx="2578645" cy="4580488"/>
          </a:xfrm>
          <a:prstGeom prst="rect">
            <a:avLst/>
          </a:prstGeom>
        </p:spPr>
      </p:pic>
      <p:pic>
        <p:nvPicPr>
          <p:cNvPr id="6146" name="Picture 2" descr="Jak učím středověk – vztahy pánů a poddaných – Jak zlepšit školní dějepis a  zeměpis">
            <a:extLst>
              <a:ext uri="{FF2B5EF4-FFF2-40B4-BE49-F238E27FC236}">
                <a16:creationId xmlns:a16="http://schemas.microsoft.com/office/drawing/2014/main" id="{7C58BF80-BA87-603F-7B87-F6F755D7A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57" y="1282943"/>
            <a:ext cx="3833921" cy="281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tředověká kolonizace na Českomoravské vrchovině - PDF Stažení zdarma">
            <a:extLst>
              <a:ext uri="{FF2B5EF4-FFF2-40B4-BE49-F238E27FC236}">
                <a16:creationId xmlns:a16="http://schemas.microsoft.com/office/drawing/2014/main" id="{7FE62098-2BA0-3F97-1237-523CF9DA2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57" y="4307709"/>
            <a:ext cx="2693021" cy="200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98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3FE2B-101D-136B-3F02-5CF10FC86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kern="100" dirty="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OBNOVENÍ LESA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EB759D-F7A1-3A7B-E5BD-63A0E261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6" y="1892571"/>
            <a:ext cx="10353762" cy="369513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-výmladkové lesy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-ekologický i kulturní význam</a:t>
            </a:r>
          </a:p>
        </p:txBody>
      </p:sp>
      <p:pic>
        <p:nvPicPr>
          <p:cNvPr id="5122" name="Picture 2" descr="Výmladkové lesy Podyjí - Ochranářská příručka">
            <a:extLst>
              <a:ext uri="{FF2B5EF4-FFF2-40B4-BE49-F238E27FC236}">
                <a16:creationId xmlns:a16="http://schemas.microsoft.com/office/drawing/2014/main" id="{9B6A714B-C381-A7DA-3B4A-9924C6DC8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21" y="1628502"/>
            <a:ext cx="2538758" cy="19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mladkové lesy Podyjí - Ochranářská příručka">
            <a:extLst>
              <a:ext uri="{FF2B5EF4-FFF2-40B4-BE49-F238E27FC236}">
                <a16:creationId xmlns:a16="http://schemas.microsoft.com/office/drawing/2014/main" id="{1EDEB1B3-5B72-7331-AD92-4E4A53ED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887" y="1617452"/>
            <a:ext cx="2955549" cy="22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tanický ústav AV ČR - Rostlinné druhy upřednostňující půdu bohatou na  živiny dlouhodobě přibyly. Aby se do lesů zase vrátila druhová rovnováha,  pokouší se vědci BÚ navrhnout udržitelné způsoby hospodaření v našich">
            <a:extLst>
              <a:ext uri="{FF2B5EF4-FFF2-40B4-BE49-F238E27FC236}">
                <a16:creationId xmlns:a16="http://schemas.microsoft.com/office/drawing/2014/main" id="{9057E288-DBCC-7C12-02AC-EBDD79F50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621" y="3602361"/>
            <a:ext cx="2538758" cy="253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ýmladky jsou vlastně hrozně jednoduchá věc | Sedmá generace">
            <a:extLst>
              <a:ext uri="{FF2B5EF4-FFF2-40B4-BE49-F238E27FC236}">
                <a16:creationId xmlns:a16="http://schemas.microsoft.com/office/drawing/2014/main" id="{C941AC08-5F18-0F74-6DBF-1B0F4A51F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98" y="3907121"/>
            <a:ext cx="3326762" cy="221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2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14B81-0910-42CC-179B-FC4707EE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kern="100" dirty="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Využití lesa jako materiál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D7E4AD-0EDF-AF1D-8639-313DE839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-topivo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-výrobky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-stavivo</a:t>
            </a:r>
          </a:p>
        </p:txBody>
      </p:sp>
      <p:pic>
        <p:nvPicPr>
          <p:cNvPr id="4098" name="Picture 2" descr="Trees and shrubs used in medieval Poland for making everyday objects |  Vegetation History and Archaeobotany">
            <a:extLst>
              <a:ext uri="{FF2B5EF4-FFF2-40B4-BE49-F238E27FC236}">
                <a16:creationId xmlns:a16="http://schemas.microsoft.com/office/drawing/2014/main" id="{3528CD27-3475-C77D-662E-66828D635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767" y="1729474"/>
            <a:ext cx="3360951" cy="451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OZDNĚ STŘEDOVĚKÝ VESNICKÝ DŮM V ČESKÝCH ZEMÍCH">
            <a:extLst>
              <a:ext uri="{FF2B5EF4-FFF2-40B4-BE49-F238E27FC236}">
                <a16:creationId xmlns:a16="http://schemas.microsoft.com/office/drawing/2014/main" id="{0B449F73-B6FA-32D9-97B4-461F44FA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40" y="2783765"/>
            <a:ext cx="3179683" cy="208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2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36A40-D577-7039-A6AB-AC29E345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kern="100" dirty="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Využití lesa jako prostor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E58FC-B016-911C-CDEB-85455C009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3"/>
            <a:ext cx="10353762" cy="3818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Lesní řemesla 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-uhlířství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-dehtářství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</a:t>
            </a:r>
            <a:r>
              <a:rPr lang="cs-CZ" dirty="0" err="1">
                <a:solidFill>
                  <a:srgbClr val="92D050"/>
                </a:solidFill>
              </a:rPr>
              <a:t>draslařství</a:t>
            </a:r>
            <a:endParaRPr lang="cs-CZ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-smolaření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-vápenictví 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</a:t>
            </a:r>
            <a:r>
              <a:rPr lang="cs-CZ" dirty="0" err="1">
                <a:solidFill>
                  <a:srgbClr val="92D050"/>
                </a:solidFill>
              </a:rPr>
              <a:t>brtnictví</a:t>
            </a:r>
            <a:r>
              <a:rPr lang="cs-CZ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676B0D4-BD54-A0DE-5E28-631772F90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416" y="1752237"/>
            <a:ext cx="3337768" cy="4264926"/>
          </a:xfrm>
          <a:prstGeom prst="rect">
            <a:avLst/>
          </a:prstGeom>
        </p:spPr>
      </p:pic>
      <p:pic>
        <p:nvPicPr>
          <p:cNvPr id="2050" name="Picture 2" descr="Výroba potaše | Moravské-Karpaty.cz">
            <a:extLst>
              <a:ext uri="{FF2B5EF4-FFF2-40B4-BE49-F238E27FC236}">
                <a16:creationId xmlns:a16="http://schemas.microsoft.com/office/drawing/2014/main" id="{CAB81FB8-88C5-98E5-ED6E-943C0B11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910" y="4165504"/>
            <a:ext cx="3086099" cy="18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riál díl 16. - Historie včelaření - Mor včelího plodu">
            <a:extLst>
              <a:ext uri="{FF2B5EF4-FFF2-40B4-BE49-F238E27FC236}">
                <a16:creationId xmlns:a16="http://schemas.microsoft.com/office/drawing/2014/main" id="{B67CB3B2-7EDA-DE2A-962C-E3F009E6A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20" y="1752237"/>
            <a:ext cx="3166089" cy="203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7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DDA29-6E98-1E59-24BD-CB2D70DF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872"/>
            <a:ext cx="10353761" cy="1326321"/>
          </a:xfrm>
        </p:spPr>
        <p:txBody>
          <a:bodyPr/>
          <a:lstStyle/>
          <a:p>
            <a:r>
              <a:rPr lang="cs-CZ" sz="3600" kern="100" dirty="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Využití lesa jako prostor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8CF2CC-1A26-D4CF-DDAA-3B542794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-pastva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-lov a sběr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9E565E2-1F62-0231-9FD6-44D1B5526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58" y="2431806"/>
            <a:ext cx="3561566" cy="395902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C02C14-26D8-7534-23C4-4D2C6CC00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304" y="3943629"/>
            <a:ext cx="4761233" cy="2437421"/>
          </a:xfrm>
          <a:prstGeom prst="rect">
            <a:avLst/>
          </a:prstGeom>
        </p:spPr>
      </p:pic>
      <p:pic>
        <p:nvPicPr>
          <p:cNvPr id="8" name="Picture 8" descr="Hlavaté stromy - Starobylé výmladkové lesy, jejich význam a udržitelnost v  kulturní krajině">
            <a:extLst>
              <a:ext uri="{FF2B5EF4-FFF2-40B4-BE49-F238E27FC236}">
                <a16:creationId xmlns:a16="http://schemas.microsoft.com/office/drawing/2014/main" id="{2BAAF47D-329F-C623-D2A8-5B4E0D8EE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663" y="1066800"/>
            <a:ext cx="2044874" cy="27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65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76A724-6B24-F988-3F02-A2F9AED3C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kern="100" dirty="0">
                <a:solidFill>
                  <a:srgbClr val="92D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Symbolický význam středověkého lesa</a:t>
            </a:r>
            <a:br>
              <a:rPr lang="cs-C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BD4AAE-9AB6-3FD4-7D12-46BF2F68B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-racionální důvody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-iracionální důvody</a:t>
            </a:r>
          </a:p>
          <a:p>
            <a:pPr marL="0" indent="0">
              <a:buNone/>
            </a:pPr>
            <a:r>
              <a:rPr lang="cs-CZ" dirty="0">
                <a:solidFill>
                  <a:srgbClr val="92D050"/>
                </a:solidFill>
              </a:rPr>
              <a:t>-součástí každodenního člověka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7BCF07C-CD95-8672-6D03-DE0C62006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169" y="1767368"/>
            <a:ext cx="4602384" cy="411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73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- Damašek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- Damašek" id="{6CD34DE0-8526-4C7D-802F-4BDC7DF7D437}" vid="{1B5FD6DF-58B7-4936-B92B-4AA29FCE14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Motiv- Damašek</Template>
  <TotalTime>157</TotalTime>
  <Words>347</Words>
  <Application>Microsoft Office PowerPoint</Application>
  <PresentationFormat>Širokoúhlá obrazovka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Aptos</vt:lpstr>
      <vt:lpstr>Arial</vt:lpstr>
      <vt:lpstr>Bookman Old Style</vt:lpstr>
      <vt:lpstr>Rockwell</vt:lpstr>
      <vt:lpstr>Motiv- Damašek</vt:lpstr>
      <vt:lpstr>Prezentace aplikace PowerPoint</vt:lpstr>
      <vt:lpstr>Úvod</vt:lpstr>
      <vt:lpstr>Středověká vnitřní kolonizace jako důvod odlesňování </vt:lpstr>
      <vt:lpstr>METODY ODLESŇOVÁNÍ  </vt:lpstr>
      <vt:lpstr>OBNOVENÍ LESA </vt:lpstr>
      <vt:lpstr>Využití lesa jako materiál </vt:lpstr>
      <vt:lpstr>Využití lesa jako prostor </vt:lpstr>
      <vt:lpstr>Využití lesa jako prostor</vt:lpstr>
      <vt:lpstr>Symbolický význam středověkého lesa </vt:lpstr>
      <vt:lpstr>Prameny </vt:lpstr>
      <vt:lpstr>PřípadovÁ studie </vt:lpstr>
      <vt:lpstr>Závěr </vt:lpstr>
      <vt:lpstr>POUŽITÁ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Dominik Hanáček</dc:creator>
  <cp:lastModifiedBy>H19 Hanáček Dominik</cp:lastModifiedBy>
  <cp:revision>5</cp:revision>
  <dcterms:created xsi:type="dcterms:W3CDTF">2024-09-25T20:41:14Z</dcterms:created>
  <dcterms:modified xsi:type="dcterms:W3CDTF">2024-09-29T23:15:55Z</dcterms:modified>
</cp:coreProperties>
</file>