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6" r:id="rId5"/>
    <p:sldId id="260" r:id="rId6"/>
    <p:sldId id="267" r:id="rId7"/>
    <p:sldId id="274" r:id="rId8"/>
    <p:sldId id="275" r:id="rId9"/>
    <p:sldId id="278" r:id="rId10"/>
    <p:sldId id="268" r:id="rId11"/>
    <p:sldId id="269" r:id="rId12"/>
    <p:sldId id="270" r:id="rId13"/>
    <p:sldId id="261" r:id="rId14"/>
    <p:sldId id="262" r:id="rId15"/>
    <p:sldId id="265" r:id="rId16"/>
    <p:sldId id="271" r:id="rId17"/>
    <p:sldId id="272" r:id="rId18"/>
    <p:sldId id="276" r:id="rId19"/>
    <p:sldId id="273" r:id="rId20"/>
    <p:sldId id="277" r:id="rId21"/>
    <p:sldId id="263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5D96B0-79E5-0181-4EDB-57BE7EBFE178}" v="504" dt="2024-11-30T22:29:07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30.11.2024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theses.cz/id/szgv87/STAG87745.pdf" TargetMode="External"/><Relationship Id="rId13" Type="http://schemas.openxmlformats.org/officeDocument/2006/relationships/hyperlink" Target="https://theses.cz/id/6dbt2j" TargetMode="External"/><Relationship Id="rId3" Type="http://schemas.openxmlformats.org/officeDocument/2006/relationships/hyperlink" Target="https://www.google.com/url?sa=i&amp;url=https%3A%2F%2Fplus.rozhlas.cz%2Fcivilizace-po-stopach-hrdelniho-prava-6610380&amp;psig=AOvVaw0t8fCwTT_sPNuSkZGFTtSQ&amp;ust=1733088252929000&amp;source=images&amp;cd=vfe&amp;opi=89978449&amp;ved=0CBcQjhxqFwoTCICC_oD_hIoDFQAAAAAdAAAAABAJ" TargetMode="External"/><Relationship Id="rId7" Type="http://schemas.openxmlformats.org/officeDocument/2006/relationships/hyperlink" Target="https://digilib.phil.muni.cz/_flysystem/fedora/pdf/135618.pdf" TargetMode="External"/><Relationship Id="rId12" Type="http://schemas.openxmlformats.org/officeDocument/2006/relationships/hyperlink" Target="https://historieotazkyproblemy.ff.cuni.cz/wp-content/uploads/sites/11/2019/11/Josef_Unger_127-134.pdf" TargetMode="External"/><Relationship Id="rId2" Type="http://schemas.openxmlformats.org/officeDocument/2006/relationships/hyperlink" Target="https://www.google.com/url?sa=i&amp;url=http%3A%2F%2Fwww.hrdelnipravo.cz%2Fpopraviste%2Fhodonin.html&amp;psig=AOvVaw0t8fCwTT_sPNuSkZGFTtSQ&amp;ust=1733088252929000&amp;source=images&amp;cd=vfe&amp;opi=89978449&amp;ved=0CBcQjhxqFwoTCICC_oD_hIoDFQAAAAAdAAAAABAE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igilib.phil.muni.cz/_flysystem/fedora/pdf/137052.pdf" TargetMode="External"/><Relationship Id="rId11" Type="http://schemas.openxmlformats.org/officeDocument/2006/relationships/hyperlink" Target="https://otik.uk.zcu.cz/bitstream/11025/24888/1/Bakalarska%20prace%20pdf.pdf" TargetMode="External"/><Relationship Id="rId5" Type="http://schemas.openxmlformats.org/officeDocument/2006/relationships/hyperlink" Target="http://oldmaps.geolab.cz/map_root.pl?lang=cs&amp;map_root=1vm" TargetMode="External"/><Relationship Id="rId15" Type="http://schemas.openxmlformats.org/officeDocument/2006/relationships/hyperlink" Target="https://munishop.muni.cz/jihomoravske-sibenice-v-casnem-novoveku-16-az-18-stol-logisticke-naklady-c2890" TargetMode="External"/><Relationship Id="rId10" Type="http://schemas.openxmlformats.org/officeDocument/2006/relationships/hyperlink" Target="https://dspace.zcu.cz/bitstream/11025/4671/1/bakalarska_prace_Patrik_Tegl.pdf" TargetMode="External"/><Relationship Id="rId4" Type="http://schemas.openxmlformats.org/officeDocument/2006/relationships/hyperlink" Target="https://cs.m.wikipedia.org/wiki/Soubor:Lamanie_kolem_L_001xx.jpg" TargetMode="External"/><Relationship Id="rId9" Type="http://schemas.openxmlformats.org/officeDocument/2006/relationships/hyperlink" Target="https://www.researchgate.net/publication/290287305_Lidske_kostrove_pozustatky_z_popraviste_ve_Vodnanech" TargetMode="External"/><Relationship Id="rId14" Type="http://schemas.openxmlformats.org/officeDocument/2006/relationships/hyperlink" Target="https://www.researchgate.net/publication/296561388_Lomnicka_sibenice_-_Lomnice_gallow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Popraviště a právo popravy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Anna Jůzová</a:t>
            </a:r>
          </a:p>
          <a:p>
            <a:r>
              <a:rPr lang="cs-CZ"/>
              <a:t>552302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79924A-35B0-8FE1-424D-735281682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Stínadla</a:t>
            </a:r>
          </a:p>
        </p:txBody>
      </p:sp>
      <p:pic>
        <p:nvPicPr>
          <p:cNvPr id="8" name="Zástupný obsah 7" descr="Přednáška Plzeňská šibenice, stínadla a spol.  Historicko-archeologicko-topografické pátrání se šťastným koncem? - ÚOP  Plzeň">
            <a:extLst>
              <a:ext uri="{FF2B5EF4-FFF2-40B4-BE49-F238E27FC236}">
                <a16:creationId xmlns:a16="http://schemas.microsoft.com/office/drawing/2014/main" id="{7AFCCCC1-4C76-0734-6150-05507384A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141" y="571256"/>
            <a:ext cx="4796455" cy="5722937"/>
          </a:xfrm>
        </p:spPr>
      </p:pic>
    </p:spTree>
    <p:extLst>
      <p:ext uri="{BB962C8B-B14F-4D97-AF65-F5344CB8AC3E}">
        <p14:creationId xmlns:p14="http://schemas.microsoft.com/office/powerpoint/2010/main" val="2919558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FC026-641F-CC09-62FD-18A3677E5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Pranýř</a:t>
            </a:r>
          </a:p>
        </p:txBody>
      </p:sp>
      <p:pic>
        <p:nvPicPr>
          <p:cNvPr id="4" name="Zástupný obsah 3" descr="Obsah obrázku kresba, skica, ilustrace, kreslené&#10;&#10;Popis se vygeneroval automaticky.">
            <a:extLst>
              <a:ext uri="{FF2B5EF4-FFF2-40B4-BE49-F238E27FC236}">
                <a16:creationId xmlns:a16="http://schemas.microsoft.com/office/drawing/2014/main" id="{DA67E895-74B0-2739-4EF4-D92D3441D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1434" y="489195"/>
            <a:ext cx="5249747" cy="6016014"/>
          </a:xfrm>
        </p:spPr>
      </p:pic>
    </p:spTree>
    <p:extLst>
      <p:ext uri="{BB962C8B-B14F-4D97-AF65-F5344CB8AC3E}">
        <p14:creationId xmlns:p14="http://schemas.microsoft.com/office/powerpoint/2010/main" val="101393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80A18-3C8C-3E88-9D7A-828B7E88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Lámání v kole</a:t>
            </a:r>
          </a:p>
        </p:txBody>
      </p:sp>
      <p:pic>
        <p:nvPicPr>
          <p:cNvPr id="4" name="Zástupný obsah 3" descr="Soubor:Lamanie kolem L 001xx.jpg">
            <a:extLst>
              <a:ext uri="{FF2B5EF4-FFF2-40B4-BE49-F238E27FC236}">
                <a16:creationId xmlns:a16="http://schemas.microsoft.com/office/drawing/2014/main" id="{6154FC06-4EAF-77D4-D259-95F2AE0F3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8712" y="-3175"/>
            <a:ext cx="6762361" cy="6848353"/>
          </a:xfrm>
        </p:spPr>
      </p:pic>
    </p:spTree>
    <p:extLst>
      <p:ext uri="{BB962C8B-B14F-4D97-AF65-F5344CB8AC3E}">
        <p14:creationId xmlns:p14="http://schemas.microsoft.com/office/powerpoint/2010/main" val="2729518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95D5A1-93C3-CFC8-B5F5-3FC524A7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Kat ve společnosti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BDDADD-BA40-57BF-B308-8BFB21FF4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Kontroverze</a:t>
            </a:r>
          </a:p>
          <a:p>
            <a:r>
              <a:rPr lang="cs-CZ"/>
              <a:t>Mýtus v oblékání</a:t>
            </a:r>
          </a:p>
          <a:p>
            <a:r>
              <a:rPr lang="cs-CZ"/>
              <a:t>Dědičnost </a:t>
            </a:r>
          </a:p>
          <a:p>
            <a:r>
              <a:rPr lang="cs-CZ"/>
              <a:t>Léčitel</a:t>
            </a:r>
          </a:p>
          <a:p>
            <a:endParaRPr lang="cs-CZ"/>
          </a:p>
        </p:txBody>
      </p:sp>
      <p:pic>
        <p:nvPicPr>
          <p:cNvPr id="4" name="Obrázek 3" descr="Kati nejen stínali hlavy. Dokonce i léčili - Novinky">
            <a:extLst>
              <a:ext uri="{FF2B5EF4-FFF2-40B4-BE49-F238E27FC236}">
                <a16:creationId xmlns:a16="http://schemas.microsoft.com/office/drawing/2014/main" id="{8D36C99F-18D8-02FF-F858-8749DA5BE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785" y="1696182"/>
            <a:ext cx="8288215" cy="47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7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151A9-EC85-848C-E75B-25475462F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Nešikovní kati</a:t>
            </a:r>
          </a:p>
        </p:txBody>
      </p:sp>
      <p:pic>
        <p:nvPicPr>
          <p:cNvPr id="4" name="Zástupný obsah 3" descr="Obsah obrázku kresba, skica, kreslené, Dětské kresby&#10;&#10;Popis se vygeneroval automaticky.">
            <a:extLst>
              <a:ext uri="{FF2B5EF4-FFF2-40B4-BE49-F238E27FC236}">
                <a16:creationId xmlns:a16="http://schemas.microsoft.com/office/drawing/2014/main" id="{81355878-116B-DA32-5871-A1688D6C9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867" y="1943894"/>
            <a:ext cx="5826265" cy="4114800"/>
          </a:xfrm>
        </p:spPr>
      </p:pic>
    </p:spTree>
    <p:extLst>
      <p:ext uri="{BB962C8B-B14F-4D97-AF65-F5344CB8AC3E}">
        <p14:creationId xmlns:p14="http://schemas.microsoft.com/office/powerpoint/2010/main" val="1627100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20E9E-062A-112E-6488-DBE3D494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Konkrétní místa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804E68-1922-EF00-6A23-4BCF0507A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Kadaň</a:t>
            </a:r>
          </a:p>
          <a:p>
            <a:r>
              <a:rPr lang="cs-CZ" dirty="0"/>
              <a:t>Přimda</a:t>
            </a:r>
          </a:p>
          <a:p>
            <a:r>
              <a:rPr lang="cs-CZ" dirty="0"/>
              <a:t>Lomnice</a:t>
            </a:r>
          </a:p>
        </p:txBody>
      </p:sp>
    </p:spTree>
    <p:extLst>
      <p:ext uri="{BB962C8B-B14F-4D97-AF65-F5344CB8AC3E}">
        <p14:creationId xmlns:p14="http://schemas.microsoft.com/office/powerpoint/2010/main" val="2246019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FE3D51-C5DA-5B16-4229-31732155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Kadaň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8F7287-413D-86A2-01DC-A173DF405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První šibenice</a:t>
            </a:r>
          </a:p>
          <a:p>
            <a:r>
              <a:rPr lang="cs-CZ" dirty="0"/>
              <a:t>Druhá šibenice</a:t>
            </a:r>
          </a:p>
          <a:p>
            <a:r>
              <a:rPr lang="cs-CZ" dirty="0"/>
              <a:t>Legendy</a:t>
            </a:r>
          </a:p>
        </p:txBody>
      </p:sp>
      <p:pic>
        <p:nvPicPr>
          <p:cNvPr id="5" name="Obrázek 4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67246DCB-4635-DC5C-7313-39943AC7AB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66" r="16441"/>
          <a:stretch/>
        </p:blipFill>
        <p:spPr>
          <a:xfrm>
            <a:off x="5521569" y="10"/>
            <a:ext cx="666676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86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6F6DC-48B4-A3ED-4D38-E49E9E03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Přimda</a:t>
            </a:r>
          </a:p>
        </p:txBody>
      </p:sp>
      <p:pic>
        <p:nvPicPr>
          <p:cNvPr id="4" name="Zástupný obsah 3" descr="Obsah obrázku mrak, krajina, text, venku&#10;&#10;Popis se vygeneroval automaticky.">
            <a:extLst>
              <a:ext uri="{FF2B5EF4-FFF2-40B4-BE49-F238E27FC236}">
                <a16:creationId xmlns:a16="http://schemas.microsoft.com/office/drawing/2014/main" id="{2E805A2B-C85E-9704-AD6E-4C1370A7C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691221"/>
            <a:ext cx="6096000" cy="3963654"/>
          </a:xfrm>
        </p:spPr>
      </p:pic>
      <p:pic>
        <p:nvPicPr>
          <p:cNvPr id="5" name="Obrázek 4" descr="Obsah obrázku snímek obrazovky, černobílá, venku, rostlina&#10;&#10;Popis se vygeneroval automaticky.">
            <a:extLst>
              <a:ext uri="{FF2B5EF4-FFF2-40B4-BE49-F238E27FC236}">
                <a16:creationId xmlns:a16="http://schemas.microsoft.com/office/drawing/2014/main" id="{B3E1EB04-FC5F-64DF-2438-C17005C6B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71" y="1688123"/>
            <a:ext cx="57655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9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FB8FD-A062-A4E4-B6D6-1E710DC0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 descr="Obsah obrázku text&#10;&#10;Popis se vygeneroval automaticky.">
            <a:extLst>
              <a:ext uri="{FF2B5EF4-FFF2-40B4-BE49-F238E27FC236}">
                <a16:creationId xmlns:a16="http://schemas.microsoft.com/office/drawing/2014/main" id="{23386EB6-6296-3F98-CEB6-08CD3C121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445" y="127620"/>
            <a:ext cx="6271547" cy="6609566"/>
          </a:xfrm>
        </p:spPr>
      </p:pic>
    </p:spTree>
    <p:extLst>
      <p:ext uri="{BB962C8B-B14F-4D97-AF65-F5344CB8AC3E}">
        <p14:creationId xmlns:p14="http://schemas.microsoft.com/office/powerpoint/2010/main" val="775535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0CECB2-9FBA-C074-679E-4890B0E44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Lomnice</a:t>
            </a:r>
          </a:p>
        </p:txBody>
      </p:sp>
      <p:pic>
        <p:nvPicPr>
          <p:cNvPr id="4" name="Zástupný obsah 3" descr="Obsah obrázku mapa, text&#10;&#10;Popis se vygeneroval automaticky.">
            <a:extLst>
              <a:ext uri="{FF2B5EF4-FFF2-40B4-BE49-F238E27FC236}">
                <a16:creationId xmlns:a16="http://schemas.microsoft.com/office/drawing/2014/main" id="{09955AC4-3AED-BAD5-7E83-8026FC49E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1830" y="1369463"/>
            <a:ext cx="5702310" cy="4583723"/>
          </a:xfrm>
        </p:spPr>
      </p:pic>
      <p:pic>
        <p:nvPicPr>
          <p:cNvPr id="5" name="Obrázek 4" descr="Obsah obrázku text, skica, mapa&#10;&#10;Popis se vygeneroval automaticky.">
            <a:extLst>
              <a:ext uri="{FF2B5EF4-FFF2-40B4-BE49-F238E27FC236}">
                <a16:creationId xmlns:a16="http://schemas.microsoft.com/office/drawing/2014/main" id="{D4580D9F-88D7-56F1-0B4C-A6750CEC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" y="1371600"/>
            <a:ext cx="6079138" cy="458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90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C289A4-F66B-6F6E-4566-C96165A5A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Osnova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2D8282-36E4-DBF5-CC76-DA5B7EE6C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/>
              <a:t>Popraviště</a:t>
            </a:r>
          </a:p>
          <a:p>
            <a:r>
              <a:rPr lang="cs-CZ" dirty="0"/>
              <a:t>Kat</a:t>
            </a:r>
          </a:p>
          <a:p>
            <a:r>
              <a:rPr lang="cs-CZ" dirty="0"/>
              <a:t>Konkrétní lokality</a:t>
            </a:r>
          </a:p>
          <a:p>
            <a:r>
              <a:rPr lang="cs-CZ" dirty="0"/>
              <a:t>Popravčí právo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Textový soubor k prezentaci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9727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21F32-B7C6-596B-85DE-9426337A5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7142A0C-6E1C-A011-D36C-334194205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125" y="525402"/>
            <a:ext cx="7289472" cy="5814646"/>
          </a:xfrm>
        </p:spPr>
      </p:pic>
    </p:spTree>
    <p:extLst>
      <p:ext uri="{BB962C8B-B14F-4D97-AF65-F5344CB8AC3E}">
        <p14:creationId xmlns:p14="http://schemas.microsoft.com/office/powerpoint/2010/main" val="3949556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235A1-C00B-0ED0-87D2-057DFEC1C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C59629D-D641-7C67-0AB4-8A8B628CC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Obrázky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E6F268-715C-A096-5E4F-5D8D11074B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800" dirty="0">
                <a:ea typeface="+mn-lt"/>
                <a:cs typeface="+mn-lt"/>
                <a:hlinkClick r:id="rId2"/>
              </a:rPr>
              <a:t>https://www.google.com/url?sa=i&amp;url=http%3A%2F%2Fwww.hrdelnipravo.cz%2Fpopraviste%2Fhodonin.html&amp;psig=AOvVaw0t8fCwTT_sPNuSkZGFTtSQ&amp;ust=1733088252929000&amp;source=images&amp;cd=vfe&amp;opi=89978449&amp;ved=0CBcQjhxqFwoTCICC_oD_hIoDFQAAAAAdAAAAABAE</a:t>
            </a:r>
            <a:endParaRPr lang="cs-CZ" sz="800" dirty="0">
              <a:ea typeface="+mn-lt"/>
              <a:cs typeface="+mn-lt"/>
            </a:endParaRPr>
          </a:p>
          <a:p>
            <a:r>
              <a:rPr lang="en-US" sz="800" dirty="0">
                <a:ea typeface="+mn-lt"/>
                <a:cs typeface="+mn-lt"/>
              </a:rPr>
              <a:t>https://www.google.com/url?sa=i&amp;url=https%3A%2F%2Fwww.npu.cz%2Fcs%2Fakce%2Fkalendar%2F98056-prednaska-plzenska-sibenice-stinadla-a-spol-historicko-archeologicko-topograficke-patrani-se-stastnym-koncem&amp;psig=AOvVaw0t8fCwTT_sPNuSkZGFTtSQ&amp;ust=1733088252929000&amp;source=images&amp;cd=vfe&amp;opi=89978449&amp;ved=0CBcQjhxqFwoTCICC_oD_hIoDFQAAAAAdAAAAABAZ</a:t>
            </a:r>
          </a:p>
          <a:p>
            <a:r>
              <a:rPr lang="en-US" sz="800" dirty="0">
                <a:ea typeface="+mn-lt"/>
                <a:cs typeface="+mn-lt"/>
                <a:hlinkClick r:id="rId3"/>
              </a:rPr>
              <a:t>https://www.google.com/url?sa=i&amp;url=https%3A%2F%2Fplus.rozhlas.cz%2Fcivilizace-po-stopach-hrdelniho-prava-6610380&amp;psig=AOvVaw0t8fCwTT_sPNuSkZGFTtSQ&amp;ust=1733088252929000&amp;source=images&amp;cd=vfe&amp;opi=89978449&amp;ved=0CBcQjhxqFwoTCICC_oD_hIoDFQAAAAAdAAAAABAJ</a:t>
            </a:r>
            <a:endParaRPr lang="en-US" sz="800" dirty="0">
              <a:ea typeface="+mn-lt"/>
              <a:cs typeface="+mn-lt"/>
            </a:endParaRPr>
          </a:p>
          <a:p>
            <a:r>
              <a:rPr lang="en-US" sz="800" dirty="0">
                <a:ea typeface="+mn-lt"/>
                <a:cs typeface="+mn-lt"/>
              </a:rPr>
              <a:t>https://www.google.com/url?sa=i&amp;url=https%3A%2F%2Fwww.npu.cz%2Fcs%2Fuop-plzen%2Fakce%2F98056-prednaska-plzenska-sibenice-stinadla-a-spol-historicko-archeologicko-topograficke-patrani-se-stastnym-koncem&amp;psig=AOvVaw0VCiWSUW0Cfoi4PO3BPm63&amp;ust=1733088540489000&amp;source=images&amp;cd=vfe&amp;opi=89978449&amp;ved=0CBcQjhxqFwoTCIjjmoqAhYoDFQAAAAAdAAAAABAE</a:t>
            </a:r>
          </a:p>
          <a:p>
            <a:r>
              <a:rPr lang="en-US" sz="800" dirty="0">
                <a:ea typeface="+mn-lt"/>
                <a:cs typeface="+mn-lt"/>
                <a:hlinkClick r:id="rId4"/>
              </a:rPr>
              <a:t>https://cs.m.wikipedia.org/wiki/Soubor:Lamanie_kolem_L_001xx.jpg</a:t>
            </a:r>
          </a:p>
          <a:p>
            <a:r>
              <a:rPr lang="en-US" sz="800" dirty="0">
                <a:ea typeface="+mn-lt"/>
                <a:cs typeface="+mn-lt"/>
                <a:hlinkClick r:id="rId5"/>
              </a:rPr>
              <a:t>http://oldmaps.geolab.cz/map_root.pl?lang=cs&amp;map_root=1vm</a:t>
            </a:r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DB40F7-24E5-AFC2-7F09-748488192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40CA08E-828B-D0EC-526C-C25EFC5AE26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cs-CZ" sz="800" dirty="0">
                <a:solidFill>
                  <a:srgbClr val="002776"/>
                </a:solidFill>
                <a:ea typeface="+mn-lt"/>
                <a:cs typeface="+mn-lt"/>
                <a:hlinkClick r:id="rId6"/>
              </a:rPr>
              <a:t>https://digilib.phil.muni.cz/_flysystem/fedora/pdf/137052.pdf</a:t>
            </a:r>
            <a:endParaRPr lang="cs-CZ" sz="800"/>
          </a:p>
          <a:p>
            <a:pPr marL="0" indent="0">
              <a:buNone/>
            </a:pPr>
            <a:r>
              <a:rPr lang="cs-CZ" sz="800" dirty="0">
                <a:solidFill>
                  <a:srgbClr val="002776"/>
                </a:solidFill>
                <a:ea typeface="+mn-lt"/>
                <a:cs typeface="+mn-lt"/>
                <a:hlinkClick r:id="rId7"/>
              </a:rPr>
              <a:t>https://digilib.phil.muni.cz/_flysystem/fedora/pdf/135618.pdf</a:t>
            </a:r>
            <a:endParaRPr lang="cs-CZ" sz="800"/>
          </a:p>
          <a:p>
            <a:pPr marL="0" indent="0">
              <a:buNone/>
            </a:pPr>
            <a:r>
              <a:rPr lang="cs-CZ" sz="800" dirty="0">
                <a:solidFill>
                  <a:srgbClr val="002776"/>
                </a:solidFill>
                <a:ea typeface="+mn-lt"/>
                <a:cs typeface="+mn-lt"/>
                <a:hlinkClick r:id="rId8"/>
              </a:rPr>
              <a:t>https://theses.cz/id/szgv87/STAG87745.pdf</a:t>
            </a:r>
            <a:endParaRPr lang="cs-CZ" sz="800"/>
          </a:p>
          <a:p>
            <a:pPr marL="0" indent="0">
              <a:buNone/>
            </a:pPr>
            <a:r>
              <a:rPr lang="cs-CZ" sz="800" dirty="0">
                <a:solidFill>
                  <a:srgbClr val="002776"/>
                </a:solidFill>
                <a:ea typeface="+mn-lt"/>
                <a:cs typeface="+mn-lt"/>
                <a:hlinkClick r:id="rId9"/>
              </a:rPr>
              <a:t>https://www.researchgate.net/publication/290287305_Lidske_kostrove_pozustatky_z_popraviste_ve_Vodnanech</a:t>
            </a:r>
            <a:endParaRPr lang="cs-CZ" sz="800"/>
          </a:p>
          <a:p>
            <a:pPr marL="0" indent="0">
              <a:buNone/>
            </a:pPr>
            <a:r>
              <a:rPr lang="cs-CZ" sz="800" dirty="0">
                <a:solidFill>
                  <a:srgbClr val="002776"/>
                </a:solidFill>
                <a:ea typeface="+mn-lt"/>
                <a:cs typeface="+mn-lt"/>
                <a:hlinkClick r:id="rId10"/>
              </a:rPr>
              <a:t>https://dspace.zcu.cz/bitstream/11025/4671/1/bakalarska_prace_Patrik_Tegl.pdf</a:t>
            </a:r>
            <a:endParaRPr lang="cs-CZ" sz="800"/>
          </a:p>
          <a:p>
            <a:pPr marL="0" indent="0">
              <a:buNone/>
            </a:pPr>
            <a:r>
              <a:rPr lang="cs-CZ" sz="800" dirty="0">
                <a:solidFill>
                  <a:srgbClr val="002776"/>
                </a:solidFill>
                <a:ea typeface="+mn-lt"/>
                <a:cs typeface="+mn-lt"/>
                <a:hlinkClick r:id="rId11"/>
              </a:rPr>
              <a:t>https://otik.uk.zcu.cz/bitstream/11025/24888/1/Bakalarska%20prace%20pdf.pdf</a:t>
            </a:r>
            <a:endParaRPr lang="cs-CZ" sz="800"/>
          </a:p>
          <a:p>
            <a:pPr marL="0" indent="0">
              <a:buNone/>
            </a:pPr>
            <a:r>
              <a:rPr lang="cs-CZ" sz="800" dirty="0">
                <a:solidFill>
                  <a:srgbClr val="002776"/>
                </a:solidFill>
                <a:ea typeface="+mn-lt"/>
                <a:cs typeface="+mn-lt"/>
                <a:hlinkClick r:id="rId12"/>
              </a:rPr>
              <a:t>https://historieotazkyproblemy.ff.cuni.cz/wp-content/uploads/sites/11/2019/11/Josef_Unger_127-134.pdf</a:t>
            </a:r>
            <a:endParaRPr lang="cs-CZ" sz="800"/>
          </a:p>
          <a:p>
            <a:pPr marL="0" indent="0">
              <a:buNone/>
            </a:pPr>
            <a:r>
              <a:rPr lang="cs-CZ" sz="800" dirty="0">
                <a:solidFill>
                  <a:srgbClr val="002776"/>
                </a:solidFill>
                <a:ea typeface="+mn-lt"/>
                <a:cs typeface="+mn-lt"/>
                <a:hlinkClick r:id="rId13"/>
              </a:rPr>
              <a:t>https://theses.cz/id/6dbt2j</a:t>
            </a:r>
            <a:endParaRPr lang="cs-CZ" sz="800"/>
          </a:p>
          <a:p>
            <a:pPr marL="0" indent="0">
              <a:buNone/>
            </a:pPr>
            <a:r>
              <a:rPr lang="cs-CZ" sz="800" dirty="0">
                <a:solidFill>
                  <a:srgbClr val="002776"/>
                </a:solidFill>
                <a:ea typeface="+mn-lt"/>
                <a:cs typeface="+mn-lt"/>
                <a:hlinkClick r:id="rId14"/>
              </a:rPr>
              <a:t>https://www.researchgate.net/publication/296561388_Lomnicka_sibenice_-_Lomnice_gallows</a:t>
            </a:r>
            <a:endParaRPr lang="cs-CZ" sz="800"/>
          </a:p>
          <a:p>
            <a:pPr marL="0" indent="0">
              <a:buNone/>
            </a:pPr>
            <a:r>
              <a:rPr lang="cs-CZ" sz="800" dirty="0">
                <a:solidFill>
                  <a:srgbClr val="002776"/>
                </a:solidFill>
                <a:ea typeface="+mn-lt"/>
                <a:cs typeface="+mn-lt"/>
                <a:hlinkClick r:id="rId15"/>
              </a:rPr>
              <a:t>https://munishop.muni.cz/jihomoravske-sibenice-v-casnem-novoveku-16-az-18-stol-logisticke-naklady-c2890</a:t>
            </a:r>
            <a:endParaRPr lang="cs-CZ" sz="800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106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8CFD87-C0C7-A9A1-A1C0-53898067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56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Popraviště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3BB914-24D5-B977-B479-237977BF8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56" y="2270078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/>
              <a:t>Význam, symbolika</a:t>
            </a:r>
          </a:p>
          <a:p>
            <a:r>
              <a:rPr lang="cs-CZ" sz="2000"/>
              <a:t>Umístění v krajině</a:t>
            </a:r>
          </a:p>
          <a:p>
            <a:r>
              <a:rPr lang="cs-CZ" sz="2000"/>
              <a:t>Veduty a historické mapy jako důležitý zdroj informací</a:t>
            </a:r>
          </a:p>
          <a:p>
            <a:endParaRPr lang="cs-CZ" sz="2000"/>
          </a:p>
        </p:txBody>
      </p:sp>
      <p:pic>
        <p:nvPicPr>
          <p:cNvPr id="5" name="Obrázek 4" descr="Obsah obrázku text, mapa&#10;&#10;Popis se vygeneroval automaticky.">
            <a:extLst>
              <a:ext uri="{FF2B5EF4-FFF2-40B4-BE49-F238E27FC236}">
                <a16:creationId xmlns:a16="http://schemas.microsoft.com/office/drawing/2014/main" id="{90FBE993-2402-827A-F3FE-2118F31C7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861" y="1170456"/>
            <a:ext cx="8118230" cy="45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66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7CD46-1619-C1B1-E94D-E7A98C9B3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 descr="Obsah obrázku obraz, kresba, umění, skica&#10;&#10;Popis se vygeneroval automaticky.">
            <a:extLst>
              <a:ext uri="{FF2B5EF4-FFF2-40B4-BE49-F238E27FC236}">
                <a16:creationId xmlns:a16="http://schemas.microsoft.com/office/drawing/2014/main" id="{91148206-2DE3-8CFD-B89F-052AB8E1A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139" y="366041"/>
            <a:ext cx="10630876" cy="5531582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9CDC51A-66A2-4D6B-E947-AF31EAEC6629}"/>
              </a:ext>
            </a:extLst>
          </p:cNvPr>
          <p:cNvSpPr txBox="1"/>
          <p:nvPr/>
        </p:nvSpPr>
        <p:spPr>
          <a:xfrm>
            <a:off x="817845" y="6042289"/>
            <a:ext cx="22094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/>
              <a:t>Hodonín</a:t>
            </a:r>
          </a:p>
        </p:txBody>
      </p:sp>
    </p:spTree>
    <p:extLst>
      <p:ext uri="{BB962C8B-B14F-4D97-AF65-F5344CB8AC3E}">
        <p14:creationId xmlns:p14="http://schemas.microsoft.com/office/powerpoint/2010/main" val="1161845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4BB42-5023-6CB5-F16E-555FD70B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Šibenice, stínadla, pranýře, lámání v kole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C5D0EE-4A81-39DE-B7E6-7AEDA22AA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Obrázky</a:t>
            </a:r>
          </a:p>
          <a:p>
            <a:r>
              <a:rPr lang="cs-CZ"/>
              <a:t>Co se tam dělo</a:t>
            </a:r>
          </a:p>
          <a:p>
            <a:r>
              <a:rPr lang="cs-CZ"/>
              <a:t>Kde ležely v krajině</a:t>
            </a:r>
          </a:p>
        </p:txBody>
      </p:sp>
    </p:spTree>
    <p:extLst>
      <p:ext uri="{BB962C8B-B14F-4D97-AF65-F5344CB8AC3E}">
        <p14:creationId xmlns:p14="http://schemas.microsoft.com/office/powerpoint/2010/main" val="2280342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DC10FD-37CF-3CA6-741C-998BF578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Šibenice</a:t>
            </a:r>
          </a:p>
        </p:txBody>
      </p:sp>
      <p:pic>
        <p:nvPicPr>
          <p:cNvPr id="4" name="Zástupný obsah 3" descr="Civilizace: Po stopách hrdelního práva | Plus">
            <a:extLst>
              <a:ext uri="{FF2B5EF4-FFF2-40B4-BE49-F238E27FC236}">
                <a16:creationId xmlns:a16="http://schemas.microsoft.com/office/drawing/2014/main" id="{1468811E-50CF-841B-510B-1C2B5F845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41" y="1591164"/>
            <a:ext cx="8022464" cy="5265737"/>
          </a:xfrm>
        </p:spPr>
      </p:pic>
      <p:pic>
        <p:nvPicPr>
          <p:cNvPr id="7" name="Obrázek 6" descr="Přednáška Plzeňská šibenice, stínadla a spol.  Historicko-archeologicko-topografické pátrání se šťastným koncem? - Národní  památkový ústav">
            <a:extLst>
              <a:ext uri="{FF2B5EF4-FFF2-40B4-BE49-F238E27FC236}">
                <a16:creationId xmlns:a16="http://schemas.microsoft.com/office/drawing/2014/main" id="{06FB3E8D-7ACE-AA66-6708-CFA9953E5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380" y="-3828"/>
            <a:ext cx="4307058" cy="685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59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969FC-E9BA-2B6C-EC25-5D5DE814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 descr="Obsah obrázku území, venku, černobílá&#10;&#10;Popis se vygeneroval automaticky.">
            <a:extLst>
              <a:ext uri="{FF2B5EF4-FFF2-40B4-BE49-F238E27FC236}">
                <a16:creationId xmlns:a16="http://schemas.microsoft.com/office/drawing/2014/main" id="{00D2C95F-275F-8801-5B43-7F431DA03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854" y="138540"/>
            <a:ext cx="8662291" cy="6588369"/>
          </a:xfrm>
        </p:spPr>
      </p:pic>
    </p:spTree>
    <p:extLst>
      <p:ext uri="{BB962C8B-B14F-4D97-AF65-F5344CB8AC3E}">
        <p14:creationId xmlns:p14="http://schemas.microsoft.com/office/powerpoint/2010/main" val="4022055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3DFE3-4C90-D12C-A289-FC8B9C82C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 descr="Obsah obrázku text, skica, kresba, diagram&#10;&#10;Popis se vygeneroval automaticky.">
            <a:extLst>
              <a:ext uri="{FF2B5EF4-FFF2-40B4-BE49-F238E27FC236}">
                <a16:creationId xmlns:a16="http://schemas.microsoft.com/office/drawing/2014/main" id="{2EA85C2E-B1DB-C290-3176-955BF0366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063" y="654356"/>
            <a:ext cx="7515873" cy="5545015"/>
          </a:xfrm>
        </p:spPr>
      </p:pic>
    </p:spTree>
    <p:extLst>
      <p:ext uri="{BB962C8B-B14F-4D97-AF65-F5344CB8AC3E}">
        <p14:creationId xmlns:p14="http://schemas.microsoft.com/office/powerpoint/2010/main" val="800762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2FE27-7A91-B9E2-B6BE-AADBB0EE1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 descr="Obsah obrázku skica, kresba&#10;&#10;Popis se vygeneroval automaticky.">
            <a:extLst>
              <a:ext uri="{FF2B5EF4-FFF2-40B4-BE49-F238E27FC236}">
                <a16:creationId xmlns:a16="http://schemas.microsoft.com/office/drawing/2014/main" id="{DDA4D9B1-D37F-3D96-6187-05A580083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585"/>
            <a:ext cx="6096000" cy="3836416"/>
          </a:xfrm>
        </p:spPr>
      </p:pic>
      <p:pic>
        <p:nvPicPr>
          <p:cNvPr id="5" name="Obrázek 4" descr="Obsah obrázku skica, kresba, text, Perokresba&#10;&#10;Popis se vygeneroval automaticky.">
            <a:extLst>
              <a:ext uri="{FF2B5EF4-FFF2-40B4-BE49-F238E27FC236}">
                <a16:creationId xmlns:a16="http://schemas.microsoft.com/office/drawing/2014/main" id="{A602888D-D4C3-CB29-6F45-1141E9C92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852" y="187568"/>
            <a:ext cx="3337866" cy="3059724"/>
          </a:xfrm>
          <a:prstGeom prst="rect">
            <a:avLst/>
          </a:prstGeom>
        </p:spPr>
      </p:pic>
      <p:pic>
        <p:nvPicPr>
          <p:cNvPr id="6" name="Obrázek 5" descr="Obsah obrázku skica, kresba, Dětské kresby, umění&#10;&#10;Popis se vygeneroval automaticky.">
            <a:extLst>
              <a:ext uri="{FF2B5EF4-FFF2-40B4-BE49-F238E27FC236}">
                <a16:creationId xmlns:a16="http://schemas.microsoft.com/office/drawing/2014/main" id="{57FE4E8E-F26A-30E2-A740-517BEB7D9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37" y="3833446"/>
            <a:ext cx="3829512" cy="2661139"/>
          </a:xfrm>
          <a:prstGeom prst="rect">
            <a:avLst/>
          </a:prstGeom>
        </p:spPr>
      </p:pic>
      <p:pic>
        <p:nvPicPr>
          <p:cNvPr id="7" name="Obrázek 6" descr="Obsah obrázku skica, kresba, Technický výkres&#10;&#10;Popis se vygeneroval automaticky.">
            <a:extLst>
              <a:ext uri="{FF2B5EF4-FFF2-40B4-BE49-F238E27FC236}">
                <a16:creationId xmlns:a16="http://schemas.microsoft.com/office/drawing/2014/main" id="{9B82D4E0-A331-0B02-A1EA-CD5DB5975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672" y="3645877"/>
            <a:ext cx="3484625" cy="3048000"/>
          </a:xfrm>
          <a:prstGeom prst="rect">
            <a:avLst/>
          </a:prstGeom>
        </p:spPr>
      </p:pic>
      <p:pic>
        <p:nvPicPr>
          <p:cNvPr id="8" name="Obrázek 7" descr="Obsah obrázku skica, kresba, ilustrace&#10;&#10;Popis se vygeneroval automaticky.">
            <a:extLst>
              <a:ext uri="{FF2B5EF4-FFF2-40B4-BE49-F238E27FC236}">
                <a16:creationId xmlns:a16="http://schemas.microsoft.com/office/drawing/2014/main" id="{63379E84-EE93-FD4D-E9A6-A363BC7D3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3830615"/>
            <a:ext cx="4067908" cy="26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692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21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systému Office</vt:lpstr>
      <vt:lpstr>Popraviště a právo popravy</vt:lpstr>
      <vt:lpstr>Osnova</vt:lpstr>
      <vt:lpstr>Popraviště</vt:lpstr>
      <vt:lpstr>Prezentace aplikace PowerPoint</vt:lpstr>
      <vt:lpstr>Šibenice, stínadla, pranýře, lámání v kole </vt:lpstr>
      <vt:lpstr>Šibenice</vt:lpstr>
      <vt:lpstr>Prezentace aplikace PowerPoint</vt:lpstr>
      <vt:lpstr>Prezentace aplikace PowerPoint</vt:lpstr>
      <vt:lpstr>Prezentace aplikace PowerPoint</vt:lpstr>
      <vt:lpstr>Stínadla</vt:lpstr>
      <vt:lpstr>Pranýř</vt:lpstr>
      <vt:lpstr>Lámání v kole</vt:lpstr>
      <vt:lpstr>Kat ve společnosti</vt:lpstr>
      <vt:lpstr>Nešikovní kati</vt:lpstr>
      <vt:lpstr>Konkrétní místa</vt:lpstr>
      <vt:lpstr>Kadaň</vt:lpstr>
      <vt:lpstr>Přimda</vt:lpstr>
      <vt:lpstr>Prezentace aplikace PowerPoint</vt:lpstr>
      <vt:lpstr>Lomnice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231</cp:revision>
  <dcterms:created xsi:type="dcterms:W3CDTF">2024-11-28T12:48:45Z</dcterms:created>
  <dcterms:modified xsi:type="dcterms:W3CDTF">2024-11-30T22:31:04Z</dcterms:modified>
</cp:coreProperties>
</file>