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The Seasons" charset="1" panose="00000000000000000000"/>
      <p:regular r:id="rId17"/>
    </p:embeddedFont>
    <p:embeddedFont>
      <p:font typeface="The Seasons Bold" charset="1" panose="00000000000000000000"/>
      <p:regular r:id="rId18"/>
    </p:embeddedFont>
    <p:embeddedFont>
      <p:font typeface="Roboto" charset="1" panose="02000000000000000000"/>
      <p:regular r:id="rId19"/>
    </p:embeddedFont>
    <p:embeddedFont>
      <p:font typeface="Glacial Indifference" charset="1" panose="00000000000000000000"/>
      <p:regular r:id="rId20"/>
    </p:embeddedFont>
    <p:embeddedFont>
      <p:font typeface="Roboto Bold" charset="1" panose="02000000000000000000"/>
      <p:regular r:id="rId21"/>
    </p:embeddedFont>
    <p:embeddedFont>
      <p:font typeface="Roboto Italics" charset="1" panose="02000000000000000000"/>
      <p:regular r:id="rId22"/>
    </p:embeddedFont>
    <p:embeddedFont>
      <p:font typeface="Glacial Indifference Italics" charset="1" panose="000000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jpeg" Type="http://schemas.openxmlformats.org/officeDocument/2006/relationships/image"/><Relationship Id="rId4" Target="../media/image4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.jpeg" Type="http://schemas.openxmlformats.org/officeDocument/2006/relationships/image"/><Relationship Id="rId4" Target="../media/image6.jpeg" Type="http://schemas.openxmlformats.org/officeDocument/2006/relationships/image"/><Relationship Id="rId5" Target="../media/image7.png" Type="http://schemas.openxmlformats.org/officeDocument/2006/relationships/image"/><Relationship Id="rId6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jpeg" Type="http://schemas.openxmlformats.org/officeDocument/2006/relationships/image"/><Relationship Id="rId4" Target="../media/image10.jpeg" Type="http://schemas.openxmlformats.org/officeDocument/2006/relationships/image"/><Relationship Id="rId5" Target="../media/image11.png" Type="http://schemas.openxmlformats.org/officeDocument/2006/relationships/image"/><Relationship Id="rId6" Target="../media/image12.png" Type="http://schemas.openxmlformats.org/officeDocument/2006/relationships/image"/><Relationship Id="rId7" Target="../media/image13.png" Type="http://schemas.openxmlformats.org/officeDocument/2006/relationships/image"/><Relationship Id="rId8" Target="../media/image1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0" t="-15131" r="0" b="-151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6356958" cy="10287000"/>
          </a:xfrm>
          <a:custGeom>
            <a:avLst/>
            <a:gdLst/>
            <a:ahLst/>
            <a:cxnLst/>
            <a:rect r="r" b="b" t="t" l="l"/>
            <a:pathLst>
              <a:path h="10287000" w="6356958">
                <a:moveTo>
                  <a:pt x="0" y="0"/>
                </a:moveTo>
                <a:lnTo>
                  <a:pt x="6356958" y="0"/>
                </a:lnTo>
                <a:lnTo>
                  <a:pt x="63569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911" t="0" r="-30911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890703" y="2656449"/>
            <a:ext cx="9597603" cy="3208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17"/>
              </a:lnSpc>
            </a:pPr>
            <a:r>
              <a:rPr lang="en-US" sz="8234" spc="51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RYBNÍKÁŘSTVÍ VE STŘEDOVĚKU</a:t>
            </a:r>
          </a:p>
          <a:p>
            <a:pPr algn="ctr">
              <a:lnSpc>
                <a:spcPts val="8317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3405604" y="4851145"/>
            <a:ext cx="4181740" cy="826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65"/>
              </a:lnSpc>
            </a:pPr>
            <a:r>
              <a:rPr lang="en-US" b="true" sz="3772" spc="233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LUKÁŠ MRÓZEK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496474" y="5478041"/>
            <a:ext cx="2532339" cy="709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b="true" sz="3202" spc="198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552 468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bg>
      <p:bgPr>
        <a:solidFill>
          <a:srgbClr val="F8F2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448213" y="4235006"/>
            <a:ext cx="7391575" cy="1816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82"/>
              </a:lnSpc>
            </a:pPr>
            <a:r>
              <a:rPr lang="en-US" b="true" sz="5699" spc="353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DĚKUJI ZA POZORNOST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bg>
      <p:bgPr>
        <a:solidFill>
          <a:srgbClr val="F8F2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835698"/>
            <a:ext cx="2966381" cy="988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97"/>
              </a:lnSpc>
            </a:pPr>
            <a:r>
              <a:rPr lang="en-US" b="true" sz="4504" spc="27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ZDROJE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967502" y="1893261"/>
            <a:ext cx="16261199" cy="1071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93274" indent="-196637" lvl="1">
              <a:lnSpc>
                <a:spcPts val="2896"/>
              </a:lnSpc>
              <a:buFont typeface="Arial"/>
              <a:buChar char="•"/>
            </a:pPr>
            <a:r>
              <a:rPr lang="en-US" sz="1821" spc="13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Dejmal, Miroslav; Petřík, Jan; Adameková, Katarína; Petr, Libor; Prišťáková, Michaela; Vágner, Michal; Kočár, Petr; Hrádek, Mojmír; Bajer, Aleš Rybník Demalka: příspěvek k osídlení severovýchodní části Českomoravské vrchoviny ve středověku </a:t>
            </a:r>
            <a:r>
              <a:rPr lang="en-US" sz="1821" spc="13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Archaeologia historica. 2021, vol. 46, iss. 2, pp. 513-538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98101" y="3115585"/>
            <a:ext cx="16261199" cy="709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93274" indent="-196637" lvl="1">
              <a:lnSpc>
                <a:spcPts val="2896"/>
              </a:lnSpc>
              <a:buFont typeface="Arial"/>
              <a:buChar char="•"/>
            </a:pPr>
            <a:r>
              <a:rPr lang="en-US" sz="1821" spc="13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Mazáčková, J. - Žaža, P., 2021: Rybník Zweitämmige v historických a archeologických pramenech, </a:t>
            </a:r>
            <a:r>
              <a:rPr lang="en-US" sz="1821" spc="13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Archaeologia historica 46/1, 81-96.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98101" y="3909246"/>
            <a:ext cx="16261199" cy="347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93274" indent="-196637" lvl="1">
              <a:lnSpc>
                <a:spcPts val="2896"/>
              </a:lnSpc>
              <a:buFont typeface="Arial"/>
              <a:buChar char="•"/>
            </a:pPr>
            <a:r>
              <a:rPr lang="en-US" sz="1821" spc="13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Martínek, J. – Šobr, M., 2022: České vodní plochy ve středověku, Živa 5/2022.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4433622"/>
            <a:ext cx="16261199" cy="709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93274" indent="-196637" lvl="1">
              <a:lnSpc>
                <a:spcPts val="2896"/>
              </a:lnSpc>
              <a:buFont typeface="Arial"/>
              <a:buChar char="•"/>
            </a:pPr>
            <a:r>
              <a:rPr lang="en-US" sz="1821" spc="13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GRYČOVÁ, Denisa. </a:t>
            </a:r>
            <a:r>
              <a:rPr lang="en-US" sz="1821" spc="13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Archeologie zaniklých vodních děl v jižních Čechách (Archeologický průzkum Velechvínského polesí na Českobudějovicku). Online, diplomová práce. Západočeská univerzita v Plzni, 2017.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67502" y="6281089"/>
            <a:ext cx="16261199" cy="347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93274" indent="-196637" lvl="1">
              <a:lnSpc>
                <a:spcPts val="2896"/>
              </a:lnSpc>
              <a:buFont typeface="Arial"/>
              <a:buChar char="•"/>
            </a:pPr>
            <a:r>
              <a:rPr lang="en-US" sz="1821" spc="13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https://www.klaster-sazava.cz/en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04956" y="5488304"/>
            <a:ext cx="3390125" cy="771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77"/>
              </a:lnSpc>
            </a:pPr>
            <a:r>
              <a:rPr lang="en-US" b="true" sz="3504" spc="217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OBRÁZKY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67502" y="6714742"/>
            <a:ext cx="16261199" cy="347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93274" indent="-196637" lvl="1">
              <a:lnSpc>
                <a:spcPts val="2896"/>
              </a:lnSpc>
              <a:buFont typeface="Arial"/>
              <a:buChar char="•"/>
            </a:pPr>
            <a:r>
              <a:rPr lang="en-US" sz="1821" spc="13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https://www.lidovky.cz/cestovani/na-hrade-vystavi-nejstarsi-zachovanou-verzi-kosmovy-kroniky.A150130_082511_aktuality_mct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67502" y="7148396"/>
            <a:ext cx="16261199" cy="709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93274" indent="-196637" lvl="1">
              <a:lnSpc>
                <a:spcPts val="2896"/>
              </a:lnSpc>
              <a:buFont typeface="Arial"/>
              <a:buChar char="•"/>
            </a:pPr>
            <a:r>
              <a:rPr lang="en-US" sz="1821" spc="13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https://geoportal.cuzk.cz/(S(5bd3pzeuuc4bpl5g0s421cvs))/Default.aspx?mode=TextMeta&amp;side=mapy_tiskKHM&amp;metadataID=CZ-CUZK-MULLER_PREHLED-T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67502" y="7943999"/>
            <a:ext cx="16261199" cy="347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93274" indent="-196637" lvl="1">
              <a:lnSpc>
                <a:spcPts val="2896"/>
              </a:lnSpc>
              <a:buFont typeface="Arial"/>
              <a:buChar char="•"/>
            </a:pPr>
            <a:r>
              <a:rPr lang="en-US" sz="1821" spc="13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https://cs.m.wikipedia.org/wiki/Soubor:Tacuinum_Sanitatis-fishing_lamprey.jpg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31" r="0" b="-151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264500" y="0"/>
            <a:ext cx="6266472" cy="5490996"/>
          </a:xfrm>
          <a:custGeom>
            <a:avLst/>
            <a:gdLst/>
            <a:ahLst/>
            <a:cxnLst/>
            <a:rect r="r" b="b" t="t" l="l"/>
            <a:pathLst>
              <a:path h="5490996" w="6266472">
                <a:moveTo>
                  <a:pt x="0" y="0"/>
                </a:moveTo>
                <a:lnTo>
                  <a:pt x="6266471" y="0"/>
                </a:lnTo>
                <a:lnTo>
                  <a:pt x="6266471" y="5490996"/>
                </a:lnTo>
                <a:lnTo>
                  <a:pt x="0" y="5490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198416" y="5036478"/>
            <a:ext cx="4119976" cy="4839337"/>
          </a:xfrm>
          <a:custGeom>
            <a:avLst/>
            <a:gdLst/>
            <a:ahLst/>
            <a:cxnLst/>
            <a:rect r="r" b="b" t="t" l="l"/>
            <a:pathLst>
              <a:path h="4839337" w="4119976">
                <a:moveTo>
                  <a:pt x="0" y="0"/>
                </a:moveTo>
                <a:lnTo>
                  <a:pt x="4119976" y="0"/>
                </a:lnTo>
                <a:lnTo>
                  <a:pt x="4119976" y="4839336"/>
                </a:lnTo>
                <a:lnTo>
                  <a:pt x="0" y="48393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2122467"/>
            <a:ext cx="7564231" cy="4738128"/>
            <a:chOff x="0" y="0"/>
            <a:chExt cx="10085642" cy="6317504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371475"/>
              <a:ext cx="10085642" cy="16529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0919"/>
                </a:lnSpc>
              </a:pPr>
              <a:r>
                <a:rPr lang="en-US" b="true" sz="5999" spc="371">
                  <a:solidFill>
                    <a:srgbClr val="000000"/>
                  </a:solidFill>
                  <a:latin typeface="The Seasons Bold"/>
                  <a:ea typeface="The Seasons Bold"/>
                  <a:cs typeface="The Seasons Bold"/>
                  <a:sym typeface="The Seasons Bold"/>
                </a:rPr>
                <a:t>RYBNÍKÁŘSTVÍ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329221"/>
              <a:ext cx="10085642" cy="39882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652347" indent="-326174" lvl="1">
                <a:lnSpc>
                  <a:spcPts val="4804"/>
                </a:lnSpc>
                <a:buFont typeface="Arial"/>
                <a:buChar char="•"/>
              </a:pPr>
              <a:r>
                <a:rPr lang="en-US" sz="3021" spc="226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Málo informací ohledně vodních ploch</a:t>
              </a:r>
            </a:p>
            <a:p>
              <a:pPr algn="l" marL="652347" indent="-326174" lvl="1">
                <a:lnSpc>
                  <a:spcPts val="4804"/>
                </a:lnSpc>
                <a:buFont typeface="Arial"/>
                <a:buChar char="•"/>
              </a:pPr>
              <a:r>
                <a:rPr lang="en-US" sz="3021" spc="226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Největší rozvoj až v novověku</a:t>
              </a:r>
            </a:p>
            <a:p>
              <a:pPr algn="l" marL="652347" indent="-326174" lvl="1">
                <a:lnSpc>
                  <a:spcPts val="4804"/>
                </a:lnSpc>
                <a:buFont typeface="Arial"/>
                <a:buChar char="•"/>
              </a:pPr>
              <a:r>
                <a:rPr lang="en-US" sz="3021" spc="226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Müllerova mapa </a:t>
              </a:r>
            </a:p>
            <a:p>
              <a:pPr algn="l">
                <a:lnSpc>
                  <a:spcPts val="4804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9264500" y="5433846"/>
            <a:ext cx="2109980" cy="258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1"/>
              </a:lnSpc>
            </a:pPr>
            <a:r>
              <a:rPr lang="en-US" sz="1321" spc="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Zdroj: geoportal.cuzk.cz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257509" y="9830678"/>
            <a:ext cx="4001791" cy="397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24"/>
              </a:lnSpc>
            </a:pPr>
            <a:r>
              <a:rPr lang="en-US" sz="1021" spc="76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„Lovící rybář“ z iluminovaného rukopisu Tacuinum Sanitatis. Dostupné na Wikimedia Commons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0" t="-15131" r="0" b="-151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5951694" cy="3786557"/>
          </a:xfrm>
          <a:custGeom>
            <a:avLst/>
            <a:gdLst/>
            <a:ahLst/>
            <a:cxnLst/>
            <a:rect r="r" b="b" t="t" l="l"/>
            <a:pathLst>
              <a:path h="3786557" w="5951694">
                <a:moveTo>
                  <a:pt x="0" y="0"/>
                </a:moveTo>
                <a:lnTo>
                  <a:pt x="5951694" y="0"/>
                </a:lnTo>
                <a:lnTo>
                  <a:pt x="5951694" y="3786557"/>
                </a:lnTo>
                <a:lnTo>
                  <a:pt x="0" y="37865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142" r="-1303" b="-314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72275" y="4403705"/>
            <a:ext cx="4102695" cy="4854595"/>
          </a:xfrm>
          <a:custGeom>
            <a:avLst/>
            <a:gdLst/>
            <a:ahLst/>
            <a:cxnLst/>
            <a:rect r="r" b="b" t="t" l="l"/>
            <a:pathLst>
              <a:path h="4854595" w="4102695">
                <a:moveTo>
                  <a:pt x="0" y="0"/>
                </a:moveTo>
                <a:lnTo>
                  <a:pt x="4102695" y="0"/>
                </a:lnTo>
                <a:lnTo>
                  <a:pt x="4102695" y="4854595"/>
                </a:lnTo>
                <a:lnTo>
                  <a:pt x="0" y="48545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572" t="0" r="-28196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1028700"/>
            <a:ext cx="5951694" cy="4039712"/>
          </a:xfrm>
          <a:custGeom>
            <a:avLst/>
            <a:gdLst/>
            <a:ahLst/>
            <a:cxnLst/>
            <a:rect r="r" b="b" t="t" l="l"/>
            <a:pathLst>
              <a:path h="4039712" w="5951694">
                <a:moveTo>
                  <a:pt x="0" y="0"/>
                </a:moveTo>
                <a:lnTo>
                  <a:pt x="5951694" y="0"/>
                </a:lnTo>
                <a:lnTo>
                  <a:pt x="5951694" y="4039712"/>
                </a:lnTo>
                <a:lnTo>
                  <a:pt x="0" y="4039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172275" y="4403705"/>
            <a:ext cx="4102695" cy="4854595"/>
          </a:xfrm>
          <a:custGeom>
            <a:avLst/>
            <a:gdLst/>
            <a:ahLst/>
            <a:cxnLst/>
            <a:rect r="r" b="b" t="t" l="l"/>
            <a:pathLst>
              <a:path h="4854595" w="4102695">
                <a:moveTo>
                  <a:pt x="0" y="0"/>
                </a:moveTo>
                <a:lnTo>
                  <a:pt x="4102695" y="0"/>
                </a:lnTo>
                <a:lnTo>
                  <a:pt x="4102695" y="4854595"/>
                </a:lnTo>
                <a:lnTo>
                  <a:pt x="0" y="48545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399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919824" y="2290196"/>
            <a:ext cx="8339476" cy="1332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b="true" sz="6000" spc="372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HISTORICKÉ POZADÍ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545721" y="4031710"/>
            <a:ext cx="7087683" cy="1237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8042" indent="-229021" lvl="1">
              <a:lnSpc>
                <a:spcPts val="3373"/>
              </a:lnSpc>
              <a:buFont typeface="Arial"/>
              <a:buChar char="•"/>
            </a:pPr>
            <a:r>
              <a:rPr lang="en-US" b="true" sz="2121" spc="159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První zmínky o rybnících</a:t>
            </a:r>
          </a:p>
          <a:p>
            <a:pPr algn="l" marL="916084" indent="-305361" lvl="2">
              <a:lnSpc>
                <a:spcPts val="3373"/>
              </a:lnSpc>
              <a:buFont typeface="Arial"/>
              <a:buChar char="⚬"/>
            </a:pPr>
            <a:r>
              <a:rPr lang="en-US" sz="2121" spc="15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933 - osada “Rybníček” a ulice “V Tůních”</a:t>
            </a:r>
          </a:p>
          <a:p>
            <a:pPr algn="l">
              <a:lnSpc>
                <a:spcPts val="3373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9545721" y="5057775"/>
            <a:ext cx="7087683" cy="207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8042" indent="-229021" lvl="1">
              <a:lnSpc>
                <a:spcPts val="3373"/>
              </a:lnSpc>
              <a:buFont typeface="Arial"/>
              <a:buChar char="•"/>
            </a:pPr>
            <a:r>
              <a:rPr lang="en-US" b="true" sz="2121" spc="159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Kosmova Kronika česká - 1034</a:t>
            </a:r>
          </a:p>
          <a:p>
            <a:pPr algn="l" marL="916084" indent="-305361" lvl="2">
              <a:lnSpc>
                <a:spcPts val="3373"/>
              </a:lnSpc>
              <a:buFont typeface="Arial"/>
              <a:buChar char="⚬"/>
            </a:pPr>
            <a:r>
              <a:rPr lang="en-US" sz="2121" spc="15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dodatek o založení Sázavského kláštera</a:t>
            </a:r>
          </a:p>
          <a:p>
            <a:pPr algn="l" marL="916084" indent="-305361" lvl="2">
              <a:lnSpc>
                <a:spcPts val="3373"/>
              </a:lnSpc>
              <a:buFont typeface="Arial"/>
              <a:buChar char="⚬"/>
            </a:pPr>
            <a:r>
              <a:rPr lang="en-US" sz="2121" spc="15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“Daruji okolní zemi až k lesu Strnovníku, též ves Skramníky, jeden rybník a slup k lovení ryb...”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545721" y="7367207"/>
            <a:ext cx="7087683" cy="1237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8042" indent="-229021" lvl="1">
              <a:lnSpc>
                <a:spcPts val="3373"/>
              </a:lnSpc>
              <a:buFont typeface="Arial"/>
              <a:buChar char="•"/>
            </a:pPr>
            <a:r>
              <a:rPr lang="en-US" b="true" sz="2121" spc="159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Kladrubská listina</a:t>
            </a:r>
          </a:p>
          <a:p>
            <a:pPr algn="l" marL="916084" indent="-305361" lvl="2">
              <a:lnSpc>
                <a:spcPts val="3373"/>
              </a:lnSpc>
              <a:buFont typeface="Arial"/>
              <a:buChar char="⚬"/>
            </a:pPr>
            <a:r>
              <a:rPr lang="en-US" sz="2121" spc="15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originál z roku 1115 - jde o padělek ze 14.stol.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172275" y="9201150"/>
            <a:ext cx="1911189" cy="258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1"/>
              </a:lnSpc>
            </a:pPr>
            <a:r>
              <a:rPr lang="en-US" sz="1321" spc="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Zdroj: lidovky.cz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5011262"/>
            <a:ext cx="2045708" cy="258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1"/>
              </a:lnSpc>
            </a:pPr>
            <a:r>
              <a:rPr lang="en-US" sz="1321" spc="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Zdroj: klaster-sazava.cz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15131" r="0" b="-151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277441" y="2776691"/>
            <a:ext cx="3659459" cy="4546703"/>
          </a:xfrm>
          <a:custGeom>
            <a:avLst/>
            <a:gdLst/>
            <a:ahLst/>
            <a:cxnLst/>
            <a:rect r="r" b="b" t="t" l="l"/>
            <a:pathLst>
              <a:path h="4546703" w="3659459">
                <a:moveTo>
                  <a:pt x="0" y="0"/>
                </a:moveTo>
                <a:lnTo>
                  <a:pt x="3659460" y="0"/>
                </a:lnTo>
                <a:lnTo>
                  <a:pt x="3659460" y="4546703"/>
                </a:lnTo>
                <a:lnTo>
                  <a:pt x="0" y="4546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775" t="-10600" r="-322112" b="-11087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222651" y="2776691"/>
            <a:ext cx="3659459" cy="4546703"/>
          </a:xfrm>
          <a:custGeom>
            <a:avLst/>
            <a:gdLst/>
            <a:ahLst/>
            <a:cxnLst/>
            <a:rect r="r" b="b" t="t" l="l"/>
            <a:pathLst>
              <a:path h="4546703" w="3659459">
                <a:moveTo>
                  <a:pt x="0" y="0"/>
                </a:moveTo>
                <a:lnTo>
                  <a:pt x="3659459" y="0"/>
                </a:lnTo>
                <a:lnTo>
                  <a:pt x="3659459" y="4546703"/>
                </a:lnTo>
                <a:lnTo>
                  <a:pt x="0" y="4546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4472" t="0" r="-20365" b="-12295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277441" y="2776691"/>
            <a:ext cx="3659459" cy="4546703"/>
          </a:xfrm>
          <a:custGeom>
            <a:avLst/>
            <a:gdLst/>
            <a:ahLst/>
            <a:cxnLst/>
            <a:rect r="r" b="b" t="t" l="l"/>
            <a:pathLst>
              <a:path h="4546703" w="3659459">
                <a:moveTo>
                  <a:pt x="0" y="0"/>
                </a:moveTo>
                <a:lnTo>
                  <a:pt x="3659460" y="0"/>
                </a:lnTo>
                <a:lnTo>
                  <a:pt x="3659460" y="4546703"/>
                </a:lnTo>
                <a:lnTo>
                  <a:pt x="0" y="45467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681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222651" y="2776691"/>
            <a:ext cx="3659459" cy="4546703"/>
          </a:xfrm>
          <a:custGeom>
            <a:avLst/>
            <a:gdLst/>
            <a:ahLst/>
            <a:cxnLst/>
            <a:rect r="r" b="b" t="t" l="l"/>
            <a:pathLst>
              <a:path h="4546703" w="3659459">
                <a:moveTo>
                  <a:pt x="0" y="0"/>
                </a:moveTo>
                <a:lnTo>
                  <a:pt x="3659459" y="0"/>
                </a:lnTo>
                <a:lnTo>
                  <a:pt x="3659459" y="4546703"/>
                </a:lnTo>
                <a:lnTo>
                  <a:pt x="0" y="45467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681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223131" y="2776691"/>
            <a:ext cx="3768080" cy="4546703"/>
          </a:xfrm>
          <a:custGeom>
            <a:avLst/>
            <a:gdLst/>
            <a:ahLst/>
            <a:cxnLst/>
            <a:rect r="r" b="b" t="t" l="l"/>
            <a:pathLst>
              <a:path h="4546703" w="3768080">
                <a:moveTo>
                  <a:pt x="0" y="0"/>
                </a:moveTo>
                <a:lnTo>
                  <a:pt x="3768080" y="0"/>
                </a:lnTo>
                <a:lnTo>
                  <a:pt x="3768080" y="4546703"/>
                </a:lnTo>
                <a:lnTo>
                  <a:pt x="0" y="45467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222651" y="2776691"/>
            <a:ext cx="3768080" cy="4546703"/>
          </a:xfrm>
          <a:custGeom>
            <a:avLst/>
            <a:gdLst/>
            <a:ahLst/>
            <a:cxnLst/>
            <a:rect r="r" b="b" t="t" l="l"/>
            <a:pathLst>
              <a:path h="4546703" w="3768080">
                <a:moveTo>
                  <a:pt x="0" y="0"/>
                </a:moveTo>
                <a:lnTo>
                  <a:pt x="3768080" y="0"/>
                </a:lnTo>
                <a:lnTo>
                  <a:pt x="3768080" y="4546703"/>
                </a:lnTo>
                <a:lnTo>
                  <a:pt x="0" y="45467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982542" y="8004600"/>
            <a:ext cx="2249258" cy="338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96"/>
              </a:lnSpc>
            </a:pPr>
            <a:r>
              <a:rPr lang="en-US" sz="1821" spc="136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Žárský rybník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982062" y="8004600"/>
            <a:ext cx="2249258" cy="338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96"/>
              </a:lnSpc>
            </a:pPr>
            <a:r>
              <a:rPr lang="en-US" sz="1821" spc="136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Krvavý rybník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930599"/>
            <a:ext cx="6100006" cy="1332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b="true" sz="6000" spc="372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PRVNÍ RYBNÍKY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2483410"/>
            <a:ext cx="7087683" cy="19953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6453" indent="-218226" lvl="1">
              <a:lnSpc>
                <a:spcPts val="3214"/>
              </a:lnSpc>
              <a:buFont typeface="Arial"/>
              <a:buChar char="•"/>
            </a:pPr>
            <a:r>
              <a:rPr lang="en-US" sz="2021" spc="1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Využití přírodních zábran</a:t>
            </a:r>
          </a:p>
          <a:p>
            <a:pPr algn="l" marL="872905" indent="-290968" lvl="2">
              <a:lnSpc>
                <a:spcPts val="3214"/>
              </a:lnSpc>
              <a:buFont typeface="Arial"/>
              <a:buChar char="⚬"/>
            </a:pPr>
            <a:r>
              <a:rPr lang="en-US" sz="2021" spc="1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Velký rybník u Doks - čedičová žíla</a:t>
            </a:r>
          </a:p>
          <a:p>
            <a:pPr algn="l" marL="436453" indent="-218226" lvl="1">
              <a:lnSpc>
                <a:spcPts val="3214"/>
              </a:lnSpc>
              <a:buFont typeface="Arial"/>
              <a:buChar char="•"/>
            </a:pPr>
            <a:r>
              <a:rPr lang="en-US" sz="2021" spc="1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Žárský rybník - 1221 </a:t>
            </a:r>
          </a:p>
          <a:p>
            <a:pPr algn="l" marL="436453" indent="-218226" lvl="1">
              <a:lnSpc>
                <a:spcPts val="3214"/>
              </a:lnSpc>
              <a:buFont typeface="Arial"/>
              <a:buChar char="•"/>
            </a:pPr>
            <a:r>
              <a:rPr lang="en-US" sz="2021" spc="1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Krvavý rybník - 1255</a:t>
            </a:r>
          </a:p>
          <a:p>
            <a:pPr algn="l">
              <a:lnSpc>
                <a:spcPts val="3214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4524880"/>
            <a:ext cx="7087683" cy="347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96"/>
              </a:lnSpc>
            </a:pPr>
            <a:r>
              <a:rPr lang="en-US" sz="1821" spc="136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Velký rozkvět za vlády Karla IV.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4954792"/>
            <a:ext cx="7087683" cy="3995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4"/>
              </a:lnSpc>
            </a:pPr>
            <a:r>
              <a:rPr lang="en-US" sz="2021" spc="1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„Všem stavům i městům nařízení dávám pilně stavěti rybníky, jednak aby bylo postaráno o hojnost ryb pro potravu lidu, dále pak, aby se voda z bahnisek a močálů v nich mohla nashromažďovati, za účinku slunce a teplých větrů odpařovati a jako vodní pára blahodárně působiti na okolní rostlinstvo. Mimo to má rybník ještě úkol v dobách rozlití vod trvalými dešti nebo táním sněhu velkou část vody zadržeti a tím náhlým povodním v krajinách níže ležících zabrániti.“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223131" y="7266244"/>
            <a:ext cx="1911189" cy="258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1"/>
              </a:lnSpc>
            </a:pPr>
            <a:r>
              <a:rPr lang="en-US" sz="1321" spc="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Zdroj: mapy.cz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31" r="0" b="-151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789060" y="1640726"/>
            <a:ext cx="8962390" cy="6318485"/>
          </a:xfrm>
          <a:custGeom>
            <a:avLst/>
            <a:gdLst/>
            <a:ahLst/>
            <a:cxnLst/>
            <a:rect r="r" b="b" t="t" l="l"/>
            <a:pathLst>
              <a:path h="6318485" w="8962390">
                <a:moveTo>
                  <a:pt x="0" y="0"/>
                </a:moveTo>
                <a:lnTo>
                  <a:pt x="8962390" y="0"/>
                </a:lnTo>
                <a:lnTo>
                  <a:pt x="8962390" y="6318485"/>
                </a:lnTo>
                <a:lnTo>
                  <a:pt x="0" y="63184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1076325"/>
            <a:ext cx="8558467" cy="1798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39"/>
              </a:lnSpc>
            </a:pPr>
            <a:r>
              <a:rPr lang="en-US" b="true" sz="5999" spc="37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RYBNIČNÍ SOUSTAVA</a:t>
            </a:r>
          </a:p>
          <a:p>
            <a:pPr algn="ctr">
              <a:lnSpc>
                <a:spcPts val="6539"/>
              </a:lnSpc>
            </a:pPr>
            <a:r>
              <a:rPr lang="en-US" b="true" sz="5999" spc="37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-STŘENČÍ-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89452" y="4395774"/>
            <a:ext cx="7087683" cy="2671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9632" indent="-239816" lvl="1">
              <a:lnSpc>
                <a:spcPts val="3532"/>
              </a:lnSpc>
              <a:buFont typeface="Arial"/>
              <a:buChar char="•"/>
            </a:pPr>
            <a:r>
              <a:rPr lang="en-US" sz="2221" spc="16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Existence STŘENČÍ 13.-15.stol.</a:t>
            </a:r>
          </a:p>
          <a:p>
            <a:pPr algn="l" marL="959263" indent="-319754" lvl="2">
              <a:lnSpc>
                <a:spcPts val="3532"/>
              </a:lnSpc>
              <a:buFont typeface="Arial"/>
              <a:buChar char="⚬"/>
            </a:pPr>
            <a:r>
              <a:rPr lang="en-US" sz="2221" spc="16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 urbáři brtnického panství z roku 1538 je uvedeno devět rybníků, které nesou označení přímo po zaniklém Střenčí (např. </a:t>
            </a:r>
            <a:r>
              <a:rPr lang="en-US" sz="2221" i="true" spc="166">
                <a:solidFill>
                  <a:srgbClr val="00000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Rybnik u tvrze na Strzenczy,</a:t>
            </a:r>
            <a:r>
              <a:rPr lang="en-US" sz="2221" spc="16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nebo </a:t>
            </a:r>
            <a:r>
              <a:rPr lang="en-US" sz="2221" i="true" spc="166">
                <a:solidFill>
                  <a:srgbClr val="00000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Rybniczek druhy nad tim</a:t>
            </a:r>
            <a:r>
              <a:rPr lang="en-US" sz="2221" spc="16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)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789060" y="7902061"/>
            <a:ext cx="3729653" cy="791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1"/>
              </a:lnSpc>
            </a:pPr>
            <a:r>
              <a:rPr lang="en-US" sz="1321" spc="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Zdroj: Rybník Zweitämmige v historických a archeologických pramenech</a:t>
            </a:r>
          </a:p>
          <a:p>
            <a:pPr algn="l">
              <a:lnSpc>
                <a:spcPts val="2101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389452" y="7162291"/>
            <a:ext cx="7087683" cy="432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9632" indent="-239816" lvl="1">
              <a:lnSpc>
                <a:spcPts val="3532"/>
              </a:lnSpc>
              <a:buFont typeface="Arial"/>
              <a:buChar char="•"/>
            </a:pPr>
            <a:r>
              <a:rPr lang="en-US" sz="2221" spc="16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Využívají hráz jako formu komunikace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89452" y="3867632"/>
            <a:ext cx="7087683" cy="432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9632" indent="-239816" lvl="1">
              <a:lnSpc>
                <a:spcPts val="3532"/>
              </a:lnSpc>
              <a:buFont typeface="Arial"/>
              <a:buChar char="•"/>
            </a:pPr>
            <a:r>
              <a:rPr lang="en-US" sz="2221" spc="16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Kaskáda rybníků na Kněžnickém potoce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2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075953" y="308082"/>
            <a:ext cx="5844397" cy="6461400"/>
          </a:xfrm>
          <a:custGeom>
            <a:avLst/>
            <a:gdLst/>
            <a:ahLst/>
            <a:cxnLst/>
            <a:rect r="r" b="b" t="t" l="l"/>
            <a:pathLst>
              <a:path h="6461400" w="5844397">
                <a:moveTo>
                  <a:pt x="0" y="0"/>
                </a:moveTo>
                <a:lnTo>
                  <a:pt x="5844396" y="0"/>
                </a:lnTo>
                <a:lnTo>
                  <a:pt x="5844396" y="6461401"/>
                </a:lnTo>
                <a:lnTo>
                  <a:pt x="0" y="64614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769413" y="6322905"/>
            <a:ext cx="5743673" cy="3140800"/>
          </a:xfrm>
          <a:custGeom>
            <a:avLst/>
            <a:gdLst/>
            <a:ahLst/>
            <a:cxnLst/>
            <a:rect r="r" b="b" t="t" l="l"/>
            <a:pathLst>
              <a:path h="3140800" w="5743673">
                <a:moveTo>
                  <a:pt x="0" y="0"/>
                </a:moveTo>
                <a:lnTo>
                  <a:pt x="5743673" y="0"/>
                </a:lnTo>
                <a:lnTo>
                  <a:pt x="5743673" y="3140800"/>
                </a:lnTo>
                <a:lnTo>
                  <a:pt x="0" y="3140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9644" y="1483366"/>
            <a:ext cx="7391575" cy="1168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45"/>
              </a:lnSpc>
            </a:pPr>
            <a:r>
              <a:rPr lang="en-US" b="true" sz="5299" spc="328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DŘEVĚNÁ VÝPUST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97390" y="2800481"/>
            <a:ext cx="8141154" cy="3182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4908" indent="-247454" lvl="1">
              <a:lnSpc>
                <a:spcPts val="3644"/>
              </a:lnSpc>
              <a:buFont typeface="Arial"/>
              <a:buChar char="•"/>
            </a:pPr>
            <a:r>
              <a:rPr lang="en-US" sz="2292" spc="17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Výpust</a:t>
            </a:r>
          </a:p>
          <a:p>
            <a:pPr algn="l" marL="989815" indent="-329938" lvl="2">
              <a:lnSpc>
                <a:spcPts val="3644"/>
              </a:lnSpc>
              <a:buFont typeface="Arial"/>
              <a:buChar char="⚬"/>
            </a:pPr>
            <a:r>
              <a:rPr lang="en-US" sz="2292" spc="17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Dřevěná konstrukce z jednoho kmene.</a:t>
            </a:r>
          </a:p>
          <a:p>
            <a:pPr algn="l" marL="989815" indent="-329938" lvl="2">
              <a:lnSpc>
                <a:spcPts val="3644"/>
              </a:lnSpc>
              <a:buFont typeface="Arial"/>
              <a:buChar char="⚬"/>
            </a:pPr>
            <a:r>
              <a:rPr lang="en-US" sz="2292" spc="17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Dendrochronologické datování ukázalo, že byl strom skácen v letech 1694 - 1695.</a:t>
            </a:r>
          </a:p>
          <a:p>
            <a:pPr algn="l" marL="989815" indent="-329938" lvl="2">
              <a:lnSpc>
                <a:spcPts val="3644"/>
              </a:lnSpc>
              <a:buFont typeface="Arial"/>
              <a:buChar char="⚬"/>
            </a:pPr>
            <a:r>
              <a:rPr lang="en-US" sz="2292" spc="17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Čapová výpust.</a:t>
            </a:r>
          </a:p>
          <a:p>
            <a:pPr algn="l" marL="989815" indent="-329938" lvl="2">
              <a:lnSpc>
                <a:spcPts val="3644"/>
              </a:lnSpc>
              <a:buFont typeface="Arial"/>
              <a:buChar char="⚬"/>
            </a:pPr>
            <a:r>
              <a:rPr lang="en-US" sz="2292" spc="17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Regulace vody.</a:t>
            </a:r>
          </a:p>
          <a:p>
            <a:pPr algn="l">
              <a:lnSpc>
                <a:spcPts val="3644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9769413" y="9406555"/>
            <a:ext cx="3729653" cy="791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1"/>
              </a:lnSpc>
            </a:pPr>
            <a:r>
              <a:rPr lang="en-US" sz="1321" spc="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Zdroj: Rybník Zweitämmige v historických a archeologických pramenech</a:t>
            </a:r>
          </a:p>
          <a:p>
            <a:pPr algn="l">
              <a:lnSpc>
                <a:spcPts val="2101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2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436733" y="1330311"/>
            <a:ext cx="7414534" cy="7626378"/>
          </a:xfrm>
          <a:custGeom>
            <a:avLst/>
            <a:gdLst/>
            <a:ahLst/>
            <a:cxnLst/>
            <a:rect r="r" b="b" t="t" l="l"/>
            <a:pathLst>
              <a:path h="7626378" w="7414534">
                <a:moveTo>
                  <a:pt x="0" y="0"/>
                </a:moveTo>
                <a:lnTo>
                  <a:pt x="7414534" y="0"/>
                </a:lnTo>
                <a:lnTo>
                  <a:pt x="7414534" y="7626378"/>
                </a:lnTo>
                <a:lnTo>
                  <a:pt x="0" y="76263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436733" y="8899539"/>
            <a:ext cx="3729653" cy="791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1"/>
              </a:lnSpc>
            </a:pPr>
            <a:r>
              <a:rPr lang="en-US" sz="1321" spc="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Zdroj: Rybník Zweitämmige v historických a archeologických pramenech</a:t>
            </a:r>
          </a:p>
          <a:p>
            <a:pPr algn="l">
              <a:lnSpc>
                <a:spcPts val="2101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2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31773" y="1828807"/>
            <a:ext cx="10432880" cy="7055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34223" indent="-317111" lvl="1">
              <a:lnSpc>
                <a:spcPts val="4670"/>
              </a:lnSpc>
              <a:buFont typeface="Arial"/>
              <a:buChar char="•"/>
            </a:pPr>
            <a:r>
              <a:rPr lang="en-US" b="true" sz="2937" spc="22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Historie a objev rybníku Demalka</a:t>
            </a:r>
          </a:p>
          <a:p>
            <a:pPr algn="l" marL="1268446" indent="-422815" lvl="2">
              <a:lnSpc>
                <a:spcPts val="4670"/>
              </a:lnSpc>
              <a:buFont typeface="Arial"/>
              <a:buChar char="⚬"/>
            </a:pPr>
            <a:r>
              <a:rPr lang="en-US" sz="2937" spc="22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severovýchodní část Českomoravské vrchoviny</a:t>
            </a:r>
          </a:p>
          <a:p>
            <a:pPr algn="l" marL="1268446" indent="-422815" lvl="2">
              <a:lnSpc>
                <a:spcPts val="4670"/>
              </a:lnSpc>
              <a:buFont typeface="Arial"/>
              <a:buChar char="⚬"/>
            </a:pPr>
            <a:r>
              <a:rPr lang="en-US" sz="2937" spc="22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Vznik rybníka po roce 1194</a:t>
            </a:r>
          </a:p>
          <a:p>
            <a:pPr algn="l" marL="1268446" indent="-422815" lvl="2">
              <a:lnSpc>
                <a:spcPts val="4670"/>
              </a:lnSpc>
              <a:buFont typeface="Arial"/>
              <a:buChar char="⚬"/>
            </a:pPr>
            <a:r>
              <a:rPr lang="en-US" sz="2937" spc="22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Doklad kolonizace této oblasti během 13.stol.</a:t>
            </a:r>
          </a:p>
          <a:p>
            <a:pPr algn="l" marL="1268446" indent="-422815" lvl="2">
              <a:lnSpc>
                <a:spcPts val="4670"/>
              </a:lnSpc>
              <a:buFont typeface="Arial"/>
              <a:buChar char="⚬"/>
            </a:pPr>
            <a:r>
              <a:rPr lang="en-US" sz="2937" spc="22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Důvody zániku známy nejsou</a:t>
            </a:r>
          </a:p>
          <a:p>
            <a:pPr algn="l" marL="634223" indent="-317111" lvl="1">
              <a:lnSpc>
                <a:spcPts val="4670"/>
              </a:lnSpc>
              <a:buFont typeface="Arial"/>
              <a:buChar char="•"/>
            </a:pPr>
            <a:r>
              <a:rPr lang="en-US" b="true" sz="2937" spc="22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Konstrukce a funkce</a:t>
            </a:r>
          </a:p>
          <a:p>
            <a:pPr algn="l" marL="1268446" indent="-422815" lvl="2">
              <a:lnSpc>
                <a:spcPts val="4670"/>
              </a:lnSpc>
              <a:buFont typeface="Arial"/>
              <a:buChar char="⚬"/>
            </a:pPr>
            <a:r>
              <a:rPr lang="en-US" sz="2937" spc="22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Hráz vysoká 3 metry</a:t>
            </a:r>
          </a:p>
          <a:p>
            <a:pPr algn="l" marL="1268446" indent="-422815" lvl="2">
              <a:lnSpc>
                <a:spcPts val="4670"/>
              </a:lnSpc>
              <a:buFont typeface="Arial"/>
              <a:buChar char="⚬"/>
            </a:pPr>
            <a:r>
              <a:rPr lang="en-US" sz="2937" spc="22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Rybolov, zavlažování.</a:t>
            </a:r>
          </a:p>
          <a:p>
            <a:pPr algn="l" marL="1268446" indent="-422815" lvl="2">
              <a:lnSpc>
                <a:spcPts val="4670"/>
              </a:lnSpc>
              <a:buFont typeface="Arial"/>
              <a:buChar char="⚬"/>
            </a:pPr>
            <a:r>
              <a:rPr lang="en-US" sz="2937" spc="22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Analýza sedimentů odhalila původní vegetaci</a:t>
            </a:r>
          </a:p>
          <a:p>
            <a:pPr algn="l">
              <a:lnSpc>
                <a:spcPts val="4670"/>
              </a:lnSpc>
            </a:pPr>
          </a:p>
          <a:p>
            <a:pPr algn="l" marL="634223" indent="-317111" lvl="1">
              <a:lnSpc>
                <a:spcPts val="4670"/>
              </a:lnSpc>
              <a:buFont typeface="Arial"/>
              <a:buChar char="•"/>
            </a:pPr>
            <a:r>
              <a:rPr lang="en-US" sz="2937" spc="22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Relikt rybníku je v krajině stále patrný</a:t>
            </a:r>
          </a:p>
          <a:p>
            <a:pPr algn="l">
              <a:lnSpc>
                <a:spcPts val="4670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1635828" y="1710693"/>
            <a:ext cx="5936160" cy="7968000"/>
          </a:xfrm>
          <a:custGeom>
            <a:avLst/>
            <a:gdLst/>
            <a:ahLst/>
            <a:cxnLst/>
            <a:rect r="r" b="b" t="t" l="l"/>
            <a:pathLst>
              <a:path h="7968000" w="5936160">
                <a:moveTo>
                  <a:pt x="0" y="0"/>
                </a:moveTo>
                <a:lnTo>
                  <a:pt x="5936161" y="0"/>
                </a:lnTo>
                <a:lnTo>
                  <a:pt x="5936161" y="7968000"/>
                </a:lnTo>
                <a:lnTo>
                  <a:pt x="0" y="796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48213" y="476216"/>
            <a:ext cx="7391575" cy="1221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91"/>
              </a:lnSpc>
            </a:pPr>
            <a:r>
              <a:rPr lang="en-US" b="true" sz="5599" spc="347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RYBNÍK DEMALKA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635828" y="9631068"/>
            <a:ext cx="5534379" cy="649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3"/>
              </a:lnSpc>
            </a:pPr>
            <a:r>
              <a:rPr lang="en-US" sz="1121" spc="8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Zdroj: Rybník Demalka: příspěvek k osídlení severovýchodní části Českomoravské vrchoviny ve středověku </a:t>
            </a:r>
            <a:r>
              <a:rPr lang="en-US" sz="1121" i="true" spc="84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Archaeologia historica. </a:t>
            </a:r>
            <a:r>
              <a:rPr lang="en-US" sz="1121" spc="8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2021, vol. 46 </a:t>
            </a:r>
          </a:p>
          <a:p>
            <a:pPr algn="l">
              <a:lnSpc>
                <a:spcPts val="1783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2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22261" y="709598"/>
            <a:ext cx="11843477" cy="8867804"/>
          </a:xfrm>
          <a:custGeom>
            <a:avLst/>
            <a:gdLst/>
            <a:ahLst/>
            <a:cxnLst/>
            <a:rect r="r" b="b" t="t" l="l"/>
            <a:pathLst>
              <a:path h="8867804" w="11843477">
                <a:moveTo>
                  <a:pt x="0" y="0"/>
                </a:moveTo>
                <a:lnTo>
                  <a:pt x="11843478" y="0"/>
                </a:lnTo>
                <a:lnTo>
                  <a:pt x="11843478" y="8867804"/>
                </a:lnTo>
                <a:lnTo>
                  <a:pt x="0" y="8867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222261" y="9529777"/>
            <a:ext cx="5534379" cy="649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3"/>
              </a:lnSpc>
            </a:pPr>
            <a:r>
              <a:rPr lang="en-US" sz="1121" spc="8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Zdroj: Rybník Demalka: příspěvek k osídlení severovýchodní části Českomoravské vrchoviny ve středověku </a:t>
            </a:r>
            <a:r>
              <a:rPr lang="en-US" sz="1121" i="true" spc="84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Archaeologia historica. </a:t>
            </a:r>
            <a:r>
              <a:rPr lang="en-US" sz="1121" spc="8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2021, vol. 46 </a:t>
            </a:r>
          </a:p>
          <a:p>
            <a:pPr algn="l">
              <a:lnSpc>
                <a:spcPts val="1783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DAGWZEMGHHk</dc:identifier>
  <dcterms:modified xsi:type="dcterms:W3CDTF">2011-08-01T06:04:30Z</dcterms:modified>
  <cp:revision>1</cp:revision>
  <dc:title>rybníkářství ve středověku</dc:title>
</cp:coreProperties>
</file>