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 rtl="0">
      <a:defRPr lang="cs-CZ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CD8FD1-7396-0212-D5B6-C679823CFCD1}" v="317" dt="2024-10-07T21:12:34.4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6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045B80D3-45A0-45D5-BE64-5684712417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D94582E-C6DA-4717-A8D0-D692C32C96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7E73D-EF7A-457D-A882-5A0B25DF2A77}" type="datetime1">
              <a:rPr lang="cs-CZ" smtClean="0"/>
              <a:t>07.10.2024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04484D1-717B-43D2-8A9F-0D5E44ADEF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0C218C7-A230-4C1B-A3AD-BC21951DF9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C0B94-71D9-4064-A277-63C3A5ADBE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7517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C45B3-3864-4DEC-A222-E69BE2E51715}" type="datetime1">
              <a:rPr lang="cs-CZ" smtClean="0"/>
              <a:pPr/>
              <a:t>07.10.2024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noProof="0" dirty="0"/>
              <a:t>Po kliknutí můžete upravovat styly textu v předloze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520DD-6DAE-4B56-8E62-9562E62DDF5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82651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520DD-6DAE-4B56-8E62-9562E62DDF5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7246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rtlCol="0" anchor="b"/>
          <a:lstStyle>
            <a:lvl1pPr>
              <a:defRPr sz="7200"/>
            </a:lvl1pPr>
          </a:lstStyle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154955" y="4777380"/>
            <a:ext cx="8825658" cy="861420"/>
          </a:xfrm>
        </p:spPr>
        <p:txBody>
          <a:bodyPr rtlCol="0"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 noProof="0"/>
              <a:t>Kliknutím můžete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4BFBB0-2040-4212-A6DE-CE5F2A80430E}" type="datetime1">
              <a:rPr lang="cs-CZ" noProof="0" smtClean="0"/>
              <a:t>07.10.2024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cs-CZ" noProof="0" smtClean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 noProof="0"/>
              <a:t>Po kliknutí na ikonu můžete přidat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 dirty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067F0B-5268-4CCB-8D96-20F49AC131A6}" type="datetime1">
              <a:rPr lang="cs-CZ" noProof="0" smtClean="0"/>
              <a:t>07.10.2024</a:t>
            </a:fld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cs-CZ" noProof="0" smtClean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 dirty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457C30-DE5D-4352-AF4F-AA8ED683512E}" type="datetime1">
              <a:rPr lang="cs-CZ" noProof="0" smtClean="0"/>
              <a:t>07.10.2024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cs-CZ" noProof="0" smtClean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11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 dirty="0"/>
              <a:t>Po kliknutí můžete upravovat styly textu v předloze.</a:t>
            </a:r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 dirty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1F5A4B-6494-4DDD-AB64-42E13F3BFAEF}" type="datetime1">
              <a:rPr lang="cs-CZ" noProof="0" smtClean="0"/>
              <a:t>07.10.2024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cs-CZ" noProof="0" smtClean="0"/>
              <a:t>‹#›</a:t>
            </a:fld>
            <a:endParaRPr lang="cs-CZ" noProof="0"/>
          </a:p>
        </p:txBody>
      </p:sp>
      <p:sp>
        <p:nvSpPr>
          <p:cNvPr id="12" name="Textové pole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cs-CZ" noProof="0"/>
              <a:t>„</a:t>
            </a:r>
          </a:p>
        </p:txBody>
      </p:sp>
      <p:sp>
        <p:nvSpPr>
          <p:cNvPr id="15" name="Textové pole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cs-CZ" noProof="0"/>
              <a:t>“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rtlCol="0"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8DAF40-F0EE-4BF2-82A0-6D1A57F629F5}" type="datetime1">
              <a:rPr lang="cs-CZ" noProof="0" smtClean="0"/>
              <a:t>07.10.2024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cs-CZ" noProof="0" smtClean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4200"/>
            </a:lvl1pPr>
          </a:lstStyle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  <a:endParaRPr lang="cs-CZ" noProof="0" dirty="0"/>
          </a:p>
        </p:txBody>
      </p:sp>
      <p:sp>
        <p:nvSpPr>
          <p:cNvPr id="16" name="Zástupný symbol pro text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 dirty="0"/>
              <a:t>Po kliknutí můžete upravovat styly textu v předloze.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dirty="0"/>
              <a:t>Po kliknutí můžete upravovat styly textu v předloze.</a:t>
            </a:r>
          </a:p>
        </p:txBody>
      </p:sp>
      <p:sp>
        <p:nvSpPr>
          <p:cNvPr id="19" name="Zástupný symbol pro text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 dirty="0"/>
              <a:t>Po kliknutí můžete upravovat styly textu v předloze.</a:t>
            </a:r>
          </a:p>
        </p:txBody>
      </p:sp>
      <p:sp>
        <p:nvSpPr>
          <p:cNvPr id="14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dirty="0"/>
              <a:t>Po kliknutí můžete upravovat styly textu v předloze.</a:t>
            </a:r>
          </a:p>
        </p:txBody>
      </p:sp>
      <p:sp>
        <p:nvSpPr>
          <p:cNvPr id="20" name="Zástupný symbol pro text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 dirty="0"/>
              <a:t>Po kliknutí můžete upravovat styly textu v předloze.</a:t>
            </a:r>
          </a:p>
        </p:txBody>
      </p:sp>
      <p:cxnSp>
        <p:nvCxnSpPr>
          <p:cNvPr id="17" name="Přímá spojnice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540D48-C3EE-489F-9E91-5AEB8F0482BC}" type="datetime1">
              <a:rPr lang="cs-CZ" noProof="0" smtClean="0"/>
              <a:t>07.10.2024</a:t>
            </a:fld>
            <a:endParaRPr lang="cs-CZ" noProof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cs-CZ" noProof="0" smtClean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4200"/>
            </a:lvl1pPr>
          </a:lstStyle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dirty="0"/>
              <a:t>Po kliknutí můžete upravovat styly textu v předloze.</a:t>
            </a:r>
          </a:p>
        </p:txBody>
      </p:sp>
      <p:sp>
        <p:nvSpPr>
          <p:cNvPr id="29" name="Zástupný symbol obrázku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 noProof="0"/>
              <a:t>Po kliknutí na ikonu můžete přidat obrázek.</a:t>
            </a:r>
          </a:p>
        </p:txBody>
      </p:sp>
      <p:sp>
        <p:nvSpPr>
          <p:cNvPr id="22" name="Zástupný symbol pro text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 dirty="0"/>
              <a:t>Po kliknutí můžete upravovat styly textu v předloze.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dirty="0"/>
              <a:t>Po kliknutí můžete upravovat styly textu v předloze.</a:t>
            </a:r>
          </a:p>
        </p:txBody>
      </p:sp>
      <p:sp>
        <p:nvSpPr>
          <p:cNvPr id="30" name="Zástupný symbol obrázku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 noProof="0"/>
              <a:t>Po kliknutí na ikonu můžete přidat obrázek.</a:t>
            </a:r>
          </a:p>
        </p:txBody>
      </p:sp>
      <p:sp>
        <p:nvSpPr>
          <p:cNvPr id="23" name="Zástupný symbol pro text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 dirty="0"/>
              <a:t>Po kliknutí můžete upravovat styly textu v předloze.</a:t>
            </a:r>
          </a:p>
        </p:txBody>
      </p:sp>
      <p:sp>
        <p:nvSpPr>
          <p:cNvPr id="14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dirty="0"/>
              <a:t>Po kliknutí můžete upravovat styly textu v předloze.</a:t>
            </a:r>
          </a:p>
        </p:txBody>
      </p:sp>
      <p:sp>
        <p:nvSpPr>
          <p:cNvPr id="31" name="Zástupný symbol obrázku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 noProof="0"/>
              <a:t>Po kliknutí na ikonu můžete přidat obrázek.</a:t>
            </a:r>
          </a:p>
        </p:txBody>
      </p:sp>
      <p:sp>
        <p:nvSpPr>
          <p:cNvPr id="24" name="Zástupný symbol pro text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 dirty="0"/>
              <a:t>Po kliknutí můžete upravovat styly textu v předloze.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46BA2C-5583-4EA0-9E2A-7AF256DC53DC}" type="datetime1">
              <a:rPr lang="cs-CZ" noProof="0" smtClean="0"/>
              <a:t>07.10.2024</a:t>
            </a:fld>
            <a:endParaRPr lang="cs-CZ" noProof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cs-CZ" noProof="0" smtClean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 anchorCtr="0"/>
          <a:lstStyle/>
          <a:p>
            <a:pPr lvl="0" rtl="0"/>
            <a:r>
              <a:rPr lang="cs-CZ" noProof="0" dirty="0"/>
              <a:t>Po kliknutí můžete upravovat styly textu v předloze.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12F632-F0B0-4117-91E1-EFF111F7ADBC}" type="datetime1">
              <a:rPr lang="cs-CZ" noProof="0" smtClean="0"/>
              <a:t>07.10.2024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cs-CZ" noProof="0" smtClean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rtlCol="0" anchor="b" anchorCtr="0"/>
          <a:lstStyle/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 rtlCol="0"/>
          <a:lstStyle/>
          <a:p>
            <a:pPr lvl="0" rtl="0"/>
            <a:r>
              <a:rPr lang="cs-CZ" noProof="0" dirty="0"/>
              <a:t>Po kliknutí můžete upravovat styly textu v předloze.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762EBE-CED3-499F-A171-BBC9F469211C}" type="datetime1">
              <a:rPr lang="cs-CZ" noProof="0" smtClean="0"/>
              <a:t>07.10.2024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cs-CZ" noProof="0" smtClean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 dirty="0"/>
              <a:t>Po kliknutí můžete upravovat styly textu v předloze.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C49B28-23F1-4AC1-BE7E-446E4562AA0D}" type="datetime1">
              <a:rPr lang="cs-CZ" noProof="0" smtClean="0"/>
              <a:t>07.10.2024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cs-CZ" noProof="0" smtClean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rtlCol="0"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6E088D-A1D8-4C65-B2DD-3C257106D9EE}" type="datetime1">
              <a:rPr lang="cs-CZ" noProof="0" smtClean="0"/>
              <a:t>07.10.2024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cs-CZ" noProof="0" smtClean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 noProof="0" dirty="0"/>
              <a:t>Po kliknutí můžete upravovat styly textu v předloze.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 noProof="0" dirty="0"/>
              <a:t>Po kliknutí můžete upravovat styly textu v předloze.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EDEC55-8495-4990-AF68-49BE909F96AD}" type="datetime1">
              <a:rPr lang="cs-CZ" noProof="0" smtClean="0"/>
              <a:t>07.10.2024</a:t>
            </a:fld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cs-CZ" noProof="0" smtClean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dirty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 noProof="0" dirty="0"/>
              <a:t>Po kliknutí můžete upravovat styly textu v předloze.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dirty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 noProof="0" dirty="0"/>
              <a:t>Po kliknutí můžete upravovat styly textu v předloze.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BA131C-E944-47BE-B28C-2C35D0B2508D}" type="datetime1">
              <a:rPr lang="cs-CZ" noProof="0" smtClean="0"/>
              <a:t>07.10.2024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cs-CZ" noProof="0" smtClean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7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55516B-8BB5-4562-BEBD-EE108143BFD1}" type="datetime1">
              <a:rPr lang="cs-CZ" noProof="0" smtClean="0"/>
              <a:t>07.10.2024</a:t>
            </a:fld>
            <a:endParaRPr lang="cs-CZ" noProof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cs-CZ" noProof="0" smtClean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050D90-9A96-4904-9A56-502CDF22E64B}" type="datetime1">
              <a:rPr lang="cs-CZ" noProof="0" smtClean="0"/>
              <a:t>07.10.2024</a:t>
            </a:fld>
            <a:endParaRPr lang="cs-CZ" noProof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cs-CZ" noProof="0" smtClean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rtlCol="0" anchor="b"/>
          <a:lstStyle>
            <a:lvl1pPr algn="l">
              <a:defRPr sz="2400" b="0"/>
            </a:lvl1pPr>
          </a:lstStyle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 dirty="0"/>
              <a:t>Po kliknutí můžete upravovat styly textu v předloze.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 dirty="0"/>
              <a:t>Po kliknutí můžete upravovat styly textu v předloze.</a:t>
            </a:r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97FCD2-0C75-4F14-960B-C5AE3FC9DF5C}" type="datetime1">
              <a:rPr lang="cs-CZ" noProof="0" smtClean="0"/>
              <a:t>07.10.2024</a:t>
            </a:fld>
            <a:endParaRPr lang="cs-CZ" noProof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cs-CZ" noProof="0" smtClean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 noProof="0"/>
              <a:t>Po kliknutí na ikonu můžete přidat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 dirty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000FA9-A72F-4D7B-BFFD-9875CDB781DA}" type="datetime1">
              <a:rPr lang="cs-CZ" noProof="0" smtClean="0"/>
              <a:t>07.10.2024</a:t>
            </a:fld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cs-CZ" noProof="0" smtClean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á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Po kliknutí můžete upravovat styly textu v předloze.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39237D57-D5D8-4C7C-AFAE-723CBACA0FB3}" type="datetime1">
              <a:rPr lang="cs-CZ" noProof="0" smtClean="0"/>
              <a:t>07.10.2024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57F1E4F-1CFF-5643-939E-02111984F565}" type="slidenum">
              <a:rPr lang="cs-CZ" noProof="0" smtClean="0"/>
              <a:t>‹#›</a:t>
            </a:fld>
            <a:endParaRPr lang="cs-CZ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gs.cuzk.cz/archiv/?start=lms" TargetMode="External"/><Relationship Id="rId2" Type="http://schemas.openxmlformats.org/officeDocument/2006/relationships/hyperlink" Target="https://ags.cuzk.cz/av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gs.cuzk.cz/archi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cs-CZ" dirty="0"/>
              <a:t>Hrad Bouzov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C10D030-F4E0-CA84-69E6-D24956FE2FBB}"/>
              </a:ext>
            </a:extLst>
          </p:cNvPr>
          <p:cNvSpPr txBox="1"/>
          <p:nvPr/>
        </p:nvSpPr>
        <p:spPr>
          <a:xfrm>
            <a:off x="991644" y="4895588"/>
            <a:ext cx="856989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Mattia Masopust</a:t>
            </a:r>
          </a:p>
          <a:p>
            <a:r>
              <a:rPr lang="cs-CZ" dirty="0"/>
              <a:t>UČO: 551903</a:t>
            </a:r>
          </a:p>
        </p:txBody>
      </p:sp>
    </p:spTree>
    <p:extLst>
      <p:ext uri="{BB962C8B-B14F-4D97-AF65-F5344CB8AC3E}">
        <p14:creationId xmlns:p14="http://schemas.microsoft.com/office/powerpoint/2010/main" val="2299734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D79F7C-6D7F-F818-256C-E7EF7539D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F8DBBC-3729-E2F1-7CF8-0AA216594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276" y="2043737"/>
            <a:ext cx="8946541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Hrad je poprvé zmiňován roku 1317 v přídomku </a:t>
            </a:r>
            <a:r>
              <a:rPr lang="cs-CZ" dirty="0" err="1"/>
              <a:t>Búze</a:t>
            </a:r>
            <a:r>
              <a:rPr lang="cs-CZ" dirty="0"/>
              <a:t> z Bouzova</a:t>
            </a:r>
          </a:p>
          <a:p>
            <a:pPr>
              <a:buClr>
                <a:srgbClr val="8AD0D6"/>
              </a:buClr>
            </a:pPr>
            <a:r>
              <a:rPr lang="cs-CZ" dirty="0"/>
              <a:t>Roku 1568 vyhořel a majitelé podnikli jen nejnutnější opravy</a:t>
            </a:r>
          </a:p>
          <a:p>
            <a:pPr>
              <a:buClr>
                <a:srgbClr val="8AD0D6"/>
              </a:buClr>
            </a:pPr>
            <a:r>
              <a:rPr lang="cs-CZ" dirty="0"/>
              <a:t>Obnovu hradu dokončil Fridrich z </a:t>
            </a:r>
            <a:r>
              <a:rPr lang="cs-CZ" dirty="0" err="1"/>
              <a:t>Oppersdorfu</a:t>
            </a:r>
            <a:r>
              <a:rPr lang="cs-CZ" dirty="0"/>
              <a:t> roku 1617</a:t>
            </a:r>
          </a:p>
          <a:p>
            <a:pPr>
              <a:buClr>
                <a:srgbClr val="8AD0D6"/>
              </a:buClr>
            </a:pPr>
            <a:r>
              <a:rPr lang="cs-CZ" dirty="0"/>
              <a:t>Mezi lety 1696-1939 hrad držel řád německých rytířů kteří provedli velkou přestavbu hradu do dnešní podoby</a:t>
            </a:r>
          </a:p>
          <a:p>
            <a:pPr>
              <a:buClr>
                <a:srgbClr val="8AD0D6"/>
              </a:buClr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8075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skica, kresba, diagram&#10;&#10;Popis se vygeneroval automaticky.">
            <a:extLst>
              <a:ext uri="{FF2B5EF4-FFF2-40B4-BE49-F238E27FC236}">
                <a16:creationId xmlns:a16="http://schemas.microsoft.com/office/drawing/2014/main" id="{716D5314-4A04-BBCA-B8E5-DD6AAA315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62" y="1861736"/>
            <a:ext cx="5857875" cy="4933950"/>
          </a:xfrm>
          <a:prstGeom prst="rect">
            <a:avLst/>
          </a:prstGeom>
        </p:spPr>
      </p:pic>
      <p:pic>
        <p:nvPicPr>
          <p:cNvPr id="8" name="Zástupný obsah 7" descr="Obsah obrázku skica, kresba, diagram, mapa&#10;&#10;Popis se vygeneroval automaticky.">
            <a:extLst>
              <a:ext uri="{FF2B5EF4-FFF2-40B4-BE49-F238E27FC236}">
                <a16:creationId xmlns:a16="http://schemas.microsoft.com/office/drawing/2014/main" id="{3AD9570D-2342-3EC0-1549-4C26F15A8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8528" y="1853411"/>
            <a:ext cx="5800495" cy="4934179"/>
          </a:xfr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EE93B4C0-E230-E966-2947-B3ECE6761A5C}"/>
              </a:ext>
            </a:extLst>
          </p:cNvPr>
          <p:cNvCxnSpPr/>
          <p:nvPr/>
        </p:nvCxnSpPr>
        <p:spPr>
          <a:xfrm>
            <a:off x="1140246" y="1346811"/>
            <a:ext cx="877676" cy="2300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3A0CDD7E-84AD-C0E1-8632-059227E57196}"/>
              </a:ext>
            </a:extLst>
          </p:cNvPr>
          <p:cNvCxnSpPr/>
          <p:nvPr/>
        </p:nvCxnSpPr>
        <p:spPr>
          <a:xfrm>
            <a:off x="3532397" y="1342795"/>
            <a:ext cx="813412" cy="2291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1C71E89-35F0-F028-8766-12D3555EFE94}"/>
              </a:ext>
            </a:extLst>
          </p:cNvPr>
          <p:cNvSpPr txBox="1"/>
          <p:nvPr/>
        </p:nvSpPr>
        <p:spPr>
          <a:xfrm>
            <a:off x="528495" y="864316"/>
            <a:ext cx="15377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dirty="0"/>
              <a:t>předhradí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F85F3C7-3931-CABC-07C2-4821619D6038}"/>
              </a:ext>
            </a:extLst>
          </p:cNvPr>
          <p:cNvSpPr txBox="1"/>
          <p:nvPr/>
        </p:nvSpPr>
        <p:spPr>
          <a:xfrm>
            <a:off x="3043651" y="860449"/>
            <a:ext cx="89862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dirty="0"/>
              <a:t>jádro</a:t>
            </a:r>
          </a:p>
        </p:txBody>
      </p:sp>
    </p:spTree>
    <p:extLst>
      <p:ext uri="{BB962C8B-B14F-4D97-AF65-F5344CB8AC3E}">
        <p14:creationId xmlns:p14="http://schemas.microsoft.com/office/powerpoint/2010/main" val="4125623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3A135E-13F5-EA99-70B0-F40F71850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Indikační skica</a:t>
            </a:r>
          </a:p>
        </p:txBody>
      </p:sp>
      <p:pic>
        <p:nvPicPr>
          <p:cNvPr id="4" name="Zástupný obsah 3" descr="Obsah obrázku mapa, text, atlas&#10;&#10;Popis se vygeneroval automaticky.">
            <a:extLst>
              <a:ext uri="{FF2B5EF4-FFF2-40B4-BE49-F238E27FC236}">
                <a16:creationId xmlns:a16="http://schemas.microsoft.com/office/drawing/2014/main" id="{D3BBB3F1-97A8-FAB6-E962-18CFC2FE7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3589" y="1713231"/>
            <a:ext cx="7533746" cy="4195481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5123A87-19FF-08C6-BFD8-C662DAC547F9}"/>
              </a:ext>
            </a:extLst>
          </p:cNvPr>
          <p:cNvSpPr txBox="1"/>
          <p:nvPr/>
        </p:nvSpPr>
        <p:spPr>
          <a:xfrm>
            <a:off x="699369" y="1534438"/>
            <a:ext cx="349684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Rok 1834</a:t>
            </a:r>
          </a:p>
          <a:p>
            <a:r>
              <a:rPr lang="cs-CZ" dirty="0"/>
              <a:t>Katastr Bouzov, německy Busau</a:t>
            </a:r>
          </a:p>
        </p:txBody>
      </p:sp>
    </p:spTree>
    <p:extLst>
      <p:ext uri="{BB962C8B-B14F-4D97-AF65-F5344CB8AC3E}">
        <p14:creationId xmlns:p14="http://schemas.microsoft.com/office/powerpoint/2010/main" val="637253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8E9791-51FC-33C1-AAF0-73B0D0F2A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Archivní ortofoto</a:t>
            </a:r>
          </a:p>
        </p:txBody>
      </p:sp>
      <p:pic>
        <p:nvPicPr>
          <p:cNvPr id="4" name="Zástupný obsah 3" descr="Obsah obrázku text, mapa, černobílá&#10;&#10;Popis se vygeneroval automaticky.">
            <a:extLst>
              <a:ext uri="{FF2B5EF4-FFF2-40B4-BE49-F238E27FC236}">
                <a16:creationId xmlns:a16="http://schemas.microsoft.com/office/drawing/2014/main" id="{9C99A7FB-9F24-1589-6831-C7AABAEBB6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3873" y="1052219"/>
            <a:ext cx="6703056" cy="5471600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96D2C2E-4414-FF41-58F9-890617853418}"/>
              </a:ext>
            </a:extLst>
          </p:cNvPr>
          <p:cNvSpPr txBox="1"/>
          <p:nvPr/>
        </p:nvSpPr>
        <p:spPr>
          <a:xfrm>
            <a:off x="636739" y="1544876"/>
            <a:ext cx="409183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Rok 1958</a:t>
            </a:r>
          </a:p>
        </p:txBody>
      </p:sp>
    </p:spTree>
    <p:extLst>
      <p:ext uri="{BB962C8B-B14F-4D97-AF65-F5344CB8AC3E}">
        <p14:creationId xmlns:p14="http://schemas.microsoft.com/office/powerpoint/2010/main" val="2808895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63ECC6-AE2D-CEC7-A429-6E6947844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Digitální model terénu 5. generace</a:t>
            </a:r>
          </a:p>
        </p:txBody>
      </p:sp>
      <p:pic>
        <p:nvPicPr>
          <p:cNvPr id="4" name="Zástupný obsah 3" descr="Obsah obrázku kresba, skica, černobílá, umění&#10;&#10;Popis se vygeneroval automaticky.">
            <a:extLst>
              <a:ext uri="{FF2B5EF4-FFF2-40B4-BE49-F238E27FC236}">
                <a16:creationId xmlns:a16="http://schemas.microsoft.com/office/drawing/2014/main" id="{B57A044F-FA2A-4775-3AB2-8F0A44979F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8782" y="1373546"/>
            <a:ext cx="7080661" cy="5297167"/>
          </a:xfrm>
        </p:spPr>
      </p:pic>
    </p:spTree>
    <p:extLst>
      <p:ext uri="{BB962C8B-B14F-4D97-AF65-F5344CB8AC3E}">
        <p14:creationId xmlns:p14="http://schemas.microsoft.com/office/powerpoint/2010/main" val="198097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4E8E61-82C0-FE03-1779-FD4E8C174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0F35E4-4B80-4BC4-C064-3E45CC59F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ea typeface="+mj-lt"/>
                <a:cs typeface="+mj-lt"/>
                <a:hlinkClick r:id="rId2"/>
              </a:rPr>
              <a:t>https://ags.cuzk.cz/av/</a:t>
            </a:r>
            <a:endParaRPr lang="cs-CZ"/>
          </a:p>
          <a:p>
            <a:pPr>
              <a:buClr>
                <a:srgbClr val="8AD0D6"/>
              </a:buClr>
            </a:pPr>
            <a:r>
              <a:rPr lang="cs-CZ" dirty="0">
                <a:solidFill>
                  <a:srgbClr val="FFFFFF"/>
                </a:solidFill>
                <a:latin typeface="Century Gothic"/>
                <a:ea typeface="Open Sans"/>
                <a:cs typeface="Open Sans"/>
                <a:hlinkClick r:id="rId3"/>
              </a:rPr>
              <a:t>https://ags.cuzk.cz/archiv/?start=lms</a:t>
            </a:r>
            <a:endParaRPr lang="cs-CZ" dirty="0">
              <a:solidFill>
                <a:srgbClr val="FFFFFF"/>
              </a:solidFill>
              <a:latin typeface="Century Gothic"/>
              <a:ea typeface="Open Sans"/>
              <a:cs typeface="Open Sans"/>
            </a:endParaRPr>
          </a:p>
          <a:p>
            <a:pPr>
              <a:buClr>
                <a:srgbClr val="8AD0D6"/>
              </a:buClr>
            </a:pPr>
            <a:r>
              <a:rPr lang="cs-CZ" dirty="0">
                <a:solidFill>
                  <a:srgbClr val="FFFFFF"/>
                </a:solidFill>
                <a:latin typeface="Century Gothic"/>
                <a:ea typeface="Open Sans"/>
                <a:cs typeface="Open Sans"/>
                <a:hlinkClick r:id="rId4"/>
              </a:rPr>
              <a:t>https://ags.cuzk.cz/archiv/</a:t>
            </a:r>
            <a:endParaRPr lang="cs-CZ" dirty="0">
              <a:solidFill>
                <a:srgbClr val="FFFFFF"/>
              </a:solidFill>
              <a:latin typeface="Century Gothic"/>
              <a:ea typeface="Open Sans"/>
              <a:cs typeface="Open Sans"/>
            </a:endParaRPr>
          </a:p>
          <a:p>
            <a:pPr>
              <a:buClr>
                <a:srgbClr val="8AD0D6"/>
              </a:buClr>
            </a:pPr>
            <a:r>
              <a:rPr lang="cs-CZ" dirty="0">
                <a:solidFill>
                  <a:srgbClr val="FFFFFF"/>
                </a:solidFill>
                <a:latin typeface="Century Gothic"/>
                <a:ea typeface="Open Sans"/>
                <a:cs typeface="Open Sans"/>
              </a:rPr>
              <a:t>PLAČEK, Miroslav. Ilustrovaná encyklopedie moravských hradů, hrádků a tvrzí. Praha: </a:t>
            </a:r>
            <a:r>
              <a:rPr lang="cs-CZ" dirty="0" err="1">
                <a:solidFill>
                  <a:srgbClr val="FFFFFF"/>
                </a:solidFill>
                <a:latin typeface="Century Gothic"/>
                <a:ea typeface="Open Sans"/>
                <a:cs typeface="Open Sans"/>
              </a:rPr>
              <a:t>Libri</a:t>
            </a:r>
            <a:r>
              <a:rPr lang="cs-CZ" dirty="0">
                <a:solidFill>
                  <a:srgbClr val="FFFFFF"/>
                </a:solidFill>
                <a:latin typeface="Century Gothic"/>
                <a:ea typeface="Open Sans"/>
                <a:cs typeface="Open Sans"/>
              </a:rPr>
              <a:t>, 2001. ISBN 80-727-7046-2.</a:t>
            </a:r>
          </a:p>
        </p:txBody>
      </p:sp>
    </p:spTree>
    <p:extLst>
      <p:ext uri="{BB962C8B-B14F-4D97-AF65-F5344CB8AC3E}">
        <p14:creationId xmlns:p14="http://schemas.microsoft.com/office/powerpoint/2010/main" val="27305741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t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</Words>
  <Application>Microsoft Office PowerPoint</Application>
  <PresentationFormat>Širokoúhlá obrazovka</PresentationFormat>
  <Paragraphs>1</Paragraphs>
  <Slides>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Iont</vt:lpstr>
      <vt:lpstr>Hrad Bouzov</vt:lpstr>
      <vt:lpstr>Historie</vt:lpstr>
      <vt:lpstr>Prezentace aplikace PowerPoint</vt:lpstr>
      <vt:lpstr>Indikační skica</vt:lpstr>
      <vt:lpstr>Archivní ortofoto</vt:lpstr>
      <vt:lpstr>Digitální model terénu 5. generace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125</cp:revision>
  <dcterms:created xsi:type="dcterms:W3CDTF">2024-09-30T13:08:07Z</dcterms:created>
  <dcterms:modified xsi:type="dcterms:W3CDTF">2024-10-07T21:16:44Z</dcterms:modified>
</cp:coreProperties>
</file>