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152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14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58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137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5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40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1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9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76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519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62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92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25747D0-5A2A-46B2-9327-88AC96D8D727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5A2D494-DBFC-42AC-B772-3B9C35CD20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gs.cuzk.cz/archiv/openmap.html?typ=lms&amp;idrastru=WMSA08.1947.BLAN69.08169&amp;bz=-590092.66,-1158863.4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2947E634-CD8E-128F-E099-F8B0BB10F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82" y="-148591"/>
            <a:ext cx="12280582" cy="818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3497A5-8808-D745-780D-B3C30EC6FD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HORÁKOVSKÝ HRAD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785D7F-4031-9C1C-2501-1D71A41B9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4158" y="3509963"/>
            <a:ext cx="3058633" cy="86363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Klára Posiřilová, 2024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8A70BD4-F683-4754-FE53-F3BDECC6CDDB}"/>
              </a:ext>
            </a:extLst>
          </p:cNvPr>
          <p:cNvSpPr txBox="1"/>
          <p:nvPr/>
        </p:nvSpPr>
        <p:spPr>
          <a:xfrm>
            <a:off x="4988441" y="3941780"/>
            <a:ext cx="271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UČO: 539928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010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976621-14E1-0641-81D8-855D9F22C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Stručná 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37DCAB-6085-65EF-55A3-461FA44B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395"/>
            <a:ext cx="5429459" cy="5252484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/>
              <a:t>Opevněné osídlení již v době železné (cca 500 př.n.l.)</a:t>
            </a:r>
          </a:p>
          <a:p>
            <a:r>
              <a:rPr lang="cs-CZ" sz="3600" dirty="0"/>
              <a:t>Středověké osídlení </a:t>
            </a:r>
          </a:p>
          <a:p>
            <a:pPr lvl="1"/>
            <a:r>
              <a:rPr lang="cs-CZ" sz="3100" dirty="0"/>
              <a:t>Polovina 11.-12.století</a:t>
            </a:r>
          </a:p>
          <a:p>
            <a:pPr lvl="1"/>
            <a:r>
              <a:rPr lang="cs-CZ" sz="3100" dirty="0"/>
              <a:t>14.století</a:t>
            </a:r>
          </a:p>
          <a:p>
            <a:r>
              <a:rPr lang="cs-CZ" sz="3600" dirty="0"/>
              <a:t>Zánik na konci 14.století za války mezi markrabaty Prokopem a Joštem</a:t>
            </a:r>
          </a:p>
          <a:p>
            <a:r>
              <a:rPr lang="cs-CZ" sz="3600" dirty="0"/>
              <a:t>1529 se uvádí jen les jménem Hrad</a:t>
            </a:r>
          </a:p>
          <a:p>
            <a:r>
              <a:rPr lang="cs-CZ" sz="3600" dirty="0"/>
              <a:t>Hrad nahrazen tvrzí přímo ve vsi (r.1548-1563 již „pusté </a:t>
            </a:r>
            <a:r>
              <a:rPr lang="cs-CZ" sz="3600" dirty="0" err="1"/>
              <a:t>tvrzisko</a:t>
            </a:r>
            <a:r>
              <a:rPr lang="cs-CZ" sz="3600" dirty="0"/>
              <a:t>“)</a:t>
            </a:r>
          </a:p>
          <a:p>
            <a:r>
              <a:rPr lang="cs-CZ" sz="3600" dirty="0"/>
              <a:t>Výstavba vápenných pecí v 16. a 17.století</a:t>
            </a:r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F03837-CFFD-6E1C-5061-904DF77E0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59" y="2287588"/>
            <a:ext cx="57150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57F546-C65E-A468-810B-993F64699235}"/>
              </a:ext>
            </a:extLst>
          </p:cNvPr>
          <p:cNvSpPr txBox="1"/>
          <p:nvPr/>
        </p:nvSpPr>
        <p:spPr>
          <a:xfrm>
            <a:off x="6538841" y="4897438"/>
            <a:ext cx="5172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Obr. 1: terénní nákres hradu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dirty="0">
                <a:latin typeface="+mj-lt"/>
              </a:rPr>
              <a:t>Zdroj: 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Miroslav Plaček: "Ilustrovaná encyklopedie moravských hradů, hrádků a tvrzí",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Libri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, Praha 2001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5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465E5-865C-25A7-6B89-03B6AB737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zmínky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3FE077-1DE3-B457-E165-DF251237E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1355-1371 v zemských deskách doloženo držení Horákova brněnským patriciátem</a:t>
            </a:r>
          </a:p>
          <a:p>
            <a:r>
              <a:rPr lang="cs-CZ" dirty="0"/>
              <a:t>1464 první? zmínka hradu za Ondřeje ze Sloupna a Horákova</a:t>
            </a:r>
          </a:p>
          <a:p>
            <a:r>
              <a:rPr lang="cs-CZ" dirty="0"/>
              <a:t>V 15. století zmínka o vlastníkovi </a:t>
            </a:r>
            <a:r>
              <a:rPr lang="cs-CZ" dirty="0" err="1"/>
              <a:t>trvze</a:t>
            </a:r>
            <a:r>
              <a:rPr lang="cs-CZ" dirty="0"/>
              <a:t>/hradu (různé interpretace)? - Václav Herynk ze Sloupna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980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512D7-E655-FE70-C8DD-ABFA52EE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Stavební prvky a etapy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B15541-9C7D-E0A6-61C9-E70E4CE5C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285"/>
            <a:ext cx="10515600" cy="4351338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cs-CZ" dirty="0"/>
              <a:t>Pravěké opevnění</a:t>
            </a:r>
          </a:p>
          <a:p>
            <a:pPr>
              <a:buFontTx/>
              <a:buChar char="-"/>
            </a:pPr>
            <a:r>
              <a:rPr lang="cs-CZ" dirty="0"/>
              <a:t>dva příčné příkopy přes ostrožnu</a:t>
            </a:r>
          </a:p>
          <a:p>
            <a:pPr marL="0" indent="0">
              <a:buNone/>
            </a:pPr>
            <a:r>
              <a:rPr lang="cs-CZ" dirty="0"/>
              <a:t>2) Středověké opevnění</a:t>
            </a:r>
          </a:p>
          <a:p>
            <a:pPr>
              <a:buFontTx/>
              <a:buChar char="-"/>
            </a:pPr>
            <a:r>
              <a:rPr lang="cs-CZ" dirty="0"/>
              <a:t>12m široký příkop vytesaný do skály</a:t>
            </a:r>
          </a:p>
          <a:p>
            <a:pPr>
              <a:buFontTx/>
              <a:buChar char="-"/>
            </a:pPr>
            <a:r>
              <a:rPr lang="cs-CZ" dirty="0"/>
              <a:t>opevnění možné v podobě palisádového plotu</a:t>
            </a:r>
          </a:p>
          <a:p>
            <a:pPr>
              <a:buFontTx/>
              <a:buChar char="-"/>
            </a:pPr>
            <a:r>
              <a:rPr lang="cs-CZ" dirty="0"/>
              <a:t>Ve 14.stol. dostavěn lichoběžníkovitý útvar o rozměrech 40x34m</a:t>
            </a:r>
          </a:p>
          <a:p>
            <a:pPr>
              <a:buFontTx/>
              <a:buChar char="-"/>
            </a:pPr>
            <a:r>
              <a:rPr lang="cs-CZ" dirty="0"/>
              <a:t>Prohlubeň ve skále pro hospodářské účely (pozůstatky cisterny)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66739F3-BF1E-B343-EF2B-A8558E70E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57" y="147638"/>
            <a:ext cx="4829174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FE5BE056-F147-0DB4-6370-DBB117704B3B}"/>
              </a:ext>
            </a:extLst>
          </p:cNvPr>
          <p:cNvSpPr txBox="1"/>
          <p:nvPr/>
        </p:nvSpPr>
        <p:spPr>
          <a:xfrm>
            <a:off x="6763857" y="3367626"/>
            <a:ext cx="4829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Obr.2: Pozůstatky cisterny</a:t>
            </a:r>
          </a:p>
          <a:p>
            <a:r>
              <a:rPr lang="cs-CZ" dirty="0"/>
              <a:t>Zdroj: Petr Fabian www.hrady-zriceniny.cz</a:t>
            </a:r>
          </a:p>
        </p:txBody>
      </p:sp>
    </p:spTree>
    <p:extLst>
      <p:ext uri="{BB962C8B-B14F-4D97-AF65-F5344CB8AC3E}">
        <p14:creationId xmlns:p14="http://schemas.microsoft.com/office/powerpoint/2010/main" val="38258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258B24-D0F2-1DFD-0202-AD850E29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C28EA0-993F-ABBA-838B-3775B187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098" y="1451429"/>
            <a:ext cx="4372429" cy="4725534"/>
          </a:xfrm>
        </p:spPr>
        <p:txBody>
          <a:bodyPr/>
          <a:lstStyle/>
          <a:p>
            <a:r>
              <a:rPr lang="cs-CZ" dirty="0"/>
              <a:t>Nejstarší zmínka o Horákově v zemských deskách z roku 1371</a:t>
            </a:r>
          </a:p>
          <a:p>
            <a:r>
              <a:rPr lang="cs-CZ" dirty="0"/>
              <a:t>Horákov byl původně samostatné panství</a:t>
            </a:r>
          </a:p>
          <a:p>
            <a:r>
              <a:rPr lang="cs-CZ" dirty="0"/>
              <a:t>Roku 1533 přešlo do kobylnického panství</a:t>
            </a:r>
          </a:p>
          <a:p>
            <a:endParaRPr lang="cs-CZ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3A6A0B0-E656-9FF4-E586-EE4B7404B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9" t="41833" r="43602" b="1296"/>
          <a:stretch/>
        </p:blipFill>
        <p:spPr bwMode="auto">
          <a:xfrm>
            <a:off x="5978952" y="-225432"/>
            <a:ext cx="4793553" cy="64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3C895A21-03CE-3B11-097C-DEAF5B1707C3}"/>
              </a:ext>
            </a:extLst>
          </p:cNvPr>
          <p:cNvSpPr txBox="1"/>
          <p:nvPr/>
        </p:nvSpPr>
        <p:spPr>
          <a:xfrm>
            <a:off x="6197862" y="6176963"/>
            <a:ext cx="450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Obr.4: Horákov/</a:t>
            </a:r>
            <a:r>
              <a:rPr lang="cs-CZ" dirty="0" err="1"/>
              <a:t>Horrakow</a:t>
            </a:r>
            <a:r>
              <a:rPr lang="cs-CZ" dirty="0"/>
              <a:t>- indikační skica z roku 1826 Zdroj: www.mza.cz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DA20F6B-EE9E-8A2E-0A20-05080722022A}"/>
              </a:ext>
            </a:extLst>
          </p:cNvPr>
          <p:cNvSpPr txBox="1"/>
          <p:nvPr/>
        </p:nvSpPr>
        <p:spPr>
          <a:xfrm>
            <a:off x="7978475" y="4841697"/>
            <a:ext cx="3790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HORÁKOV</a:t>
            </a:r>
          </a:p>
          <a:p>
            <a:r>
              <a:rPr lang="cs-CZ" sz="3600" dirty="0"/>
              <a:t>HORRAKOW</a:t>
            </a:r>
          </a:p>
        </p:txBody>
      </p:sp>
    </p:spTree>
    <p:extLst>
      <p:ext uri="{BB962C8B-B14F-4D97-AF65-F5344CB8AC3E}">
        <p14:creationId xmlns:p14="http://schemas.microsoft.com/office/powerpoint/2010/main" val="109832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5C4FF-BE2F-111A-F5D1-87ED59BF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9BA54D-5769-B37A-A0F6-BA4832E6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E17C02-F840-B447-C2A9-FE044A1CAB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31" b="6508"/>
          <a:stretch/>
        </p:blipFill>
        <p:spPr>
          <a:xfrm>
            <a:off x="0" y="365125"/>
            <a:ext cx="12192000" cy="57306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700459-2595-B6CA-3F37-0417FDEC4DA8}"/>
              </a:ext>
            </a:extLst>
          </p:cNvPr>
          <p:cNvSpPr txBox="1"/>
          <p:nvPr/>
        </p:nvSpPr>
        <p:spPr>
          <a:xfrm>
            <a:off x="3276600" y="617696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Obr.5: Digitální model terénu, zdroj: ČÚZK	</a:t>
            </a:r>
          </a:p>
          <a:p>
            <a:r>
              <a:rPr lang="cs-CZ" dirty="0">
                <a:hlinkClick r:id="rId3"/>
              </a:rPr>
              <a:t>Prohlížení archiválií (cuzk.cz)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C12032D-7A71-FABD-2B0F-1D2D35322BAA}"/>
              </a:ext>
            </a:extLst>
          </p:cNvPr>
          <p:cNvSpPr txBox="1"/>
          <p:nvPr/>
        </p:nvSpPr>
        <p:spPr>
          <a:xfrm>
            <a:off x="7514771" y="1179294"/>
            <a:ext cx="4677229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Dnešní podoba Mariánského údolí s rybníky byla vytvořena až v 50.letech 20.století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/>
              <a:t>Do té doby </a:t>
            </a:r>
            <a:r>
              <a:rPr lang="cs-CZ" dirty="0"/>
              <a:t>protékala jen Říčka meandrovitým údolím</a:t>
            </a:r>
          </a:p>
        </p:txBody>
      </p:sp>
    </p:spTree>
    <p:extLst>
      <p:ext uri="{BB962C8B-B14F-4D97-AF65-F5344CB8AC3E}">
        <p14:creationId xmlns:p14="http://schemas.microsoft.com/office/powerpoint/2010/main" val="3884769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9721</TotalTime>
  <Words>297</Words>
  <Application>Microsoft Office PowerPoint</Application>
  <PresentationFormat>Širokoúhlá obrazovka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HORÁKOVSKÝ HRAD</vt:lpstr>
      <vt:lpstr>Stručná historie</vt:lpstr>
      <vt:lpstr>Písemné zmínky</vt:lpstr>
      <vt:lpstr>Stavební prvky a etapy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Klára Posiřilová</dc:creator>
  <cp:lastModifiedBy>Klára Posiřilová</cp:lastModifiedBy>
  <cp:revision>4</cp:revision>
  <dcterms:created xsi:type="dcterms:W3CDTF">2024-10-02T14:27:55Z</dcterms:created>
  <dcterms:modified xsi:type="dcterms:W3CDTF">2024-10-09T08:28:56Z</dcterms:modified>
</cp:coreProperties>
</file>