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4B5"/>
    <a:srgbClr val="28150F"/>
    <a:srgbClr val="DBD6CB"/>
    <a:srgbClr val="736458"/>
    <a:srgbClr val="726459"/>
    <a:srgbClr val="6A5930"/>
    <a:srgbClr val="1D1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4C9DD-F3CE-4637-A66B-5E189E1711E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AD69C-B559-411E-A3C8-6323FC79C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AD69C-B559-411E-A3C8-6323FC79C4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4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AD69C-B559-411E-A3C8-6323FC79C4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AD69C-B559-411E-A3C8-6323FC79C4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1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5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0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ED92871-BBEA-47CD-B5DE-0B5F0E360D5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9F69136-866A-41F6-B9DC-F848A927C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31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ags.cuzk.cz/archiv/openmap.html?typ=skicic&amp;idrastru=PRA533018370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gs.cuzk.cz/archiv/?start=lm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gs.cuzk.cz/av/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ad-rabi.cz/cs" TargetMode="External"/><Relationship Id="rId2" Type="http://schemas.openxmlformats.org/officeDocument/2006/relationships/hyperlink" Target="https://ags.cuzk.cz/geoprohlizec/?extent=-1055531.938531877,-1248702.7303784608,-269000.0614681229,-914324.269621539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one castle with trees in the background&#10;&#10;Description automatically generated">
            <a:extLst>
              <a:ext uri="{FF2B5EF4-FFF2-40B4-BE49-F238E27FC236}">
                <a16:creationId xmlns:a16="http://schemas.microsoft.com/office/drawing/2014/main" id="{3F651FA2-CB89-0722-F4DC-587143AB4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20" y="-2857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58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C77D57-445E-45E9-7EA1-52E0F8AC7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8233" y="83460"/>
            <a:ext cx="8708020" cy="1357080"/>
          </a:xfrm>
        </p:spPr>
        <p:txBody>
          <a:bodyPr>
            <a:normAutofit/>
          </a:bodyPr>
          <a:lstStyle/>
          <a:p>
            <a:pPr algn="r"/>
            <a:r>
              <a:rPr lang="cs-CZ" sz="7200" dirty="0">
                <a:solidFill>
                  <a:srgbClr val="CBC4B5"/>
                </a:solidFill>
                <a:latin typeface="Caladea" panose="02040503050406030204" pitchFamily="18" charset="0"/>
              </a:rPr>
              <a:t>Zřícenina hradu Rabí</a:t>
            </a:r>
            <a:endParaRPr lang="en-US" sz="72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DB4F2-4321-F135-7D9D-217FB2883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4396" y="1492652"/>
            <a:ext cx="3387604" cy="1012778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CBC4B5"/>
                </a:solidFill>
                <a:latin typeface="Caladea" panose="02040503050406030204" pitchFamily="18" charset="0"/>
              </a:rPr>
              <a:t>Eliška Eisenhammerová</a:t>
            </a:r>
          </a:p>
          <a:p>
            <a:pPr algn="l"/>
            <a:r>
              <a:rPr lang="cs-CZ" dirty="0">
                <a:solidFill>
                  <a:srgbClr val="CBC4B5"/>
                </a:solidFill>
                <a:latin typeface="Caladea" panose="02040503050406030204" pitchFamily="18" charset="0"/>
              </a:rPr>
              <a:t>552839</a:t>
            </a:r>
            <a:endParaRPr lang="en-US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EBFDE-9AA1-F1C7-E2CA-0D4B087BEFF3}"/>
              </a:ext>
            </a:extLst>
          </p:cNvPr>
          <p:cNvSpPr txBox="1"/>
          <p:nvPr/>
        </p:nvSpPr>
        <p:spPr>
          <a:xfrm>
            <a:off x="-6350" y="6597253"/>
            <a:ext cx="11974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D1A15"/>
                </a:solidFill>
                <a:latin typeface="Caladea" panose="02040503050406030204" pitchFamily="18" charset="0"/>
              </a:rPr>
              <a:t>https://www.hrad-rabi.cz/pamatky/rabi/fotogalerie/Kavale%20Jan/image-thumb__119376__HeaderImage/Kavale_Podzimni%202.webp</a:t>
            </a:r>
          </a:p>
        </p:txBody>
      </p:sp>
    </p:spTree>
    <p:extLst>
      <p:ext uri="{BB962C8B-B14F-4D97-AF65-F5344CB8AC3E}">
        <p14:creationId xmlns:p14="http://schemas.microsoft.com/office/powerpoint/2010/main" val="41184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147E8-21F9-6B83-8F2E-EC544F42B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68" y="222268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CBC4B5"/>
                </a:solidFill>
                <a:latin typeface="Caladea" panose="02040503050406030204" pitchFamily="18" charset="0"/>
              </a:rPr>
              <a:t>Historie a popis hradu</a:t>
            </a:r>
            <a:endParaRPr lang="en-US" sz="40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3ACB-2593-3DF4-6981-1C69EB7AD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8" y="1304763"/>
            <a:ext cx="10515600" cy="4841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1. písemná zmínka 1380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do pol. 13. st. hrabata z Německa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vznik cca 12. st. – 1. pol. 13.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věžovitý palác, </a:t>
            </a:r>
            <a:r>
              <a:rPr lang="cs-CZ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skarp</a:t>
            </a:r>
            <a:endParaRPr lang="cs-CZ" sz="2400" dirty="0">
              <a:solidFill>
                <a:srgbClr val="CBC4B5"/>
              </a:solidFill>
              <a:latin typeface="Calade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14. st. – přestavba na donjon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husité, Jan Žižka (přišel o 2. oko)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gotická přestavba – 1. pol. 16. st.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Nové a Staré pokoje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mohutné opevnění, torion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bastiony, 3 brány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7522B-96F3-3006-2F81-B5917E02411B}"/>
              </a:ext>
            </a:extLst>
          </p:cNvPr>
          <p:cNvSpPr txBox="1"/>
          <p:nvPr/>
        </p:nvSpPr>
        <p:spPr>
          <a:xfrm>
            <a:off x="213168" y="6358733"/>
            <a:ext cx="7774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BC4B5"/>
                </a:solidFill>
                <a:latin typeface="Caladea" panose="02040503050406030204" pitchFamily="18" charset="0"/>
              </a:rPr>
              <a:t>DURDÍK, </a:t>
            </a:r>
            <a:r>
              <a:rPr lang="en-US" sz="1200" dirty="0" err="1">
                <a:solidFill>
                  <a:srgbClr val="CBC4B5"/>
                </a:solidFill>
                <a:latin typeface="Caladea" panose="02040503050406030204" pitchFamily="18" charset="0"/>
              </a:rPr>
              <a:t>Tomáš</a:t>
            </a:r>
            <a:r>
              <a:rPr lang="en-US" sz="1200" dirty="0">
                <a:solidFill>
                  <a:srgbClr val="CBC4B5"/>
                </a:solidFill>
                <a:latin typeface="Caladea" panose="02040503050406030204" pitchFamily="18" charset="0"/>
              </a:rPr>
              <a:t>. </a:t>
            </a:r>
            <a:r>
              <a:rPr lang="en-US" sz="12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Ilustrovaná</a:t>
            </a:r>
            <a:r>
              <a:rPr lang="en-US" sz="1200" i="1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encyklopedie</a:t>
            </a:r>
            <a:r>
              <a:rPr lang="en-US" sz="1200" i="1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českých</a:t>
            </a:r>
            <a:r>
              <a:rPr lang="en-US" sz="1200" i="1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hradů</a:t>
            </a:r>
            <a:r>
              <a:rPr lang="en-US" sz="1200" dirty="0">
                <a:solidFill>
                  <a:srgbClr val="CBC4B5"/>
                </a:solidFill>
                <a:latin typeface="Caladea" panose="02040503050406030204" pitchFamily="18" charset="0"/>
              </a:rPr>
              <a:t>. 2. </a:t>
            </a:r>
            <a:r>
              <a:rPr lang="en-US" sz="1200" dirty="0" err="1">
                <a:solidFill>
                  <a:srgbClr val="CBC4B5"/>
                </a:solidFill>
                <a:latin typeface="Caladea" panose="02040503050406030204" pitchFamily="18" charset="0"/>
              </a:rPr>
              <a:t>vydání</a:t>
            </a:r>
            <a:r>
              <a:rPr lang="en-US" sz="1200" dirty="0">
                <a:solidFill>
                  <a:srgbClr val="CBC4B5"/>
                </a:solidFill>
                <a:latin typeface="Caladea" panose="02040503050406030204" pitchFamily="18" charset="0"/>
              </a:rPr>
              <a:t>. Praha: Libri, 2002, s. 464-466.</a:t>
            </a:r>
          </a:p>
        </p:txBody>
      </p:sp>
      <p:pic>
        <p:nvPicPr>
          <p:cNvPr id="6" name="Picture 5" descr="A map of a town&#10;&#10;Description automatically generated">
            <a:extLst>
              <a:ext uri="{FF2B5EF4-FFF2-40B4-BE49-F238E27FC236}">
                <a16:creationId xmlns:a16="http://schemas.microsoft.com/office/drawing/2014/main" id="{9B6875F5-073A-96D3-2276-4D2ACE9A5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6033" r="1649" b="6033"/>
          <a:stretch/>
        </p:blipFill>
        <p:spPr>
          <a:xfrm rot="5400000">
            <a:off x="6456081" y="1112981"/>
            <a:ext cx="6522664" cy="4522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3F46EE-8563-B44E-6E9C-530EEA5BA322}"/>
              </a:ext>
            </a:extLst>
          </p:cNvPr>
          <p:cNvSpPr txBox="1"/>
          <p:nvPr/>
        </p:nvSpPr>
        <p:spPr>
          <a:xfrm>
            <a:off x="3706761" y="2521913"/>
            <a:ext cx="374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brány</a:t>
            </a:r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 – I, II a III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(4, 5, 6)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78253-0262-4CDF-3F66-E94E6E39CA0C}"/>
              </a:ext>
            </a:extLst>
          </p:cNvPr>
          <p:cNvSpPr txBox="1"/>
          <p:nvPr/>
        </p:nvSpPr>
        <p:spPr>
          <a:xfrm>
            <a:off x="5860026" y="465480"/>
            <a:ext cx="1580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t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orion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(1)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07CAF-7D08-8203-FC01-4A65926A330C}"/>
              </a:ext>
            </a:extLst>
          </p:cNvPr>
          <p:cNvSpPr txBox="1"/>
          <p:nvPr/>
        </p:nvSpPr>
        <p:spPr>
          <a:xfrm>
            <a:off x="4996636" y="4387234"/>
            <a:ext cx="244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Nové</a:t>
            </a:r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pokoje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(9)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EA5D4-AD78-4D8E-A893-DBF37D711E6D}"/>
              </a:ext>
            </a:extLst>
          </p:cNvPr>
          <p:cNvSpPr txBox="1"/>
          <p:nvPr/>
        </p:nvSpPr>
        <p:spPr>
          <a:xfrm>
            <a:off x="3298039" y="3733081"/>
            <a:ext cx="417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Staré 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pokoje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(8)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DB0686-77B4-DBE1-218B-F3B0F3DB3CE3}"/>
              </a:ext>
            </a:extLst>
          </p:cNvPr>
          <p:cNvSpPr txBox="1"/>
          <p:nvPr/>
        </p:nvSpPr>
        <p:spPr>
          <a:xfrm>
            <a:off x="5220929" y="1812510"/>
            <a:ext cx="2241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b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astiony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(3)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C9E318-2198-C972-B4B2-E824D62D48CC}"/>
              </a:ext>
            </a:extLst>
          </p:cNvPr>
          <p:cNvSpPr txBox="1"/>
          <p:nvPr/>
        </p:nvSpPr>
        <p:spPr>
          <a:xfrm>
            <a:off x="3706761" y="5623509"/>
            <a:ext cx="373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hospodářské</a:t>
            </a:r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budovy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(11)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D178D-30A0-2184-991A-80D4CA137D52}"/>
              </a:ext>
            </a:extLst>
          </p:cNvPr>
          <p:cNvSpPr txBox="1"/>
          <p:nvPr/>
        </p:nvSpPr>
        <p:spPr>
          <a:xfrm>
            <a:off x="5683046" y="4969356"/>
            <a:ext cx="17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d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onjon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(10)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8B9225-47DB-D1C6-14AA-606C1125FDB7}"/>
              </a:ext>
            </a:extLst>
          </p:cNvPr>
          <p:cNvSpPr txBox="1"/>
          <p:nvPr/>
        </p:nvSpPr>
        <p:spPr>
          <a:xfrm>
            <a:off x="2796589" y="1139722"/>
            <a:ext cx="467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bateriová věž (2)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FC56E0-C5FC-D7E5-E23D-85CEDF039EA0}"/>
              </a:ext>
            </a:extLst>
          </p:cNvPr>
          <p:cNvSpPr txBox="1"/>
          <p:nvPr/>
        </p:nvSpPr>
        <p:spPr>
          <a:xfrm>
            <a:off x="3276524" y="3095516"/>
            <a:ext cx="417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konírna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(7)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CB7AD0-22A9-7D41-EF9D-F1758996B6DA}"/>
              </a:ext>
            </a:extLst>
          </p:cNvPr>
          <p:cNvSpPr txBox="1"/>
          <p:nvPr/>
        </p:nvSpPr>
        <p:spPr>
          <a:xfrm>
            <a:off x="9861755" y="1062777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1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346F6F-D2FF-A134-B28A-4F11D5F322D8}"/>
              </a:ext>
            </a:extLst>
          </p:cNvPr>
          <p:cNvSpPr txBox="1"/>
          <p:nvPr/>
        </p:nvSpPr>
        <p:spPr>
          <a:xfrm>
            <a:off x="10463297" y="3220511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2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B154E-A799-D48C-A489-AE8DABA8BF5D}"/>
              </a:ext>
            </a:extLst>
          </p:cNvPr>
          <p:cNvSpPr txBox="1"/>
          <p:nvPr/>
        </p:nvSpPr>
        <p:spPr>
          <a:xfrm>
            <a:off x="8951161" y="1640493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3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235406-6E5A-B427-8CCC-510FB44FB171}"/>
              </a:ext>
            </a:extLst>
          </p:cNvPr>
          <p:cNvSpPr txBox="1"/>
          <p:nvPr/>
        </p:nvSpPr>
        <p:spPr>
          <a:xfrm>
            <a:off x="9107813" y="4969356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3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2645E1-F709-46AA-4914-255E27051A34}"/>
              </a:ext>
            </a:extLst>
          </p:cNvPr>
          <p:cNvSpPr txBox="1"/>
          <p:nvPr/>
        </p:nvSpPr>
        <p:spPr>
          <a:xfrm>
            <a:off x="8239433" y="3799393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3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8A599E-C05C-14C4-89B7-66F9E9BDF370}"/>
              </a:ext>
            </a:extLst>
          </p:cNvPr>
          <p:cNvSpPr txBox="1"/>
          <p:nvPr/>
        </p:nvSpPr>
        <p:spPr>
          <a:xfrm>
            <a:off x="10463297" y="514707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4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332261-195F-1FDD-4EF2-07DC8C845A53}"/>
              </a:ext>
            </a:extLst>
          </p:cNvPr>
          <p:cNvSpPr txBox="1"/>
          <p:nvPr/>
        </p:nvSpPr>
        <p:spPr>
          <a:xfrm>
            <a:off x="10213790" y="1322954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5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DA5C217-9A4D-5A57-223D-FA2EE59F104C}"/>
              </a:ext>
            </a:extLst>
          </p:cNvPr>
          <p:cNvSpPr txBox="1"/>
          <p:nvPr/>
        </p:nvSpPr>
        <p:spPr>
          <a:xfrm>
            <a:off x="9861755" y="1726499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6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8E458E9-5576-BE92-C571-CD0BFBBFD47D}"/>
              </a:ext>
            </a:extLst>
          </p:cNvPr>
          <p:cNvSpPr txBox="1"/>
          <p:nvPr/>
        </p:nvSpPr>
        <p:spPr>
          <a:xfrm>
            <a:off x="8882542" y="2487284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7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7B0E974-4EF5-5587-902D-5737063C6AF4}"/>
              </a:ext>
            </a:extLst>
          </p:cNvPr>
          <p:cNvSpPr txBox="1"/>
          <p:nvPr/>
        </p:nvSpPr>
        <p:spPr>
          <a:xfrm>
            <a:off x="8863781" y="3221238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8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A62633-58E7-7313-4217-76AB2A42205E}"/>
              </a:ext>
            </a:extLst>
          </p:cNvPr>
          <p:cNvSpPr txBox="1"/>
          <p:nvPr/>
        </p:nvSpPr>
        <p:spPr>
          <a:xfrm>
            <a:off x="9882291" y="2707264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9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24E170-BA50-BE41-6E97-809D78B8AA27}"/>
              </a:ext>
            </a:extLst>
          </p:cNvPr>
          <p:cNvSpPr txBox="1"/>
          <p:nvPr/>
        </p:nvSpPr>
        <p:spPr>
          <a:xfrm>
            <a:off x="9969758" y="3103138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9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510239-5D39-77CB-CD27-70980108D418}"/>
              </a:ext>
            </a:extLst>
          </p:cNvPr>
          <p:cNvSpPr txBox="1"/>
          <p:nvPr/>
        </p:nvSpPr>
        <p:spPr>
          <a:xfrm>
            <a:off x="8525440" y="2787739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8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B923B8-0F05-7F78-00D2-6BF4B58FDA6D}"/>
              </a:ext>
            </a:extLst>
          </p:cNvPr>
          <p:cNvSpPr txBox="1"/>
          <p:nvPr/>
        </p:nvSpPr>
        <p:spPr>
          <a:xfrm>
            <a:off x="9822427" y="4381272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adea" panose="02040503050406030204" pitchFamily="18" charset="0"/>
              </a:rPr>
              <a:t>10</a:t>
            </a:r>
            <a:endParaRPr lang="en-US" sz="1400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EACBB4C-0180-E925-50E8-0108222CD886}"/>
              </a:ext>
            </a:extLst>
          </p:cNvPr>
          <p:cNvSpPr txBox="1"/>
          <p:nvPr/>
        </p:nvSpPr>
        <p:spPr>
          <a:xfrm>
            <a:off x="9492806" y="3631536"/>
            <a:ext cx="53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Caladea" panose="02040503050406030204" pitchFamily="18" charset="0"/>
              </a:rPr>
              <a:t>11</a:t>
            </a:r>
            <a:endParaRPr lang="en-US" sz="1400" b="1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5E0B8-A424-CABA-25C8-9769ACDD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92" y="23823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CBC4B5"/>
                </a:solidFill>
                <a:latin typeface="Caladea" panose="02040503050406030204" pitchFamily="18" charset="0"/>
              </a:rPr>
              <a:t>Indikační </a:t>
            </a:r>
            <a:r>
              <a:rPr lang="cs-CZ" sz="4000" dirty="0" err="1">
                <a:solidFill>
                  <a:srgbClr val="CBC4B5"/>
                </a:solidFill>
                <a:latin typeface="Caladea" panose="02040503050406030204" pitchFamily="18" charset="0"/>
              </a:rPr>
              <a:t>skicy</a:t>
            </a:r>
            <a:endParaRPr lang="en-US" sz="40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ECC7-EBBD-A84A-7AD7-863FCCE3B7AA}"/>
              </a:ext>
            </a:extLst>
          </p:cNvPr>
          <p:cNvSpPr txBox="1"/>
          <p:nvPr/>
        </p:nvSpPr>
        <p:spPr>
          <a:xfrm>
            <a:off x="8110483" y="1266144"/>
            <a:ext cx="4213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Pr</a:t>
            </a:r>
            <a:r>
              <a:rPr lang="cs-CZ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ácheňsko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  <a:p>
            <a:r>
              <a:rPr lang="cs-CZ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Böhmen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cs-CZ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Prachiner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cs-CZ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Kreis</a:t>
            </a:r>
            <a:endParaRPr lang="cs-CZ" sz="2400" dirty="0">
              <a:solidFill>
                <a:srgbClr val="CBC4B5"/>
              </a:solidFill>
              <a:latin typeface="Caladea" panose="02040503050406030204" pitchFamily="18" charset="0"/>
            </a:endParaRPr>
          </a:p>
          <a:p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1837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19DD59-FC5E-E5FC-C0D0-625CF244223C}"/>
              </a:ext>
            </a:extLst>
          </p:cNvPr>
          <p:cNvGrpSpPr>
            <a:grpSpLocks noChangeAspect="1"/>
          </p:cNvGrpSpPr>
          <p:nvPr/>
        </p:nvGrpSpPr>
        <p:grpSpPr>
          <a:xfrm>
            <a:off x="5422892" y="1343022"/>
            <a:ext cx="6695914" cy="5341802"/>
            <a:chOff x="3405936" y="302055"/>
            <a:chExt cx="8637280" cy="689056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790C096-FE41-B819-0573-7B564DE6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2748" y="4411291"/>
              <a:ext cx="3466811" cy="14039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C05671-D7BA-3CFD-AD5C-09DCCC61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5937" y="302055"/>
              <a:ext cx="3466811" cy="138992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1FC02E-09FF-612A-9B96-A3D9975B7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5937" y="1670979"/>
              <a:ext cx="5181360" cy="137490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5B5CDE-9EB9-2777-752A-864E273EE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7297" y="1661610"/>
              <a:ext cx="3455918" cy="138427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FA57BD-D8B2-59B5-FC8B-5E08E9A1B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7297" y="3045886"/>
              <a:ext cx="3455919" cy="13919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1C30753-F76A-998B-46A0-B19970AF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5936" y="3045841"/>
              <a:ext cx="5181360" cy="13787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BAD00B-651F-9BBC-8772-56031AFBB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5937" y="4424617"/>
              <a:ext cx="3466811" cy="13892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731C8E-3F7A-BE55-EB74-D269F5E5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6701" y="5813890"/>
              <a:ext cx="3438903" cy="137873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4B9A1A-6215-31F1-7EB8-5848D8D81CF7}"/>
              </a:ext>
            </a:extLst>
          </p:cNvPr>
          <p:cNvGrpSpPr>
            <a:grpSpLocks noChangeAspect="1"/>
          </p:cNvGrpSpPr>
          <p:nvPr/>
        </p:nvGrpSpPr>
        <p:grpSpPr>
          <a:xfrm>
            <a:off x="300660" y="1343022"/>
            <a:ext cx="5015427" cy="4021457"/>
            <a:chOff x="224252" y="612938"/>
            <a:chExt cx="7659908" cy="61418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C16CD9-4671-3766-D79C-550DE477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252" y="612938"/>
              <a:ext cx="7659908" cy="307524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713FA7-8BA0-F5CB-C464-236293250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4252" y="3688188"/>
              <a:ext cx="3808743" cy="3066598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F9B0D59-E217-B61B-75F6-EF1AF4C8D856}"/>
              </a:ext>
            </a:extLst>
          </p:cNvPr>
          <p:cNvSpPr txBox="1"/>
          <p:nvPr/>
        </p:nvSpPr>
        <p:spPr>
          <a:xfrm>
            <a:off x="2808372" y="3363352"/>
            <a:ext cx="240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Rāby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/Raaby</a:t>
            </a:r>
          </a:p>
          <a:p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1837</a:t>
            </a:r>
            <a:endParaRPr lang="en-US" sz="24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8184A5-5DB3-7874-E57B-601EFD6DEDBF}"/>
              </a:ext>
            </a:extLst>
          </p:cNvPr>
          <p:cNvSpPr txBox="1"/>
          <p:nvPr/>
        </p:nvSpPr>
        <p:spPr>
          <a:xfrm>
            <a:off x="156257" y="6467898"/>
            <a:ext cx="61693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BC4B5"/>
                </a:solidFill>
                <a:latin typeface="Caladea" panose="02040503050406030204" pitchFamily="18" charset="0"/>
                <a:hlinkClick r:id="rId13"/>
              </a:rPr>
              <a:t>https://ags.cuzk.cz/archiv/openmap.html?typ=skicic&amp;idrastru=PRA533018370</a:t>
            </a:r>
            <a:r>
              <a:rPr lang="cs-CZ" sz="12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endParaRPr lang="en-US" sz="12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7DA233-C022-3CBA-1BE5-437C2AEF176A}"/>
              </a:ext>
            </a:extLst>
          </p:cNvPr>
          <p:cNvSpPr/>
          <p:nvPr/>
        </p:nvSpPr>
        <p:spPr>
          <a:xfrm>
            <a:off x="1473198" y="2536721"/>
            <a:ext cx="1270548" cy="151007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4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n aerial view of a town&#10;&#10;Description automatically generated">
            <a:extLst>
              <a:ext uri="{FF2B5EF4-FFF2-40B4-BE49-F238E27FC236}">
                <a16:creationId xmlns:a16="http://schemas.microsoft.com/office/drawing/2014/main" id="{622662C8-B6D8-7058-59FC-19C878230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2" y="1220166"/>
            <a:ext cx="8888801" cy="520039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7FB0F8-FD43-8439-7241-8DAA7E23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02" y="232541"/>
            <a:ext cx="10515600" cy="1191145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CBC4B5"/>
                </a:solidFill>
                <a:latin typeface="Caladea" panose="02040503050406030204" pitchFamily="18" charset="0"/>
              </a:rPr>
              <a:t>Ortofoto – rok 2000</a:t>
            </a:r>
            <a:endParaRPr lang="en-US" sz="40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C4941C-E1CE-41B9-AF1C-E7864F381B49}"/>
              </a:ext>
            </a:extLst>
          </p:cNvPr>
          <p:cNvSpPr/>
          <p:nvPr/>
        </p:nvSpPr>
        <p:spPr>
          <a:xfrm>
            <a:off x="4363657" y="3704862"/>
            <a:ext cx="1562583" cy="193297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12AC2-164A-47ED-D94F-7E394FB61151}"/>
              </a:ext>
            </a:extLst>
          </p:cNvPr>
          <p:cNvSpPr txBox="1"/>
          <p:nvPr/>
        </p:nvSpPr>
        <p:spPr>
          <a:xfrm>
            <a:off x="83917" y="6493270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BC4B5"/>
                </a:solidFill>
                <a:latin typeface="Caladea" panose="02040503050406030204" pitchFamily="18" charset="0"/>
                <a:hlinkClick r:id="rId3"/>
              </a:rPr>
              <a:t>https://ags.cuzk.cz/archiv/?start=lms</a:t>
            </a:r>
            <a:r>
              <a:rPr lang="cs-CZ" sz="12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endParaRPr lang="en-US" sz="12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4CDEBF-FB82-7638-490C-3AC21C677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463" y="232540"/>
            <a:ext cx="4282633" cy="50421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497B05-E44E-F064-273D-8BAB9EEAED2F}"/>
              </a:ext>
            </a:extLst>
          </p:cNvPr>
          <p:cNvCxnSpPr>
            <a:stCxn id="8" idx="6"/>
          </p:cNvCxnSpPr>
          <p:nvPr/>
        </p:nvCxnSpPr>
        <p:spPr>
          <a:xfrm flipV="1">
            <a:off x="5926240" y="232541"/>
            <a:ext cx="1817223" cy="443880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A45330-7747-BC55-D2B8-84DE21533644}"/>
              </a:ext>
            </a:extLst>
          </p:cNvPr>
          <p:cNvCxnSpPr>
            <a:stCxn id="8" idx="6"/>
          </p:cNvCxnSpPr>
          <p:nvPr/>
        </p:nvCxnSpPr>
        <p:spPr>
          <a:xfrm>
            <a:off x="5926240" y="4671348"/>
            <a:ext cx="1817223" cy="60335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83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E744E-0A20-DC57-CF12-357FB6FD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50"/>
          <a:stretch/>
        </p:blipFill>
        <p:spPr>
          <a:xfrm>
            <a:off x="258502" y="1239132"/>
            <a:ext cx="7478024" cy="54762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8CBBC2-0989-695E-5D56-D2441DD804BB}"/>
              </a:ext>
            </a:extLst>
          </p:cNvPr>
          <p:cNvSpPr txBox="1">
            <a:spLocks/>
          </p:cNvSpPr>
          <p:nvPr/>
        </p:nvSpPr>
        <p:spPr>
          <a:xfrm>
            <a:off x="258502" y="232541"/>
            <a:ext cx="10515600" cy="11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CBC4B5"/>
                </a:solidFill>
                <a:latin typeface="Caladea" panose="02040503050406030204" pitchFamily="18" charset="0"/>
              </a:rPr>
              <a:t>Digitální</a:t>
            </a:r>
            <a:r>
              <a:rPr lang="en-US" sz="4000" dirty="0">
                <a:solidFill>
                  <a:srgbClr val="CBC4B5"/>
                </a:solidFill>
                <a:latin typeface="Caladea" panose="02040503050406030204" pitchFamily="18" charset="0"/>
              </a:rPr>
              <a:t> model </a:t>
            </a:r>
            <a:r>
              <a:rPr lang="en-US" sz="4000" dirty="0" err="1">
                <a:solidFill>
                  <a:srgbClr val="CBC4B5"/>
                </a:solidFill>
                <a:latin typeface="Caladea" panose="02040503050406030204" pitchFamily="18" charset="0"/>
              </a:rPr>
              <a:t>terénu</a:t>
            </a:r>
            <a:endParaRPr lang="en-US" sz="40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E3A260-30AF-67FC-676E-733E38BDD914}"/>
              </a:ext>
            </a:extLst>
          </p:cNvPr>
          <p:cNvSpPr/>
          <p:nvPr/>
        </p:nvSpPr>
        <p:spPr>
          <a:xfrm>
            <a:off x="3311607" y="3087328"/>
            <a:ext cx="1014588" cy="126247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51614-CF94-6429-192C-19E032077BCA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4326195" y="232541"/>
            <a:ext cx="2930011" cy="348602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EB49F3-7791-57D7-1435-84F7C11C59F8}"/>
              </a:ext>
            </a:extLst>
          </p:cNvPr>
          <p:cNvCxnSpPr>
            <a:cxnSpLocks/>
          </p:cNvCxnSpPr>
          <p:nvPr/>
        </p:nvCxnSpPr>
        <p:spPr>
          <a:xfrm>
            <a:off x="4326195" y="3718568"/>
            <a:ext cx="2930011" cy="269206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A3FCA-CFE0-8DE0-4FF1-AECD73FEB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206" y="220983"/>
            <a:ext cx="4677291" cy="61896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F60087-E033-538A-AEF5-F3C8CA0BA4F9}"/>
              </a:ext>
            </a:extLst>
          </p:cNvPr>
          <p:cNvSpPr txBox="1"/>
          <p:nvPr/>
        </p:nvSpPr>
        <p:spPr>
          <a:xfrm>
            <a:off x="7736526" y="64304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BC4B5"/>
                </a:solidFill>
                <a:latin typeface="Caladea" panose="02040503050406030204" pitchFamily="18" charset="0"/>
                <a:hlinkClick r:id="rId5"/>
              </a:rPr>
              <a:t>https://ags.cuzk.cz/av/</a:t>
            </a:r>
            <a:r>
              <a:rPr lang="cs-CZ" sz="12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endParaRPr lang="en-US" sz="12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86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4CFD50-D7B2-2A44-48D8-39AF0F991C29}"/>
              </a:ext>
            </a:extLst>
          </p:cNvPr>
          <p:cNvSpPr txBox="1">
            <a:spLocks/>
          </p:cNvSpPr>
          <p:nvPr/>
        </p:nvSpPr>
        <p:spPr>
          <a:xfrm>
            <a:off x="258502" y="232541"/>
            <a:ext cx="10515600" cy="11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CBC4B5"/>
                </a:solidFill>
                <a:latin typeface="Caladea" panose="02040503050406030204" pitchFamily="18" charset="0"/>
              </a:rPr>
              <a:t>Prameny a literatura</a:t>
            </a:r>
            <a:endParaRPr lang="en-US" sz="4000" dirty="0">
              <a:solidFill>
                <a:srgbClr val="CBC4B5"/>
              </a:solidFill>
              <a:latin typeface="Caladea" panose="020405030504060302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01968A-FE1C-14B1-9CD3-3950AD4A6629}"/>
              </a:ext>
            </a:extLst>
          </p:cNvPr>
          <p:cNvSpPr txBox="1">
            <a:spLocks/>
          </p:cNvSpPr>
          <p:nvPr/>
        </p:nvSpPr>
        <p:spPr>
          <a:xfrm>
            <a:off x="537258" y="1304763"/>
            <a:ext cx="10515600" cy="4841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DURDÍK, 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Tomáš</a:t>
            </a:r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. </a:t>
            </a:r>
            <a:r>
              <a:rPr lang="en-US" sz="24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Ilustrovaná</a:t>
            </a:r>
            <a:r>
              <a:rPr lang="en-US" sz="2400" i="1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encyklopedie</a:t>
            </a:r>
            <a:r>
              <a:rPr lang="en-US" sz="2400" i="1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českých</a:t>
            </a:r>
            <a:r>
              <a:rPr lang="en-US" sz="2400" i="1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BC4B5"/>
                </a:solidFill>
                <a:latin typeface="Caladea" panose="02040503050406030204" pitchFamily="18" charset="0"/>
              </a:rPr>
              <a:t>hradů</a:t>
            </a:r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. 2. </a:t>
            </a:r>
            <a:r>
              <a:rPr lang="en-US" sz="2400" dirty="0" err="1">
                <a:solidFill>
                  <a:srgbClr val="CBC4B5"/>
                </a:solidFill>
                <a:latin typeface="Caladea" panose="02040503050406030204" pitchFamily="18" charset="0"/>
              </a:rPr>
              <a:t>vydání</a:t>
            </a:r>
            <a:r>
              <a:rPr lang="en-US" sz="2400" dirty="0">
                <a:solidFill>
                  <a:srgbClr val="CBC4B5"/>
                </a:solidFill>
                <a:latin typeface="Caladea" panose="02040503050406030204" pitchFamily="18" charset="0"/>
              </a:rPr>
              <a:t>. Praha: Libri, 2002, s. 464-466.</a:t>
            </a:r>
            <a:endParaRPr lang="cs-CZ" sz="2400" dirty="0">
              <a:solidFill>
                <a:srgbClr val="CBC4B5"/>
              </a:solidFill>
              <a:latin typeface="Calade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  <a:hlinkClick r:id="rId2"/>
              </a:rPr>
              <a:t>https://ags.cuzk.cz/geoprohlizec/?extent=-1055531.938531877,-1248702.7303784608,-269000.0614681229,-914324.2696215392</a:t>
            </a:r>
            <a:b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</a:b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(7. 10. 2024)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  <a:hlinkClick r:id="rId3"/>
              </a:rPr>
              <a:t>https://www.hrad-rabi.cz/cs</a:t>
            </a:r>
            <a:r>
              <a:rPr lang="cs-CZ" sz="2400" dirty="0">
                <a:solidFill>
                  <a:srgbClr val="CBC4B5"/>
                </a:solidFill>
                <a:latin typeface="Caladea" panose="02040503050406030204" pitchFamily="18" charset="0"/>
              </a:rPr>
              <a:t> (7. 10. 2024)</a:t>
            </a:r>
          </a:p>
        </p:txBody>
      </p:sp>
    </p:spTree>
    <p:extLst>
      <p:ext uri="{BB962C8B-B14F-4D97-AF65-F5344CB8AC3E}">
        <p14:creationId xmlns:p14="http://schemas.microsoft.com/office/powerpoint/2010/main" val="1897996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354</Words>
  <Application>Microsoft Office PowerPoint</Application>
  <PresentationFormat>Widescreen</PresentationFormat>
  <Paragraphs>58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Caladea</vt:lpstr>
      <vt:lpstr>Wingdings</vt:lpstr>
      <vt:lpstr>Office Theme</vt:lpstr>
      <vt:lpstr>Zřícenina hradu Rabí</vt:lpstr>
      <vt:lpstr>Historie a popis hradu</vt:lpstr>
      <vt:lpstr>Indikační skicy</vt:lpstr>
      <vt:lpstr>Ortofoto – rok 2000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Eliška Eisenhammerová</dc:creator>
  <cp:lastModifiedBy>Eliška Eisenhammerová</cp:lastModifiedBy>
  <cp:revision>10</cp:revision>
  <dcterms:created xsi:type="dcterms:W3CDTF">2024-10-01T16:05:50Z</dcterms:created>
  <dcterms:modified xsi:type="dcterms:W3CDTF">2024-10-09T19:26:56Z</dcterms:modified>
</cp:coreProperties>
</file>