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2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2481F-746F-B741-BA92-63C3FCF2D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BFD512-B8FB-F51B-2F90-43A93B430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4BEAB4-6EDF-9A32-E0E6-67D5A734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EE36BF-479A-5892-C4F7-64DC4F513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E27B0B-02CA-4C49-355C-E84D2BF4D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7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329BC-82C0-99A5-F327-0B11B16A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065ED9-2278-4B45-85E2-143B133F8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AD2624-7C78-77BC-9293-60B17C50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F724E3-AE6F-A9FA-87A3-7EF55AA9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2CE898-A271-78DE-9221-B78F401D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58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7978F05-2952-5A72-79C0-5D6667C4B8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2DD36F-50AA-F37D-A0B7-C60488DAE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FCEC8D-9432-1144-A53E-C40E697C0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7DFA98-DCD4-D8B9-1D37-0A054EC2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DF1C0C-806E-AB3F-207E-8333EBBB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941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566997-9934-F775-FBA4-BAB8753F7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A1F868-6F2C-8E07-1984-7B55AD613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2A7F95-3316-487C-C74F-83ACD98F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F54DC9-7570-4D0B-45C1-8893CCB8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239281-6AA9-7B37-6D30-722FC945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02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9BC8CC-D4D8-6DCA-7225-950D479C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6E73E3-3CC4-2D47-64C5-EE4A6D1E2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D59744-7B05-C194-F3BC-AF4A39F49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89FC5E-390D-1698-6EDD-147D3DC7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1C9861-3017-E6AE-3F35-7ABD7F29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260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08056-1A4B-611F-0AB4-38732753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0560C2-BE7C-8CDA-7464-054BCD46F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A3618B4-067F-606F-5528-B7FF48A1C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BC0C19-2969-EA1A-4D41-149DB9EB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8029B9-D7FF-1CC8-23B5-EB9CA1EE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9E191B-AC64-E713-193B-CE67FE72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439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2DFDB-C5EC-DDAA-E443-4016E8BB0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293D87-3BD2-39A2-09B8-20FBFB596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A5CFE0-E621-3E14-581B-1C16C1F36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1B0DBFC-2D33-A3FD-EE59-5261EEAEC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6D28DE0-DCB9-6C19-C7C2-0888BE831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A710B9C-033F-B155-3F21-7E769B83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2C88D18-0A56-33FF-2F8D-F13295B8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7750C6E-5C5A-F0A5-D193-19821FDA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78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605E12-6B0D-406F-0A60-0DECAAE9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799C912-7081-504F-4DD8-CB97F3934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9F6551-E1BC-6090-46A3-F7467E747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A73DBEE-1E2E-5A05-1ABE-CAFCE269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77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2DA25EC-0456-B9FC-AA62-7CE0AA6A7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98EC719-15C9-F687-BF34-D12F14E6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5C3EF0-2279-A417-195B-1B3850452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132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E17FB-F2AE-9DA4-78F2-44E02ED79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43CF71-8E0A-F3E9-A81C-A219859A5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068E199-D74D-0996-65D9-A7F551B8E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87F7C3-A35D-7E57-ED03-A5E6A133E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2286229-62A8-1F50-888F-EB296935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8D6FA5-D564-4039-9E44-2D8FFE781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08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CF9B6-7842-D354-0E65-22239BB6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728F28D-427C-45EF-E60D-B9DB3F031B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90F3A76-E43C-638C-02A2-1219ABF81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1FBA2A-93B1-2E12-ED0D-7F6B9EF2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992CAF-D797-6B8E-D61A-56EC5063C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9CAA98-C1FA-5599-7935-57D7D329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09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6AC39A3-E836-700D-D396-E70ACFBFF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02F086-C511-426C-2981-733484ADF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FCC67D-DDEA-C1D1-5EF3-9AC93439CB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0F6528-3E13-4299-A17E-39B41486AC26}" type="datetimeFigureOut">
              <a:rPr lang="cs-CZ" smtClean="0"/>
              <a:t>07.10.2024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DE3606-E266-AAFF-790C-573DCC19E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DFA322-A6D9-6A4A-CE31-A62B3ADF4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4DC5C1-384A-4FBE-AC30-9A7F27AF58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8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175C1-3AB0-3586-9453-7A2C8CC0A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93914" y="-1117600"/>
            <a:ext cx="9144000" cy="2387600"/>
          </a:xfrm>
        </p:spPr>
        <p:txBody>
          <a:bodyPr/>
          <a:lstStyle/>
          <a:p>
            <a:r>
              <a:rPr lang="cs-CZ" dirty="0" err="1"/>
              <a:t>Zřicenina</a:t>
            </a:r>
            <a:r>
              <a:rPr lang="cs-CZ" dirty="0"/>
              <a:t> hradu </a:t>
            </a:r>
            <a:r>
              <a:rPr lang="cs-CZ" dirty="0" err="1"/>
              <a:t>Drahotuš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0D0BD4-3A90-37A3-B88D-345598AB2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60624" y="166914"/>
            <a:ext cx="2300748" cy="990600"/>
          </a:xfrm>
        </p:spPr>
        <p:txBody>
          <a:bodyPr>
            <a:normAutofit/>
          </a:bodyPr>
          <a:lstStyle/>
          <a:p>
            <a:pPr algn="r"/>
            <a:r>
              <a:rPr lang="cs-CZ" sz="2000" dirty="0"/>
              <a:t>Šnejdrlová Natálie</a:t>
            </a:r>
          </a:p>
          <a:p>
            <a:pPr algn="r"/>
            <a:r>
              <a:rPr lang="cs-CZ" sz="2000" dirty="0"/>
              <a:t>525906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9728D6-0B5B-6617-28EB-0C1B2E2E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60" r="12424"/>
          <a:stretch/>
        </p:blipFill>
        <p:spPr>
          <a:xfrm>
            <a:off x="667892" y="2780140"/>
            <a:ext cx="4248488" cy="2497046"/>
          </a:xfrm>
          <a:prstGeom prst="rect">
            <a:avLst/>
          </a:prstGeom>
        </p:spPr>
      </p:pic>
      <p:pic>
        <p:nvPicPr>
          <p:cNvPr id="5" name="Obrázek 4" descr="Obsah obrázku text, mapa, atlas, diagram&#10;&#10;Popis byl vytvořen automaticky">
            <a:extLst>
              <a:ext uri="{FF2B5EF4-FFF2-40B4-BE49-F238E27FC236}">
                <a16:creationId xmlns:a16="http://schemas.microsoft.com/office/drawing/2014/main" id="{23322D2B-88B3-A991-EC63-5FE276CA0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5" y="2035628"/>
            <a:ext cx="5638802" cy="39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8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E61CC16-3FF8-4454-6FBD-20CB30A617B2}"/>
              </a:ext>
            </a:extLst>
          </p:cNvPr>
          <p:cNvSpPr txBox="1">
            <a:spLocks/>
          </p:cNvSpPr>
          <p:nvPr/>
        </p:nvSpPr>
        <p:spPr>
          <a:xfrm>
            <a:off x="174802" y="763670"/>
            <a:ext cx="3274292" cy="5748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cs typeface="Arial" panose="020B0604020202020204" pitchFamily="34" charset="0"/>
              </a:rPr>
              <a:t>Hrad </a:t>
            </a:r>
            <a:r>
              <a:rPr lang="cs-CZ" sz="1600" dirty="0" err="1">
                <a:cs typeface="Arial" panose="020B0604020202020204" pitchFamily="34" charset="0"/>
              </a:rPr>
              <a:t>Drahotuš</a:t>
            </a:r>
            <a:r>
              <a:rPr lang="cs-CZ" sz="1600" dirty="0">
                <a:cs typeface="Arial" panose="020B0604020202020204" pitchFamily="34" charset="0"/>
              </a:rPr>
              <a:t> a založil/získal </a:t>
            </a:r>
            <a:r>
              <a:rPr lang="cs-CZ" sz="1600" b="1" dirty="0">
                <a:solidFill>
                  <a:srgbClr val="588A42"/>
                </a:solidFill>
                <a:cs typeface="Arial" panose="020B0604020202020204" pitchFamily="34" charset="0"/>
              </a:rPr>
              <a:t>Bohuš z </a:t>
            </a:r>
            <a:r>
              <a:rPr lang="cs-CZ" sz="1600" b="1" dirty="0" err="1">
                <a:solidFill>
                  <a:srgbClr val="588A42"/>
                </a:solidFill>
                <a:cs typeface="Arial" panose="020B0604020202020204" pitchFamily="34" charset="0"/>
              </a:rPr>
              <a:t>Drahotuš</a:t>
            </a:r>
            <a:r>
              <a:rPr lang="cs-CZ" sz="1600" b="1" dirty="0">
                <a:solidFill>
                  <a:srgbClr val="588A42"/>
                </a:solidFill>
                <a:cs typeface="Arial" panose="020B0604020202020204" pitchFamily="34" charset="0"/>
              </a:rPr>
              <a:t> </a:t>
            </a:r>
            <a:r>
              <a:rPr lang="cs-CZ" sz="1600" dirty="0">
                <a:cs typeface="Arial" panose="020B0604020202020204" pitchFamily="34" charset="0"/>
              </a:rPr>
              <a:t>někdy v 2. polovině 13. století</a:t>
            </a:r>
          </a:p>
          <a:p>
            <a:pPr marL="457200" lvl="1" indent="0">
              <a:buNone/>
            </a:pPr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- Území nejspíše dostal od krále za věrné služby</a:t>
            </a:r>
          </a:p>
          <a:p>
            <a:r>
              <a:rPr lang="cs-CZ" sz="1600" b="1" dirty="0">
                <a:solidFill>
                  <a:srgbClr val="588A42"/>
                </a:solidFill>
                <a:cs typeface="Arial" panose="020B0604020202020204" pitchFamily="34" charset="0"/>
              </a:rPr>
              <a:t>1278</a:t>
            </a:r>
            <a:r>
              <a:rPr lang="cs-CZ" sz="1600" dirty="0">
                <a:cs typeface="Arial" panose="020B0604020202020204" pitchFamily="34" charset="0"/>
              </a:rPr>
              <a:t> = poprvé zmiňován Bohuš s </a:t>
            </a:r>
            <a:r>
              <a:rPr lang="cs-CZ" sz="1600" dirty="0" err="1">
                <a:cs typeface="Arial" panose="020B0604020202020204" pitchFamily="34" charset="0"/>
              </a:rPr>
              <a:t>prediktátem</a:t>
            </a:r>
            <a:r>
              <a:rPr lang="cs-CZ" sz="1600" dirty="0">
                <a:cs typeface="Arial" panose="020B0604020202020204" pitchFamily="34" charset="0"/>
              </a:rPr>
              <a:t> z </a:t>
            </a:r>
            <a:r>
              <a:rPr lang="cs-CZ" sz="1600" dirty="0" err="1">
                <a:cs typeface="Arial" panose="020B0604020202020204" pitchFamily="34" charset="0"/>
              </a:rPr>
              <a:t>Drahotuš</a:t>
            </a:r>
            <a:r>
              <a:rPr lang="cs-CZ" sz="1600" dirty="0">
                <a:cs typeface="Arial" panose="020B0604020202020204" pitchFamily="34" charset="0"/>
              </a:rPr>
              <a:t> </a:t>
            </a:r>
            <a:r>
              <a:rPr lang="cs-CZ" sz="1200" i="1" dirty="0">
                <a:cs typeface="Arial" panose="020B0604020202020204" pitchFamily="34" charset="0"/>
              </a:rPr>
              <a:t>(</a:t>
            </a:r>
            <a:r>
              <a:rPr lang="cs-CZ" sz="12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CDB V/2, 576-578, č. 858)</a:t>
            </a:r>
          </a:p>
          <a:p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1288 – poslední zmínka o Bohušovi </a:t>
            </a:r>
            <a:r>
              <a:rPr lang="cs-CZ" sz="1200" i="1" dirty="0"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cs-CZ" sz="12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CDM IV, 327-328, č. 250)</a:t>
            </a:r>
            <a:endParaRPr lang="cs-CZ" sz="1600" i="1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Páni z </a:t>
            </a:r>
            <a:r>
              <a:rPr lang="cs-CZ" sz="1600" dirty="0" err="1">
                <a:ea typeface="Calibri" panose="020F0502020204030204" pitchFamily="34" charset="0"/>
                <a:cs typeface="Arial" panose="020B0604020202020204" pitchFamily="34" charset="0"/>
              </a:rPr>
              <a:t>Drahotuš</a:t>
            </a:r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 drželi panství do roku 1371 </a:t>
            </a:r>
          </a:p>
          <a:p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1371 – 1375 = markrabě </a:t>
            </a:r>
            <a:r>
              <a:rPr lang="cs-CZ" sz="1600" dirty="0">
                <a:solidFill>
                  <a:srgbClr val="588A4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Jan Jindřich Lucemburský</a:t>
            </a:r>
          </a:p>
          <a:p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1392 – 1476 = </a:t>
            </a:r>
            <a:r>
              <a:rPr lang="cs-CZ" sz="1600" dirty="0">
                <a:solidFill>
                  <a:srgbClr val="588A4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páni z </a:t>
            </a:r>
            <a:r>
              <a:rPr lang="cs-CZ" sz="1600" dirty="0" err="1">
                <a:solidFill>
                  <a:srgbClr val="588A4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Cimburka</a:t>
            </a:r>
            <a:r>
              <a:rPr lang="cs-CZ" sz="1600" dirty="0">
                <a:solidFill>
                  <a:srgbClr val="588A4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 Tovačova</a:t>
            </a:r>
          </a:p>
          <a:p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1476 = </a:t>
            </a:r>
            <a:r>
              <a:rPr lang="cs-CZ" sz="1600" dirty="0">
                <a:solidFill>
                  <a:srgbClr val="588A4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páni z Pernštejna</a:t>
            </a:r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 - panství spojeno s hranickým – obě pod správou helfštýnského</a:t>
            </a:r>
          </a:p>
          <a:p>
            <a:r>
              <a:rPr lang="cs-CZ" sz="1600" dirty="0">
                <a:ea typeface="Calibri" panose="020F0502020204030204" pitchFamily="34" charset="0"/>
                <a:cs typeface="Arial" panose="020B0604020202020204" pitchFamily="34" charset="0"/>
              </a:rPr>
              <a:t>Konec 15. století = hrad zpustl a byl rozbořen</a:t>
            </a:r>
            <a:endParaRPr lang="cs-CZ" sz="1600" dirty="0">
              <a:cs typeface="Arial" panose="020B0604020202020204" pitchFamily="34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A101CB4-57BC-97EE-2D64-8739140C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1" y="-204581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588A42"/>
                </a:solidFill>
              </a:rPr>
              <a:t>Historický kontext</a:t>
            </a:r>
          </a:p>
        </p:txBody>
      </p:sp>
      <p:pic>
        <p:nvPicPr>
          <p:cNvPr id="7" name="Obrázek 6" descr="Obsah obrázku skica, kresba, Perokresba, ilustrace&#10;&#10;Popis byl vytvořen automaticky">
            <a:extLst>
              <a:ext uri="{FF2B5EF4-FFF2-40B4-BE49-F238E27FC236}">
                <a16:creationId xmlns:a16="http://schemas.microsoft.com/office/drawing/2014/main" id="{0091F3C4-E4C4-5162-6FC1-855A0FE9E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050" y="1484762"/>
            <a:ext cx="3274292" cy="46558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 pole 1">
            <a:extLst>
              <a:ext uri="{FF2B5EF4-FFF2-40B4-BE49-F238E27FC236}">
                <a16:creationId xmlns:a16="http://schemas.microsoft.com/office/drawing/2014/main" id="{603D5519-1CD3-746C-7397-C06B6BDB7280}"/>
              </a:ext>
            </a:extLst>
          </p:cNvPr>
          <p:cNvSpPr txBox="1"/>
          <p:nvPr/>
        </p:nvSpPr>
        <p:spPr>
          <a:xfrm>
            <a:off x="8512050" y="6167577"/>
            <a:ext cx="3274291" cy="69042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100" b="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Terénní náčrt zříceniny hradu </a:t>
            </a:r>
            <a:r>
              <a:rPr lang="cs-CZ" sz="1100" b="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Drahotuš</a:t>
            </a:r>
            <a:r>
              <a:rPr lang="cs-CZ" sz="1100" b="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a., b. – 1. a 2. stavební fáze z 2. pol. 13. století; c., d. – stavební fáze z 15. století </a:t>
            </a:r>
            <a:r>
              <a:rPr lang="cs-CZ" sz="11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(kresba </a:t>
            </a:r>
            <a:r>
              <a:rPr lang="cs-CZ" sz="1100" b="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Bolina</a:t>
            </a:r>
            <a:r>
              <a:rPr lang="cs-CZ" sz="1100" b="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1988, 164)</a:t>
            </a:r>
            <a:r>
              <a:rPr lang="cs-CZ" sz="1100" b="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CE087F3-7758-A3B4-71DB-564C54160AD3}"/>
              </a:ext>
            </a:extLst>
          </p:cNvPr>
          <p:cNvSpPr txBox="1"/>
          <p:nvPr/>
        </p:nvSpPr>
        <p:spPr>
          <a:xfrm>
            <a:off x="4147689" y="183688"/>
            <a:ext cx="8160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588A42"/>
                </a:solidFill>
              </a:rPr>
              <a:t>Původní jádro hradu k 2. pol. 13. století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Hrad </a:t>
            </a:r>
            <a:r>
              <a:rPr lang="cs-CZ" sz="1600" dirty="0" err="1"/>
              <a:t>bergfritové</a:t>
            </a:r>
            <a:r>
              <a:rPr lang="cs-CZ" sz="1600" dirty="0"/>
              <a:t> dispozice s válcovou věží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Šíjový příkop obklopen obvodovou hradbou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Parkán (dnešní podoba pochází z 15. stol.)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Palác </a:t>
            </a:r>
          </a:p>
          <a:p>
            <a:r>
              <a:rPr lang="cs-CZ" sz="1600" b="1" dirty="0">
                <a:solidFill>
                  <a:srgbClr val="588A42"/>
                </a:solidFill>
              </a:rPr>
              <a:t>15. Století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Dvě předsunutá opevnění dělená příkopem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Šíjová bašta s věží</a:t>
            </a:r>
          </a:p>
        </p:txBody>
      </p:sp>
      <p:pic>
        <p:nvPicPr>
          <p:cNvPr id="16" name="Obrázek 15" descr="Obsah obrázku text, kresba, skica, papír&#10;&#10;Popis byl vytvořen automaticky">
            <a:extLst>
              <a:ext uri="{FF2B5EF4-FFF2-40B4-BE49-F238E27FC236}">
                <a16:creationId xmlns:a16="http://schemas.microsoft.com/office/drawing/2014/main" id="{E9498B62-8389-115D-BDBF-3735AEC5FD2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5" t="2897" r="5229" b="7932"/>
          <a:stretch/>
        </p:blipFill>
        <p:spPr>
          <a:xfrm rot="10800000">
            <a:off x="5247234" y="2307346"/>
            <a:ext cx="2566221" cy="40605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Textové pole 1">
            <a:extLst>
              <a:ext uri="{FF2B5EF4-FFF2-40B4-BE49-F238E27FC236}">
                <a16:creationId xmlns:a16="http://schemas.microsoft.com/office/drawing/2014/main" id="{13A24388-1DDD-1E12-B750-10242197CDF8}"/>
              </a:ext>
            </a:extLst>
          </p:cNvPr>
          <p:cNvSpPr txBox="1"/>
          <p:nvPr/>
        </p:nvSpPr>
        <p:spPr>
          <a:xfrm>
            <a:off x="5247234" y="6394787"/>
            <a:ext cx="2566222" cy="41216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100" b="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Vrstevnicový plán zbytků hradu (Plaček 2001, 198) </a:t>
            </a:r>
          </a:p>
        </p:txBody>
      </p:sp>
    </p:spTree>
    <p:extLst>
      <p:ext uri="{BB962C8B-B14F-4D97-AF65-F5344CB8AC3E}">
        <p14:creationId xmlns:p14="http://schemas.microsoft.com/office/powerpoint/2010/main" val="171363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CB93D-3100-4EE5-47E5-B74DC585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567" y="7142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588A42"/>
                </a:solidFill>
              </a:rPr>
              <a:t>Indikační skica katastru vsi Podhoří </a:t>
            </a:r>
            <a:r>
              <a:rPr lang="cs-CZ" sz="2000" dirty="0"/>
              <a:t>(něm. </a:t>
            </a:r>
            <a:r>
              <a:rPr lang="cs-CZ" sz="2000" dirty="0" err="1"/>
              <a:t>Podhorn</a:t>
            </a:r>
            <a:r>
              <a:rPr lang="cs-CZ" sz="2000" dirty="0"/>
              <a:t>, r. 1830, MOR197718300)</a:t>
            </a:r>
            <a:endParaRPr lang="cs-CZ" sz="2400" dirty="0"/>
          </a:p>
        </p:txBody>
      </p:sp>
      <p:pic>
        <p:nvPicPr>
          <p:cNvPr id="9" name="Obrázek 8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DB1D59FD-3653-CCBB-C8EF-A111D82F4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5"/>
          <a:stretch/>
        </p:blipFill>
        <p:spPr>
          <a:xfrm>
            <a:off x="591249" y="1169419"/>
            <a:ext cx="5395892" cy="4918891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822DA300-AA25-E405-E549-27E2D09B5334}"/>
              </a:ext>
            </a:extLst>
          </p:cNvPr>
          <p:cNvCxnSpPr>
            <a:cxnSpLocks/>
          </p:cNvCxnSpPr>
          <p:nvPr/>
        </p:nvCxnSpPr>
        <p:spPr>
          <a:xfrm>
            <a:off x="-141515" y="5399315"/>
            <a:ext cx="1152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5" name="Obrázek 14" descr="Obsah obrázku text, mapa, dopis, umění&#10;&#10;Popis byl vytvořen automaticky">
            <a:extLst>
              <a:ext uri="{FF2B5EF4-FFF2-40B4-BE49-F238E27FC236}">
                <a16:creationId xmlns:a16="http://schemas.microsoft.com/office/drawing/2014/main" id="{A0559DAF-0344-65A4-225A-8D880F523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73"/>
          <a:stretch/>
        </p:blipFill>
        <p:spPr>
          <a:xfrm>
            <a:off x="6719905" y="1527143"/>
            <a:ext cx="4633891" cy="4203442"/>
          </a:xfrm>
          <a:prstGeom prst="rect">
            <a:avLst/>
          </a:prstGeom>
        </p:spPr>
      </p:pic>
      <p:sp>
        <p:nvSpPr>
          <p:cNvPr id="16" name="Textové pole 1">
            <a:extLst>
              <a:ext uri="{FF2B5EF4-FFF2-40B4-BE49-F238E27FC236}">
                <a16:creationId xmlns:a16="http://schemas.microsoft.com/office/drawing/2014/main" id="{8AC7F7C2-3A24-A88F-1E20-696EBE8F2AD2}"/>
              </a:ext>
            </a:extLst>
          </p:cNvPr>
          <p:cNvSpPr txBox="1"/>
          <p:nvPr/>
        </p:nvSpPr>
        <p:spPr>
          <a:xfrm>
            <a:off x="6719905" y="1332705"/>
            <a:ext cx="2566222" cy="19443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050" i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Vojenské mapování </a:t>
            </a:r>
            <a:endParaRPr lang="cs-CZ" sz="1050" b="0" i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3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CB93D-3100-4EE5-47E5-B74DC585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39" y="231648"/>
            <a:ext cx="7117547" cy="708159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588A42"/>
                </a:solidFill>
              </a:rPr>
              <a:t>Archivní ortofoto </a:t>
            </a:r>
            <a:r>
              <a:rPr lang="cs-CZ" sz="2000" dirty="0"/>
              <a:t>(něm. </a:t>
            </a:r>
            <a:r>
              <a:rPr lang="cs-CZ" sz="2000" dirty="0" err="1"/>
              <a:t>Podhorn</a:t>
            </a:r>
            <a:r>
              <a:rPr lang="cs-CZ" sz="2000" dirty="0"/>
              <a:t>, r. 1830, MOR197718300)</a:t>
            </a:r>
            <a:endParaRPr lang="cs-CZ" sz="24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7BCE21A-BFBD-40B7-408E-6687198E80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97" r="21907"/>
          <a:stretch/>
        </p:blipFill>
        <p:spPr>
          <a:xfrm>
            <a:off x="146099" y="1198016"/>
            <a:ext cx="3940104" cy="4527870"/>
          </a:xfrm>
          <a:prstGeom prst="rect">
            <a:avLst/>
          </a:prstGeom>
        </p:spPr>
      </p:pic>
      <p:sp>
        <p:nvSpPr>
          <p:cNvPr id="11" name="Textové pole 1">
            <a:extLst>
              <a:ext uri="{FF2B5EF4-FFF2-40B4-BE49-F238E27FC236}">
                <a16:creationId xmlns:a16="http://schemas.microsoft.com/office/drawing/2014/main" id="{29062C75-D57C-7A84-B848-85DC9B6A61EA}"/>
              </a:ext>
            </a:extLst>
          </p:cNvPr>
          <p:cNvSpPr txBox="1"/>
          <p:nvPr/>
        </p:nvSpPr>
        <p:spPr>
          <a:xfrm>
            <a:off x="146099" y="5778012"/>
            <a:ext cx="2566222" cy="41216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200" i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1947</a:t>
            </a:r>
            <a:endParaRPr lang="cs-CZ" sz="1200" b="0" i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C2A7F22-6398-128B-66B9-5839593A4B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95" r="5515"/>
          <a:stretch/>
        </p:blipFill>
        <p:spPr>
          <a:xfrm>
            <a:off x="4216541" y="1198016"/>
            <a:ext cx="3793996" cy="4527870"/>
          </a:xfrm>
          <a:prstGeom prst="rect">
            <a:avLst/>
          </a:prstGeom>
        </p:spPr>
      </p:pic>
      <p:sp>
        <p:nvSpPr>
          <p:cNvPr id="15" name="Textové pole 1">
            <a:extLst>
              <a:ext uri="{FF2B5EF4-FFF2-40B4-BE49-F238E27FC236}">
                <a16:creationId xmlns:a16="http://schemas.microsoft.com/office/drawing/2014/main" id="{95352035-7032-28CB-1081-891E26E276FE}"/>
              </a:ext>
            </a:extLst>
          </p:cNvPr>
          <p:cNvSpPr txBox="1"/>
          <p:nvPr/>
        </p:nvSpPr>
        <p:spPr>
          <a:xfrm>
            <a:off x="4226373" y="5778012"/>
            <a:ext cx="2566222" cy="41216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200" i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1958</a:t>
            </a:r>
            <a:endParaRPr lang="cs-CZ" sz="1200" b="0" i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E34621D-142D-48A9-B0FD-EEDE5BFC67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92" r="23430"/>
          <a:stretch/>
        </p:blipFill>
        <p:spPr>
          <a:xfrm>
            <a:off x="8140875" y="1198016"/>
            <a:ext cx="3940104" cy="4536635"/>
          </a:xfrm>
          <a:prstGeom prst="rect">
            <a:avLst/>
          </a:prstGeom>
        </p:spPr>
      </p:pic>
      <p:sp>
        <p:nvSpPr>
          <p:cNvPr id="18" name="Textové pole 1">
            <a:extLst>
              <a:ext uri="{FF2B5EF4-FFF2-40B4-BE49-F238E27FC236}">
                <a16:creationId xmlns:a16="http://schemas.microsoft.com/office/drawing/2014/main" id="{85BAE2AC-FE6B-2DD2-2CE6-A0433CE22871}"/>
              </a:ext>
            </a:extLst>
          </p:cNvPr>
          <p:cNvSpPr txBox="1"/>
          <p:nvPr/>
        </p:nvSpPr>
        <p:spPr>
          <a:xfrm>
            <a:off x="8140875" y="5777267"/>
            <a:ext cx="2566222" cy="41216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200" i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cs-CZ" sz="1200" b="0" i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F02A8B01-9D3A-1BF0-26C7-87E1D76FEEEE}"/>
              </a:ext>
            </a:extLst>
          </p:cNvPr>
          <p:cNvCxnSpPr>
            <a:cxnSpLocks/>
          </p:cNvCxnSpPr>
          <p:nvPr/>
        </p:nvCxnSpPr>
        <p:spPr>
          <a:xfrm flipV="1">
            <a:off x="208539" y="4441372"/>
            <a:ext cx="1089560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4E0600A3-8D76-0A9B-5596-D24829CCDE70}"/>
              </a:ext>
            </a:extLst>
          </p:cNvPr>
          <p:cNvCxnSpPr>
            <a:cxnSpLocks/>
          </p:cNvCxnSpPr>
          <p:nvPr/>
        </p:nvCxnSpPr>
        <p:spPr>
          <a:xfrm>
            <a:off x="4226373" y="4724401"/>
            <a:ext cx="1152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29DBD244-8445-2254-8549-80DD0A57465C}"/>
              </a:ext>
            </a:extLst>
          </p:cNvPr>
          <p:cNvCxnSpPr>
            <a:cxnSpLocks/>
          </p:cNvCxnSpPr>
          <p:nvPr/>
        </p:nvCxnSpPr>
        <p:spPr>
          <a:xfrm>
            <a:off x="8284029" y="4441373"/>
            <a:ext cx="7927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35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CCB93D-3100-4EE5-47E5-B74DC5853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588A42"/>
                </a:solidFill>
              </a:rPr>
              <a:t>Digitální model terénu</a:t>
            </a:r>
          </a:p>
        </p:txBody>
      </p:sp>
      <p:sp>
        <p:nvSpPr>
          <p:cNvPr id="5" name="Textové pole 1">
            <a:extLst>
              <a:ext uri="{FF2B5EF4-FFF2-40B4-BE49-F238E27FC236}">
                <a16:creationId xmlns:a16="http://schemas.microsoft.com/office/drawing/2014/main" id="{C90EB7D5-184E-6658-9A21-9BA5E77CE3C2}"/>
              </a:ext>
            </a:extLst>
          </p:cNvPr>
          <p:cNvSpPr txBox="1"/>
          <p:nvPr/>
        </p:nvSpPr>
        <p:spPr>
          <a:xfrm>
            <a:off x="6672943" y="1685700"/>
            <a:ext cx="3722914" cy="320198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b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Zřícenina hradu </a:t>
            </a:r>
            <a:r>
              <a:rPr lang="cs-CZ" b="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Drahotuš</a:t>
            </a:r>
            <a:r>
              <a:rPr lang="cs-CZ" b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viditelná na </a:t>
            </a:r>
            <a:r>
              <a:rPr lang="cs-CZ" b="0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LiDARových</a:t>
            </a:r>
            <a:r>
              <a:rPr lang="cs-CZ" b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snímcích: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cs-CZ" b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hradní jádro</a:t>
            </a:r>
            <a:endParaRPr lang="cs-CZ" dirty="0"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b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a 3. – předsunutá opevnění</a:t>
            </a:r>
            <a:endParaRPr lang="cs-CZ" dirty="0"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b="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šíjová bašta.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– příjezdová cesta</a:t>
            </a:r>
            <a:endParaRPr lang="cs-CZ" b="0" dirty="0"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skica, mapa, text, umění&#10;&#10;Popis byl vytvořen automaticky">
            <a:extLst>
              <a:ext uri="{FF2B5EF4-FFF2-40B4-BE49-F238E27FC236}">
                <a16:creationId xmlns:a16="http://schemas.microsoft.com/office/drawing/2014/main" id="{5212D05C-D4A6-2725-3B91-57568BDCF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6"/>
          <a:stretch/>
        </p:blipFill>
        <p:spPr>
          <a:xfrm>
            <a:off x="1643743" y="1690688"/>
            <a:ext cx="4865914" cy="435928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830C653-9F52-3E44-B60E-95CE322BF91F}"/>
              </a:ext>
            </a:extLst>
          </p:cNvPr>
          <p:cNvSpPr txBox="1"/>
          <p:nvPr/>
        </p:nvSpPr>
        <p:spPr>
          <a:xfrm>
            <a:off x="3690257" y="3685664"/>
            <a:ext cx="500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4632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AFB02-D6AC-3BC2-C102-3EDD4B670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588A42"/>
                </a:solidFill>
              </a:rPr>
              <a:t>Literatura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BBCC1E-50AB-81C9-985B-DEE571A8F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i="1" kern="100" dirty="0" err="1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Bolina</a:t>
            </a:r>
            <a:r>
              <a:rPr lang="cs-CZ" sz="1800" i="1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P. 1988:</a:t>
            </a:r>
            <a:r>
              <a:rPr lang="cs-CZ" sz="1800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Jádro drahotušského hradu. In: Sborník kruhu přátel Muzea hlavního města Prahy: 100 let Společnosti přátel starožitností, č. 1, 157-167. Praha.</a:t>
            </a:r>
            <a:endParaRPr lang="cs-CZ" sz="1800" i="1" kern="100" dirty="0"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i="1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Plaček, M. 2001: </a:t>
            </a:r>
            <a:r>
              <a:rPr lang="cs-CZ" sz="1800" kern="100" dirty="0"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Ilustrovaná encyklopedie moravských hradů, hrádků a tvrzí. Praha.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43015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345</Words>
  <Application>Microsoft Office PowerPoint</Application>
  <PresentationFormat>Širokoúhlá obrazovka</PresentationFormat>
  <Paragraphs>39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Cambria</vt:lpstr>
      <vt:lpstr>Motiv Office</vt:lpstr>
      <vt:lpstr>Zřicenina hradu Drahotuš</vt:lpstr>
      <vt:lpstr>Historický kontext</vt:lpstr>
      <vt:lpstr>Indikační skica katastru vsi Podhoří (něm. Podhorn, r. 1830, MOR197718300)</vt:lpstr>
      <vt:lpstr>Archivní ortofoto (něm. Podhorn, r. 1830, MOR197718300)</vt:lpstr>
      <vt:lpstr>Digitální model terénu</vt:lpstr>
      <vt:lpstr>Literatura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Natálie Šnejdrlová</dc:creator>
  <cp:lastModifiedBy>Natálie Šnejdrlová</cp:lastModifiedBy>
  <cp:revision>1</cp:revision>
  <dcterms:created xsi:type="dcterms:W3CDTF">2024-10-07T14:54:11Z</dcterms:created>
  <dcterms:modified xsi:type="dcterms:W3CDTF">2024-10-07T15:52:26Z</dcterms:modified>
</cp:coreProperties>
</file>