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60" r:id="rId3"/>
    <p:sldId id="261" r:id="rId4"/>
    <p:sldId id="262" r:id="rId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48A0B-DE48-4F12-B77A-C568483CB1AF}" type="datetimeFigureOut">
              <a:rPr lang="cs-CZ" smtClean="0"/>
              <a:t>17.09.2024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5738D7-54EB-4FC5-A384-B7A5253819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2245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B4311-0150-4ED3-A5A0-87B23EC9A43C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280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B4311-0150-4ED3-A5A0-87B23EC9A43C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8121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B4311-0150-4ED3-A5A0-87B23EC9A43C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7744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B4311-0150-4ED3-A5A0-87B23EC9A43C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7974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86914D-7B65-60BF-8799-3EE993A203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BB96F9C-4DEC-64A2-5DF2-B0DF981D69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E5E8E4B-D95C-36D5-7442-22C21A2F2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32315-8CEB-41F5-A088-9F269DFB65EB}" type="datetimeFigureOut">
              <a:rPr lang="cs-CZ" smtClean="0"/>
              <a:t>17.09.2024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47CC779-DFAB-D96C-835B-83298A0F8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F6A6A40-F893-75C1-7B7F-96144494C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D0389-3DA4-4045-BBAF-A6C2012DBD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0915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633C7A-A28E-5CFE-1EBB-1F9772911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576340D-B3F9-2DAA-B5B0-D0C55334E5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2E511EA-60CD-C8A8-4A75-CEDF65C5C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32315-8CEB-41F5-A088-9F269DFB65EB}" type="datetimeFigureOut">
              <a:rPr lang="cs-CZ" smtClean="0"/>
              <a:t>17.09.2024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4986E8F-33E2-628C-D820-FFCF66A1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97E2636-4BD8-AF17-6CCA-989E09D9B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D0389-3DA4-4045-BBAF-A6C2012DBD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3718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5FDAC08-E010-A166-C7C3-2FD336F091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48C8E45-C16A-C3FA-606B-740EA3A47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4C996C3-3FFB-35DF-9392-890248D38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32315-8CEB-41F5-A088-9F269DFB65EB}" type="datetimeFigureOut">
              <a:rPr lang="cs-CZ" smtClean="0"/>
              <a:t>17.09.2024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4D4F0B3-920A-36B9-59B1-AE56523E3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4F56F89-C564-D0EA-7814-5CF44FFD3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D0389-3DA4-4045-BBAF-A6C2012DBD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7992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32DF36-6419-49D5-C00F-BB81F3E64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C5C67D-CC0A-4148-A381-D6BA7A2C9F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D287D1B-37E3-1EE8-1AD7-9DF42229F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32315-8CEB-41F5-A088-9F269DFB65EB}" type="datetimeFigureOut">
              <a:rPr lang="cs-CZ" smtClean="0"/>
              <a:t>17.09.2024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84D47E0-A760-8478-C763-78895D02B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F188EA8-43F5-FE2D-345F-F8BABF446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D0389-3DA4-4045-BBAF-A6C2012DBD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9471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A9D9EF-0F74-34A0-E822-66405C563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9E8C792-B2F3-51AD-78A0-B21303D33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EAF69DF-F43A-2B82-CEB3-DDC9BD482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32315-8CEB-41F5-A088-9F269DFB65EB}" type="datetimeFigureOut">
              <a:rPr lang="cs-CZ" smtClean="0"/>
              <a:t>17.09.2024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B7C2C9F-29EF-942E-B885-390EF5498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5212AEA-14CC-386A-5D0D-7215725FD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D0389-3DA4-4045-BBAF-A6C2012DBD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2862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169A02-7BD7-384B-FAF5-D5FF8B2C3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64F89B-4EC8-3B92-7940-8E8C7C9454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ACBA0AE-BA93-9211-3B7E-92D48138E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5F75DB9-E9FB-FF78-5DCD-674B45E19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32315-8CEB-41F5-A088-9F269DFB65EB}" type="datetimeFigureOut">
              <a:rPr lang="cs-CZ" smtClean="0"/>
              <a:t>17.09.2024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7BBD90B-6F59-1506-BDF9-0E705D92F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2774AB2-50AB-C282-C42E-AEC318495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D0389-3DA4-4045-BBAF-A6C2012DBD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9780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46685B-E1CA-98E7-3C90-3FC73C308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F7D8A48-A45A-5108-4045-10262C878A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62A457C-0B8D-D4A6-8C3E-13672E0F10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D8F0F0F-A390-5BC8-4233-16835A65CD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1FDDD0F-068E-7EB9-0DE1-FB63571C86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56236CC-B048-8564-E914-9EA8B56F4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32315-8CEB-41F5-A088-9F269DFB65EB}" type="datetimeFigureOut">
              <a:rPr lang="cs-CZ" smtClean="0"/>
              <a:t>17.09.2024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C45D599-8D10-17FE-6D6D-8B514681B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C61432F-FF5C-BDF7-0FB4-9BB963051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D0389-3DA4-4045-BBAF-A6C2012DBD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7262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CFB5A-466D-B59D-AD2D-C429514E8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A1001BE-1C99-F96E-B6A3-F8478D313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32315-8CEB-41F5-A088-9F269DFB65EB}" type="datetimeFigureOut">
              <a:rPr lang="cs-CZ" smtClean="0"/>
              <a:t>17.09.2024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E801CD7-AB64-9B64-7C21-D429E77D8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8761F67-CB94-6C18-0EF2-86EA0DAD6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D0389-3DA4-4045-BBAF-A6C2012DBD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6734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91C4073-56BB-E19C-2CC3-8A8255A58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32315-8CEB-41F5-A088-9F269DFB65EB}" type="datetimeFigureOut">
              <a:rPr lang="cs-CZ" smtClean="0"/>
              <a:t>17.09.2024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DAD5979-2379-6599-6946-F8322D881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5190A82-300B-BD71-42E3-249814AA8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D0389-3DA4-4045-BBAF-A6C2012DBD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2273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6116C7-E70C-6ABA-6576-486E358ED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79D132-C32B-ED7C-F396-0E822F7F2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5D2DA9F-DE24-F33B-80A1-7439F96FCD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D256E7A-5FB9-5FFA-20E8-DBDF83A01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32315-8CEB-41F5-A088-9F269DFB65EB}" type="datetimeFigureOut">
              <a:rPr lang="cs-CZ" smtClean="0"/>
              <a:t>17.09.2024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F391EFA-3FC6-F56C-EB99-C9ACA9298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68D555E-E155-19F0-97DC-DA54209BF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D0389-3DA4-4045-BBAF-A6C2012DBD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8189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6CF308-E9E7-8A65-50FA-11DC5DF81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693DB54-2A86-C8CA-B6CE-C63934251B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2A88E99-682B-A4E2-1659-4F0B623AC4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48E5F73-25BE-B0B7-285C-3FD1C1631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32315-8CEB-41F5-A088-9F269DFB65EB}" type="datetimeFigureOut">
              <a:rPr lang="cs-CZ" smtClean="0"/>
              <a:t>17.09.2024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746C267-3B97-7F89-FCEC-544421212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70AEF31-0414-3842-E669-0089A57FC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D0389-3DA4-4045-BBAF-A6C2012DBD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4251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A50BD8D-B3F2-1C9F-D8C3-05513550A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C1AAADF-9AD8-942F-F481-55FCA7C0FF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0D792D3-2666-1A64-FBCA-72336163D8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432315-8CEB-41F5-A088-9F269DFB65EB}" type="datetimeFigureOut">
              <a:rPr lang="cs-CZ" smtClean="0"/>
              <a:t>17.09.2024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611F485-C3E2-9B66-AB91-A954BB7430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543FD66-6EC2-DEBD-E925-45CAEC4C3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5D0389-3DA4-4045-BBAF-A6C2012DBD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9284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ha.fsv.cvut.cz/index.php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28206" y="347300"/>
            <a:ext cx="9144000" cy="828357"/>
          </a:xfrm>
        </p:spPr>
        <p:txBody>
          <a:bodyPr>
            <a:normAutofit fontScale="90000"/>
          </a:bodyPr>
          <a:lstStyle/>
          <a:p>
            <a:r>
              <a:rPr lang="cs-CZ" dirty="0"/>
              <a:t>Osnova výuky - témata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1314994"/>
            <a:ext cx="9144000" cy="5294812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cs-CZ" dirty="0"/>
              <a:t>1. Počátek moderní éry - osvícenství, josefinismus, série válek, </a:t>
            </a:r>
            <a:r>
              <a:rPr lang="cs-CZ" dirty="0" err="1"/>
              <a:t>hosp</a:t>
            </a:r>
            <a:r>
              <a:rPr lang="cs-CZ" dirty="0"/>
              <a:t>. a sociální reformy</a:t>
            </a:r>
          </a:p>
          <a:p>
            <a:pPr algn="l"/>
            <a:r>
              <a:rPr lang="cs-CZ" dirty="0"/>
              <a:t>2. Napoleonské války a vídeňský kongres</a:t>
            </a:r>
          </a:p>
          <a:p>
            <a:pPr algn="l"/>
            <a:r>
              <a:rPr lang="cs-CZ" dirty="0"/>
              <a:t>3. Doba předbřeznová – Svatá aliance, Metternich, romantismus a biedermeier, národní obrození, vlastenectví, počátky průmyslové revoluce</a:t>
            </a:r>
          </a:p>
          <a:p>
            <a:pPr algn="l"/>
            <a:r>
              <a:rPr lang="cs-CZ" dirty="0"/>
              <a:t>4. Vše jinak - revoluce 1848 a její význam a důsledky, společnost v pohybu, Bach</a:t>
            </a:r>
          </a:p>
          <a:p>
            <a:pPr algn="l"/>
            <a:r>
              <a:rPr lang="cs-CZ" dirty="0"/>
              <a:t>5. Zlatá éra monarchie – rakousko-uherské vyrovnání, prosincová ústava, česká politika a společnost, myšlenkové proudy, hospodářský rozmach, vztah Čechů a Němců, Belle </a:t>
            </a:r>
            <a:r>
              <a:rPr lang="cs-CZ" dirty="0" err="1"/>
              <a:t>époque</a:t>
            </a:r>
            <a:endParaRPr lang="cs-CZ" dirty="0"/>
          </a:p>
          <a:p>
            <a:pPr algn="l"/>
            <a:r>
              <a:rPr lang="cs-CZ" dirty="0"/>
              <a:t>6. Konec iluzí - Velká válka, co jí předcházelo a co přinesla, život v zázemí, TGM a jiní, vznik Československa</a:t>
            </a:r>
          </a:p>
          <a:p>
            <a:pPr algn="l"/>
            <a:r>
              <a:rPr lang="cs-CZ" dirty="0"/>
              <a:t>7. První republika - politika vnitřní i vnější, hospodářství, kultura, Češi, Němci a cesta k Mnichovu</a:t>
            </a:r>
          </a:p>
          <a:p>
            <a:pPr algn="l"/>
            <a:r>
              <a:rPr lang="cs-CZ" dirty="0"/>
              <a:t>8. Druhá světová válka - protektorát, Slovensko, domácí a zahraniční odboj, každodenní život, osvobození</a:t>
            </a:r>
          </a:p>
          <a:p>
            <a:pPr algn="l"/>
            <a:r>
              <a:rPr lang="cs-CZ" dirty="0"/>
              <a:t>9. Nové pořádky - poválečné Československo, únor 1948, stalinismus, procesy, „nová“ společnost, fenomén 60. let v různých kontextech, srpen 1968</a:t>
            </a:r>
          </a:p>
          <a:p>
            <a:pPr algn="l"/>
            <a:r>
              <a:rPr lang="cs-CZ" dirty="0"/>
              <a:t>10. Normalizace, bezčasí, komunisté, neangažovaná většina, underground, listopad 1989</a:t>
            </a:r>
          </a:p>
        </p:txBody>
      </p:sp>
    </p:spTree>
    <p:extLst>
      <p:ext uri="{BB962C8B-B14F-4D97-AF65-F5344CB8AC3E}">
        <p14:creationId xmlns:p14="http://schemas.microsoft.com/office/powerpoint/2010/main" val="3717502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Struktura přednášky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Dvě části: „teoretické velké dějiny“ a „encyklopedické malé dějiny “</a:t>
            </a:r>
          </a:p>
          <a:p>
            <a:endParaRPr lang="cs-CZ" dirty="0"/>
          </a:p>
          <a:p>
            <a:r>
              <a:rPr lang="cs-CZ" dirty="0"/>
              <a:t>„Malé dějiny“ – dopad velkých dějin na konkrétních příkladech, zajímavé fenomény, výjimečné (avšak nepříliš známé) osobnosti</a:t>
            </a:r>
          </a:p>
          <a:p>
            <a:endParaRPr lang="cs-CZ" dirty="0"/>
          </a:p>
          <a:p>
            <a:r>
              <a:rPr lang="cs-CZ" dirty="0"/>
              <a:t>HG rozměr, ukotvení historických událostí v prostoru, proměna životního prostoru – využití dobových a historických (rekonstrukčních) map</a:t>
            </a:r>
          </a:p>
          <a:p>
            <a:r>
              <a:rPr lang="cs-CZ" dirty="0"/>
              <a:t>Ukázka dobových dokumentů, diskuze nad nimi (podle časových možností)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4409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Literatura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9823" y="1477282"/>
            <a:ext cx="10515600" cy="2563495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HLAVAČKA, Milan. </a:t>
            </a:r>
            <a:r>
              <a:rPr lang="cs-CZ" i="1" dirty="0"/>
              <a:t>Dějepis pro gymnázia a střední školy</a:t>
            </a:r>
            <a:r>
              <a:rPr lang="cs-CZ" dirty="0"/>
              <a:t>. 3. díl – novověk. Praha 2001 (nebo aktualizovaná vydání)</a:t>
            </a:r>
          </a:p>
          <a:p>
            <a:r>
              <a:rPr lang="cs-CZ" dirty="0"/>
              <a:t>KUKLÍK, Jan. </a:t>
            </a:r>
            <a:r>
              <a:rPr lang="cs-CZ" i="1" dirty="0"/>
              <a:t>Dějepis pro gymnázia a střední školy</a:t>
            </a:r>
            <a:r>
              <a:rPr lang="cs-CZ" dirty="0"/>
              <a:t>. 4. díl – nejnovější dějiny. Praha 2002 (nebo aktualizovaná vydání)</a:t>
            </a:r>
          </a:p>
          <a:p>
            <a:r>
              <a:rPr lang="cs-CZ" i="1" dirty="0"/>
              <a:t>Dějiny zemí koruny české</a:t>
            </a:r>
            <a:r>
              <a:rPr lang="cs-CZ" dirty="0"/>
              <a:t>, sv. II. Praha/Litomyšl 1992 (nebo aktualizovaná vydání)</a:t>
            </a:r>
          </a:p>
          <a:p>
            <a:r>
              <a:rPr lang="cs-CZ" dirty="0"/>
              <a:t>Eva SEMOTANOVÁ – Jiří CAJTHAML a kol. </a:t>
            </a:r>
            <a:r>
              <a:rPr lang="cs-CZ" i="1" dirty="0"/>
              <a:t>Akademický atlas českých dějin</a:t>
            </a:r>
            <a:r>
              <a:rPr lang="cs-CZ" dirty="0"/>
              <a:t>. Praha 2014 </a:t>
            </a:r>
          </a:p>
          <a:p>
            <a:r>
              <a:rPr lang="cs-CZ" dirty="0"/>
              <a:t>Český historický atlas </a:t>
            </a:r>
            <a:r>
              <a:rPr lang="cs-CZ" u="sng" dirty="0">
                <a:hlinkClick r:id="rId3"/>
              </a:rPr>
              <a:t>https://cha.fsv.cvut.cz/index.php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3702" y="4449964"/>
            <a:ext cx="1502492" cy="224285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215" y="4449964"/>
            <a:ext cx="1577389" cy="224285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5198" y="4451826"/>
            <a:ext cx="1543467" cy="224285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7259" y="4449964"/>
            <a:ext cx="1465482" cy="224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059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6722"/>
          </a:xfrm>
        </p:spPr>
        <p:txBody>
          <a:bodyPr/>
          <a:lstStyle/>
          <a:p>
            <a:pPr algn="ctr"/>
            <a:r>
              <a:rPr lang="cs-CZ" dirty="0"/>
              <a:t>Další literatura a zdroje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60" y="1540695"/>
            <a:ext cx="10515600" cy="2522678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Velké dějiny Zemí Koruny české – nakl. Paseka (příslušné svazky)</a:t>
            </a:r>
          </a:p>
          <a:p>
            <a:r>
              <a:rPr lang="cs-CZ" dirty="0"/>
              <a:t>MÜLLER, Helmut M a kol. </a:t>
            </a:r>
            <a:r>
              <a:rPr lang="cs-CZ" i="1" dirty="0"/>
              <a:t>Dějiny Německa</a:t>
            </a:r>
            <a:r>
              <a:rPr lang="cs-CZ" dirty="0"/>
              <a:t>. Praha: Nakladatelství Lidové noviny, 1995 (překlad z originálu)</a:t>
            </a:r>
          </a:p>
          <a:p>
            <a:r>
              <a:rPr lang="cs-CZ" dirty="0"/>
              <a:t>VEBER, Václav a kol. </a:t>
            </a:r>
            <a:r>
              <a:rPr lang="cs-CZ" i="1" dirty="0"/>
              <a:t>Dějiny Rakouska</a:t>
            </a:r>
            <a:r>
              <a:rPr lang="cs-CZ" dirty="0"/>
              <a:t>. Praha: Nakladatelství Lidové noviny, 2009 (původní dílo)</a:t>
            </a:r>
          </a:p>
          <a:p>
            <a:r>
              <a:rPr lang="cs-CZ" dirty="0"/>
              <a:t>HORA-HOŘEJŠ, Petr. </a:t>
            </a:r>
            <a:r>
              <a:rPr lang="cs-CZ" i="1" dirty="0"/>
              <a:t>Toulky českou minulostí</a:t>
            </a:r>
            <a:r>
              <a:rPr lang="cs-CZ" dirty="0"/>
              <a:t>. Praha, 1996</a:t>
            </a:r>
          </a:p>
          <a:p>
            <a:r>
              <a:rPr lang="cs-CZ" i="1" dirty="0"/>
              <a:t>České země v evropských dějinách</a:t>
            </a:r>
            <a:r>
              <a:rPr lang="cs-CZ" dirty="0"/>
              <a:t>, sv. III-IV. Praha/Litomyšl 2006.</a:t>
            </a:r>
          </a:p>
          <a:p>
            <a:r>
              <a:rPr lang="cs-CZ" i="1" dirty="0"/>
              <a:t>Kronika českých zemí</a:t>
            </a:r>
            <a:r>
              <a:rPr lang="cs-CZ" dirty="0"/>
              <a:t>. Praha 2012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6814" y="4345402"/>
            <a:ext cx="1656986" cy="228760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9635" y="4358585"/>
            <a:ext cx="1813837" cy="233911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4112" y="4345402"/>
            <a:ext cx="1555415" cy="228470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735" y="4348303"/>
            <a:ext cx="1794543" cy="230527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9988" y="4358585"/>
            <a:ext cx="1370274" cy="228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09096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474</Words>
  <Application>Microsoft Office PowerPoint</Application>
  <PresentationFormat>Širokoúhlá obrazovka</PresentationFormat>
  <Paragraphs>35</Paragraphs>
  <Slides>4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Motiv Office</vt:lpstr>
      <vt:lpstr>Osnova výuky - témata</vt:lpstr>
      <vt:lpstr>Struktura přednášky</vt:lpstr>
      <vt:lpstr>Literatura</vt:lpstr>
      <vt:lpstr>Další literatura a 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Aleš Vyskočil</dc:creator>
  <cp:lastModifiedBy>Aleš Vyskočil</cp:lastModifiedBy>
  <cp:revision>1</cp:revision>
  <dcterms:created xsi:type="dcterms:W3CDTF">2024-09-17T08:53:44Z</dcterms:created>
  <dcterms:modified xsi:type="dcterms:W3CDTF">2024-09-17T08:54:23Z</dcterms:modified>
</cp:coreProperties>
</file>