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68"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95356E-397E-4442-80F3-71581031111E}"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E28FAC46-514F-401B-9E83-9D24E43B95F8}">
      <dgm:prSet/>
      <dgm:spPr/>
      <dgm:t>
        <a:bodyPr/>
        <a:lstStyle/>
        <a:p>
          <a:r>
            <a:rPr lang="cs-CZ"/>
            <a:t>Participium prézenta aktiva</a:t>
          </a:r>
          <a:endParaRPr lang="en-US"/>
        </a:p>
      </dgm:t>
    </dgm:pt>
    <dgm:pt modelId="{892043CD-C211-4D49-9D15-FE3E7E641A28}" type="parTrans" cxnId="{641CC054-0F18-4EC4-BF66-6C9E6FA9CB05}">
      <dgm:prSet/>
      <dgm:spPr/>
      <dgm:t>
        <a:bodyPr/>
        <a:lstStyle/>
        <a:p>
          <a:endParaRPr lang="en-US"/>
        </a:p>
      </dgm:t>
    </dgm:pt>
    <dgm:pt modelId="{3613823C-D3EF-4A6A-8FC8-8C7EF9DCBA33}" type="sibTrans" cxnId="{641CC054-0F18-4EC4-BF66-6C9E6FA9CB05}">
      <dgm:prSet/>
      <dgm:spPr/>
      <dgm:t>
        <a:bodyPr/>
        <a:lstStyle/>
        <a:p>
          <a:endParaRPr lang="en-US"/>
        </a:p>
      </dgm:t>
    </dgm:pt>
    <dgm:pt modelId="{F0CB4D90-A069-4827-B194-A0CBB3FC743F}">
      <dgm:prSet/>
      <dgm:spPr/>
      <dgm:t>
        <a:bodyPr/>
        <a:lstStyle/>
        <a:p>
          <a:r>
            <a:rPr lang="cs-CZ"/>
            <a:t>Laudo (1. os. sg. préz. akt) → </a:t>
          </a:r>
          <a:r>
            <a:rPr lang="cs-CZ" b="1"/>
            <a:t>laud</a:t>
          </a:r>
          <a:r>
            <a:rPr lang="cs-CZ"/>
            <a:t>-o → + „ans“→ laudans = chválící</a:t>
          </a:r>
          <a:endParaRPr lang="en-US"/>
        </a:p>
      </dgm:t>
    </dgm:pt>
    <dgm:pt modelId="{6E0F4AB1-3F47-44A5-BA04-3764CF54E75F}" type="parTrans" cxnId="{AA03721B-7CC2-451D-80BB-32714C5A40EB}">
      <dgm:prSet/>
      <dgm:spPr/>
      <dgm:t>
        <a:bodyPr/>
        <a:lstStyle/>
        <a:p>
          <a:endParaRPr lang="en-US"/>
        </a:p>
      </dgm:t>
    </dgm:pt>
    <dgm:pt modelId="{AAB24FDA-98F9-4B31-BDA4-8E5F48FCEF7F}" type="sibTrans" cxnId="{AA03721B-7CC2-451D-80BB-32714C5A40EB}">
      <dgm:prSet/>
      <dgm:spPr/>
      <dgm:t>
        <a:bodyPr/>
        <a:lstStyle/>
        <a:p>
          <a:endParaRPr lang="en-US"/>
        </a:p>
      </dgm:t>
    </dgm:pt>
    <dgm:pt modelId="{CB34B005-EB1B-4694-BC62-FCB9635D4348}">
      <dgm:prSet/>
      <dgm:spPr/>
      <dgm:t>
        <a:bodyPr/>
        <a:lstStyle/>
        <a:p>
          <a:r>
            <a:rPr lang="cs-CZ"/>
            <a:t>Moneo / lego → </a:t>
          </a:r>
          <a:r>
            <a:rPr lang="cs-CZ" b="1"/>
            <a:t>mone</a:t>
          </a:r>
          <a:r>
            <a:rPr lang="cs-CZ"/>
            <a:t>-o / </a:t>
          </a:r>
          <a:r>
            <a:rPr lang="cs-CZ" b="1"/>
            <a:t>leg</a:t>
          </a:r>
          <a:r>
            <a:rPr lang="cs-CZ"/>
            <a:t>-o → + „ens“ → monens, legens = napomínající, čtoucí</a:t>
          </a:r>
          <a:endParaRPr lang="en-US"/>
        </a:p>
      </dgm:t>
    </dgm:pt>
    <dgm:pt modelId="{63062304-7BF5-43AC-8026-8A9E21DE4CC2}" type="parTrans" cxnId="{8AF19AC5-43B0-440B-BEF1-27FA2C50AFB1}">
      <dgm:prSet/>
      <dgm:spPr/>
      <dgm:t>
        <a:bodyPr/>
        <a:lstStyle/>
        <a:p>
          <a:endParaRPr lang="en-US"/>
        </a:p>
      </dgm:t>
    </dgm:pt>
    <dgm:pt modelId="{FD1E7B07-9749-49BA-9C49-6279344E27A6}" type="sibTrans" cxnId="{8AF19AC5-43B0-440B-BEF1-27FA2C50AFB1}">
      <dgm:prSet/>
      <dgm:spPr/>
      <dgm:t>
        <a:bodyPr/>
        <a:lstStyle/>
        <a:p>
          <a:endParaRPr lang="en-US"/>
        </a:p>
      </dgm:t>
    </dgm:pt>
    <dgm:pt modelId="{1DD2A7C0-5ECD-4291-8DA6-7A2C76D905C5}">
      <dgm:prSet/>
      <dgm:spPr/>
      <dgm:t>
        <a:bodyPr/>
        <a:lstStyle/>
        <a:p>
          <a:r>
            <a:rPr lang="cs-CZ"/>
            <a:t>Capio / audio → </a:t>
          </a:r>
          <a:r>
            <a:rPr lang="cs-CZ" b="1"/>
            <a:t>capi</a:t>
          </a:r>
          <a:r>
            <a:rPr lang="cs-CZ"/>
            <a:t>-o / </a:t>
          </a:r>
          <a:r>
            <a:rPr lang="cs-CZ" b="1"/>
            <a:t>audi</a:t>
          </a:r>
          <a:r>
            <a:rPr lang="cs-CZ"/>
            <a:t>-o →+ „ens“→ capiens, audiens = chytající, slyšící</a:t>
          </a:r>
          <a:endParaRPr lang="en-US"/>
        </a:p>
      </dgm:t>
    </dgm:pt>
    <dgm:pt modelId="{446B0605-D1C5-4D2B-9982-C89FB14177C3}" type="parTrans" cxnId="{5231C560-7300-410F-BE52-3C4A0F0A4FA7}">
      <dgm:prSet/>
      <dgm:spPr/>
      <dgm:t>
        <a:bodyPr/>
        <a:lstStyle/>
        <a:p>
          <a:endParaRPr lang="en-US"/>
        </a:p>
      </dgm:t>
    </dgm:pt>
    <dgm:pt modelId="{7AA1C73A-9354-4A3E-982F-6C67A245068B}" type="sibTrans" cxnId="{5231C560-7300-410F-BE52-3C4A0F0A4FA7}">
      <dgm:prSet/>
      <dgm:spPr/>
      <dgm:t>
        <a:bodyPr/>
        <a:lstStyle/>
        <a:p>
          <a:endParaRPr lang="en-US"/>
        </a:p>
      </dgm:t>
    </dgm:pt>
    <dgm:pt modelId="{957E6670-8ADD-4247-B3C1-6BDA8D29E660}">
      <dgm:prSet/>
      <dgm:spPr/>
      <dgm:t>
        <a:bodyPr/>
        <a:lstStyle/>
        <a:p>
          <a:r>
            <a:rPr lang="cs-CZ"/>
            <a:t>Skloňuje se jako </a:t>
          </a:r>
          <a:r>
            <a:rPr lang="cs-CZ" b="1"/>
            <a:t>jednovýchodné adjektivum 3. deklinace </a:t>
          </a:r>
          <a:r>
            <a:rPr lang="cs-CZ"/>
            <a:t>( tj. jako felix, sapiens atd.)</a:t>
          </a:r>
          <a:endParaRPr lang="en-US"/>
        </a:p>
      </dgm:t>
    </dgm:pt>
    <dgm:pt modelId="{83947654-7324-49A5-A2ED-C6AFACCA3E55}" type="parTrans" cxnId="{D12DD602-45C0-438F-9E6D-5B46A2248E20}">
      <dgm:prSet/>
      <dgm:spPr/>
      <dgm:t>
        <a:bodyPr/>
        <a:lstStyle/>
        <a:p>
          <a:endParaRPr lang="en-US"/>
        </a:p>
      </dgm:t>
    </dgm:pt>
    <dgm:pt modelId="{FC1B6D58-2669-40E3-A956-53D03E9FAE02}" type="sibTrans" cxnId="{D12DD602-45C0-438F-9E6D-5B46A2248E20}">
      <dgm:prSet/>
      <dgm:spPr/>
      <dgm:t>
        <a:bodyPr/>
        <a:lstStyle/>
        <a:p>
          <a:endParaRPr lang="en-US"/>
        </a:p>
      </dgm:t>
    </dgm:pt>
    <dgm:pt modelId="{02B3FD38-69C8-4183-A2EB-E90F7CE2901E}">
      <dgm:prSet/>
      <dgm:spPr/>
      <dgm:t>
        <a:bodyPr/>
        <a:lstStyle/>
        <a:p>
          <a:r>
            <a:rPr lang="cs-CZ"/>
            <a:t>Participium perfekta pasiva</a:t>
          </a:r>
          <a:endParaRPr lang="en-US"/>
        </a:p>
      </dgm:t>
    </dgm:pt>
    <dgm:pt modelId="{736F8183-CE9B-407E-BD0A-2BDC9C60A01B}" type="parTrans" cxnId="{72A27EF1-E992-4D65-BB0C-E17C99FE3E44}">
      <dgm:prSet/>
      <dgm:spPr/>
      <dgm:t>
        <a:bodyPr/>
        <a:lstStyle/>
        <a:p>
          <a:endParaRPr lang="en-US"/>
        </a:p>
      </dgm:t>
    </dgm:pt>
    <dgm:pt modelId="{12FFB02D-846E-4D15-BA76-B29B6C995E9E}" type="sibTrans" cxnId="{72A27EF1-E992-4D65-BB0C-E17C99FE3E44}">
      <dgm:prSet/>
      <dgm:spPr/>
      <dgm:t>
        <a:bodyPr/>
        <a:lstStyle/>
        <a:p>
          <a:endParaRPr lang="en-US"/>
        </a:p>
      </dgm:t>
    </dgm:pt>
    <dgm:pt modelId="{2F66C845-44D8-4BAC-AC1E-7FE2112E3F6E}">
      <dgm:prSet/>
      <dgm:spPr/>
      <dgm:t>
        <a:bodyPr/>
        <a:lstStyle/>
        <a:p>
          <a:r>
            <a:rPr lang="cs-CZ"/>
            <a:t>Laudo, are, avi, </a:t>
          </a:r>
          <a:r>
            <a:rPr lang="cs-CZ" b="1"/>
            <a:t>atum </a:t>
          </a:r>
          <a:r>
            <a:rPr lang="cs-CZ"/>
            <a:t>→ </a:t>
          </a:r>
          <a:r>
            <a:rPr lang="cs-CZ" b="1"/>
            <a:t>laudat</a:t>
          </a:r>
          <a:r>
            <a:rPr lang="cs-CZ"/>
            <a:t>-um → + us, a, um (dle rodu) → laudatus, laudata, laudatum = pochválený, pochválená, pochválené</a:t>
          </a:r>
          <a:endParaRPr lang="en-US"/>
        </a:p>
      </dgm:t>
    </dgm:pt>
    <dgm:pt modelId="{F7367CCB-F043-4272-8CDA-CACD0EBEA5F1}" type="parTrans" cxnId="{A720ED84-9E69-488F-B0CB-EE37754B079D}">
      <dgm:prSet/>
      <dgm:spPr/>
      <dgm:t>
        <a:bodyPr/>
        <a:lstStyle/>
        <a:p>
          <a:endParaRPr lang="en-US"/>
        </a:p>
      </dgm:t>
    </dgm:pt>
    <dgm:pt modelId="{1BCB6F73-945E-4CC9-9294-5E7B45EC75C3}" type="sibTrans" cxnId="{A720ED84-9E69-488F-B0CB-EE37754B079D}">
      <dgm:prSet/>
      <dgm:spPr/>
      <dgm:t>
        <a:bodyPr/>
        <a:lstStyle/>
        <a:p>
          <a:endParaRPr lang="en-US"/>
        </a:p>
      </dgm:t>
    </dgm:pt>
    <dgm:pt modelId="{920186BA-118A-4A36-99C5-E807DF21E276}">
      <dgm:prSet/>
      <dgm:spPr/>
      <dgm:t>
        <a:bodyPr/>
        <a:lstStyle/>
        <a:p>
          <a:r>
            <a:rPr lang="cs-CZ"/>
            <a:t>Skloňuje se jako </a:t>
          </a:r>
          <a:r>
            <a:rPr lang="cs-CZ" b="1"/>
            <a:t>adjektva 1. a 2. deklinace  </a:t>
          </a:r>
          <a:r>
            <a:rPr lang="cs-CZ"/>
            <a:t>(tj.  jako bonus, malus atd.)</a:t>
          </a:r>
          <a:endParaRPr lang="en-US"/>
        </a:p>
      </dgm:t>
    </dgm:pt>
    <dgm:pt modelId="{2B9068BC-AA03-4EB1-92E0-A6BE91A23E8F}" type="parTrans" cxnId="{FD41605A-6356-4FAB-B6CE-FC85BF34D695}">
      <dgm:prSet/>
      <dgm:spPr/>
      <dgm:t>
        <a:bodyPr/>
        <a:lstStyle/>
        <a:p>
          <a:endParaRPr lang="en-US"/>
        </a:p>
      </dgm:t>
    </dgm:pt>
    <dgm:pt modelId="{B1C27248-79E5-4A7B-B642-DB76265A0FCC}" type="sibTrans" cxnId="{FD41605A-6356-4FAB-B6CE-FC85BF34D695}">
      <dgm:prSet/>
      <dgm:spPr/>
      <dgm:t>
        <a:bodyPr/>
        <a:lstStyle/>
        <a:p>
          <a:endParaRPr lang="en-US"/>
        </a:p>
      </dgm:t>
    </dgm:pt>
    <dgm:pt modelId="{4D609FFA-1E03-48C2-89A6-01CBB00D04EE}" type="pres">
      <dgm:prSet presAssocID="{9C95356E-397E-4442-80F3-71581031111E}" presName="linear" presStyleCnt="0">
        <dgm:presLayoutVars>
          <dgm:dir/>
          <dgm:animLvl val="lvl"/>
          <dgm:resizeHandles val="exact"/>
        </dgm:presLayoutVars>
      </dgm:prSet>
      <dgm:spPr/>
    </dgm:pt>
    <dgm:pt modelId="{A1A578E6-7644-4ECB-AF58-3883CA321460}" type="pres">
      <dgm:prSet presAssocID="{E28FAC46-514F-401B-9E83-9D24E43B95F8}" presName="parentLin" presStyleCnt="0"/>
      <dgm:spPr/>
    </dgm:pt>
    <dgm:pt modelId="{891779DE-0B7B-4D17-81D5-2CC82C5D44EC}" type="pres">
      <dgm:prSet presAssocID="{E28FAC46-514F-401B-9E83-9D24E43B95F8}" presName="parentLeftMargin" presStyleLbl="node1" presStyleIdx="0" presStyleCnt="2"/>
      <dgm:spPr/>
    </dgm:pt>
    <dgm:pt modelId="{E017015B-AC55-4ECA-86B1-4DBF0B1CD083}" type="pres">
      <dgm:prSet presAssocID="{E28FAC46-514F-401B-9E83-9D24E43B95F8}" presName="parentText" presStyleLbl="node1" presStyleIdx="0" presStyleCnt="2">
        <dgm:presLayoutVars>
          <dgm:chMax val="0"/>
          <dgm:bulletEnabled val="1"/>
        </dgm:presLayoutVars>
      </dgm:prSet>
      <dgm:spPr/>
    </dgm:pt>
    <dgm:pt modelId="{69649BE5-3670-4485-8F04-34829D19A965}" type="pres">
      <dgm:prSet presAssocID="{E28FAC46-514F-401B-9E83-9D24E43B95F8}" presName="negativeSpace" presStyleCnt="0"/>
      <dgm:spPr/>
    </dgm:pt>
    <dgm:pt modelId="{00C66511-A259-41D4-905B-9E69870B1AD2}" type="pres">
      <dgm:prSet presAssocID="{E28FAC46-514F-401B-9E83-9D24E43B95F8}" presName="childText" presStyleLbl="conFgAcc1" presStyleIdx="0" presStyleCnt="2">
        <dgm:presLayoutVars>
          <dgm:bulletEnabled val="1"/>
        </dgm:presLayoutVars>
      </dgm:prSet>
      <dgm:spPr/>
    </dgm:pt>
    <dgm:pt modelId="{C7C62D2C-FDEF-40C2-895E-F2514E411358}" type="pres">
      <dgm:prSet presAssocID="{3613823C-D3EF-4A6A-8FC8-8C7EF9DCBA33}" presName="spaceBetweenRectangles" presStyleCnt="0"/>
      <dgm:spPr/>
    </dgm:pt>
    <dgm:pt modelId="{6441741B-61CD-42F5-B5BE-70B0D8325D59}" type="pres">
      <dgm:prSet presAssocID="{02B3FD38-69C8-4183-A2EB-E90F7CE2901E}" presName="parentLin" presStyleCnt="0"/>
      <dgm:spPr/>
    </dgm:pt>
    <dgm:pt modelId="{EF25F491-539A-46B1-8D45-4862DCFD58A4}" type="pres">
      <dgm:prSet presAssocID="{02B3FD38-69C8-4183-A2EB-E90F7CE2901E}" presName="parentLeftMargin" presStyleLbl="node1" presStyleIdx="0" presStyleCnt="2"/>
      <dgm:spPr/>
    </dgm:pt>
    <dgm:pt modelId="{263F1EEF-AB61-4696-AA82-EC8A0B8400E1}" type="pres">
      <dgm:prSet presAssocID="{02B3FD38-69C8-4183-A2EB-E90F7CE2901E}" presName="parentText" presStyleLbl="node1" presStyleIdx="1" presStyleCnt="2">
        <dgm:presLayoutVars>
          <dgm:chMax val="0"/>
          <dgm:bulletEnabled val="1"/>
        </dgm:presLayoutVars>
      </dgm:prSet>
      <dgm:spPr/>
    </dgm:pt>
    <dgm:pt modelId="{FC0F6139-832B-41B9-A360-40171E7F6F5C}" type="pres">
      <dgm:prSet presAssocID="{02B3FD38-69C8-4183-A2EB-E90F7CE2901E}" presName="negativeSpace" presStyleCnt="0"/>
      <dgm:spPr/>
    </dgm:pt>
    <dgm:pt modelId="{DE85C362-E7D5-49E3-877B-6F3707385B02}" type="pres">
      <dgm:prSet presAssocID="{02B3FD38-69C8-4183-A2EB-E90F7CE2901E}" presName="childText" presStyleLbl="conFgAcc1" presStyleIdx="1" presStyleCnt="2">
        <dgm:presLayoutVars>
          <dgm:bulletEnabled val="1"/>
        </dgm:presLayoutVars>
      </dgm:prSet>
      <dgm:spPr/>
    </dgm:pt>
  </dgm:ptLst>
  <dgm:cxnLst>
    <dgm:cxn modelId="{D12DD602-45C0-438F-9E6D-5B46A2248E20}" srcId="{E28FAC46-514F-401B-9E83-9D24E43B95F8}" destId="{957E6670-8ADD-4247-B3C1-6BDA8D29E660}" srcOrd="3" destOrd="0" parTransId="{83947654-7324-49A5-A2ED-C6AFACCA3E55}" sibTransId="{FC1B6D58-2669-40E3-A956-53D03E9FAE02}"/>
    <dgm:cxn modelId="{3D089B07-776C-4C42-9F56-C72ABB45B81A}" type="presOf" srcId="{E28FAC46-514F-401B-9E83-9D24E43B95F8}" destId="{E017015B-AC55-4ECA-86B1-4DBF0B1CD083}" srcOrd="1" destOrd="0" presId="urn:microsoft.com/office/officeart/2005/8/layout/list1"/>
    <dgm:cxn modelId="{F2FF5B10-FE08-4109-A3C8-FBA81B03F6DE}" type="presOf" srcId="{02B3FD38-69C8-4183-A2EB-E90F7CE2901E}" destId="{263F1EEF-AB61-4696-AA82-EC8A0B8400E1}" srcOrd="1" destOrd="0" presId="urn:microsoft.com/office/officeart/2005/8/layout/list1"/>
    <dgm:cxn modelId="{AA03721B-7CC2-451D-80BB-32714C5A40EB}" srcId="{E28FAC46-514F-401B-9E83-9D24E43B95F8}" destId="{F0CB4D90-A069-4827-B194-A0CBB3FC743F}" srcOrd="0" destOrd="0" parTransId="{6E0F4AB1-3F47-44A5-BA04-3764CF54E75F}" sibTransId="{AAB24FDA-98F9-4B31-BDA4-8E5F48FCEF7F}"/>
    <dgm:cxn modelId="{82E6FF2B-4E6F-445C-831B-6E4467B84647}" type="presOf" srcId="{E28FAC46-514F-401B-9E83-9D24E43B95F8}" destId="{891779DE-0B7B-4D17-81D5-2CC82C5D44EC}" srcOrd="0" destOrd="0" presId="urn:microsoft.com/office/officeart/2005/8/layout/list1"/>
    <dgm:cxn modelId="{5231C560-7300-410F-BE52-3C4A0F0A4FA7}" srcId="{E28FAC46-514F-401B-9E83-9D24E43B95F8}" destId="{1DD2A7C0-5ECD-4291-8DA6-7A2C76D905C5}" srcOrd="2" destOrd="0" parTransId="{446B0605-D1C5-4D2B-9982-C89FB14177C3}" sibTransId="{7AA1C73A-9354-4A3E-982F-6C67A245068B}"/>
    <dgm:cxn modelId="{93A8556E-E376-409D-8ED5-9E7D58E74FCB}" type="presOf" srcId="{957E6670-8ADD-4247-B3C1-6BDA8D29E660}" destId="{00C66511-A259-41D4-905B-9E69870B1AD2}" srcOrd="0" destOrd="3" presId="urn:microsoft.com/office/officeart/2005/8/layout/list1"/>
    <dgm:cxn modelId="{641CC054-0F18-4EC4-BF66-6C9E6FA9CB05}" srcId="{9C95356E-397E-4442-80F3-71581031111E}" destId="{E28FAC46-514F-401B-9E83-9D24E43B95F8}" srcOrd="0" destOrd="0" parTransId="{892043CD-C211-4D49-9D15-FE3E7E641A28}" sibTransId="{3613823C-D3EF-4A6A-8FC8-8C7EF9DCBA33}"/>
    <dgm:cxn modelId="{FD41605A-6356-4FAB-B6CE-FC85BF34D695}" srcId="{02B3FD38-69C8-4183-A2EB-E90F7CE2901E}" destId="{920186BA-118A-4A36-99C5-E807DF21E276}" srcOrd="1" destOrd="0" parTransId="{2B9068BC-AA03-4EB1-92E0-A6BE91A23E8F}" sibTransId="{B1C27248-79E5-4A7B-B642-DB76265A0FCC}"/>
    <dgm:cxn modelId="{4F77987A-936C-4ED0-AF63-F9E47030C46C}" type="presOf" srcId="{CB34B005-EB1B-4694-BC62-FCB9635D4348}" destId="{00C66511-A259-41D4-905B-9E69870B1AD2}" srcOrd="0" destOrd="1" presId="urn:microsoft.com/office/officeart/2005/8/layout/list1"/>
    <dgm:cxn modelId="{A720ED84-9E69-488F-B0CB-EE37754B079D}" srcId="{02B3FD38-69C8-4183-A2EB-E90F7CE2901E}" destId="{2F66C845-44D8-4BAC-AC1E-7FE2112E3F6E}" srcOrd="0" destOrd="0" parTransId="{F7367CCB-F043-4272-8CDA-CACD0EBEA5F1}" sibTransId="{1BCB6F73-945E-4CC9-9294-5E7B45EC75C3}"/>
    <dgm:cxn modelId="{8A708D91-8B56-40AB-963E-4988D69D4217}" type="presOf" srcId="{2F66C845-44D8-4BAC-AC1E-7FE2112E3F6E}" destId="{DE85C362-E7D5-49E3-877B-6F3707385B02}" srcOrd="0" destOrd="0" presId="urn:microsoft.com/office/officeart/2005/8/layout/list1"/>
    <dgm:cxn modelId="{EBD04EA7-1BD8-4EF9-9AF5-049C4DE573E5}" type="presOf" srcId="{9C95356E-397E-4442-80F3-71581031111E}" destId="{4D609FFA-1E03-48C2-89A6-01CBB00D04EE}" srcOrd="0" destOrd="0" presId="urn:microsoft.com/office/officeart/2005/8/layout/list1"/>
    <dgm:cxn modelId="{8AF19AC5-43B0-440B-BEF1-27FA2C50AFB1}" srcId="{E28FAC46-514F-401B-9E83-9D24E43B95F8}" destId="{CB34B005-EB1B-4694-BC62-FCB9635D4348}" srcOrd="1" destOrd="0" parTransId="{63062304-7BF5-43AC-8026-8A9E21DE4CC2}" sibTransId="{FD1E7B07-9749-49BA-9C49-6279344E27A6}"/>
    <dgm:cxn modelId="{B9763CC6-AAE2-42FE-9217-82F3404732B1}" type="presOf" srcId="{1DD2A7C0-5ECD-4291-8DA6-7A2C76D905C5}" destId="{00C66511-A259-41D4-905B-9E69870B1AD2}" srcOrd="0" destOrd="2" presId="urn:microsoft.com/office/officeart/2005/8/layout/list1"/>
    <dgm:cxn modelId="{8CE6B7CF-4D3B-4DF0-8BDB-8BF09667FD3F}" type="presOf" srcId="{920186BA-118A-4A36-99C5-E807DF21E276}" destId="{DE85C362-E7D5-49E3-877B-6F3707385B02}" srcOrd="0" destOrd="1" presId="urn:microsoft.com/office/officeart/2005/8/layout/list1"/>
    <dgm:cxn modelId="{56C711D9-0339-41F9-9C48-188C9B9F80E8}" type="presOf" srcId="{F0CB4D90-A069-4827-B194-A0CBB3FC743F}" destId="{00C66511-A259-41D4-905B-9E69870B1AD2}" srcOrd="0" destOrd="0" presId="urn:microsoft.com/office/officeart/2005/8/layout/list1"/>
    <dgm:cxn modelId="{B73AB2EC-1389-423F-8987-E7FDDE17375E}" type="presOf" srcId="{02B3FD38-69C8-4183-A2EB-E90F7CE2901E}" destId="{EF25F491-539A-46B1-8D45-4862DCFD58A4}" srcOrd="0" destOrd="0" presId="urn:microsoft.com/office/officeart/2005/8/layout/list1"/>
    <dgm:cxn modelId="{72A27EF1-E992-4D65-BB0C-E17C99FE3E44}" srcId="{9C95356E-397E-4442-80F3-71581031111E}" destId="{02B3FD38-69C8-4183-A2EB-E90F7CE2901E}" srcOrd="1" destOrd="0" parTransId="{736F8183-CE9B-407E-BD0A-2BDC9C60A01B}" sibTransId="{12FFB02D-846E-4D15-BA76-B29B6C995E9E}"/>
    <dgm:cxn modelId="{9F25A656-75CB-4517-A6CB-32287B1CC767}" type="presParOf" srcId="{4D609FFA-1E03-48C2-89A6-01CBB00D04EE}" destId="{A1A578E6-7644-4ECB-AF58-3883CA321460}" srcOrd="0" destOrd="0" presId="urn:microsoft.com/office/officeart/2005/8/layout/list1"/>
    <dgm:cxn modelId="{EE9A2202-4650-4D9D-AD18-30B309BD3F55}" type="presParOf" srcId="{A1A578E6-7644-4ECB-AF58-3883CA321460}" destId="{891779DE-0B7B-4D17-81D5-2CC82C5D44EC}" srcOrd="0" destOrd="0" presId="urn:microsoft.com/office/officeart/2005/8/layout/list1"/>
    <dgm:cxn modelId="{6414856F-6241-42B8-A1AC-AAD43984CDC2}" type="presParOf" srcId="{A1A578E6-7644-4ECB-AF58-3883CA321460}" destId="{E017015B-AC55-4ECA-86B1-4DBF0B1CD083}" srcOrd="1" destOrd="0" presId="urn:microsoft.com/office/officeart/2005/8/layout/list1"/>
    <dgm:cxn modelId="{9B065FC8-66A9-4A2D-84DA-91EDDA0D00BD}" type="presParOf" srcId="{4D609FFA-1E03-48C2-89A6-01CBB00D04EE}" destId="{69649BE5-3670-4485-8F04-34829D19A965}" srcOrd="1" destOrd="0" presId="urn:microsoft.com/office/officeart/2005/8/layout/list1"/>
    <dgm:cxn modelId="{F1E0722D-5DE4-4D1B-8657-03E6A72AD7CF}" type="presParOf" srcId="{4D609FFA-1E03-48C2-89A6-01CBB00D04EE}" destId="{00C66511-A259-41D4-905B-9E69870B1AD2}" srcOrd="2" destOrd="0" presId="urn:microsoft.com/office/officeart/2005/8/layout/list1"/>
    <dgm:cxn modelId="{AB25CEF8-08AB-41E5-8C2A-90F2AE98DC74}" type="presParOf" srcId="{4D609FFA-1E03-48C2-89A6-01CBB00D04EE}" destId="{C7C62D2C-FDEF-40C2-895E-F2514E411358}" srcOrd="3" destOrd="0" presId="urn:microsoft.com/office/officeart/2005/8/layout/list1"/>
    <dgm:cxn modelId="{A893F9C0-AB1B-4D92-99D4-1EE2E095620B}" type="presParOf" srcId="{4D609FFA-1E03-48C2-89A6-01CBB00D04EE}" destId="{6441741B-61CD-42F5-B5BE-70B0D8325D59}" srcOrd="4" destOrd="0" presId="urn:microsoft.com/office/officeart/2005/8/layout/list1"/>
    <dgm:cxn modelId="{46946085-9E5A-4CC8-86FE-9AB23CD88ADF}" type="presParOf" srcId="{6441741B-61CD-42F5-B5BE-70B0D8325D59}" destId="{EF25F491-539A-46B1-8D45-4862DCFD58A4}" srcOrd="0" destOrd="0" presId="urn:microsoft.com/office/officeart/2005/8/layout/list1"/>
    <dgm:cxn modelId="{F9D9D088-7B31-4D31-BE4B-ABE53783F17A}" type="presParOf" srcId="{6441741B-61CD-42F5-B5BE-70B0D8325D59}" destId="{263F1EEF-AB61-4696-AA82-EC8A0B8400E1}" srcOrd="1" destOrd="0" presId="urn:microsoft.com/office/officeart/2005/8/layout/list1"/>
    <dgm:cxn modelId="{D02338BB-9F80-419A-A558-D54E97053557}" type="presParOf" srcId="{4D609FFA-1E03-48C2-89A6-01CBB00D04EE}" destId="{FC0F6139-832B-41B9-A360-40171E7F6F5C}" srcOrd="5" destOrd="0" presId="urn:microsoft.com/office/officeart/2005/8/layout/list1"/>
    <dgm:cxn modelId="{A8877DF5-BCF0-4BBB-B819-B8070F3048F3}" type="presParOf" srcId="{4D609FFA-1E03-48C2-89A6-01CBB00D04EE}" destId="{DE85C362-E7D5-49E3-877B-6F3707385B02}"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C66511-A259-41D4-905B-9E69870B1AD2}">
      <dsp:nvSpPr>
        <dsp:cNvPr id="0" name=""/>
        <dsp:cNvSpPr/>
      </dsp:nvSpPr>
      <dsp:spPr>
        <a:xfrm>
          <a:off x="0" y="568269"/>
          <a:ext cx="10515600" cy="1735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95732" rIns="816127" bIns="135128" numCol="1" spcCol="1270" anchor="t" anchorCtr="0">
          <a:noAutofit/>
        </a:bodyPr>
        <a:lstStyle/>
        <a:p>
          <a:pPr marL="171450" lvl="1" indent="-171450" algn="l" defTabSz="844550">
            <a:lnSpc>
              <a:spcPct val="90000"/>
            </a:lnSpc>
            <a:spcBef>
              <a:spcPct val="0"/>
            </a:spcBef>
            <a:spcAft>
              <a:spcPct val="15000"/>
            </a:spcAft>
            <a:buChar char="•"/>
          </a:pPr>
          <a:r>
            <a:rPr lang="cs-CZ" sz="1900" kern="1200"/>
            <a:t>Laudo (1. os. sg. préz. akt) → </a:t>
          </a:r>
          <a:r>
            <a:rPr lang="cs-CZ" sz="1900" b="1" kern="1200"/>
            <a:t>laud</a:t>
          </a:r>
          <a:r>
            <a:rPr lang="cs-CZ" sz="1900" kern="1200"/>
            <a:t>-o → + „ans“→ laudans = chválící</a:t>
          </a:r>
          <a:endParaRPr lang="en-US" sz="1900" kern="1200"/>
        </a:p>
        <a:p>
          <a:pPr marL="171450" lvl="1" indent="-171450" algn="l" defTabSz="844550">
            <a:lnSpc>
              <a:spcPct val="90000"/>
            </a:lnSpc>
            <a:spcBef>
              <a:spcPct val="0"/>
            </a:spcBef>
            <a:spcAft>
              <a:spcPct val="15000"/>
            </a:spcAft>
            <a:buChar char="•"/>
          </a:pPr>
          <a:r>
            <a:rPr lang="cs-CZ" sz="1900" kern="1200"/>
            <a:t>Moneo / lego → </a:t>
          </a:r>
          <a:r>
            <a:rPr lang="cs-CZ" sz="1900" b="1" kern="1200"/>
            <a:t>mone</a:t>
          </a:r>
          <a:r>
            <a:rPr lang="cs-CZ" sz="1900" kern="1200"/>
            <a:t>-o / </a:t>
          </a:r>
          <a:r>
            <a:rPr lang="cs-CZ" sz="1900" b="1" kern="1200"/>
            <a:t>leg</a:t>
          </a:r>
          <a:r>
            <a:rPr lang="cs-CZ" sz="1900" kern="1200"/>
            <a:t>-o → + „ens“ → monens, legens = napomínající, čtoucí</a:t>
          </a:r>
          <a:endParaRPr lang="en-US" sz="1900" kern="1200"/>
        </a:p>
        <a:p>
          <a:pPr marL="171450" lvl="1" indent="-171450" algn="l" defTabSz="844550">
            <a:lnSpc>
              <a:spcPct val="90000"/>
            </a:lnSpc>
            <a:spcBef>
              <a:spcPct val="0"/>
            </a:spcBef>
            <a:spcAft>
              <a:spcPct val="15000"/>
            </a:spcAft>
            <a:buChar char="•"/>
          </a:pPr>
          <a:r>
            <a:rPr lang="cs-CZ" sz="1900" kern="1200"/>
            <a:t>Capio / audio → </a:t>
          </a:r>
          <a:r>
            <a:rPr lang="cs-CZ" sz="1900" b="1" kern="1200"/>
            <a:t>capi</a:t>
          </a:r>
          <a:r>
            <a:rPr lang="cs-CZ" sz="1900" kern="1200"/>
            <a:t>-o / </a:t>
          </a:r>
          <a:r>
            <a:rPr lang="cs-CZ" sz="1900" b="1" kern="1200"/>
            <a:t>audi</a:t>
          </a:r>
          <a:r>
            <a:rPr lang="cs-CZ" sz="1900" kern="1200"/>
            <a:t>-o →+ „ens“→ capiens, audiens = chytající, slyšící</a:t>
          </a:r>
          <a:endParaRPr lang="en-US" sz="1900" kern="1200"/>
        </a:p>
        <a:p>
          <a:pPr marL="171450" lvl="1" indent="-171450" algn="l" defTabSz="844550">
            <a:lnSpc>
              <a:spcPct val="90000"/>
            </a:lnSpc>
            <a:spcBef>
              <a:spcPct val="0"/>
            </a:spcBef>
            <a:spcAft>
              <a:spcPct val="15000"/>
            </a:spcAft>
            <a:buChar char="•"/>
          </a:pPr>
          <a:r>
            <a:rPr lang="cs-CZ" sz="1900" kern="1200"/>
            <a:t>Skloňuje se jako </a:t>
          </a:r>
          <a:r>
            <a:rPr lang="cs-CZ" sz="1900" b="1" kern="1200"/>
            <a:t>jednovýchodné adjektivum 3. deklinace </a:t>
          </a:r>
          <a:r>
            <a:rPr lang="cs-CZ" sz="1900" kern="1200"/>
            <a:t>( tj. jako felix, sapiens atd.)</a:t>
          </a:r>
          <a:endParaRPr lang="en-US" sz="1900" kern="1200"/>
        </a:p>
      </dsp:txBody>
      <dsp:txXfrm>
        <a:off x="0" y="568269"/>
        <a:ext cx="10515600" cy="1735650"/>
      </dsp:txXfrm>
    </dsp:sp>
    <dsp:sp modelId="{E017015B-AC55-4ECA-86B1-4DBF0B1CD083}">
      <dsp:nvSpPr>
        <dsp:cNvPr id="0" name=""/>
        <dsp:cNvSpPr/>
      </dsp:nvSpPr>
      <dsp:spPr>
        <a:xfrm>
          <a:off x="525780" y="287828"/>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cs-CZ" sz="1900" kern="1200"/>
            <a:t>Participium prézenta aktiva</a:t>
          </a:r>
          <a:endParaRPr lang="en-US" sz="1900" kern="1200"/>
        </a:p>
      </dsp:txBody>
      <dsp:txXfrm>
        <a:off x="553160" y="315208"/>
        <a:ext cx="7306160" cy="506120"/>
      </dsp:txXfrm>
    </dsp:sp>
    <dsp:sp modelId="{DE85C362-E7D5-49E3-877B-6F3707385B02}">
      <dsp:nvSpPr>
        <dsp:cNvPr id="0" name=""/>
        <dsp:cNvSpPr/>
      </dsp:nvSpPr>
      <dsp:spPr>
        <a:xfrm>
          <a:off x="0" y="2686959"/>
          <a:ext cx="10515600" cy="13765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95732" rIns="816127" bIns="135128" numCol="1" spcCol="1270" anchor="t" anchorCtr="0">
          <a:noAutofit/>
        </a:bodyPr>
        <a:lstStyle/>
        <a:p>
          <a:pPr marL="171450" lvl="1" indent="-171450" algn="l" defTabSz="844550">
            <a:lnSpc>
              <a:spcPct val="90000"/>
            </a:lnSpc>
            <a:spcBef>
              <a:spcPct val="0"/>
            </a:spcBef>
            <a:spcAft>
              <a:spcPct val="15000"/>
            </a:spcAft>
            <a:buChar char="•"/>
          </a:pPr>
          <a:r>
            <a:rPr lang="cs-CZ" sz="1900" kern="1200"/>
            <a:t>Laudo, are, avi, </a:t>
          </a:r>
          <a:r>
            <a:rPr lang="cs-CZ" sz="1900" b="1" kern="1200"/>
            <a:t>atum </a:t>
          </a:r>
          <a:r>
            <a:rPr lang="cs-CZ" sz="1900" kern="1200"/>
            <a:t>→ </a:t>
          </a:r>
          <a:r>
            <a:rPr lang="cs-CZ" sz="1900" b="1" kern="1200"/>
            <a:t>laudat</a:t>
          </a:r>
          <a:r>
            <a:rPr lang="cs-CZ" sz="1900" kern="1200"/>
            <a:t>-um → + us, a, um (dle rodu) → laudatus, laudata, laudatum = pochválený, pochválená, pochválené</a:t>
          </a:r>
          <a:endParaRPr lang="en-US" sz="1900" kern="1200"/>
        </a:p>
        <a:p>
          <a:pPr marL="171450" lvl="1" indent="-171450" algn="l" defTabSz="844550">
            <a:lnSpc>
              <a:spcPct val="90000"/>
            </a:lnSpc>
            <a:spcBef>
              <a:spcPct val="0"/>
            </a:spcBef>
            <a:spcAft>
              <a:spcPct val="15000"/>
            </a:spcAft>
            <a:buChar char="•"/>
          </a:pPr>
          <a:r>
            <a:rPr lang="cs-CZ" sz="1900" kern="1200"/>
            <a:t>Skloňuje se jako </a:t>
          </a:r>
          <a:r>
            <a:rPr lang="cs-CZ" sz="1900" b="1" kern="1200"/>
            <a:t>adjektva 1. a 2. deklinace  </a:t>
          </a:r>
          <a:r>
            <a:rPr lang="cs-CZ" sz="1900" kern="1200"/>
            <a:t>(tj.  jako bonus, malus atd.)</a:t>
          </a:r>
          <a:endParaRPr lang="en-US" sz="1900" kern="1200"/>
        </a:p>
      </dsp:txBody>
      <dsp:txXfrm>
        <a:off x="0" y="2686959"/>
        <a:ext cx="10515600" cy="1376550"/>
      </dsp:txXfrm>
    </dsp:sp>
    <dsp:sp modelId="{263F1EEF-AB61-4696-AA82-EC8A0B8400E1}">
      <dsp:nvSpPr>
        <dsp:cNvPr id="0" name=""/>
        <dsp:cNvSpPr/>
      </dsp:nvSpPr>
      <dsp:spPr>
        <a:xfrm>
          <a:off x="525780" y="240651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cs-CZ" sz="1900" kern="1200"/>
            <a:t>Participium perfekta pasiva</a:t>
          </a:r>
          <a:endParaRPr lang="en-US" sz="1900" kern="1200"/>
        </a:p>
      </dsp:txBody>
      <dsp:txXfrm>
        <a:off x="553160" y="2433899"/>
        <a:ext cx="7306160"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62CC95-7854-2D34-BD14-8EE50FE1E4FD}"/>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7C763DDD-5DA7-1F3C-ABE7-1ACAC7A143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35F87621-9503-BE30-8FDE-3F35ED56B91F}"/>
              </a:ext>
            </a:extLst>
          </p:cNvPr>
          <p:cNvSpPr>
            <a:spLocks noGrp="1"/>
          </p:cNvSpPr>
          <p:nvPr>
            <p:ph type="dt" sz="half" idx="10"/>
          </p:nvPr>
        </p:nvSpPr>
        <p:spPr/>
        <p:txBody>
          <a:bodyPr/>
          <a:lstStyle/>
          <a:p>
            <a:fld id="{A9EE6B78-FAFB-4328-BB4C-E1534B3E9705}" type="datetimeFigureOut">
              <a:rPr lang="cs-CZ" smtClean="0"/>
              <a:t>03.10.2024</a:t>
            </a:fld>
            <a:endParaRPr lang="cs-CZ"/>
          </a:p>
        </p:txBody>
      </p:sp>
      <p:sp>
        <p:nvSpPr>
          <p:cNvPr id="5" name="Zástupný symbol pro zápatí 4">
            <a:extLst>
              <a:ext uri="{FF2B5EF4-FFF2-40B4-BE49-F238E27FC236}">
                <a16:creationId xmlns:a16="http://schemas.microsoft.com/office/drawing/2014/main" id="{6DEBF5FD-1EEF-6301-BC29-F96CFE3E8CB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7F85765-1623-B3FB-8389-227137DB8513}"/>
              </a:ext>
            </a:extLst>
          </p:cNvPr>
          <p:cNvSpPr>
            <a:spLocks noGrp="1"/>
          </p:cNvSpPr>
          <p:nvPr>
            <p:ph type="sldNum" sz="quarter" idx="12"/>
          </p:nvPr>
        </p:nvSpPr>
        <p:spPr/>
        <p:txBody>
          <a:bodyPr/>
          <a:lstStyle/>
          <a:p>
            <a:fld id="{3EA4B778-6512-48B0-9E44-37AA06AA91D5}" type="slidenum">
              <a:rPr lang="cs-CZ" smtClean="0"/>
              <a:t>‹#›</a:t>
            </a:fld>
            <a:endParaRPr lang="cs-CZ"/>
          </a:p>
        </p:txBody>
      </p:sp>
    </p:spTree>
    <p:extLst>
      <p:ext uri="{BB962C8B-B14F-4D97-AF65-F5344CB8AC3E}">
        <p14:creationId xmlns:p14="http://schemas.microsoft.com/office/powerpoint/2010/main" val="1067378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3AA220-85C8-2889-9A6C-4D5072F0D20D}"/>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D472876B-4295-131D-7E5C-327ABFEC053A}"/>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B134A03-0CF0-4A90-A206-B55F7877A651}"/>
              </a:ext>
            </a:extLst>
          </p:cNvPr>
          <p:cNvSpPr>
            <a:spLocks noGrp="1"/>
          </p:cNvSpPr>
          <p:nvPr>
            <p:ph type="dt" sz="half" idx="10"/>
          </p:nvPr>
        </p:nvSpPr>
        <p:spPr/>
        <p:txBody>
          <a:bodyPr/>
          <a:lstStyle/>
          <a:p>
            <a:fld id="{A9EE6B78-FAFB-4328-BB4C-E1534B3E9705}" type="datetimeFigureOut">
              <a:rPr lang="cs-CZ" smtClean="0"/>
              <a:t>03.10.2024</a:t>
            </a:fld>
            <a:endParaRPr lang="cs-CZ"/>
          </a:p>
        </p:txBody>
      </p:sp>
      <p:sp>
        <p:nvSpPr>
          <p:cNvPr id="5" name="Zástupný symbol pro zápatí 4">
            <a:extLst>
              <a:ext uri="{FF2B5EF4-FFF2-40B4-BE49-F238E27FC236}">
                <a16:creationId xmlns:a16="http://schemas.microsoft.com/office/drawing/2014/main" id="{9E5DE5A1-6BBE-15AC-EF12-25A5D0DB8B4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EE9A1B0-7C3A-48F7-1E9D-6749D3791C26}"/>
              </a:ext>
            </a:extLst>
          </p:cNvPr>
          <p:cNvSpPr>
            <a:spLocks noGrp="1"/>
          </p:cNvSpPr>
          <p:nvPr>
            <p:ph type="sldNum" sz="quarter" idx="12"/>
          </p:nvPr>
        </p:nvSpPr>
        <p:spPr/>
        <p:txBody>
          <a:bodyPr/>
          <a:lstStyle/>
          <a:p>
            <a:fld id="{3EA4B778-6512-48B0-9E44-37AA06AA91D5}" type="slidenum">
              <a:rPr lang="cs-CZ" smtClean="0"/>
              <a:t>‹#›</a:t>
            </a:fld>
            <a:endParaRPr lang="cs-CZ"/>
          </a:p>
        </p:txBody>
      </p:sp>
    </p:spTree>
    <p:extLst>
      <p:ext uri="{BB962C8B-B14F-4D97-AF65-F5344CB8AC3E}">
        <p14:creationId xmlns:p14="http://schemas.microsoft.com/office/powerpoint/2010/main" val="1661798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930EF969-E4BE-559A-A012-E619490EB4A1}"/>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17EF9B0D-7079-DB9C-75C4-E63EF400256B}"/>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7E10DE7-590B-455B-9539-A639DF6784CB}"/>
              </a:ext>
            </a:extLst>
          </p:cNvPr>
          <p:cNvSpPr>
            <a:spLocks noGrp="1"/>
          </p:cNvSpPr>
          <p:nvPr>
            <p:ph type="dt" sz="half" idx="10"/>
          </p:nvPr>
        </p:nvSpPr>
        <p:spPr/>
        <p:txBody>
          <a:bodyPr/>
          <a:lstStyle/>
          <a:p>
            <a:fld id="{A9EE6B78-FAFB-4328-BB4C-E1534B3E9705}" type="datetimeFigureOut">
              <a:rPr lang="cs-CZ" smtClean="0"/>
              <a:t>03.10.2024</a:t>
            </a:fld>
            <a:endParaRPr lang="cs-CZ"/>
          </a:p>
        </p:txBody>
      </p:sp>
      <p:sp>
        <p:nvSpPr>
          <p:cNvPr id="5" name="Zástupný symbol pro zápatí 4">
            <a:extLst>
              <a:ext uri="{FF2B5EF4-FFF2-40B4-BE49-F238E27FC236}">
                <a16:creationId xmlns:a16="http://schemas.microsoft.com/office/drawing/2014/main" id="{6776AE82-B804-BE51-CE01-566865CDBD5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A8EF66B-AFD6-ABBE-379E-EC1D81A1B46E}"/>
              </a:ext>
            </a:extLst>
          </p:cNvPr>
          <p:cNvSpPr>
            <a:spLocks noGrp="1"/>
          </p:cNvSpPr>
          <p:nvPr>
            <p:ph type="sldNum" sz="quarter" idx="12"/>
          </p:nvPr>
        </p:nvSpPr>
        <p:spPr/>
        <p:txBody>
          <a:bodyPr/>
          <a:lstStyle/>
          <a:p>
            <a:fld id="{3EA4B778-6512-48B0-9E44-37AA06AA91D5}" type="slidenum">
              <a:rPr lang="cs-CZ" smtClean="0"/>
              <a:t>‹#›</a:t>
            </a:fld>
            <a:endParaRPr lang="cs-CZ"/>
          </a:p>
        </p:txBody>
      </p:sp>
    </p:spTree>
    <p:extLst>
      <p:ext uri="{BB962C8B-B14F-4D97-AF65-F5344CB8AC3E}">
        <p14:creationId xmlns:p14="http://schemas.microsoft.com/office/powerpoint/2010/main" val="1930908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D545C6-BDC5-A4D6-2C70-8EFCB52B8C0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4B51F851-8CE8-8E58-E720-D9DEA0C549FA}"/>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4BC4007-F3D8-27F7-B31E-8C8378C5D7F5}"/>
              </a:ext>
            </a:extLst>
          </p:cNvPr>
          <p:cNvSpPr>
            <a:spLocks noGrp="1"/>
          </p:cNvSpPr>
          <p:nvPr>
            <p:ph type="dt" sz="half" idx="10"/>
          </p:nvPr>
        </p:nvSpPr>
        <p:spPr/>
        <p:txBody>
          <a:bodyPr/>
          <a:lstStyle/>
          <a:p>
            <a:fld id="{A9EE6B78-FAFB-4328-BB4C-E1534B3E9705}" type="datetimeFigureOut">
              <a:rPr lang="cs-CZ" smtClean="0"/>
              <a:t>03.10.2024</a:t>
            </a:fld>
            <a:endParaRPr lang="cs-CZ"/>
          </a:p>
        </p:txBody>
      </p:sp>
      <p:sp>
        <p:nvSpPr>
          <p:cNvPr id="5" name="Zástupný symbol pro zápatí 4">
            <a:extLst>
              <a:ext uri="{FF2B5EF4-FFF2-40B4-BE49-F238E27FC236}">
                <a16:creationId xmlns:a16="http://schemas.microsoft.com/office/drawing/2014/main" id="{0F21C067-CED4-D549-6060-A48B09CDBC7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BAF097A-3782-5636-32A8-1B899D876EEE}"/>
              </a:ext>
            </a:extLst>
          </p:cNvPr>
          <p:cNvSpPr>
            <a:spLocks noGrp="1"/>
          </p:cNvSpPr>
          <p:nvPr>
            <p:ph type="sldNum" sz="quarter" idx="12"/>
          </p:nvPr>
        </p:nvSpPr>
        <p:spPr/>
        <p:txBody>
          <a:bodyPr/>
          <a:lstStyle/>
          <a:p>
            <a:fld id="{3EA4B778-6512-48B0-9E44-37AA06AA91D5}" type="slidenum">
              <a:rPr lang="cs-CZ" smtClean="0"/>
              <a:t>‹#›</a:t>
            </a:fld>
            <a:endParaRPr lang="cs-CZ"/>
          </a:p>
        </p:txBody>
      </p:sp>
    </p:spTree>
    <p:extLst>
      <p:ext uri="{BB962C8B-B14F-4D97-AF65-F5344CB8AC3E}">
        <p14:creationId xmlns:p14="http://schemas.microsoft.com/office/powerpoint/2010/main" val="380717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8A8780-6A1C-2C2E-F507-C1AF743DEBDD}"/>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3A465394-2A82-65AF-3AE3-D0E83211B3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5E898866-663F-B8B2-6861-4002BE9AE494}"/>
              </a:ext>
            </a:extLst>
          </p:cNvPr>
          <p:cNvSpPr>
            <a:spLocks noGrp="1"/>
          </p:cNvSpPr>
          <p:nvPr>
            <p:ph type="dt" sz="half" idx="10"/>
          </p:nvPr>
        </p:nvSpPr>
        <p:spPr/>
        <p:txBody>
          <a:bodyPr/>
          <a:lstStyle/>
          <a:p>
            <a:fld id="{A9EE6B78-FAFB-4328-BB4C-E1534B3E9705}" type="datetimeFigureOut">
              <a:rPr lang="cs-CZ" smtClean="0"/>
              <a:t>03.10.2024</a:t>
            </a:fld>
            <a:endParaRPr lang="cs-CZ"/>
          </a:p>
        </p:txBody>
      </p:sp>
      <p:sp>
        <p:nvSpPr>
          <p:cNvPr id="5" name="Zástupný symbol pro zápatí 4">
            <a:extLst>
              <a:ext uri="{FF2B5EF4-FFF2-40B4-BE49-F238E27FC236}">
                <a16:creationId xmlns:a16="http://schemas.microsoft.com/office/drawing/2014/main" id="{82B7E6A2-0534-00C7-AA1D-5C25350D643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A6B300C-109D-C0E8-1653-2C7ECADC82BD}"/>
              </a:ext>
            </a:extLst>
          </p:cNvPr>
          <p:cNvSpPr>
            <a:spLocks noGrp="1"/>
          </p:cNvSpPr>
          <p:nvPr>
            <p:ph type="sldNum" sz="quarter" idx="12"/>
          </p:nvPr>
        </p:nvSpPr>
        <p:spPr/>
        <p:txBody>
          <a:bodyPr/>
          <a:lstStyle/>
          <a:p>
            <a:fld id="{3EA4B778-6512-48B0-9E44-37AA06AA91D5}" type="slidenum">
              <a:rPr lang="cs-CZ" smtClean="0"/>
              <a:t>‹#›</a:t>
            </a:fld>
            <a:endParaRPr lang="cs-CZ"/>
          </a:p>
        </p:txBody>
      </p:sp>
    </p:spTree>
    <p:extLst>
      <p:ext uri="{BB962C8B-B14F-4D97-AF65-F5344CB8AC3E}">
        <p14:creationId xmlns:p14="http://schemas.microsoft.com/office/powerpoint/2010/main" val="625427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8E136F-DFB6-7234-1178-F9B231A7A605}"/>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5CBE6827-5DD4-4115-53CF-F93394C2CBD5}"/>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A5A2E747-0154-C6DD-ED1C-BF0D1A80B27F}"/>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03B399E0-4C9F-B2F1-F030-0A8ED4FA0142}"/>
              </a:ext>
            </a:extLst>
          </p:cNvPr>
          <p:cNvSpPr>
            <a:spLocks noGrp="1"/>
          </p:cNvSpPr>
          <p:nvPr>
            <p:ph type="dt" sz="half" idx="10"/>
          </p:nvPr>
        </p:nvSpPr>
        <p:spPr/>
        <p:txBody>
          <a:bodyPr/>
          <a:lstStyle/>
          <a:p>
            <a:fld id="{A9EE6B78-FAFB-4328-BB4C-E1534B3E9705}" type="datetimeFigureOut">
              <a:rPr lang="cs-CZ" smtClean="0"/>
              <a:t>03.10.2024</a:t>
            </a:fld>
            <a:endParaRPr lang="cs-CZ"/>
          </a:p>
        </p:txBody>
      </p:sp>
      <p:sp>
        <p:nvSpPr>
          <p:cNvPr id="6" name="Zástupný symbol pro zápatí 5">
            <a:extLst>
              <a:ext uri="{FF2B5EF4-FFF2-40B4-BE49-F238E27FC236}">
                <a16:creationId xmlns:a16="http://schemas.microsoft.com/office/drawing/2014/main" id="{D01CF050-16D9-725D-335C-0C1D41DAB352}"/>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6377221-AA73-8079-7611-7FEC7CD12E50}"/>
              </a:ext>
            </a:extLst>
          </p:cNvPr>
          <p:cNvSpPr>
            <a:spLocks noGrp="1"/>
          </p:cNvSpPr>
          <p:nvPr>
            <p:ph type="sldNum" sz="quarter" idx="12"/>
          </p:nvPr>
        </p:nvSpPr>
        <p:spPr/>
        <p:txBody>
          <a:bodyPr/>
          <a:lstStyle/>
          <a:p>
            <a:fld id="{3EA4B778-6512-48B0-9E44-37AA06AA91D5}" type="slidenum">
              <a:rPr lang="cs-CZ" smtClean="0"/>
              <a:t>‹#›</a:t>
            </a:fld>
            <a:endParaRPr lang="cs-CZ"/>
          </a:p>
        </p:txBody>
      </p:sp>
    </p:spTree>
    <p:extLst>
      <p:ext uri="{BB962C8B-B14F-4D97-AF65-F5344CB8AC3E}">
        <p14:creationId xmlns:p14="http://schemas.microsoft.com/office/powerpoint/2010/main" val="1393712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EE5069-49E7-5FC0-FE03-9FE14862CA68}"/>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BA8D3F1E-5360-0F0A-D43B-42DEA37EB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CF7FB589-AC75-4338-0A99-5FA18E52F2B3}"/>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CF4B9480-1D07-1D8C-88C3-0FB8AE11F7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214A1218-449B-3415-802B-19126CBF9FB3}"/>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726ADA11-D1CB-0178-624D-AEF8D94BB611}"/>
              </a:ext>
            </a:extLst>
          </p:cNvPr>
          <p:cNvSpPr>
            <a:spLocks noGrp="1"/>
          </p:cNvSpPr>
          <p:nvPr>
            <p:ph type="dt" sz="half" idx="10"/>
          </p:nvPr>
        </p:nvSpPr>
        <p:spPr/>
        <p:txBody>
          <a:bodyPr/>
          <a:lstStyle/>
          <a:p>
            <a:fld id="{A9EE6B78-FAFB-4328-BB4C-E1534B3E9705}" type="datetimeFigureOut">
              <a:rPr lang="cs-CZ" smtClean="0"/>
              <a:t>03.10.2024</a:t>
            </a:fld>
            <a:endParaRPr lang="cs-CZ"/>
          </a:p>
        </p:txBody>
      </p:sp>
      <p:sp>
        <p:nvSpPr>
          <p:cNvPr id="8" name="Zástupný symbol pro zápatí 7">
            <a:extLst>
              <a:ext uri="{FF2B5EF4-FFF2-40B4-BE49-F238E27FC236}">
                <a16:creationId xmlns:a16="http://schemas.microsoft.com/office/drawing/2014/main" id="{324837B2-6166-7FA2-2FE2-995713088FC5}"/>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3763BDE0-645B-2721-0629-A9D73ABEDABD}"/>
              </a:ext>
            </a:extLst>
          </p:cNvPr>
          <p:cNvSpPr>
            <a:spLocks noGrp="1"/>
          </p:cNvSpPr>
          <p:nvPr>
            <p:ph type="sldNum" sz="quarter" idx="12"/>
          </p:nvPr>
        </p:nvSpPr>
        <p:spPr/>
        <p:txBody>
          <a:bodyPr/>
          <a:lstStyle/>
          <a:p>
            <a:fld id="{3EA4B778-6512-48B0-9E44-37AA06AA91D5}" type="slidenum">
              <a:rPr lang="cs-CZ" smtClean="0"/>
              <a:t>‹#›</a:t>
            </a:fld>
            <a:endParaRPr lang="cs-CZ"/>
          </a:p>
        </p:txBody>
      </p:sp>
    </p:spTree>
    <p:extLst>
      <p:ext uri="{BB962C8B-B14F-4D97-AF65-F5344CB8AC3E}">
        <p14:creationId xmlns:p14="http://schemas.microsoft.com/office/powerpoint/2010/main" val="2630997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EF3E4E-CFF6-D95D-B549-9D67B9E7A34C}"/>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4E0FF8D1-2A42-3F5F-C0BC-E083501C4ED4}"/>
              </a:ext>
            </a:extLst>
          </p:cNvPr>
          <p:cNvSpPr>
            <a:spLocks noGrp="1"/>
          </p:cNvSpPr>
          <p:nvPr>
            <p:ph type="dt" sz="half" idx="10"/>
          </p:nvPr>
        </p:nvSpPr>
        <p:spPr/>
        <p:txBody>
          <a:bodyPr/>
          <a:lstStyle/>
          <a:p>
            <a:fld id="{A9EE6B78-FAFB-4328-BB4C-E1534B3E9705}" type="datetimeFigureOut">
              <a:rPr lang="cs-CZ" smtClean="0"/>
              <a:t>03.10.2024</a:t>
            </a:fld>
            <a:endParaRPr lang="cs-CZ"/>
          </a:p>
        </p:txBody>
      </p:sp>
      <p:sp>
        <p:nvSpPr>
          <p:cNvPr id="4" name="Zástupný symbol pro zápatí 3">
            <a:extLst>
              <a:ext uri="{FF2B5EF4-FFF2-40B4-BE49-F238E27FC236}">
                <a16:creationId xmlns:a16="http://schemas.microsoft.com/office/drawing/2014/main" id="{F56169A0-3F4D-ACD8-DEB1-B8655A877712}"/>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5E695DDD-0580-9B9A-002B-E13BFA275921}"/>
              </a:ext>
            </a:extLst>
          </p:cNvPr>
          <p:cNvSpPr>
            <a:spLocks noGrp="1"/>
          </p:cNvSpPr>
          <p:nvPr>
            <p:ph type="sldNum" sz="quarter" idx="12"/>
          </p:nvPr>
        </p:nvSpPr>
        <p:spPr/>
        <p:txBody>
          <a:bodyPr/>
          <a:lstStyle/>
          <a:p>
            <a:fld id="{3EA4B778-6512-48B0-9E44-37AA06AA91D5}" type="slidenum">
              <a:rPr lang="cs-CZ" smtClean="0"/>
              <a:t>‹#›</a:t>
            </a:fld>
            <a:endParaRPr lang="cs-CZ"/>
          </a:p>
        </p:txBody>
      </p:sp>
    </p:spTree>
    <p:extLst>
      <p:ext uri="{BB962C8B-B14F-4D97-AF65-F5344CB8AC3E}">
        <p14:creationId xmlns:p14="http://schemas.microsoft.com/office/powerpoint/2010/main" val="879853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56E096AB-5DC9-C56E-0AC0-4F8A9A078A48}"/>
              </a:ext>
            </a:extLst>
          </p:cNvPr>
          <p:cNvSpPr>
            <a:spLocks noGrp="1"/>
          </p:cNvSpPr>
          <p:nvPr>
            <p:ph type="dt" sz="half" idx="10"/>
          </p:nvPr>
        </p:nvSpPr>
        <p:spPr/>
        <p:txBody>
          <a:bodyPr/>
          <a:lstStyle/>
          <a:p>
            <a:fld id="{A9EE6B78-FAFB-4328-BB4C-E1534B3E9705}" type="datetimeFigureOut">
              <a:rPr lang="cs-CZ" smtClean="0"/>
              <a:t>03.10.2024</a:t>
            </a:fld>
            <a:endParaRPr lang="cs-CZ"/>
          </a:p>
        </p:txBody>
      </p:sp>
      <p:sp>
        <p:nvSpPr>
          <p:cNvPr id="3" name="Zástupný symbol pro zápatí 2">
            <a:extLst>
              <a:ext uri="{FF2B5EF4-FFF2-40B4-BE49-F238E27FC236}">
                <a16:creationId xmlns:a16="http://schemas.microsoft.com/office/drawing/2014/main" id="{542C6C61-2D7F-1372-7A6D-768EC3B3CB80}"/>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EC4F5D7D-54F0-6DBA-BDDD-D1A8E86DE8C5}"/>
              </a:ext>
            </a:extLst>
          </p:cNvPr>
          <p:cNvSpPr>
            <a:spLocks noGrp="1"/>
          </p:cNvSpPr>
          <p:nvPr>
            <p:ph type="sldNum" sz="quarter" idx="12"/>
          </p:nvPr>
        </p:nvSpPr>
        <p:spPr/>
        <p:txBody>
          <a:bodyPr/>
          <a:lstStyle/>
          <a:p>
            <a:fld id="{3EA4B778-6512-48B0-9E44-37AA06AA91D5}" type="slidenum">
              <a:rPr lang="cs-CZ" smtClean="0"/>
              <a:t>‹#›</a:t>
            </a:fld>
            <a:endParaRPr lang="cs-CZ"/>
          </a:p>
        </p:txBody>
      </p:sp>
    </p:spTree>
    <p:extLst>
      <p:ext uri="{BB962C8B-B14F-4D97-AF65-F5344CB8AC3E}">
        <p14:creationId xmlns:p14="http://schemas.microsoft.com/office/powerpoint/2010/main" val="3930124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F2C874-F511-E441-8D12-16AB6C64EDC5}"/>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AA272E8C-0418-A66A-F5B5-953CD9B968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1632AB27-880B-3838-AFF6-709F527BAD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79ED082A-5461-B4D1-3C89-2A8B9EDC4260}"/>
              </a:ext>
            </a:extLst>
          </p:cNvPr>
          <p:cNvSpPr>
            <a:spLocks noGrp="1"/>
          </p:cNvSpPr>
          <p:nvPr>
            <p:ph type="dt" sz="half" idx="10"/>
          </p:nvPr>
        </p:nvSpPr>
        <p:spPr/>
        <p:txBody>
          <a:bodyPr/>
          <a:lstStyle/>
          <a:p>
            <a:fld id="{A9EE6B78-FAFB-4328-BB4C-E1534B3E9705}" type="datetimeFigureOut">
              <a:rPr lang="cs-CZ" smtClean="0"/>
              <a:t>03.10.2024</a:t>
            </a:fld>
            <a:endParaRPr lang="cs-CZ"/>
          </a:p>
        </p:txBody>
      </p:sp>
      <p:sp>
        <p:nvSpPr>
          <p:cNvPr id="6" name="Zástupný symbol pro zápatí 5">
            <a:extLst>
              <a:ext uri="{FF2B5EF4-FFF2-40B4-BE49-F238E27FC236}">
                <a16:creationId xmlns:a16="http://schemas.microsoft.com/office/drawing/2014/main" id="{B4BBDDC0-AB98-8AA4-CCFF-C554D7BC3B0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15ADF00F-C4D8-FDBE-705E-AAB63CF872BA}"/>
              </a:ext>
            </a:extLst>
          </p:cNvPr>
          <p:cNvSpPr>
            <a:spLocks noGrp="1"/>
          </p:cNvSpPr>
          <p:nvPr>
            <p:ph type="sldNum" sz="quarter" idx="12"/>
          </p:nvPr>
        </p:nvSpPr>
        <p:spPr/>
        <p:txBody>
          <a:bodyPr/>
          <a:lstStyle/>
          <a:p>
            <a:fld id="{3EA4B778-6512-48B0-9E44-37AA06AA91D5}" type="slidenum">
              <a:rPr lang="cs-CZ" smtClean="0"/>
              <a:t>‹#›</a:t>
            </a:fld>
            <a:endParaRPr lang="cs-CZ"/>
          </a:p>
        </p:txBody>
      </p:sp>
    </p:spTree>
    <p:extLst>
      <p:ext uri="{BB962C8B-B14F-4D97-AF65-F5344CB8AC3E}">
        <p14:creationId xmlns:p14="http://schemas.microsoft.com/office/powerpoint/2010/main" val="3003206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AE39CF-E838-3868-29E6-3DF2BB4577DA}"/>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49C192B7-C96E-F654-3A23-81A6D00EE6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6D1A7083-9D55-FC9E-AEEC-76D0A7794E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55D5958B-A74B-3494-7B0C-93DB7F23592F}"/>
              </a:ext>
            </a:extLst>
          </p:cNvPr>
          <p:cNvSpPr>
            <a:spLocks noGrp="1"/>
          </p:cNvSpPr>
          <p:nvPr>
            <p:ph type="dt" sz="half" idx="10"/>
          </p:nvPr>
        </p:nvSpPr>
        <p:spPr/>
        <p:txBody>
          <a:bodyPr/>
          <a:lstStyle/>
          <a:p>
            <a:fld id="{A9EE6B78-FAFB-4328-BB4C-E1534B3E9705}" type="datetimeFigureOut">
              <a:rPr lang="cs-CZ" smtClean="0"/>
              <a:t>03.10.2024</a:t>
            </a:fld>
            <a:endParaRPr lang="cs-CZ"/>
          </a:p>
        </p:txBody>
      </p:sp>
      <p:sp>
        <p:nvSpPr>
          <p:cNvPr id="6" name="Zástupný symbol pro zápatí 5">
            <a:extLst>
              <a:ext uri="{FF2B5EF4-FFF2-40B4-BE49-F238E27FC236}">
                <a16:creationId xmlns:a16="http://schemas.microsoft.com/office/drawing/2014/main" id="{46DBD8C4-54FE-52DC-0385-F6E94BF38312}"/>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8D20460E-2AB3-11FB-F8B3-6D893966802E}"/>
              </a:ext>
            </a:extLst>
          </p:cNvPr>
          <p:cNvSpPr>
            <a:spLocks noGrp="1"/>
          </p:cNvSpPr>
          <p:nvPr>
            <p:ph type="sldNum" sz="quarter" idx="12"/>
          </p:nvPr>
        </p:nvSpPr>
        <p:spPr/>
        <p:txBody>
          <a:bodyPr/>
          <a:lstStyle/>
          <a:p>
            <a:fld id="{3EA4B778-6512-48B0-9E44-37AA06AA91D5}" type="slidenum">
              <a:rPr lang="cs-CZ" smtClean="0"/>
              <a:t>‹#›</a:t>
            </a:fld>
            <a:endParaRPr lang="cs-CZ"/>
          </a:p>
        </p:txBody>
      </p:sp>
    </p:spTree>
    <p:extLst>
      <p:ext uri="{BB962C8B-B14F-4D97-AF65-F5344CB8AC3E}">
        <p14:creationId xmlns:p14="http://schemas.microsoft.com/office/powerpoint/2010/main" val="3596557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3D2A096E-C436-3213-9A91-F21A41DBD5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0579B680-1661-AA79-01B4-D3019DF9B7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1CD1B39-F304-DB80-F301-49A450196F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EE6B78-FAFB-4328-BB4C-E1534B3E9705}" type="datetimeFigureOut">
              <a:rPr lang="cs-CZ" smtClean="0"/>
              <a:t>03.10.2024</a:t>
            </a:fld>
            <a:endParaRPr lang="cs-CZ"/>
          </a:p>
        </p:txBody>
      </p:sp>
      <p:sp>
        <p:nvSpPr>
          <p:cNvPr id="5" name="Zástupný symbol pro zápatí 4">
            <a:extLst>
              <a:ext uri="{FF2B5EF4-FFF2-40B4-BE49-F238E27FC236}">
                <a16:creationId xmlns:a16="http://schemas.microsoft.com/office/drawing/2014/main" id="{0625EFBF-D3EC-61CD-7B75-245DB92A3E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34076ADF-7F84-FB18-C7EA-8BAA6A48B0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A4B778-6512-48B0-9E44-37AA06AA91D5}" type="slidenum">
              <a:rPr lang="cs-CZ" smtClean="0"/>
              <a:t>‹#›</a:t>
            </a:fld>
            <a:endParaRPr lang="cs-CZ"/>
          </a:p>
        </p:txBody>
      </p:sp>
    </p:spTree>
    <p:extLst>
      <p:ext uri="{BB962C8B-B14F-4D97-AF65-F5344CB8AC3E}">
        <p14:creationId xmlns:p14="http://schemas.microsoft.com/office/powerpoint/2010/main" val="1643253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728DB3DE-702B-D6A9-1F66-24285F44C91C}"/>
              </a:ext>
            </a:extLst>
          </p:cNvPr>
          <p:cNvPicPr>
            <a:picLocks noChangeAspect="1"/>
          </p:cNvPicPr>
          <p:nvPr/>
        </p:nvPicPr>
        <p:blipFill>
          <a:blip r:embed="rId2"/>
          <a:srcRect t="885" r="1" b="2447"/>
          <a:stretch/>
        </p:blipFill>
        <p:spPr>
          <a:xfrm>
            <a:off x="5101771" y="10"/>
            <a:ext cx="7094361" cy="6857989"/>
          </a:xfrm>
          <a:prstGeom prst="rect">
            <a:avLst/>
          </a:prstGeom>
        </p:spPr>
      </p:pic>
      <p:sp>
        <p:nvSpPr>
          <p:cNvPr id="19" name="Rectangle 10">
            <a:extLst>
              <a:ext uri="{FF2B5EF4-FFF2-40B4-BE49-F238E27FC236}">
                <a16:creationId xmlns:a16="http://schemas.microsoft.com/office/drawing/2014/main" id="{A34066D6-1B59-4642-A86D-39464CEE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527208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c 12">
            <a:extLst>
              <a:ext uri="{FF2B5EF4-FFF2-40B4-BE49-F238E27FC236}">
                <a16:creationId xmlns:a16="http://schemas.microsoft.com/office/drawing/2014/main" id="{18E928D9-3091-4385-B979-265D55AD0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03011">
            <a:off x="1718653" y="70086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34FF8704-C258-5B5A-E44B-70B22830556D}"/>
              </a:ext>
            </a:extLst>
          </p:cNvPr>
          <p:cNvSpPr>
            <a:spLocks noGrp="1"/>
          </p:cNvSpPr>
          <p:nvPr>
            <p:ph type="ctrTitle"/>
          </p:nvPr>
        </p:nvSpPr>
        <p:spPr>
          <a:xfrm>
            <a:off x="643467" y="795509"/>
            <a:ext cx="4092525" cy="2798604"/>
          </a:xfrm>
        </p:spPr>
        <p:txBody>
          <a:bodyPr>
            <a:normAutofit/>
          </a:bodyPr>
          <a:lstStyle/>
          <a:p>
            <a:r>
              <a:rPr lang="cs-CZ">
                <a:solidFill>
                  <a:srgbClr val="FFFFFF"/>
                </a:solidFill>
              </a:rPr>
              <a:t>Ablativ absolutní</a:t>
            </a:r>
          </a:p>
        </p:txBody>
      </p:sp>
      <p:sp>
        <p:nvSpPr>
          <p:cNvPr id="21" name="Oval 14">
            <a:extLst>
              <a:ext uri="{FF2B5EF4-FFF2-40B4-BE49-F238E27FC236}">
                <a16:creationId xmlns:a16="http://schemas.microsoft.com/office/drawing/2014/main" id="{7D602432-D774-4CF5-94E8-7D52D0105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1186" y="4626633"/>
            <a:ext cx="491961" cy="4919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Podnadpis 2">
            <a:extLst>
              <a:ext uri="{FF2B5EF4-FFF2-40B4-BE49-F238E27FC236}">
                <a16:creationId xmlns:a16="http://schemas.microsoft.com/office/drawing/2014/main" id="{0B3B3BA7-013F-E1D3-6E6D-86476C2B0A15}"/>
              </a:ext>
            </a:extLst>
          </p:cNvPr>
          <p:cNvSpPr>
            <a:spLocks noGrp="1"/>
          </p:cNvSpPr>
          <p:nvPr>
            <p:ph type="subTitle" idx="1"/>
          </p:nvPr>
        </p:nvSpPr>
        <p:spPr>
          <a:xfrm>
            <a:off x="643467" y="3686187"/>
            <a:ext cx="4092525" cy="2292581"/>
          </a:xfrm>
        </p:spPr>
        <p:txBody>
          <a:bodyPr>
            <a:normAutofit/>
          </a:bodyPr>
          <a:lstStyle/>
          <a:p>
            <a:r>
              <a:rPr lang="cs-CZ">
                <a:solidFill>
                  <a:srgbClr val="FFFFFF"/>
                </a:solidFill>
              </a:rPr>
              <a:t>Latina III PVH/ARCH</a:t>
            </a:r>
          </a:p>
          <a:p>
            <a:r>
              <a:rPr lang="cs-CZ">
                <a:solidFill>
                  <a:srgbClr val="FFFFFF"/>
                </a:solidFill>
              </a:rPr>
              <a:t>3.10. 2024</a:t>
            </a:r>
          </a:p>
        </p:txBody>
      </p:sp>
      <p:sp>
        <p:nvSpPr>
          <p:cNvPr id="22" name="Rectangle 16">
            <a:extLst>
              <a:ext uri="{FF2B5EF4-FFF2-40B4-BE49-F238E27FC236}">
                <a16:creationId xmlns:a16="http://schemas.microsoft.com/office/drawing/2014/main" id="{CBF9EBB4-5078-47B2-AAA0-DF4A88D81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7932" y="5011563"/>
            <a:ext cx="731558" cy="731558"/>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AutoShape 2" descr="An illustration inspired by the opening sentence of a medieval legend about Saint Wenceslas: 'At the time when the Christian faith was spreading, the Czech prince Spytihněv, through divine inspiration, along with his army and all his people, cast away vile idols and was baptized.' The scene should depict a medieval setting with the prince at the center, soldiers and people around him, idols being destroyed or abandoned, and a baptism ritual taking place. The style should evoke the artistic aesthetics of medieval manuscripts, with rich, vivid colors and symbolic imagery.">
            <a:extLst>
              <a:ext uri="{FF2B5EF4-FFF2-40B4-BE49-F238E27FC236}">
                <a16:creationId xmlns:a16="http://schemas.microsoft.com/office/drawing/2014/main" id="{D63D7CC5-888F-F470-33D2-F97FD0E57DA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735692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BCA2AE2-B821-2D45-6BC2-C6C102C0175B}"/>
              </a:ext>
            </a:extLst>
          </p:cNvPr>
          <p:cNvSpPr>
            <a:spLocks noGrp="1"/>
          </p:cNvSpPr>
          <p:nvPr>
            <p:ph type="title"/>
          </p:nvPr>
        </p:nvSpPr>
        <p:spPr>
          <a:xfrm>
            <a:off x="808638" y="386930"/>
            <a:ext cx="9236700" cy="1188950"/>
          </a:xfrm>
        </p:spPr>
        <p:txBody>
          <a:bodyPr anchor="b">
            <a:normAutofit/>
          </a:bodyPr>
          <a:lstStyle/>
          <a:p>
            <a:r>
              <a:rPr lang="cs-CZ" sz="3800"/>
              <a:t>Překlad ablativu absolutního krok za krokem –další členy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4728F248-83B0-AABD-0BB3-75A3C107E9FD}"/>
              </a:ext>
            </a:extLst>
          </p:cNvPr>
          <p:cNvSpPr>
            <a:spLocks noGrp="1"/>
          </p:cNvSpPr>
          <p:nvPr>
            <p:ph idx="1"/>
          </p:nvPr>
        </p:nvSpPr>
        <p:spPr>
          <a:xfrm>
            <a:off x="793660" y="2599509"/>
            <a:ext cx="10143668" cy="3435531"/>
          </a:xfrm>
        </p:spPr>
        <p:txBody>
          <a:bodyPr anchor="ctr">
            <a:normAutofit/>
          </a:bodyPr>
          <a:lstStyle/>
          <a:p>
            <a:pPr marL="0" indent="0">
              <a:buNone/>
            </a:pPr>
            <a:r>
              <a:rPr lang="cs-CZ" sz="2400" dirty="0" err="1"/>
              <a:t>Crescente</a:t>
            </a:r>
            <a:r>
              <a:rPr lang="cs-CZ" sz="2400" dirty="0"/>
              <a:t> </a:t>
            </a:r>
            <a:r>
              <a:rPr lang="cs-CZ" sz="2400" b="1" dirty="0" err="1">
                <a:solidFill>
                  <a:srgbClr val="FF0000"/>
                </a:solidFill>
              </a:rPr>
              <a:t>apud</a:t>
            </a:r>
            <a:r>
              <a:rPr lang="cs-CZ" sz="2400" b="1" dirty="0">
                <a:solidFill>
                  <a:srgbClr val="FF0000"/>
                </a:solidFill>
              </a:rPr>
              <a:t> </a:t>
            </a:r>
            <a:r>
              <a:rPr lang="cs-CZ" sz="2400" b="1" dirty="0" err="1">
                <a:solidFill>
                  <a:srgbClr val="FF0000"/>
                </a:solidFill>
              </a:rPr>
              <a:t>Bohemos</a:t>
            </a:r>
            <a:r>
              <a:rPr lang="cs-CZ" sz="2400" b="1" dirty="0">
                <a:solidFill>
                  <a:srgbClr val="FF0000"/>
                </a:solidFill>
              </a:rPr>
              <a:t> </a:t>
            </a:r>
            <a:r>
              <a:rPr lang="cs-CZ" sz="2400" dirty="0"/>
              <a:t>fide </a:t>
            </a:r>
            <a:r>
              <a:rPr lang="cs-CZ" sz="2400" dirty="0" err="1"/>
              <a:t>christiana</a:t>
            </a:r>
            <a:endParaRPr lang="cs-CZ" sz="2400" dirty="0"/>
          </a:p>
          <a:p>
            <a:endParaRPr lang="cs-CZ" sz="2400" dirty="0"/>
          </a:p>
          <a:p>
            <a:r>
              <a:rPr lang="cs-CZ" sz="2400" dirty="0"/>
              <a:t>Ve vazbě ablativu absolutního se mohou vyskytnout i další větné členy, které nejsou v ablativu; ty překládáme jednoduše dle smyslu:</a:t>
            </a:r>
          </a:p>
          <a:p>
            <a:pPr lvl="1"/>
            <a:r>
              <a:rPr lang="cs-CZ" dirty="0"/>
              <a:t>„Když se mezi Čechy rozšiřovala křesťanská víra…“</a:t>
            </a:r>
          </a:p>
        </p:txBody>
      </p:sp>
    </p:spTree>
    <p:extLst>
      <p:ext uri="{BB962C8B-B14F-4D97-AF65-F5344CB8AC3E}">
        <p14:creationId xmlns:p14="http://schemas.microsoft.com/office/powerpoint/2010/main" val="3177720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8C5BA78-8014-1991-042F-D0ACF7A621E3}"/>
              </a:ext>
            </a:extLst>
          </p:cNvPr>
          <p:cNvSpPr>
            <a:spLocks noGrp="1"/>
          </p:cNvSpPr>
          <p:nvPr>
            <p:ph type="title"/>
          </p:nvPr>
        </p:nvSpPr>
        <p:spPr>
          <a:xfrm>
            <a:off x="808638" y="386930"/>
            <a:ext cx="9236700" cy="1188950"/>
          </a:xfrm>
        </p:spPr>
        <p:txBody>
          <a:bodyPr anchor="b">
            <a:normAutofit/>
          </a:bodyPr>
          <a:lstStyle/>
          <a:p>
            <a:r>
              <a:rPr lang="cs-CZ" sz="3800"/>
              <a:t>Překlad ablativu absolutního – napojení na hlavní větu</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D6CEC608-1F3A-BBDE-40A7-85FBBB08C325}"/>
              </a:ext>
            </a:extLst>
          </p:cNvPr>
          <p:cNvSpPr>
            <a:spLocks noGrp="1"/>
          </p:cNvSpPr>
          <p:nvPr>
            <p:ph idx="1"/>
          </p:nvPr>
        </p:nvSpPr>
        <p:spPr>
          <a:xfrm>
            <a:off x="793660" y="2599509"/>
            <a:ext cx="10143668" cy="3435531"/>
          </a:xfrm>
        </p:spPr>
        <p:txBody>
          <a:bodyPr anchor="ctr">
            <a:normAutofit/>
          </a:bodyPr>
          <a:lstStyle/>
          <a:p>
            <a:r>
              <a:rPr lang="cs-CZ" sz="1700"/>
              <a:t>Co ve větě zbylo, jednoduše přeložíme a doplníme o právě vytvořenou vedlejší větu s „když“: </a:t>
            </a:r>
          </a:p>
          <a:p>
            <a:pPr marL="0" indent="0">
              <a:buNone/>
            </a:pPr>
            <a:r>
              <a:rPr lang="cs-CZ" sz="1700"/>
              <a:t>Crescente fide christiana </a:t>
            </a:r>
            <a:r>
              <a:rPr lang="cs-CZ" sz="1700" b="1"/>
              <a:t>in illis diebus dei nutu et ammonitione sponte dux Poenorum nec non et omni populo suo sordes idolorum abiciens baptizatus est</a:t>
            </a:r>
            <a:r>
              <a:rPr lang="cs-CZ" sz="1700"/>
              <a:t>.</a:t>
            </a:r>
          </a:p>
          <a:p>
            <a:pPr marL="0" indent="0">
              <a:buNone/>
            </a:pPr>
            <a:endParaRPr lang="cs-CZ" sz="1700"/>
          </a:p>
          <a:p>
            <a:pPr marL="0" indent="0">
              <a:buNone/>
            </a:pPr>
            <a:r>
              <a:rPr lang="cs-CZ" sz="1700"/>
              <a:t>Když se šířila křesťanská víra, </a:t>
            </a:r>
            <a:r>
              <a:rPr lang="cs-CZ" sz="1700" b="1"/>
              <a:t>toho času vnuknutím a pobádáním božím vévoda Český Spitihněv zároveň s vojskem a vším lidem svrhnuv ohavu modloslužby pokřtěn jest.</a:t>
            </a:r>
          </a:p>
          <a:p>
            <a:r>
              <a:rPr lang="cs-CZ" sz="1700"/>
              <a:t>V případě potřeby stylisticky upravíme se zachováním smyslu:</a:t>
            </a:r>
          </a:p>
          <a:p>
            <a:pPr lvl="1"/>
            <a:r>
              <a:rPr lang="cs-CZ" sz="1700"/>
              <a:t>Za onoho času šíření víry křesťanské vnuknutím a pobádáním božím vévoda Český Spitihněv zároveň s vojskem a vším lidem svrhnuv ohavu modloslužby pokřtěn jest.*</a:t>
            </a:r>
          </a:p>
          <a:p>
            <a:pPr lvl="1"/>
            <a:r>
              <a:rPr lang="cs-CZ" sz="1700"/>
              <a:t>Tehdy, když se šířila křesťanská víra, český kníže Spytihněv božím vnuknutím spolu se svým vojskem a všemi lidmi odvrhl ohavné modly a nechal se pokřtít.</a:t>
            </a:r>
          </a:p>
          <a:p>
            <a:pPr marL="0" indent="0">
              <a:buNone/>
            </a:pPr>
            <a:endParaRPr lang="cs-CZ" sz="1700"/>
          </a:p>
        </p:txBody>
      </p:sp>
      <p:sp>
        <p:nvSpPr>
          <p:cNvPr id="5" name="TextovéPole 4">
            <a:extLst>
              <a:ext uri="{FF2B5EF4-FFF2-40B4-BE49-F238E27FC236}">
                <a16:creationId xmlns:a16="http://schemas.microsoft.com/office/drawing/2014/main" id="{4413639A-171B-E807-D4C7-1A0A0C976BF9}"/>
              </a:ext>
            </a:extLst>
          </p:cNvPr>
          <p:cNvSpPr txBox="1"/>
          <p:nvPr/>
        </p:nvSpPr>
        <p:spPr>
          <a:xfrm>
            <a:off x="793660" y="6501182"/>
            <a:ext cx="3112315" cy="261610"/>
          </a:xfrm>
          <a:prstGeom prst="rect">
            <a:avLst/>
          </a:prstGeom>
          <a:noFill/>
        </p:spPr>
        <p:txBody>
          <a:bodyPr wrap="square" rtlCol="0">
            <a:spAutoFit/>
          </a:bodyPr>
          <a:lstStyle/>
          <a:p>
            <a:r>
              <a:rPr lang="cs-CZ" sz="1100" dirty="0"/>
              <a:t>*Překlad J. Truhlář.</a:t>
            </a:r>
          </a:p>
        </p:txBody>
      </p:sp>
    </p:spTree>
    <p:extLst>
      <p:ext uri="{BB962C8B-B14F-4D97-AF65-F5344CB8AC3E}">
        <p14:creationId xmlns:p14="http://schemas.microsoft.com/office/powerpoint/2010/main" val="1542273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0">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EBF7392-286A-5F5A-EE60-287EE489BFB9}"/>
              </a:ext>
            </a:extLst>
          </p:cNvPr>
          <p:cNvSpPr>
            <a:spLocks noGrp="1"/>
          </p:cNvSpPr>
          <p:nvPr>
            <p:ph type="title"/>
          </p:nvPr>
        </p:nvSpPr>
        <p:spPr>
          <a:xfrm>
            <a:off x="793662" y="386930"/>
            <a:ext cx="10066122" cy="1298448"/>
          </a:xfrm>
        </p:spPr>
        <p:txBody>
          <a:bodyPr anchor="b">
            <a:normAutofit/>
          </a:bodyPr>
          <a:lstStyle/>
          <a:p>
            <a:r>
              <a:rPr lang="cs-CZ" sz="4800"/>
              <a:t>Ablativ absolutní bez participia</a:t>
            </a:r>
          </a:p>
        </p:txBody>
      </p:sp>
      <p:sp>
        <p:nvSpPr>
          <p:cNvPr id="30" name="Rectangle 2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45002B33-C223-CB1B-CF11-A621C6CEC3E5}"/>
              </a:ext>
            </a:extLst>
          </p:cNvPr>
          <p:cNvSpPr>
            <a:spLocks noGrp="1"/>
          </p:cNvSpPr>
          <p:nvPr>
            <p:ph idx="1"/>
          </p:nvPr>
        </p:nvSpPr>
        <p:spPr>
          <a:xfrm>
            <a:off x="793661" y="2599509"/>
            <a:ext cx="4530898" cy="3639450"/>
          </a:xfrm>
        </p:spPr>
        <p:txBody>
          <a:bodyPr anchor="ctr">
            <a:normAutofit/>
          </a:bodyPr>
          <a:lstStyle/>
          <a:p>
            <a:r>
              <a:rPr lang="cs-CZ" sz="2000" dirty="0"/>
              <a:t>Složeny pouze ze jmen</a:t>
            </a:r>
          </a:p>
          <a:p>
            <a:pPr lvl="1"/>
            <a:r>
              <a:rPr lang="cs-CZ" sz="2000" dirty="0"/>
              <a:t>Dvě substantiva</a:t>
            </a:r>
          </a:p>
          <a:p>
            <a:pPr lvl="1"/>
            <a:r>
              <a:rPr lang="cs-CZ" sz="2000" dirty="0"/>
              <a:t>Substantivum / zájmeno + adjektivum</a:t>
            </a:r>
          </a:p>
          <a:p>
            <a:pPr lvl="1"/>
            <a:endParaRPr lang="cs-CZ" sz="2000" dirty="0"/>
          </a:p>
          <a:p>
            <a:pPr lvl="1"/>
            <a:r>
              <a:rPr lang="cs-CZ" sz="2000"/>
              <a:t>Baculo </a:t>
            </a:r>
            <a:r>
              <a:rPr lang="cs-CZ" sz="2000" dirty="0" err="1"/>
              <a:t>rege</a:t>
            </a:r>
            <a:r>
              <a:rPr lang="cs-CZ" sz="2000" dirty="0"/>
              <a:t> = Za krále Klacka</a:t>
            </a:r>
          </a:p>
          <a:p>
            <a:pPr lvl="1"/>
            <a:r>
              <a:rPr lang="cs-CZ" sz="2000" dirty="0" err="1"/>
              <a:t>Me</a:t>
            </a:r>
            <a:r>
              <a:rPr lang="cs-CZ" sz="2000" dirty="0"/>
              <a:t> </a:t>
            </a:r>
            <a:r>
              <a:rPr lang="cs-CZ" sz="2000" dirty="0" err="1"/>
              <a:t>vivo</a:t>
            </a:r>
            <a:r>
              <a:rPr lang="cs-CZ" sz="2000" dirty="0"/>
              <a:t> = za mého života</a:t>
            </a:r>
          </a:p>
          <a:p>
            <a:pPr lvl="1"/>
            <a:r>
              <a:rPr lang="cs-CZ" sz="2000" dirty="0"/>
              <a:t>Te </a:t>
            </a:r>
            <a:r>
              <a:rPr lang="cs-CZ" sz="2000" dirty="0" err="1"/>
              <a:t>invito</a:t>
            </a:r>
            <a:r>
              <a:rPr lang="cs-CZ" sz="2000" dirty="0"/>
              <a:t> = proti tvé vůli</a:t>
            </a:r>
          </a:p>
          <a:p>
            <a:pPr marL="0" indent="0">
              <a:buNone/>
            </a:pPr>
            <a:endParaRPr lang="cs-CZ" sz="2000" dirty="0"/>
          </a:p>
          <a:p>
            <a:pPr lvl="1"/>
            <a:endParaRPr lang="cs-CZ" sz="2000" dirty="0"/>
          </a:p>
        </p:txBody>
      </p:sp>
      <p:pic>
        <p:nvPicPr>
          <p:cNvPr id="16" name="Obrázek 15" descr="Obsah obrázku mapa, text, atlas, diagram&#10;&#10;Popis byl vytvořen automaticky">
            <a:extLst>
              <a:ext uri="{FF2B5EF4-FFF2-40B4-BE49-F238E27FC236}">
                <a16:creationId xmlns:a16="http://schemas.microsoft.com/office/drawing/2014/main" id="{26DD6FAE-E040-CCFA-4418-B1E8F2E0B89E}"/>
              </a:ext>
            </a:extLst>
          </p:cNvPr>
          <p:cNvPicPr>
            <a:picLocks noChangeAspect="1"/>
          </p:cNvPicPr>
          <p:nvPr/>
        </p:nvPicPr>
        <p:blipFill>
          <a:blip r:embed="rId2">
            <a:extLst>
              <a:ext uri="{28A0092B-C50C-407E-A947-70E740481C1C}">
                <a14:useLocalDpi xmlns:a14="http://schemas.microsoft.com/office/drawing/2010/main" val="0"/>
              </a:ext>
            </a:extLst>
          </a:blip>
          <a:srcRect l="6559" r="1923" b="-1"/>
          <a:stretch/>
        </p:blipFill>
        <p:spPr>
          <a:xfrm>
            <a:off x="5911532" y="2484255"/>
            <a:ext cx="5150277" cy="3714244"/>
          </a:xfrm>
          <a:prstGeom prst="rect">
            <a:avLst/>
          </a:prstGeom>
        </p:spPr>
      </p:pic>
      <p:sp>
        <p:nvSpPr>
          <p:cNvPr id="32" name="Rectangle 2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0944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F1A1E00-20EC-DB10-632A-D12531191982}"/>
              </a:ext>
            </a:extLst>
          </p:cNvPr>
          <p:cNvSpPr>
            <a:spLocks noGrp="1"/>
          </p:cNvSpPr>
          <p:nvPr>
            <p:ph type="title"/>
          </p:nvPr>
        </p:nvSpPr>
        <p:spPr>
          <a:xfrm>
            <a:off x="589560" y="856180"/>
            <a:ext cx="4560584" cy="1128068"/>
          </a:xfrm>
        </p:spPr>
        <p:txBody>
          <a:bodyPr anchor="ctr">
            <a:normAutofit/>
          </a:bodyPr>
          <a:lstStyle/>
          <a:p>
            <a:r>
              <a:rPr lang="cs-CZ" sz="4000"/>
              <a:t>Participium spojité</a:t>
            </a:r>
          </a:p>
        </p:txBody>
      </p:sp>
      <p:grpSp>
        <p:nvGrpSpPr>
          <p:cNvPr id="16" name="Group 15">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7" name="Rectangle 1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FF8A0B52-B5C0-97B7-EC25-F8B8A12A5B17}"/>
              </a:ext>
            </a:extLst>
          </p:cNvPr>
          <p:cNvSpPr>
            <a:spLocks noGrp="1"/>
          </p:cNvSpPr>
          <p:nvPr>
            <p:ph idx="1"/>
          </p:nvPr>
        </p:nvSpPr>
        <p:spPr>
          <a:xfrm>
            <a:off x="590719" y="2330505"/>
            <a:ext cx="4559425" cy="3979585"/>
          </a:xfrm>
        </p:spPr>
        <p:txBody>
          <a:bodyPr anchor="ctr">
            <a:normAutofit/>
          </a:bodyPr>
          <a:lstStyle/>
          <a:p>
            <a:pPr marL="0" indent="0">
              <a:buNone/>
            </a:pPr>
            <a:r>
              <a:rPr lang="cs-CZ" sz="2000"/>
              <a:t>= participium se shoduje v rodě, čísle a pádě s některým členem hlavní věty</a:t>
            </a:r>
          </a:p>
          <a:p>
            <a:pPr lvl="1"/>
            <a:r>
              <a:rPr lang="cs-CZ" sz="2000"/>
              <a:t>Tj. funguje jako přídavné jméno:</a:t>
            </a:r>
          </a:p>
          <a:p>
            <a:pPr lvl="1"/>
            <a:r>
              <a:rPr lang="cs-CZ" sz="2000"/>
              <a:t>Příklady:</a:t>
            </a:r>
          </a:p>
          <a:p>
            <a:pPr marL="457200" lvl="1" indent="0">
              <a:buNone/>
            </a:pPr>
            <a:r>
              <a:rPr lang="cs-CZ" sz="2000" b="1" i="1"/>
              <a:t>Equus captus </a:t>
            </a:r>
            <a:r>
              <a:rPr lang="cs-CZ" sz="2000" i="1"/>
              <a:t>in stabulam ducitur / ductus est / ducetur.</a:t>
            </a:r>
          </a:p>
          <a:p>
            <a:pPr marL="457200" lvl="1" indent="0">
              <a:buNone/>
            </a:pPr>
            <a:r>
              <a:rPr lang="cs-CZ" sz="2000" b="1" i="1"/>
              <a:t>Equum fugentem </a:t>
            </a:r>
            <a:r>
              <a:rPr lang="cs-CZ" sz="2000" i="1"/>
              <a:t>maledicunt / maledixerunt / maledicent.</a:t>
            </a:r>
          </a:p>
          <a:p>
            <a:pPr marL="457200" lvl="1" indent="0">
              <a:buNone/>
            </a:pPr>
            <a:r>
              <a:rPr lang="cs-CZ" sz="2000" i="1"/>
              <a:t>Cum </a:t>
            </a:r>
            <a:r>
              <a:rPr lang="cs-CZ" sz="2000" b="1" i="1"/>
              <a:t>equo mortuo </a:t>
            </a:r>
            <a:r>
              <a:rPr lang="cs-CZ" sz="2000" i="1"/>
              <a:t>in cursu bigarum non vincis / vicis / vinces.</a:t>
            </a:r>
          </a:p>
        </p:txBody>
      </p:sp>
      <p:sp>
        <p:nvSpPr>
          <p:cNvPr id="22" name="Rectangle 21">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Obrázek 8">
            <a:extLst>
              <a:ext uri="{FF2B5EF4-FFF2-40B4-BE49-F238E27FC236}">
                <a16:creationId xmlns:a16="http://schemas.microsoft.com/office/drawing/2014/main" id="{2E729A11-12D8-4EC5-D1C9-A2AA9A9EBB6C}"/>
              </a:ext>
            </a:extLst>
          </p:cNvPr>
          <p:cNvPicPr>
            <a:picLocks noChangeAspect="1"/>
          </p:cNvPicPr>
          <p:nvPr/>
        </p:nvPicPr>
        <p:blipFill>
          <a:blip r:embed="rId2"/>
          <a:srcRect r="4" b="3065"/>
          <a:stretch/>
        </p:blipFill>
        <p:spPr>
          <a:xfrm>
            <a:off x="5977788" y="799352"/>
            <a:ext cx="5425410" cy="5259296"/>
          </a:xfrm>
          <a:prstGeom prst="rect">
            <a:avLst/>
          </a:prstGeom>
        </p:spPr>
      </p:pic>
      <p:sp>
        <p:nvSpPr>
          <p:cNvPr id="4" name="AutoShape 2" descr="An illustration inspired by the phrase 'Equum fugentem maledicunt / maledixerunt / maledicent,' depicting a runaway horse being cursed by figures in the background. The scene takes place in a classical or medieval setting, with the horse fleeing in fear or panic. The figures behind, possibly charioteers or soldiers, are shaking their fists or shouting at the horse as it escapes. The background should be dynamic, with dust and motion capturing the drama of the moment, and the overall tone should feel intense and expressive of frustration or anger.">
            <a:extLst>
              <a:ext uri="{FF2B5EF4-FFF2-40B4-BE49-F238E27FC236}">
                <a16:creationId xmlns:a16="http://schemas.microsoft.com/office/drawing/2014/main" id="{2647F998-C91D-CAA9-81D7-3AF56B1D1FF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3960820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DC2E6E0-74C1-E9AF-C530-BB25AEEEC668}"/>
              </a:ext>
            </a:extLst>
          </p:cNvPr>
          <p:cNvSpPr>
            <a:spLocks noGrp="1"/>
          </p:cNvSpPr>
          <p:nvPr>
            <p:ph type="title"/>
          </p:nvPr>
        </p:nvSpPr>
        <p:spPr>
          <a:xfrm>
            <a:off x="808638" y="386930"/>
            <a:ext cx="9236700" cy="1188950"/>
          </a:xfrm>
        </p:spPr>
        <p:txBody>
          <a:bodyPr anchor="b">
            <a:normAutofit/>
          </a:bodyPr>
          <a:lstStyle/>
          <a:p>
            <a:r>
              <a:rPr lang="cs-CZ" sz="5400"/>
              <a:t>Ablativ absolutní</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3B844929-5244-469B-E8E1-B35B48AB329F}"/>
              </a:ext>
            </a:extLst>
          </p:cNvPr>
          <p:cNvSpPr>
            <a:spLocks noGrp="1"/>
          </p:cNvSpPr>
          <p:nvPr>
            <p:ph idx="1"/>
          </p:nvPr>
        </p:nvSpPr>
        <p:spPr>
          <a:xfrm>
            <a:off x="793660" y="2599509"/>
            <a:ext cx="10143668" cy="3435531"/>
          </a:xfrm>
        </p:spPr>
        <p:txBody>
          <a:bodyPr anchor="ctr">
            <a:normAutofit/>
          </a:bodyPr>
          <a:lstStyle/>
          <a:p>
            <a:r>
              <a:rPr lang="cs-CZ" sz="2000"/>
              <a:t>Má nejčastěji </a:t>
            </a:r>
            <a:r>
              <a:rPr lang="cs-CZ" sz="2000" b="1"/>
              <a:t>význam časové vedlejší věty </a:t>
            </a:r>
            <a:r>
              <a:rPr lang="cs-CZ" sz="2000"/>
              <a:t>(dle kontextu ale i příčinné, přípustkové či podmínkové)</a:t>
            </a:r>
          </a:p>
          <a:p>
            <a:r>
              <a:rPr lang="cs-CZ" sz="2000"/>
              <a:t>Připojuje se k větě jako celku, nikoliv ke konkrétnímu větnému členu</a:t>
            </a:r>
          </a:p>
          <a:p>
            <a:r>
              <a:rPr lang="cs-CZ" sz="2000"/>
              <a:t>Je složeno z </a:t>
            </a:r>
            <a:r>
              <a:rPr lang="cs-CZ" sz="2000" b="1"/>
              <a:t>participia v ablativu</a:t>
            </a:r>
            <a:r>
              <a:rPr lang="cs-CZ" sz="2000"/>
              <a:t> (buď prézentu či perfekta) </a:t>
            </a:r>
            <a:r>
              <a:rPr lang="cs-CZ" sz="2000" b="1"/>
              <a:t>a jména v ablativu</a:t>
            </a:r>
          </a:p>
          <a:p>
            <a:pPr lvl="1"/>
            <a:r>
              <a:rPr lang="cs-CZ" sz="2000" b="1"/>
              <a:t>Participium prézenta </a:t>
            </a:r>
            <a:r>
              <a:rPr lang="cs-CZ" sz="2000"/>
              <a:t>v ablativu absolutním</a:t>
            </a:r>
          </a:p>
          <a:p>
            <a:pPr lvl="2"/>
            <a:r>
              <a:rPr lang="cs-CZ" dirty="0"/>
              <a:t>Vyjadřuje děj aktivní a současný vzhledem k větě, k níž ablativ absolutní náleží</a:t>
            </a:r>
          </a:p>
          <a:p>
            <a:pPr lvl="1"/>
            <a:r>
              <a:rPr lang="cs-CZ" sz="2000" b="1"/>
              <a:t>Participium perfekta </a:t>
            </a:r>
            <a:r>
              <a:rPr lang="cs-CZ" sz="2000"/>
              <a:t>v ablativu absolutním</a:t>
            </a:r>
          </a:p>
          <a:p>
            <a:pPr lvl="2"/>
            <a:r>
              <a:rPr lang="cs-CZ" dirty="0"/>
              <a:t>Vyjadřuje děj pasivní a předčasný vzhledem k větě, k níž ablativ absolutní náleží</a:t>
            </a:r>
          </a:p>
          <a:p>
            <a:pPr lvl="2"/>
            <a:r>
              <a:rPr lang="cs-CZ" dirty="0"/>
              <a:t>Popřípadě děj aktivní a předčasný, pokud se jedná o participium perfekta deponentního slovesa</a:t>
            </a:r>
          </a:p>
          <a:p>
            <a:pPr lvl="2"/>
            <a:endParaRPr lang="cs-CZ" dirty="0"/>
          </a:p>
        </p:txBody>
      </p:sp>
    </p:spTree>
    <p:extLst>
      <p:ext uri="{BB962C8B-B14F-4D97-AF65-F5344CB8AC3E}">
        <p14:creationId xmlns:p14="http://schemas.microsoft.com/office/powerpoint/2010/main" val="2224800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862C1A-3E36-8B64-A90E-0A74D5366BAE}"/>
              </a:ext>
            </a:extLst>
          </p:cNvPr>
          <p:cNvSpPr>
            <a:spLocks noGrp="1"/>
          </p:cNvSpPr>
          <p:nvPr>
            <p:ph type="title"/>
          </p:nvPr>
        </p:nvSpPr>
        <p:spPr/>
        <p:txBody>
          <a:bodyPr/>
          <a:lstStyle/>
          <a:p>
            <a:r>
              <a:rPr lang="cs-CZ" dirty="0"/>
              <a:t>Opakování: co je to to </a:t>
            </a:r>
            <a:r>
              <a:rPr lang="cs-CZ" dirty="0" err="1"/>
              <a:t>parci</a:t>
            </a:r>
            <a:r>
              <a:rPr lang="cs-CZ" dirty="0"/>
              <a:t>…participium?</a:t>
            </a:r>
          </a:p>
        </p:txBody>
      </p:sp>
      <p:graphicFrame>
        <p:nvGraphicFramePr>
          <p:cNvPr id="12" name="Zástupný obsah 2">
            <a:extLst>
              <a:ext uri="{FF2B5EF4-FFF2-40B4-BE49-F238E27FC236}">
                <a16:creationId xmlns:a16="http://schemas.microsoft.com/office/drawing/2014/main" id="{BFFD0FD1-4D8D-7EC5-29C1-4F96515F0DD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6971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C69CF1-28A3-7B15-32EE-DDDD3B44D1A5}"/>
              </a:ext>
            </a:extLst>
          </p:cNvPr>
          <p:cNvSpPr>
            <a:spLocks noGrp="1"/>
          </p:cNvSpPr>
          <p:nvPr>
            <p:ph type="title"/>
          </p:nvPr>
        </p:nvSpPr>
        <p:spPr/>
        <p:txBody>
          <a:bodyPr/>
          <a:lstStyle/>
          <a:p>
            <a:r>
              <a:rPr lang="cs-CZ" dirty="0"/>
              <a:t>Ablativ absolutní s participiem prézentu</a:t>
            </a:r>
          </a:p>
        </p:txBody>
      </p:sp>
      <p:sp>
        <p:nvSpPr>
          <p:cNvPr id="3" name="Zástupný obsah 2">
            <a:extLst>
              <a:ext uri="{FF2B5EF4-FFF2-40B4-BE49-F238E27FC236}">
                <a16:creationId xmlns:a16="http://schemas.microsoft.com/office/drawing/2014/main" id="{0443D76B-4F9E-45BE-54B8-BDBC8EADA450}"/>
              </a:ext>
            </a:extLst>
          </p:cNvPr>
          <p:cNvSpPr>
            <a:spLocks noGrp="1"/>
          </p:cNvSpPr>
          <p:nvPr>
            <p:ph idx="1"/>
          </p:nvPr>
        </p:nvSpPr>
        <p:spPr/>
        <p:txBody>
          <a:bodyPr/>
          <a:lstStyle/>
          <a:p>
            <a:r>
              <a:rPr lang="cs-CZ" b="1" dirty="0" err="1"/>
              <a:t>Crescente</a:t>
            </a:r>
            <a:r>
              <a:rPr lang="cs-CZ" b="1" dirty="0"/>
              <a:t> fide </a:t>
            </a:r>
            <a:r>
              <a:rPr lang="cs-CZ" b="1" dirty="0" err="1"/>
              <a:t>christiana</a:t>
            </a:r>
            <a:r>
              <a:rPr lang="cs-CZ" b="1" dirty="0"/>
              <a:t> </a:t>
            </a:r>
            <a:r>
              <a:rPr lang="cs-CZ" dirty="0" err="1"/>
              <a:t>dux</a:t>
            </a:r>
            <a:r>
              <a:rPr lang="cs-CZ" dirty="0"/>
              <a:t> </a:t>
            </a:r>
            <a:r>
              <a:rPr lang="cs-CZ" dirty="0" err="1"/>
              <a:t>Bohemorum</a:t>
            </a:r>
            <a:r>
              <a:rPr lang="cs-CZ" dirty="0"/>
              <a:t> </a:t>
            </a:r>
            <a:r>
              <a:rPr lang="cs-CZ" dirty="0" err="1"/>
              <a:t>baptizatus</a:t>
            </a:r>
            <a:r>
              <a:rPr lang="cs-CZ" dirty="0"/>
              <a:t> est.*</a:t>
            </a:r>
          </a:p>
        </p:txBody>
      </p:sp>
      <p:sp>
        <p:nvSpPr>
          <p:cNvPr id="7" name="TextovéPole 6">
            <a:extLst>
              <a:ext uri="{FF2B5EF4-FFF2-40B4-BE49-F238E27FC236}">
                <a16:creationId xmlns:a16="http://schemas.microsoft.com/office/drawing/2014/main" id="{2FCFBF34-9681-D685-D69E-0960B18BA3CA}"/>
              </a:ext>
            </a:extLst>
          </p:cNvPr>
          <p:cNvSpPr txBox="1"/>
          <p:nvPr/>
        </p:nvSpPr>
        <p:spPr>
          <a:xfrm>
            <a:off x="184558" y="3429000"/>
            <a:ext cx="45719" cy="369332"/>
          </a:xfrm>
          <a:prstGeom prst="rect">
            <a:avLst/>
          </a:prstGeom>
          <a:noFill/>
        </p:spPr>
        <p:txBody>
          <a:bodyPr wrap="square" rtlCol="0">
            <a:spAutoFit/>
          </a:bodyPr>
          <a:lstStyle/>
          <a:p>
            <a:endParaRPr lang="cs-CZ" dirty="0"/>
          </a:p>
        </p:txBody>
      </p:sp>
      <p:sp>
        <p:nvSpPr>
          <p:cNvPr id="10" name="Obdélník 9">
            <a:extLst>
              <a:ext uri="{FF2B5EF4-FFF2-40B4-BE49-F238E27FC236}">
                <a16:creationId xmlns:a16="http://schemas.microsoft.com/office/drawing/2014/main" id="{10901F53-1B85-AF54-2406-7F22BD242A89}"/>
              </a:ext>
            </a:extLst>
          </p:cNvPr>
          <p:cNvSpPr/>
          <p:nvPr/>
        </p:nvSpPr>
        <p:spPr>
          <a:xfrm>
            <a:off x="1086724" y="2799826"/>
            <a:ext cx="1602297" cy="62917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sz="1400" dirty="0" err="1"/>
              <a:t>Ptcp</a:t>
            </a:r>
            <a:r>
              <a:rPr lang="cs-CZ" sz="1400" dirty="0"/>
              <a:t>. </a:t>
            </a:r>
            <a:r>
              <a:rPr lang="cs-CZ" sz="1400" dirty="0" err="1"/>
              <a:t>Prézenta</a:t>
            </a:r>
            <a:r>
              <a:rPr lang="cs-CZ" sz="1400" dirty="0"/>
              <a:t> aktiva v ablativu </a:t>
            </a:r>
            <a:r>
              <a:rPr lang="cs-CZ" sz="1400" dirty="0" err="1"/>
              <a:t>sg</a:t>
            </a:r>
            <a:r>
              <a:rPr lang="cs-CZ" sz="1400" dirty="0"/>
              <a:t>.</a:t>
            </a:r>
          </a:p>
        </p:txBody>
      </p:sp>
      <p:sp>
        <p:nvSpPr>
          <p:cNvPr id="12" name="Obdélník 11">
            <a:extLst>
              <a:ext uri="{FF2B5EF4-FFF2-40B4-BE49-F238E27FC236}">
                <a16:creationId xmlns:a16="http://schemas.microsoft.com/office/drawing/2014/main" id="{CC451DF1-830E-8F82-DB83-24BCDFDA12A3}"/>
              </a:ext>
            </a:extLst>
          </p:cNvPr>
          <p:cNvSpPr/>
          <p:nvPr/>
        </p:nvSpPr>
        <p:spPr>
          <a:xfrm>
            <a:off x="3017869" y="2799826"/>
            <a:ext cx="1602297" cy="62917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sz="1400" dirty="0"/>
              <a:t>Jména v ablativu </a:t>
            </a:r>
            <a:r>
              <a:rPr lang="cs-CZ" sz="1400" dirty="0" err="1"/>
              <a:t>sg</a:t>
            </a:r>
            <a:r>
              <a:rPr lang="cs-CZ" sz="1400" dirty="0"/>
              <a:t>.</a:t>
            </a:r>
          </a:p>
        </p:txBody>
      </p:sp>
      <p:sp>
        <p:nvSpPr>
          <p:cNvPr id="13" name="Obdélník 12">
            <a:extLst>
              <a:ext uri="{FF2B5EF4-FFF2-40B4-BE49-F238E27FC236}">
                <a16:creationId xmlns:a16="http://schemas.microsoft.com/office/drawing/2014/main" id="{60669045-3D81-CFAE-2D97-720A007C620C}"/>
              </a:ext>
            </a:extLst>
          </p:cNvPr>
          <p:cNvSpPr/>
          <p:nvPr/>
        </p:nvSpPr>
        <p:spPr>
          <a:xfrm>
            <a:off x="6165322" y="2799826"/>
            <a:ext cx="1602297" cy="629174"/>
          </a:xfrm>
          <a:prstGeom prst="rect">
            <a:avLst/>
          </a:prstGeom>
          <a:solidFill>
            <a:schemeClr val="accent6">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sz="1400" dirty="0"/>
              <a:t>Hlavní věta</a:t>
            </a:r>
          </a:p>
        </p:txBody>
      </p:sp>
      <p:cxnSp>
        <p:nvCxnSpPr>
          <p:cNvPr id="15" name="Přímá spojnice se šipkou 14">
            <a:extLst>
              <a:ext uri="{FF2B5EF4-FFF2-40B4-BE49-F238E27FC236}">
                <a16:creationId xmlns:a16="http://schemas.microsoft.com/office/drawing/2014/main" id="{CD1B005F-FBFF-A978-726F-1C6C14D874D8}"/>
              </a:ext>
            </a:extLst>
          </p:cNvPr>
          <p:cNvCxnSpPr/>
          <p:nvPr/>
        </p:nvCxnSpPr>
        <p:spPr>
          <a:xfrm>
            <a:off x="1743959" y="2187019"/>
            <a:ext cx="0" cy="6128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Přímá spojnice se šipkou 16">
            <a:extLst>
              <a:ext uri="{FF2B5EF4-FFF2-40B4-BE49-F238E27FC236}">
                <a16:creationId xmlns:a16="http://schemas.microsoft.com/office/drawing/2014/main" id="{89AC0506-6AFE-0726-58E1-A5914A117C75}"/>
              </a:ext>
            </a:extLst>
          </p:cNvPr>
          <p:cNvCxnSpPr/>
          <p:nvPr/>
        </p:nvCxnSpPr>
        <p:spPr>
          <a:xfrm>
            <a:off x="3017869" y="2187019"/>
            <a:ext cx="488902" cy="6128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Přímá spojnice se šipkou 17">
            <a:extLst>
              <a:ext uri="{FF2B5EF4-FFF2-40B4-BE49-F238E27FC236}">
                <a16:creationId xmlns:a16="http://schemas.microsoft.com/office/drawing/2014/main" id="{E95E3CA0-E5AE-A574-D73F-4D2DCD8DF6D0}"/>
              </a:ext>
            </a:extLst>
          </p:cNvPr>
          <p:cNvCxnSpPr>
            <a:cxnSpLocks/>
          </p:cNvCxnSpPr>
          <p:nvPr/>
        </p:nvCxnSpPr>
        <p:spPr>
          <a:xfrm flipH="1">
            <a:off x="4074434" y="2187019"/>
            <a:ext cx="107006" cy="6128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Přímá spojnice 21">
            <a:extLst>
              <a:ext uri="{FF2B5EF4-FFF2-40B4-BE49-F238E27FC236}">
                <a16:creationId xmlns:a16="http://schemas.microsoft.com/office/drawing/2014/main" id="{45C66C9B-A810-FC6B-8401-F70212E3E5B0}"/>
              </a:ext>
            </a:extLst>
          </p:cNvPr>
          <p:cNvCxnSpPr>
            <a:cxnSpLocks/>
          </p:cNvCxnSpPr>
          <p:nvPr/>
        </p:nvCxnSpPr>
        <p:spPr>
          <a:xfrm flipV="1">
            <a:off x="4817097" y="2265592"/>
            <a:ext cx="4260915" cy="15695"/>
          </a:xfrm>
          <a:prstGeom prst="line">
            <a:avLst/>
          </a:prstGeom>
        </p:spPr>
        <p:style>
          <a:lnRef idx="1">
            <a:schemeClr val="accent5"/>
          </a:lnRef>
          <a:fillRef idx="0">
            <a:schemeClr val="accent5"/>
          </a:fillRef>
          <a:effectRef idx="0">
            <a:schemeClr val="accent5"/>
          </a:effectRef>
          <a:fontRef idx="minor">
            <a:schemeClr val="tx1"/>
          </a:fontRef>
        </p:style>
      </p:cxnSp>
      <p:cxnSp>
        <p:nvCxnSpPr>
          <p:cNvPr id="26" name="Přímá spojnice se šipkou 25">
            <a:extLst>
              <a:ext uri="{FF2B5EF4-FFF2-40B4-BE49-F238E27FC236}">
                <a16:creationId xmlns:a16="http://schemas.microsoft.com/office/drawing/2014/main" id="{B2BB1B43-208A-C748-6850-E5CB12DD2C5B}"/>
              </a:ext>
            </a:extLst>
          </p:cNvPr>
          <p:cNvCxnSpPr>
            <a:cxnSpLocks/>
            <a:endCxn id="13" idx="0"/>
          </p:cNvCxnSpPr>
          <p:nvPr/>
        </p:nvCxnSpPr>
        <p:spPr>
          <a:xfrm>
            <a:off x="6947554" y="2265592"/>
            <a:ext cx="18917" cy="5342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Přímá spojnice se šipkou 27">
            <a:extLst>
              <a:ext uri="{FF2B5EF4-FFF2-40B4-BE49-F238E27FC236}">
                <a16:creationId xmlns:a16="http://schemas.microsoft.com/office/drawing/2014/main" id="{E380F325-D410-FAEE-9AB7-A6A22BBD1EF2}"/>
              </a:ext>
            </a:extLst>
          </p:cNvPr>
          <p:cNvCxnSpPr>
            <a:cxnSpLocks/>
          </p:cNvCxnSpPr>
          <p:nvPr/>
        </p:nvCxnSpPr>
        <p:spPr>
          <a:xfrm>
            <a:off x="1787049" y="3431833"/>
            <a:ext cx="792092" cy="8102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Přímá spojnice se šipkou 29">
            <a:extLst>
              <a:ext uri="{FF2B5EF4-FFF2-40B4-BE49-F238E27FC236}">
                <a16:creationId xmlns:a16="http://schemas.microsoft.com/office/drawing/2014/main" id="{AC69BB9B-DD1E-EA08-5E60-395B23E71801}"/>
              </a:ext>
            </a:extLst>
          </p:cNvPr>
          <p:cNvCxnSpPr>
            <a:cxnSpLocks/>
          </p:cNvCxnSpPr>
          <p:nvPr/>
        </p:nvCxnSpPr>
        <p:spPr>
          <a:xfrm flipH="1">
            <a:off x="2790334" y="3434743"/>
            <a:ext cx="936772" cy="8073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Obdélník 32">
            <a:extLst>
              <a:ext uri="{FF2B5EF4-FFF2-40B4-BE49-F238E27FC236}">
                <a16:creationId xmlns:a16="http://schemas.microsoft.com/office/drawing/2014/main" id="{A4CECE8E-42AE-1B3A-C75A-E53BA1693A9F}"/>
              </a:ext>
            </a:extLst>
          </p:cNvPr>
          <p:cNvSpPr/>
          <p:nvPr/>
        </p:nvSpPr>
        <p:spPr>
          <a:xfrm>
            <a:off x="1925693" y="4242062"/>
            <a:ext cx="1602297" cy="807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Ablativ absolutní</a:t>
            </a:r>
          </a:p>
        </p:txBody>
      </p:sp>
      <p:sp>
        <p:nvSpPr>
          <p:cNvPr id="34" name="TextovéPole 33">
            <a:extLst>
              <a:ext uri="{FF2B5EF4-FFF2-40B4-BE49-F238E27FC236}">
                <a16:creationId xmlns:a16="http://schemas.microsoft.com/office/drawing/2014/main" id="{634C31DA-3A59-BC8D-C677-B0868F707E38}"/>
              </a:ext>
            </a:extLst>
          </p:cNvPr>
          <p:cNvSpPr txBox="1"/>
          <p:nvPr/>
        </p:nvSpPr>
        <p:spPr>
          <a:xfrm>
            <a:off x="4313313" y="4100225"/>
            <a:ext cx="4007611" cy="2031325"/>
          </a:xfrm>
          <a:prstGeom prst="rect">
            <a:avLst/>
          </a:prstGeom>
          <a:noFill/>
        </p:spPr>
        <p:txBody>
          <a:bodyPr wrap="square" rtlCol="0">
            <a:spAutoFit/>
          </a:bodyPr>
          <a:lstStyle/>
          <a:p>
            <a:r>
              <a:rPr lang="cs-CZ" b="1" dirty="0"/>
              <a:t>Možnosti překladu:</a:t>
            </a:r>
          </a:p>
          <a:p>
            <a:pPr marL="285750" indent="-285750">
              <a:buFont typeface="Arial" panose="020B0604020202020204" pitchFamily="34" charset="0"/>
              <a:buChar char="•"/>
            </a:pPr>
            <a:r>
              <a:rPr lang="cs-CZ" dirty="0"/>
              <a:t>Když se šířila křesťanská víra, český kníže byl pokřtěn. </a:t>
            </a:r>
          </a:p>
          <a:p>
            <a:pPr marL="285750" indent="-285750">
              <a:buFont typeface="Arial" panose="020B0604020202020204" pitchFamily="34" charset="0"/>
              <a:buChar char="•"/>
            </a:pPr>
            <a:r>
              <a:rPr lang="cs-CZ" dirty="0"/>
              <a:t>V (době) šíření křesťanské víry byl český kníže pokřtěn.</a:t>
            </a:r>
          </a:p>
          <a:p>
            <a:pPr marL="285750" indent="-285750">
              <a:buFont typeface="Arial" panose="020B0604020202020204" pitchFamily="34" charset="0"/>
              <a:buChar char="•"/>
            </a:pPr>
            <a:r>
              <a:rPr lang="cs-CZ" dirty="0"/>
              <a:t>Křesťanská víra se šířila a česká kníže byl pokřtěn.</a:t>
            </a:r>
          </a:p>
        </p:txBody>
      </p:sp>
      <p:sp>
        <p:nvSpPr>
          <p:cNvPr id="36" name="TextovéPole 35">
            <a:extLst>
              <a:ext uri="{FF2B5EF4-FFF2-40B4-BE49-F238E27FC236}">
                <a16:creationId xmlns:a16="http://schemas.microsoft.com/office/drawing/2014/main" id="{DB4DD924-1DB4-DA2B-3185-A7169B472F0F}"/>
              </a:ext>
            </a:extLst>
          </p:cNvPr>
          <p:cNvSpPr txBox="1"/>
          <p:nvPr/>
        </p:nvSpPr>
        <p:spPr>
          <a:xfrm>
            <a:off x="838200" y="6285273"/>
            <a:ext cx="3677486" cy="307777"/>
          </a:xfrm>
          <a:prstGeom prst="rect">
            <a:avLst/>
          </a:prstGeom>
          <a:noFill/>
        </p:spPr>
        <p:txBody>
          <a:bodyPr wrap="square" rtlCol="0">
            <a:spAutoFit/>
          </a:bodyPr>
          <a:lstStyle/>
          <a:p>
            <a:r>
              <a:rPr lang="cs-CZ" sz="1400" dirty="0"/>
              <a:t>* Podle Života sv. Václava, FRB I, 183.</a:t>
            </a:r>
          </a:p>
        </p:txBody>
      </p:sp>
      <p:pic>
        <p:nvPicPr>
          <p:cNvPr id="5" name="Obrázek 4">
            <a:extLst>
              <a:ext uri="{FF2B5EF4-FFF2-40B4-BE49-F238E27FC236}">
                <a16:creationId xmlns:a16="http://schemas.microsoft.com/office/drawing/2014/main" id="{803D5591-B96F-4926-B04B-B4D806A89DDB}"/>
              </a:ext>
            </a:extLst>
          </p:cNvPr>
          <p:cNvPicPr>
            <a:picLocks noChangeAspect="1"/>
          </p:cNvPicPr>
          <p:nvPr/>
        </p:nvPicPr>
        <p:blipFill>
          <a:blip r:embed="rId2"/>
          <a:stretch>
            <a:fillRect/>
          </a:stretch>
        </p:blipFill>
        <p:spPr>
          <a:xfrm>
            <a:off x="8585422" y="3144371"/>
            <a:ext cx="3639058" cy="3724795"/>
          </a:xfrm>
          <a:prstGeom prst="rect">
            <a:avLst/>
          </a:prstGeom>
        </p:spPr>
      </p:pic>
    </p:spTree>
    <p:extLst>
      <p:ext uri="{BB962C8B-B14F-4D97-AF65-F5344CB8AC3E}">
        <p14:creationId xmlns:p14="http://schemas.microsoft.com/office/powerpoint/2010/main" val="2126934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56EEA0-8772-B0AA-1F7D-48B369C6B783}"/>
              </a:ext>
            </a:extLst>
          </p:cNvPr>
          <p:cNvSpPr>
            <a:spLocks noGrp="1"/>
          </p:cNvSpPr>
          <p:nvPr>
            <p:ph type="title"/>
          </p:nvPr>
        </p:nvSpPr>
        <p:spPr/>
        <p:txBody>
          <a:bodyPr/>
          <a:lstStyle/>
          <a:p>
            <a:r>
              <a:rPr lang="cs-CZ" dirty="0"/>
              <a:t>Ablativ absolutní s participiem perfekta</a:t>
            </a:r>
          </a:p>
        </p:txBody>
      </p:sp>
      <p:sp>
        <p:nvSpPr>
          <p:cNvPr id="3" name="Zástupný obsah 2">
            <a:extLst>
              <a:ext uri="{FF2B5EF4-FFF2-40B4-BE49-F238E27FC236}">
                <a16:creationId xmlns:a16="http://schemas.microsoft.com/office/drawing/2014/main" id="{01CB597C-3D1A-8847-F7D9-B510D6208943}"/>
              </a:ext>
            </a:extLst>
          </p:cNvPr>
          <p:cNvSpPr>
            <a:spLocks noGrp="1"/>
          </p:cNvSpPr>
          <p:nvPr>
            <p:ph idx="1"/>
          </p:nvPr>
        </p:nvSpPr>
        <p:spPr/>
        <p:txBody>
          <a:bodyPr/>
          <a:lstStyle/>
          <a:p>
            <a:r>
              <a:rPr lang="cs-CZ" b="1" dirty="0" err="1"/>
              <a:t>Mortuo</a:t>
            </a:r>
            <a:r>
              <a:rPr lang="cs-CZ" b="1" dirty="0"/>
              <a:t> </a:t>
            </a:r>
            <a:r>
              <a:rPr lang="cs-CZ" b="1" dirty="0" err="1"/>
              <a:t>imperatore</a:t>
            </a:r>
            <a:r>
              <a:rPr lang="cs-CZ" b="1" dirty="0"/>
              <a:t> </a:t>
            </a:r>
            <a:r>
              <a:rPr lang="cs-CZ" dirty="0" err="1"/>
              <a:t>mortua</a:t>
            </a:r>
            <a:r>
              <a:rPr lang="cs-CZ" dirty="0"/>
              <a:t> </a:t>
            </a:r>
            <a:r>
              <a:rPr lang="cs-CZ" dirty="0" err="1"/>
              <a:t>est</a:t>
            </a:r>
            <a:r>
              <a:rPr lang="cs-CZ" dirty="0"/>
              <a:t> </a:t>
            </a:r>
            <a:r>
              <a:rPr lang="cs-CZ" dirty="0" err="1"/>
              <a:t>simul</a:t>
            </a:r>
            <a:r>
              <a:rPr lang="cs-CZ" dirty="0"/>
              <a:t> </a:t>
            </a:r>
            <a:r>
              <a:rPr lang="cs-CZ" dirty="0" err="1"/>
              <a:t>iustitia</a:t>
            </a:r>
            <a:r>
              <a:rPr lang="cs-CZ" dirty="0"/>
              <a:t> et pax imperii.*</a:t>
            </a:r>
          </a:p>
        </p:txBody>
      </p:sp>
      <p:sp>
        <p:nvSpPr>
          <p:cNvPr id="5" name="Obdélník 4">
            <a:extLst>
              <a:ext uri="{FF2B5EF4-FFF2-40B4-BE49-F238E27FC236}">
                <a16:creationId xmlns:a16="http://schemas.microsoft.com/office/drawing/2014/main" id="{420448BF-B349-2154-F0E7-6999BFFB210D}"/>
              </a:ext>
            </a:extLst>
          </p:cNvPr>
          <p:cNvSpPr/>
          <p:nvPr/>
        </p:nvSpPr>
        <p:spPr>
          <a:xfrm>
            <a:off x="1086724" y="2799826"/>
            <a:ext cx="1703610" cy="62917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sz="1400" dirty="0" err="1"/>
              <a:t>Ptcp</a:t>
            </a:r>
            <a:r>
              <a:rPr lang="cs-CZ" sz="1400" dirty="0"/>
              <a:t>. perfekta pasiva v ablativu </a:t>
            </a:r>
            <a:r>
              <a:rPr lang="cs-CZ" sz="1400" dirty="0" err="1"/>
              <a:t>sg</a:t>
            </a:r>
            <a:r>
              <a:rPr lang="cs-CZ" sz="1400" dirty="0"/>
              <a:t>.</a:t>
            </a:r>
          </a:p>
        </p:txBody>
      </p:sp>
      <p:sp>
        <p:nvSpPr>
          <p:cNvPr id="6" name="Obdélník 5">
            <a:extLst>
              <a:ext uri="{FF2B5EF4-FFF2-40B4-BE49-F238E27FC236}">
                <a16:creationId xmlns:a16="http://schemas.microsoft.com/office/drawing/2014/main" id="{64B07FCF-E0AF-0BFD-0A1C-16139C93E2D6}"/>
              </a:ext>
            </a:extLst>
          </p:cNvPr>
          <p:cNvSpPr/>
          <p:nvPr/>
        </p:nvSpPr>
        <p:spPr>
          <a:xfrm>
            <a:off x="3017869" y="2799826"/>
            <a:ext cx="1602297" cy="62917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sz="1400" dirty="0"/>
              <a:t>Jméno v ablativu </a:t>
            </a:r>
            <a:r>
              <a:rPr lang="cs-CZ" sz="1400" dirty="0" err="1"/>
              <a:t>sg</a:t>
            </a:r>
            <a:r>
              <a:rPr lang="cs-CZ" sz="1400" dirty="0"/>
              <a:t>.</a:t>
            </a:r>
          </a:p>
        </p:txBody>
      </p:sp>
      <p:sp>
        <p:nvSpPr>
          <p:cNvPr id="7" name="Obdélník 6">
            <a:extLst>
              <a:ext uri="{FF2B5EF4-FFF2-40B4-BE49-F238E27FC236}">
                <a16:creationId xmlns:a16="http://schemas.microsoft.com/office/drawing/2014/main" id="{8A239D7A-F815-E7EA-6F26-1F2EB0D7B0FF}"/>
              </a:ext>
            </a:extLst>
          </p:cNvPr>
          <p:cNvSpPr/>
          <p:nvPr/>
        </p:nvSpPr>
        <p:spPr>
          <a:xfrm>
            <a:off x="6440208" y="2793517"/>
            <a:ext cx="1602297" cy="629174"/>
          </a:xfrm>
          <a:prstGeom prst="rect">
            <a:avLst/>
          </a:prstGeom>
          <a:solidFill>
            <a:schemeClr val="accent6">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sz="1400" dirty="0"/>
              <a:t>Hlavní věta</a:t>
            </a:r>
          </a:p>
        </p:txBody>
      </p:sp>
      <p:cxnSp>
        <p:nvCxnSpPr>
          <p:cNvPr id="8" name="Přímá spojnice se šipkou 7">
            <a:extLst>
              <a:ext uri="{FF2B5EF4-FFF2-40B4-BE49-F238E27FC236}">
                <a16:creationId xmlns:a16="http://schemas.microsoft.com/office/drawing/2014/main" id="{34EA12CA-BFC8-C37B-B080-B7023B760E0F}"/>
              </a:ext>
            </a:extLst>
          </p:cNvPr>
          <p:cNvCxnSpPr>
            <a:cxnSpLocks/>
          </p:cNvCxnSpPr>
          <p:nvPr/>
        </p:nvCxnSpPr>
        <p:spPr>
          <a:xfrm>
            <a:off x="1787049" y="3431833"/>
            <a:ext cx="792092" cy="8102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Přímá spojnice se šipkou 8">
            <a:extLst>
              <a:ext uri="{FF2B5EF4-FFF2-40B4-BE49-F238E27FC236}">
                <a16:creationId xmlns:a16="http://schemas.microsoft.com/office/drawing/2014/main" id="{8E9B476A-839E-8903-67FF-6C52A23224F1}"/>
              </a:ext>
            </a:extLst>
          </p:cNvPr>
          <p:cNvCxnSpPr>
            <a:cxnSpLocks/>
          </p:cNvCxnSpPr>
          <p:nvPr/>
        </p:nvCxnSpPr>
        <p:spPr>
          <a:xfrm flipH="1">
            <a:off x="2790334" y="3434743"/>
            <a:ext cx="936772" cy="8073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Obdélník 9">
            <a:extLst>
              <a:ext uri="{FF2B5EF4-FFF2-40B4-BE49-F238E27FC236}">
                <a16:creationId xmlns:a16="http://schemas.microsoft.com/office/drawing/2014/main" id="{E19E1B78-A3F3-B88F-1D7F-33290A217598}"/>
              </a:ext>
            </a:extLst>
          </p:cNvPr>
          <p:cNvSpPr/>
          <p:nvPr/>
        </p:nvSpPr>
        <p:spPr>
          <a:xfrm>
            <a:off x="1925693" y="4242062"/>
            <a:ext cx="1602297" cy="807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Ablativ absolutní</a:t>
            </a:r>
          </a:p>
        </p:txBody>
      </p:sp>
      <p:sp>
        <p:nvSpPr>
          <p:cNvPr id="11" name="TextovéPole 10">
            <a:extLst>
              <a:ext uri="{FF2B5EF4-FFF2-40B4-BE49-F238E27FC236}">
                <a16:creationId xmlns:a16="http://schemas.microsoft.com/office/drawing/2014/main" id="{4A57080B-9F88-28DF-EA87-8776B7DF6DEB}"/>
              </a:ext>
            </a:extLst>
          </p:cNvPr>
          <p:cNvSpPr txBox="1"/>
          <p:nvPr/>
        </p:nvSpPr>
        <p:spPr>
          <a:xfrm>
            <a:off x="4264266" y="4050231"/>
            <a:ext cx="3778239" cy="2031325"/>
          </a:xfrm>
          <a:prstGeom prst="rect">
            <a:avLst/>
          </a:prstGeom>
          <a:noFill/>
        </p:spPr>
        <p:txBody>
          <a:bodyPr wrap="square" rtlCol="0">
            <a:spAutoFit/>
          </a:bodyPr>
          <a:lstStyle/>
          <a:p>
            <a:r>
              <a:rPr lang="cs-CZ" b="1" dirty="0"/>
              <a:t>Možnosti překladu:</a:t>
            </a:r>
          </a:p>
          <a:p>
            <a:pPr marL="285750" indent="-285750">
              <a:buFont typeface="Arial" panose="020B0604020202020204" pitchFamily="34" charset="0"/>
              <a:buChar char="•"/>
            </a:pPr>
            <a:r>
              <a:rPr lang="cs-CZ" dirty="0"/>
              <a:t>Po smrti císaře zemřela jest spolu spravedlnost a mír říše.</a:t>
            </a:r>
          </a:p>
          <a:p>
            <a:pPr marL="285750" indent="-285750">
              <a:buFont typeface="Arial" panose="020B0604020202020204" pitchFamily="34" charset="0"/>
              <a:buChar char="•"/>
            </a:pPr>
            <a:r>
              <a:rPr lang="cs-CZ" dirty="0"/>
              <a:t>Když zemřel císař, zemřela zároveň i spravedlnost a mír v říši.</a:t>
            </a:r>
          </a:p>
          <a:p>
            <a:pPr marL="285750" indent="-285750">
              <a:buFont typeface="Arial" panose="020B0604020202020204" pitchFamily="34" charset="0"/>
              <a:buChar char="•"/>
            </a:pPr>
            <a:r>
              <a:rPr lang="cs-CZ" dirty="0"/>
              <a:t>Císař zemřel a </a:t>
            </a:r>
            <a:r>
              <a:rPr lang="cs-CZ" dirty="0" err="1"/>
              <a:t>a</a:t>
            </a:r>
            <a:r>
              <a:rPr lang="cs-CZ" dirty="0"/>
              <a:t> s ním zemřela i spravedlnost a mír v říši.</a:t>
            </a:r>
          </a:p>
        </p:txBody>
      </p:sp>
      <p:cxnSp>
        <p:nvCxnSpPr>
          <p:cNvPr id="13" name="Přímá spojnice 12">
            <a:extLst>
              <a:ext uri="{FF2B5EF4-FFF2-40B4-BE49-F238E27FC236}">
                <a16:creationId xmlns:a16="http://schemas.microsoft.com/office/drawing/2014/main" id="{6854D028-619B-CF90-E915-CDD8A9DC8656}"/>
              </a:ext>
            </a:extLst>
          </p:cNvPr>
          <p:cNvCxnSpPr/>
          <p:nvPr/>
        </p:nvCxnSpPr>
        <p:spPr>
          <a:xfrm>
            <a:off x="4119513" y="2262433"/>
            <a:ext cx="55429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Přímá spojnice se šipkou 13">
            <a:extLst>
              <a:ext uri="{FF2B5EF4-FFF2-40B4-BE49-F238E27FC236}">
                <a16:creationId xmlns:a16="http://schemas.microsoft.com/office/drawing/2014/main" id="{6FF82B76-780F-CBDE-7B32-990F549EFB20}"/>
              </a:ext>
            </a:extLst>
          </p:cNvPr>
          <p:cNvCxnSpPr/>
          <p:nvPr/>
        </p:nvCxnSpPr>
        <p:spPr>
          <a:xfrm>
            <a:off x="1743959" y="2187019"/>
            <a:ext cx="0" cy="6128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a:extLst>
              <a:ext uri="{FF2B5EF4-FFF2-40B4-BE49-F238E27FC236}">
                <a16:creationId xmlns:a16="http://schemas.microsoft.com/office/drawing/2014/main" id="{67CEC399-60DD-E006-72ED-2F076F797488}"/>
              </a:ext>
            </a:extLst>
          </p:cNvPr>
          <p:cNvCxnSpPr/>
          <p:nvPr/>
        </p:nvCxnSpPr>
        <p:spPr>
          <a:xfrm>
            <a:off x="3527990" y="2187019"/>
            <a:ext cx="0" cy="6128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Přímá spojnice se šipkou 15">
            <a:extLst>
              <a:ext uri="{FF2B5EF4-FFF2-40B4-BE49-F238E27FC236}">
                <a16:creationId xmlns:a16="http://schemas.microsoft.com/office/drawing/2014/main" id="{6B551B91-D436-068B-27B1-A6CC4C3F8316}"/>
              </a:ext>
            </a:extLst>
          </p:cNvPr>
          <p:cNvCxnSpPr>
            <a:cxnSpLocks/>
          </p:cNvCxnSpPr>
          <p:nvPr/>
        </p:nvCxnSpPr>
        <p:spPr>
          <a:xfrm>
            <a:off x="7241357" y="2262433"/>
            <a:ext cx="0" cy="5373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ovéPole 17">
            <a:extLst>
              <a:ext uri="{FF2B5EF4-FFF2-40B4-BE49-F238E27FC236}">
                <a16:creationId xmlns:a16="http://schemas.microsoft.com/office/drawing/2014/main" id="{B74637E8-F274-F50F-3CC7-0EB3F2DA134E}"/>
              </a:ext>
            </a:extLst>
          </p:cNvPr>
          <p:cNvSpPr txBox="1"/>
          <p:nvPr/>
        </p:nvSpPr>
        <p:spPr>
          <a:xfrm>
            <a:off x="838200" y="6285273"/>
            <a:ext cx="3677486" cy="307777"/>
          </a:xfrm>
          <a:prstGeom prst="rect">
            <a:avLst/>
          </a:prstGeom>
          <a:noFill/>
        </p:spPr>
        <p:txBody>
          <a:bodyPr wrap="square" rtlCol="0">
            <a:spAutoFit/>
          </a:bodyPr>
          <a:lstStyle/>
          <a:p>
            <a:r>
              <a:rPr lang="cs-CZ" sz="1400" dirty="0"/>
              <a:t>* Letopis </a:t>
            </a:r>
            <a:r>
              <a:rPr lang="cs-CZ" sz="1400" dirty="0" err="1"/>
              <a:t>Jarlochův</a:t>
            </a:r>
            <a:r>
              <a:rPr lang="cs-CZ" sz="1400" dirty="0"/>
              <a:t>, FRB II, 515.</a:t>
            </a:r>
          </a:p>
        </p:txBody>
      </p:sp>
      <p:sp>
        <p:nvSpPr>
          <p:cNvPr id="4" name="AutoShape 2" descr="An illustration inspired by the phrase 'Mortuo imperatore mortua est simul iustitia et pax imperii,' depicting the death of an emperor and the collapse of justice and peace, but in a medieval style. The emperor's lifeless body lies in a grand medieval hall or throne room, draped in royal robes. Around him are medieval symbols of justice, such as broken scales and a shattered sword representing peace. The hall is filled with knights and noblemen in medieval armor, some mourning while others stand in shock. The background shows medieval banners and stone architecture, with a somber and dark mood.">
            <a:extLst>
              <a:ext uri="{FF2B5EF4-FFF2-40B4-BE49-F238E27FC236}">
                <a16:creationId xmlns:a16="http://schemas.microsoft.com/office/drawing/2014/main" id="{82A6E48D-9EF0-7BC7-0529-7BF20DDBE77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7" name="Obrázek 16">
            <a:extLst>
              <a:ext uri="{FF2B5EF4-FFF2-40B4-BE49-F238E27FC236}">
                <a16:creationId xmlns:a16="http://schemas.microsoft.com/office/drawing/2014/main" id="{B5CDEE8E-F455-FF73-1C96-E87EF2B55799}"/>
              </a:ext>
            </a:extLst>
          </p:cNvPr>
          <p:cNvPicPr>
            <a:picLocks noChangeAspect="1"/>
          </p:cNvPicPr>
          <p:nvPr/>
        </p:nvPicPr>
        <p:blipFill>
          <a:blip r:embed="rId2"/>
          <a:stretch>
            <a:fillRect/>
          </a:stretch>
        </p:blipFill>
        <p:spPr>
          <a:xfrm>
            <a:off x="8557038" y="3108104"/>
            <a:ext cx="3677163" cy="3734321"/>
          </a:xfrm>
          <a:prstGeom prst="rect">
            <a:avLst/>
          </a:prstGeom>
        </p:spPr>
      </p:pic>
    </p:spTree>
    <p:extLst>
      <p:ext uri="{BB962C8B-B14F-4D97-AF65-F5344CB8AC3E}">
        <p14:creationId xmlns:p14="http://schemas.microsoft.com/office/powerpoint/2010/main" val="2375447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Nadpis 1">
            <a:extLst>
              <a:ext uri="{FF2B5EF4-FFF2-40B4-BE49-F238E27FC236}">
                <a16:creationId xmlns:a16="http://schemas.microsoft.com/office/drawing/2014/main" id="{C39041DF-82C0-2EA6-A113-0F22DC82B5A4}"/>
              </a:ext>
            </a:extLst>
          </p:cNvPr>
          <p:cNvSpPr>
            <a:spLocks noGrp="1"/>
          </p:cNvSpPr>
          <p:nvPr>
            <p:ph type="title"/>
          </p:nvPr>
        </p:nvSpPr>
        <p:spPr>
          <a:xfrm>
            <a:off x="838201" y="3998018"/>
            <a:ext cx="3981854" cy="2216513"/>
          </a:xfrm>
        </p:spPr>
        <p:txBody>
          <a:bodyPr>
            <a:noAutofit/>
          </a:bodyPr>
          <a:lstStyle/>
          <a:p>
            <a:r>
              <a:rPr lang="cs-CZ" sz="3200" dirty="0"/>
              <a:t>Překlad ablativu absolutního krok za krokem – identifikace vazby ve větě</a:t>
            </a:r>
          </a:p>
        </p:txBody>
      </p:sp>
      <p:sp>
        <p:nvSpPr>
          <p:cNvPr id="12" name="Arc 11">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Obrázek 4">
            <a:extLst>
              <a:ext uri="{FF2B5EF4-FFF2-40B4-BE49-F238E27FC236}">
                <a16:creationId xmlns:a16="http://schemas.microsoft.com/office/drawing/2014/main" id="{286B3B96-8F01-FAFB-F4BE-773D08AF9463}"/>
              </a:ext>
            </a:extLst>
          </p:cNvPr>
          <p:cNvPicPr>
            <a:picLocks noChangeAspect="1"/>
          </p:cNvPicPr>
          <p:nvPr/>
        </p:nvPicPr>
        <p:blipFill>
          <a:blip r:embed="rId2"/>
          <a:stretch>
            <a:fillRect/>
          </a:stretch>
        </p:blipFill>
        <p:spPr>
          <a:xfrm>
            <a:off x="1083979" y="383093"/>
            <a:ext cx="9696631" cy="2957472"/>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
        <p:nvSpPr>
          <p:cNvPr id="3" name="Zástupný obsah 2">
            <a:extLst>
              <a:ext uri="{FF2B5EF4-FFF2-40B4-BE49-F238E27FC236}">
                <a16:creationId xmlns:a16="http://schemas.microsoft.com/office/drawing/2014/main" id="{B7B66A8C-A1C9-E643-6BB0-518E229EBFA4}"/>
              </a:ext>
            </a:extLst>
          </p:cNvPr>
          <p:cNvSpPr>
            <a:spLocks noGrp="1"/>
          </p:cNvSpPr>
          <p:nvPr>
            <p:ph idx="1"/>
          </p:nvPr>
        </p:nvSpPr>
        <p:spPr>
          <a:xfrm>
            <a:off x="4970835" y="3998019"/>
            <a:ext cx="6382966" cy="2216512"/>
          </a:xfrm>
        </p:spPr>
        <p:txBody>
          <a:bodyPr>
            <a:normAutofit fontScale="92500" lnSpcReduction="20000"/>
          </a:bodyPr>
          <a:lstStyle/>
          <a:p>
            <a:pPr marL="514350" indent="-514350">
              <a:buFont typeface="+mj-lt"/>
              <a:buAutoNum type="arabicPeriod"/>
            </a:pPr>
            <a:r>
              <a:rPr lang="cs-CZ" dirty="0"/>
              <a:t>Najdeme všechna slova, která patří do vazby ablativu absolutního.</a:t>
            </a:r>
          </a:p>
          <a:p>
            <a:pPr lvl="1"/>
            <a:r>
              <a:rPr lang="cs-CZ" sz="2100" dirty="0"/>
              <a:t>Může jich být víc než dvě </a:t>
            </a:r>
          </a:p>
          <a:p>
            <a:pPr lvl="1"/>
            <a:r>
              <a:rPr lang="cs-CZ" sz="2100" dirty="0"/>
              <a:t>Ne všechny ablativy a ne všechna participia ve větě musí být ablativ absolutní!</a:t>
            </a:r>
          </a:p>
          <a:p>
            <a:pPr lvl="1"/>
            <a:r>
              <a:rPr lang="cs-CZ" sz="2100" dirty="0"/>
              <a:t>Do ablativu absolutního patří ty ablativy jmen a participií, která nenáleží do žádné jiné vazby ve věty a jsou na ní nezávislé</a:t>
            </a:r>
          </a:p>
        </p:txBody>
      </p:sp>
      <p:sp>
        <p:nvSpPr>
          <p:cNvPr id="6" name="Obdélník 5">
            <a:extLst>
              <a:ext uri="{FF2B5EF4-FFF2-40B4-BE49-F238E27FC236}">
                <a16:creationId xmlns:a16="http://schemas.microsoft.com/office/drawing/2014/main" id="{B7A9B7AD-F706-6F18-741B-7218A1A5B1F2}"/>
              </a:ext>
            </a:extLst>
          </p:cNvPr>
          <p:cNvSpPr/>
          <p:nvPr/>
        </p:nvSpPr>
        <p:spPr>
          <a:xfrm>
            <a:off x="3699667" y="2852788"/>
            <a:ext cx="6771249" cy="8304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a:extLst>
              <a:ext uri="{FF2B5EF4-FFF2-40B4-BE49-F238E27FC236}">
                <a16:creationId xmlns:a16="http://schemas.microsoft.com/office/drawing/2014/main" id="{FA970F9E-0F87-7397-8B90-248F1431404E}"/>
              </a:ext>
            </a:extLst>
          </p:cNvPr>
          <p:cNvSpPr/>
          <p:nvPr/>
        </p:nvSpPr>
        <p:spPr>
          <a:xfrm>
            <a:off x="4656469" y="324371"/>
            <a:ext cx="964734" cy="3411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Ablativy</a:t>
            </a:r>
          </a:p>
        </p:txBody>
      </p:sp>
      <p:sp>
        <p:nvSpPr>
          <p:cNvPr id="11" name="Obdélník 10">
            <a:extLst>
              <a:ext uri="{FF2B5EF4-FFF2-40B4-BE49-F238E27FC236}">
                <a16:creationId xmlns:a16="http://schemas.microsoft.com/office/drawing/2014/main" id="{8BD0D132-BC12-795A-A7C6-E8FA0D0453FA}"/>
              </a:ext>
            </a:extLst>
          </p:cNvPr>
          <p:cNvSpPr/>
          <p:nvPr/>
        </p:nvSpPr>
        <p:spPr>
          <a:xfrm>
            <a:off x="8082034" y="494949"/>
            <a:ext cx="1129078" cy="2376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Ablativy</a:t>
            </a:r>
          </a:p>
        </p:txBody>
      </p:sp>
      <p:sp>
        <p:nvSpPr>
          <p:cNvPr id="13" name="Obdélník 12">
            <a:extLst>
              <a:ext uri="{FF2B5EF4-FFF2-40B4-BE49-F238E27FC236}">
                <a16:creationId xmlns:a16="http://schemas.microsoft.com/office/drawing/2014/main" id="{4662EA28-1E5D-77DE-045D-6A3DF480BF15}"/>
              </a:ext>
            </a:extLst>
          </p:cNvPr>
          <p:cNvSpPr/>
          <p:nvPr/>
        </p:nvSpPr>
        <p:spPr>
          <a:xfrm>
            <a:off x="533492" y="1453897"/>
            <a:ext cx="964734" cy="247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Ablativ</a:t>
            </a:r>
          </a:p>
        </p:txBody>
      </p:sp>
      <p:sp>
        <p:nvSpPr>
          <p:cNvPr id="14" name="Obdélník 13">
            <a:extLst>
              <a:ext uri="{FF2B5EF4-FFF2-40B4-BE49-F238E27FC236}">
                <a16:creationId xmlns:a16="http://schemas.microsoft.com/office/drawing/2014/main" id="{168BC9AA-967E-5090-ADDB-C31994C600D8}"/>
              </a:ext>
            </a:extLst>
          </p:cNvPr>
          <p:cNvSpPr/>
          <p:nvPr/>
        </p:nvSpPr>
        <p:spPr>
          <a:xfrm>
            <a:off x="4967561" y="1195919"/>
            <a:ext cx="1128439" cy="247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Ablativy</a:t>
            </a:r>
          </a:p>
        </p:txBody>
      </p:sp>
      <p:sp>
        <p:nvSpPr>
          <p:cNvPr id="15" name="Obdélník 14">
            <a:extLst>
              <a:ext uri="{FF2B5EF4-FFF2-40B4-BE49-F238E27FC236}">
                <a16:creationId xmlns:a16="http://schemas.microsoft.com/office/drawing/2014/main" id="{2CD4F5E5-042E-58D9-D417-66F14C2577B1}"/>
              </a:ext>
            </a:extLst>
          </p:cNvPr>
          <p:cNvSpPr/>
          <p:nvPr/>
        </p:nvSpPr>
        <p:spPr>
          <a:xfrm>
            <a:off x="10647515" y="1422422"/>
            <a:ext cx="1128439" cy="247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Ablativ</a:t>
            </a:r>
          </a:p>
        </p:txBody>
      </p:sp>
      <p:sp>
        <p:nvSpPr>
          <p:cNvPr id="17" name="Obdélník 16">
            <a:extLst>
              <a:ext uri="{FF2B5EF4-FFF2-40B4-BE49-F238E27FC236}">
                <a16:creationId xmlns:a16="http://schemas.microsoft.com/office/drawing/2014/main" id="{AEC2129F-F1DD-F352-15A5-381588587AAA}"/>
              </a:ext>
            </a:extLst>
          </p:cNvPr>
          <p:cNvSpPr/>
          <p:nvPr/>
        </p:nvSpPr>
        <p:spPr>
          <a:xfrm>
            <a:off x="6649949" y="1689101"/>
            <a:ext cx="1128439" cy="247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Ablativ</a:t>
            </a:r>
          </a:p>
        </p:txBody>
      </p:sp>
      <p:sp>
        <p:nvSpPr>
          <p:cNvPr id="18" name="Obdélník 17">
            <a:extLst>
              <a:ext uri="{FF2B5EF4-FFF2-40B4-BE49-F238E27FC236}">
                <a16:creationId xmlns:a16="http://schemas.microsoft.com/office/drawing/2014/main" id="{9085E57C-F29E-CBE2-FFEE-B3115FBB1E4D}"/>
              </a:ext>
            </a:extLst>
          </p:cNvPr>
          <p:cNvSpPr/>
          <p:nvPr/>
        </p:nvSpPr>
        <p:spPr>
          <a:xfrm>
            <a:off x="2746956" y="2224263"/>
            <a:ext cx="1129078" cy="2376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Ablativy</a:t>
            </a:r>
          </a:p>
        </p:txBody>
      </p:sp>
      <p:sp>
        <p:nvSpPr>
          <p:cNvPr id="19" name="Obdélník: se zakulacenými rohy 18">
            <a:extLst>
              <a:ext uri="{FF2B5EF4-FFF2-40B4-BE49-F238E27FC236}">
                <a16:creationId xmlns:a16="http://schemas.microsoft.com/office/drawing/2014/main" id="{5AA47821-97E8-C03B-4D14-D9561668812F}"/>
              </a:ext>
            </a:extLst>
          </p:cNvPr>
          <p:cNvSpPr/>
          <p:nvPr/>
        </p:nvSpPr>
        <p:spPr>
          <a:xfrm>
            <a:off x="7818875" y="2808980"/>
            <a:ext cx="1409350" cy="31601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dirty="0"/>
              <a:t>Participium</a:t>
            </a:r>
          </a:p>
        </p:txBody>
      </p:sp>
      <p:sp>
        <p:nvSpPr>
          <p:cNvPr id="20" name="Obdélník: se zakulacenými rohy 19">
            <a:extLst>
              <a:ext uri="{FF2B5EF4-FFF2-40B4-BE49-F238E27FC236}">
                <a16:creationId xmlns:a16="http://schemas.microsoft.com/office/drawing/2014/main" id="{FB5197CE-68B8-F6C3-5540-1637B006E66D}"/>
              </a:ext>
            </a:extLst>
          </p:cNvPr>
          <p:cNvSpPr/>
          <p:nvPr/>
        </p:nvSpPr>
        <p:spPr>
          <a:xfrm>
            <a:off x="9507119" y="2808449"/>
            <a:ext cx="1409350" cy="31601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dirty="0"/>
              <a:t>Participium</a:t>
            </a:r>
          </a:p>
        </p:txBody>
      </p:sp>
      <p:sp>
        <p:nvSpPr>
          <p:cNvPr id="21" name="Obdélník: se zakulacenými rohy 20">
            <a:extLst>
              <a:ext uri="{FF2B5EF4-FFF2-40B4-BE49-F238E27FC236}">
                <a16:creationId xmlns:a16="http://schemas.microsoft.com/office/drawing/2014/main" id="{F864A7B4-68F0-5F4D-7F4B-56EDBAB10CB3}"/>
              </a:ext>
            </a:extLst>
          </p:cNvPr>
          <p:cNvSpPr/>
          <p:nvPr/>
        </p:nvSpPr>
        <p:spPr>
          <a:xfrm>
            <a:off x="2466684" y="336943"/>
            <a:ext cx="1409350" cy="31601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dirty="0"/>
              <a:t>Participium</a:t>
            </a:r>
          </a:p>
        </p:txBody>
      </p:sp>
    </p:spTree>
    <p:extLst>
      <p:ext uri="{BB962C8B-B14F-4D97-AF65-F5344CB8AC3E}">
        <p14:creationId xmlns:p14="http://schemas.microsoft.com/office/powerpoint/2010/main" val="2581121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F5C0513-9C49-AD18-B067-146FF19DA31D}"/>
              </a:ext>
            </a:extLst>
          </p:cNvPr>
          <p:cNvSpPr>
            <a:spLocks noGrp="1"/>
          </p:cNvSpPr>
          <p:nvPr>
            <p:ph type="title"/>
          </p:nvPr>
        </p:nvSpPr>
        <p:spPr>
          <a:xfrm>
            <a:off x="808638" y="386930"/>
            <a:ext cx="9236700" cy="1188950"/>
          </a:xfrm>
        </p:spPr>
        <p:txBody>
          <a:bodyPr anchor="b">
            <a:normAutofit/>
          </a:bodyPr>
          <a:lstStyle/>
          <a:p>
            <a:r>
              <a:rPr lang="cs-CZ" sz="3800"/>
              <a:t>Překlad ablativu absolutního krok za krokem - participium</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778BE3A3-A909-FF27-8B91-3EC735EB503A}"/>
              </a:ext>
            </a:extLst>
          </p:cNvPr>
          <p:cNvSpPr>
            <a:spLocks noGrp="1"/>
          </p:cNvSpPr>
          <p:nvPr>
            <p:ph idx="1"/>
          </p:nvPr>
        </p:nvSpPr>
        <p:spPr>
          <a:xfrm>
            <a:off x="793660" y="2599509"/>
            <a:ext cx="10143668" cy="3435531"/>
          </a:xfrm>
        </p:spPr>
        <p:txBody>
          <a:bodyPr anchor="ctr">
            <a:normAutofit lnSpcReduction="10000"/>
          </a:bodyPr>
          <a:lstStyle/>
          <a:p>
            <a:pPr marL="0" indent="0">
              <a:buNone/>
            </a:pPr>
            <a:r>
              <a:rPr lang="cs-CZ" sz="2400" b="1" dirty="0" err="1">
                <a:solidFill>
                  <a:srgbClr val="FF0000"/>
                </a:solidFill>
              </a:rPr>
              <a:t>Crescente</a:t>
            </a:r>
            <a:r>
              <a:rPr lang="cs-CZ" sz="2400" dirty="0"/>
              <a:t> fide </a:t>
            </a:r>
            <a:r>
              <a:rPr lang="cs-CZ" sz="2400" dirty="0" err="1"/>
              <a:t>christiana</a:t>
            </a:r>
            <a:endParaRPr lang="cs-CZ" sz="2400" dirty="0"/>
          </a:p>
          <a:p>
            <a:pPr marL="0" indent="0">
              <a:buNone/>
            </a:pPr>
            <a:endParaRPr lang="cs-CZ" sz="1700" dirty="0"/>
          </a:p>
          <a:p>
            <a:pPr marL="514350" indent="-514350">
              <a:buAutoNum type="arabicPeriod"/>
            </a:pPr>
            <a:r>
              <a:rPr lang="cs-CZ" sz="1700" dirty="0"/>
              <a:t>Překlad začneme „Když…“</a:t>
            </a:r>
          </a:p>
          <a:p>
            <a:pPr lvl="1"/>
            <a:r>
              <a:rPr lang="cs-CZ" sz="1700" i="1" dirty="0"/>
              <a:t>„Když“ v latině nikde není. Je to jen začátek, který při překladu do ČJ obvykle vyjde.</a:t>
            </a:r>
          </a:p>
          <a:p>
            <a:pPr marL="514350" indent="-514350">
              <a:buFont typeface="+mj-lt"/>
              <a:buAutoNum type="arabicPeriod"/>
            </a:pPr>
            <a:r>
              <a:rPr lang="cs-CZ" sz="1700" dirty="0"/>
              <a:t>Přeložíme participium jako přísudek věty s „Když…“</a:t>
            </a:r>
          </a:p>
          <a:p>
            <a:pPr lvl="1"/>
            <a:r>
              <a:rPr lang="cs-CZ" sz="1700" i="1" dirty="0"/>
              <a:t>Participium prézentu překládáme jako děj současný s dějem hlavní věty, participium perfekta jako děj předčasný před dějem hlavní věty</a:t>
            </a:r>
          </a:p>
          <a:p>
            <a:pPr lvl="2"/>
            <a:r>
              <a:rPr lang="cs-CZ" sz="1700" i="1" dirty="0" err="1"/>
              <a:t>Crescente</a:t>
            </a:r>
            <a:r>
              <a:rPr lang="cs-CZ" sz="1700" i="1" dirty="0"/>
              <a:t> fide </a:t>
            </a:r>
            <a:r>
              <a:rPr lang="cs-CZ" sz="1700" i="1" dirty="0" err="1"/>
              <a:t>dux</a:t>
            </a:r>
            <a:r>
              <a:rPr lang="cs-CZ" sz="1700" i="1" dirty="0"/>
              <a:t> </a:t>
            </a:r>
            <a:r>
              <a:rPr lang="cs-CZ" sz="1700" i="1" dirty="0" err="1"/>
              <a:t>baptizatus</a:t>
            </a:r>
            <a:r>
              <a:rPr lang="cs-CZ" sz="1700" i="1" dirty="0"/>
              <a:t> </a:t>
            </a:r>
            <a:r>
              <a:rPr lang="cs-CZ" sz="1700" i="1" dirty="0" err="1"/>
              <a:t>est</a:t>
            </a:r>
            <a:r>
              <a:rPr lang="cs-CZ" sz="1700" i="1" dirty="0"/>
              <a:t> X </a:t>
            </a:r>
            <a:r>
              <a:rPr lang="cs-CZ" sz="1700" i="1" dirty="0" err="1"/>
              <a:t>Baptizato</a:t>
            </a:r>
            <a:r>
              <a:rPr lang="cs-CZ" sz="1700" i="1" dirty="0"/>
              <a:t> duce </a:t>
            </a:r>
            <a:r>
              <a:rPr lang="cs-CZ" sz="1700" i="1" dirty="0" err="1"/>
              <a:t>fides</a:t>
            </a:r>
            <a:r>
              <a:rPr lang="cs-CZ" sz="1700" i="1" dirty="0"/>
              <a:t> </a:t>
            </a:r>
            <a:r>
              <a:rPr lang="cs-CZ" sz="1700" i="1" dirty="0" err="1"/>
              <a:t>crevit</a:t>
            </a:r>
            <a:endParaRPr lang="cs-CZ" sz="1700" i="1" dirty="0"/>
          </a:p>
          <a:p>
            <a:pPr lvl="2"/>
            <a:r>
              <a:rPr lang="cs-CZ" sz="1700" i="1" dirty="0"/>
              <a:t>Když se šířila víra, kníže byl pokřtěn X Když byl pokřtěn kníže, víra se rozšířila</a:t>
            </a:r>
          </a:p>
          <a:p>
            <a:pPr lvl="1"/>
            <a:r>
              <a:rPr lang="cs-CZ" sz="1700" dirty="0" err="1"/>
              <a:t>Cresco</a:t>
            </a:r>
            <a:r>
              <a:rPr lang="cs-CZ" sz="1700" dirty="0"/>
              <a:t>, </a:t>
            </a:r>
            <a:r>
              <a:rPr lang="cs-CZ" sz="1700" dirty="0" err="1"/>
              <a:t>ere</a:t>
            </a:r>
            <a:r>
              <a:rPr lang="cs-CZ" sz="1700" dirty="0"/>
              <a:t> – rozrůstat se, rozšiřovat se</a:t>
            </a:r>
          </a:p>
          <a:p>
            <a:pPr lvl="1"/>
            <a:r>
              <a:rPr lang="cs-CZ" sz="1700" dirty="0"/>
              <a:t>„Když se rozšiřovala….“</a:t>
            </a:r>
          </a:p>
          <a:p>
            <a:pPr marL="457200" lvl="1" indent="0">
              <a:buNone/>
            </a:pPr>
            <a:endParaRPr lang="cs-CZ" sz="1700" dirty="0"/>
          </a:p>
          <a:p>
            <a:pPr lvl="1"/>
            <a:endParaRPr lang="cs-CZ" sz="1700" i="1" dirty="0"/>
          </a:p>
        </p:txBody>
      </p:sp>
    </p:spTree>
    <p:extLst>
      <p:ext uri="{BB962C8B-B14F-4D97-AF65-F5344CB8AC3E}">
        <p14:creationId xmlns:p14="http://schemas.microsoft.com/office/powerpoint/2010/main" val="2259632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970339C-7441-1C12-7CD8-E59D9F0C651E}"/>
              </a:ext>
            </a:extLst>
          </p:cNvPr>
          <p:cNvSpPr>
            <a:spLocks noGrp="1"/>
          </p:cNvSpPr>
          <p:nvPr>
            <p:ph type="title"/>
          </p:nvPr>
        </p:nvSpPr>
        <p:spPr>
          <a:xfrm>
            <a:off x="808638" y="386930"/>
            <a:ext cx="9236700" cy="1188950"/>
          </a:xfrm>
        </p:spPr>
        <p:txBody>
          <a:bodyPr anchor="b">
            <a:normAutofit/>
          </a:bodyPr>
          <a:lstStyle/>
          <a:p>
            <a:r>
              <a:rPr lang="cs-CZ" sz="3800"/>
              <a:t>Překlad ablativu absolutního krok za krokem –jméno (jména) v ablativu</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5154C36D-E3DF-41C9-8C4C-CDC73204503C}"/>
              </a:ext>
            </a:extLst>
          </p:cNvPr>
          <p:cNvSpPr>
            <a:spLocks noGrp="1"/>
          </p:cNvSpPr>
          <p:nvPr>
            <p:ph idx="1"/>
          </p:nvPr>
        </p:nvSpPr>
        <p:spPr>
          <a:xfrm>
            <a:off x="793660" y="2599509"/>
            <a:ext cx="10143668" cy="3435531"/>
          </a:xfrm>
        </p:spPr>
        <p:txBody>
          <a:bodyPr anchor="ctr">
            <a:normAutofit/>
          </a:bodyPr>
          <a:lstStyle/>
          <a:p>
            <a:pPr marL="0" indent="0">
              <a:buNone/>
            </a:pPr>
            <a:r>
              <a:rPr lang="cs-CZ" sz="2400" dirty="0" err="1"/>
              <a:t>Crescente</a:t>
            </a:r>
            <a:r>
              <a:rPr lang="cs-CZ" sz="2400" dirty="0"/>
              <a:t> </a:t>
            </a:r>
            <a:r>
              <a:rPr lang="cs-CZ" sz="2400" b="1" dirty="0">
                <a:solidFill>
                  <a:srgbClr val="FF0000"/>
                </a:solidFill>
              </a:rPr>
              <a:t>fide </a:t>
            </a:r>
            <a:r>
              <a:rPr lang="cs-CZ" sz="2400" b="1" dirty="0" err="1">
                <a:solidFill>
                  <a:srgbClr val="FF0000"/>
                </a:solidFill>
              </a:rPr>
              <a:t>christiana</a:t>
            </a:r>
            <a:r>
              <a:rPr lang="cs-CZ" sz="2400" b="1" dirty="0">
                <a:solidFill>
                  <a:srgbClr val="FF0000"/>
                </a:solidFill>
              </a:rPr>
              <a:t> </a:t>
            </a:r>
          </a:p>
          <a:p>
            <a:pPr marL="0" indent="0">
              <a:buNone/>
            </a:pPr>
            <a:endParaRPr lang="cs-CZ" sz="2000" dirty="0"/>
          </a:p>
          <a:p>
            <a:r>
              <a:rPr lang="cs-CZ" sz="2000" dirty="0"/>
              <a:t>Jména tvořící ablativ absolutní nemusí být jen substantiva (může se jednat i o adjektiva, zájmena, číslovky).</a:t>
            </a:r>
          </a:p>
          <a:p>
            <a:r>
              <a:rPr lang="cs-CZ" sz="2000" dirty="0"/>
              <a:t>Jméno z ablativu absolutního přeložíme jako podmět věty s „Když“:</a:t>
            </a:r>
          </a:p>
          <a:p>
            <a:pPr lvl="1"/>
            <a:r>
              <a:rPr lang="cs-CZ" sz="2000" dirty="0"/>
              <a:t>„Když se rozšiřovala víra“</a:t>
            </a:r>
          </a:p>
          <a:p>
            <a:r>
              <a:rPr lang="cs-CZ" sz="2000" dirty="0"/>
              <a:t>Je-li v ablativu jmen více, přeložíme je dle jejich větných vazeb:</a:t>
            </a:r>
          </a:p>
          <a:p>
            <a:pPr lvl="1"/>
            <a:r>
              <a:rPr lang="cs-CZ" sz="2000" dirty="0"/>
              <a:t>Christiana – přívlastek k </a:t>
            </a:r>
            <a:r>
              <a:rPr lang="cs-CZ" sz="2000" dirty="0" err="1"/>
              <a:t>fides</a:t>
            </a:r>
            <a:r>
              <a:rPr lang="cs-CZ" sz="2000" dirty="0"/>
              <a:t>, tj. „křesťanská víra“</a:t>
            </a:r>
          </a:p>
          <a:p>
            <a:pPr lvl="1"/>
            <a:r>
              <a:rPr lang="cs-CZ" sz="2000" dirty="0"/>
              <a:t>„Když se rozšiřovala křesťanská víra“</a:t>
            </a:r>
          </a:p>
        </p:txBody>
      </p:sp>
    </p:spTree>
    <p:extLst>
      <p:ext uri="{BB962C8B-B14F-4D97-AF65-F5344CB8AC3E}">
        <p14:creationId xmlns:p14="http://schemas.microsoft.com/office/powerpoint/2010/main" val="1809817252"/>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967</Words>
  <Application>Microsoft Office PowerPoint</Application>
  <PresentationFormat>Širokoúhlá obrazovka</PresentationFormat>
  <Paragraphs>107</Paragraphs>
  <Slides>12</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12</vt:i4>
      </vt:variant>
    </vt:vector>
  </HeadingPairs>
  <TitlesOfParts>
    <vt:vector size="16" baseType="lpstr">
      <vt:lpstr>Arial</vt:lpstr>
      <vt:lpstr>Calibri</vt:lpstr>
      <vt:lpstr>Calibri Light</vt:lpstr>
      <vt:lpstr>Motiv Office</vt:lpstr>
      <vt:lpstr>Ablativ absolutní</vt:lpstr>
      <vt:lpstr>Participium spojité</vt:lpstr>
      <vt:lpstr>Ablativ absolutní</vt:lpstr>
      <vt:lpstr>Opakování: co je to to parci…participium?</vt:lpstr>
      <vt:lpstr>Ablativ absolutní s participiem prézentu</vt:lpstr>
      <vt:lpstr>Ablativ absolutní s participiem perfekta</vt:lpstr>
      <vt:lpstr>Překlad ablativu absolutního krok za krokem – identifikace vazby ve větě</vt:lpstr>
      <vt:lpstr>Překlad ablativu absolutního krok za krokem - participium</vt:lpstr>
      <vt:lpstr>Překlad ablativu absolutního krok za krokem –jméno (jména) v ablativu</vt:lpstr>
      <vt:lpstr>Překlad ablativu absolutního krok za krokem –další členy</vt:lpstr>
      <vt:lpstr>Překlad ablativu absolutního – napojení na hlavní větu</vt:lpstr>
      <vt:lpstr>Ablativ absolutní bez participia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Ablativ absolutní</dc:title>
  <dc:creator>Zuzana Čermáková Lukšová</dc:creator>
  <cp:lastModifiedBy>Zuzana Čermáková Lukšová</cp:lastModifiedBy>
  <cp:revision>4</cp:revision>
  <dcterms:created xsi:type="dcterms:W3CDTF">2024-10-01T08:40:29Z</dcterms:created>
  <dcterms:modified xsi:type="dcterms:W3CDTF">2024-10-03T07:15:42Z</dcterms:modified>
</cp:coreProperties>
</file>