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21B8D-A839-4F38-9B9A-3D8272C95C2E}" type="doc">
      <dgm:prSet loTypeId="urn:microsoft.com/office/officeart/2005/8/layout/vList2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11C75F73-B6EA-4EC3-9F31-95F97D3B18A2}">
      <dgm:prSet/>
      <dgm:spPr/>
      <dgm:t>
        <a:bodyPr/>
        <a:lstStyle/>
        <a:p>
          <a:r>
            <a:rPr lang="cs-CZ"/>
            <a:t>Infinitivy prézenta </a:t>
          </a:r>
          <a:r>
            <a:rPr lang="cs-CZ">
              <a:sym typeface="Wingdings" panose="05000000000000000000" pitchFamily="2" charset="2"/>
            </a:rPr>
            <a:t></a:t>
          </a:r>
          <a:r>
            <a:rPr lang="cs-CZ"/>
            <a:t> současnost</a:t>
          </a:r>
          <a:endParaRPr lang="en-US"/>
        </a:p>
      </dgm:t>
    </dgm:pt>
    <dgm:pt modelId="{43A36363-C45D-4526-A8F7-A82826D2D8DF}" type="parTrans" cxnId="{6EAEFBF8-5E0C-43EC-BE67-C671B49A37C2}">
      <dgm:prSet/>
      <dgm:spPr/>
      <dgm:t>
        <a:bodyPr/>
        <a:lstStyle/>
        <a:p>
          <a:endParaRPr lang="en-US"/>
        </a:p>
      </dgm:t>
    </dgm:pt>
    <dgm:pt modelId="{13B09DE8-F89E-4246-BC04-B06F89154411}" type="sibTrans" cxnId="{6EAEFBF8-5E0C-43EC-BE67-C671B49A37C2}">
      <dgm:prSet/>
      <dgm:spPr/>
      <dgm:t>
        <a:bodyPr/>
        <a:lstStyle/>
        <a:p>
          <a:endParaRPr lang="en-US"/>
        </a:p>
      </dgm:t>
    </dgm:pt>
    <dgm:pt modelId="{8622E63E-D739-4650-BAA7-8DDB50B800A2}">
      <dgm:prSet/>
      <dgm:spPr/>
      <dgm:t>
        <a:bodyPr/>
        <a:lstStyle/>
        <a:p>
          <a:r>
            <a:rPr lang="cs-CZ"/>
            <a:t>Dicit / Dixit / Dicet imperium Romanum magnificentem iterum </a:t>
          </a:r>
          <a:r>
            <a:rPr lang="cs-CZ" b="1"/>
            <a:t>faci</a:t>
          </a:r>
          <a:r>
            <a:rPr lang="cs-CZ"/>
            <a:t>.</a:t>
          </a:r>
          <a:endParaRPr lang="en-US"/>
        </a:p>
      </dgm:t>
    </dgm:pt>
    <dgm:pt modelId="{8B1F2705-8396-4D46-A973-480E39DEBD8C}" type="parTrans" cxnId="{71C18D6F-AE60-47B7-B61D-61E143C410DF}">
      <dgm:prSet/>
      <dgm:spPr/>
      <dgm:t>
        <a:bodyPr/>
        <a:lstStyle/>
        <a:p>
          <a:endParaRPr lang="en-US"/>
        </a:p>
      </dgm:t>
    </dgm:pt>
    <dgm:pt modelId="{F4631879-7FEB-4671-B67B-D1A8DE603193}" type="sibTrans" cxnId="{71C18D6F-AE60-47B7-B61D-61E143C410DF}">
      <dgm:prSet/>
      <dgm:spPr/>
      <dgm:t>
        <a:bodyPr/>
        <a:lstStyle/>
        <a:p>
          <a:endParaRPr lang="en-US"/>
        </a:p>
      </dgm:t>
    </dgm:pt>
    <dgm:pt modelId="{5AFFEE1F-C90C-4345-B269-077AC1A084DB}">
      <dgm:prSet/>
      <dgm:spPr/>
      <dgm:t>
        <a:bodyPr/>
        <a:lstStyle/>
        <a:p>
          <a:r>
            <a:rPr lang="cs-CZ" i="1"/>
            <a:t>Říká (řekl, řekne), že Římská říše znovu</a:t>
          </a:r>
          <a:r>
            <a:rPr lang="cs-CZ" b="1" i="1"/>
            <a:t> je učiněna </a:t>
          </a:r>
          <a:r>
            <a:rPr lang="cs-CZ" i="1"/>
            <a:t>velkou.</a:t>
          </a:r>
          <a:endParaRPr lang="en-US"/>
        </a:p>
      </dgm:t>
    </dgm:pt>
    <dgm:pt modelId="{7E9C62F7-9B2A-4BBA-B017-F2CDD831F78D}" type="parTrans" cxnId="{E6696671-B7A6-4FC8-B85B-200748756DF4}">
      <dgm:prSet/>
      <dgm:spPr/>
      <dgm:t>
        <a:bodyPr/>
        <a:lstStyle/>
        <a:p>
          <a:endParaRPr lang="en-US"/>
        </a:p>
      </dgm:t>
    </dgm:pt>
    <dgm:pt modelId="{98618DA9-7895-4AFF-9CB1-F4597D5F023D}" type="sibTrans" cxnId="{E6696671-B7A6-4FC8-B85B-200748756DF4}">
      <dgm:prSet/>
      <dgm:spPr/>
      <dgm:t>
        <a:bodyPr/>
        <a:lstStyle/>
        <a:p>
          <a:endParaRPr lang="en-US"/>
        </a:p>
      </dgm:t>
    </dgm:pt>
    <dgm:pt modelId="{35E84C60-8967-4526-B190-728856CCC0FA}">
      <dgm:prSet/>
      <dgm:spPr/>
      <dgm:t>
        <a:bodyPr/>
        <a:lstStyle/>
        <a:p>
          <a:r>
            <a:rPr lang="cs-CZ"/>
            <a:t>Infinitivy perfekta </a:t>
          </a:r>
          <a:r>
            <a:rPr lang="cs-CZ">
              <a:sym typeface="Wingdings" panose="05000000000000000000" pitchFamily="2" charset="2"/>
            </a:rPr>
            <a:t></a:t>
          </a:r>
          <a:r>
            <a:rPr lang="cs-CZ"/>
            <a:t> předčasnost</a:t>
          </a:r>
          <a:endParaRPr lang="en-US"/>
        </a:p>
      </dgm:t>
    </dgm:pt>
    <dgm:pt modelId="{8EFC755E-0150-4CDA-BDE1-D206CC6AC40D}" type="parTrans" cxnId="{D873A542-7BF4-474B-9532-906E83C3D06B}">
      <dgm:prSet/>
      <dgm:spPr/>
      <dgm:t>
        <a:bodyPr/>
        <a:lstStyle/>
        <a:p>
          <a:endParaRPr lang="en-US"/>
        </a:p>
      </dgm:t>
    </dgm:pt>
    <dgm:pt modelId="{68AEACAB-C690-46B6-856D-CD8785BD47A0}" type="sibTrans" cxnId="{D873A542-7BF4-474B-9532-906E83C3D06B}">
      <dgm:prSet/>
      <dgm:spPr/>
      <dgm:t>
        <a:bodyPr/>
        <a:lstStyle/>
        <a:p>
          <a:endParaRPr lang="en-US"/>
        </a:p>
      </dgm:t>
    </dgm:pt>
    <dgm:pt modelId="{53F5CD1B-C6CA-4052-9CCA-C0D1F8AA43E2}">
      <dgm:prSet/>
      <dgm:spPr/>
      <dgm:t>
        <a:bodyPr/>
        <a:lstStyle/>
        <a:p>
          <a:r>
            <a:rPr lang="cs-CZ"/>
            <a:t>Dicit / Dixit / Dicet imperium Romanum magnificentem iterum </a:t>
          </a:r>
          <a:r>
            <a:rPr lang="cs-CZ" b="1"/>
            <a:t>factum esse</a:t>
          </a:r>
          <a:r>
            <a:rPr lang="cs-CZ"/>
            <a:t>.</a:t>
          </a:r>
          <a:endParaRPr lang="en-US"/>
        </a:p>
      </dgm:t>
    </dgm:pt>
    <dgm:pt modelId="{BB06C692-9159-4537-8A48-405F7BD79B01}" type="parTrans" cxnId="{5E4C6D8C-1E12-4CF3-9878-8E4B711A7E42}">
      <dgm:prSet/>
      <dgm:spPr/>
      <dgm:t>
        <a:bodyPr/>
        <a:lstStyle/>
        <a:p>
          <a:endParaRPr lang="en-US"/>
        </a:p>
      </dgm:t>
    </dgm:pt>
    <dgm:pt modelId="{BA17BEE1-5243-4B45-85B1-3FD5225FEBB4}" type="sibTrans" cxnId="{5E4C6D8C-1E12-4CF3-9878-8E4B711A7E42}">
      <dgm:prSet/>
      <dgm:spPr/>
      <dgm:t>
        <a:bodyPr/>
        <a:lstStyle/>
        <a:p>
          <a:endParaRPr lang="en-US"/>
        </a:p>
      </dgm:t>
    </dgm:pt>
    <dgm:pt modelId="{AF9F3C50-DBB4-4D04-9635-D7AB3A2B8A15}">
      <dgm:prSet/>
      <dgm:spPr/>
      <dgm:t>
        <a:bodyPr/>
        <a:lstStyle/>
        <a:p>
          <a:r>
            <a:rPr lang="cs-CZ" i="1"/>
            <a:t>Říká (řekl, řekne), že Římská říše znovu </a:t>
          </a:r>
          <a:r>
            <a:rPr lang="cs-CZ" b="1" i="1"/>
            <a:t>byla učiněna </a:t>
          </a:r>
          <a:r>
            <a:rPr lang="cs-CZ" i="1"/>
            <a:t>velkou.</a:t>
          </a:r>
          <a:endParaRPr lang="en-US"/>
        </a:p>
      </dgm:t>
    </dgm:pt>
    <dgm:pt modelId="{EB04A016-015B-4E05-AEF2-F60A326265BC}" type="parTrans" cxnId="{A488A000-9093-4F9C-8AF7-700F24EE4AD2}">
      <dgm:prSet/>
      <dgm:spPr/>
      <dgm:t>
        <a:bodyPr/>
        <a:lstStyle/>
        <a:p>
          <a:endParaRPr lang="en-US"/>
        </a:p>
      </dgm:t>
    </dgm:pt>
    <dgm:pt modelId="{02AC5B99-849E-44CA-B914-301FDE91C331}" type="sibTrans" cxnId="{A488A000-9093-4F9C-8AF7-700F24EE4AD2}">
      <dgm:prSet/>
      <dgm:spPr/>
      <dgm:t>
        <a:bodyPr/>
        <a:lstStyle/>
        <a:p>
          <a:endParaRPr lang="en-US"/>
        </a:p>
      </dgm:t>
    </dgm:pt>
    <dgm:pt modelId="{E0A4E524-0900-46B6-9049-FB3D3D3F48EF}">
      <dgm:prSet/>
      <dgm:spPr/>
      <dgm:t>
        <a:bodyPr/>
        <a:lstStyle/>
        <a:p>
          <a:r>
            <a:rPr lang="cs-CZ"/>
            <a:t>Infinitivy futura </a:t>
          </a:r>
          <a:r>
            <a:rPr lang="cs-CZ">
              <a:sym typeface="Wingdings" panose="05000000000000000000" pitchFamily="2" charset="2"/>
            </a:rPr>
            <a:t></a:t>
          </a:r>
          <a:r>
            <a:rPr lang="cs-CZ"/>
            <a:t> následnost</a:t>
          </a:r>
          <a:endParaRPr lang="en-US"/>
        </a:p>
      </dgm:t>
    </dgm:pt>
    <dgm:pt modelId="{B7E17C1D-8BCC-4CCB-AEC2-65339B6148F3}" type="parTrans" cxnId="{118EDC60-0280-452F-A094-0532EB685443}">
      <dgm:prSet/>
      <dgm:spPr/>
      <dgm:t>
        <a:bodyPr/>
        <a:lstStyle/>
        <a:p>
          <a:endParaRPr lang="en-US"/>
        </a:p>
      </dgm:t>
    </dgm:pt>
    <dgm:pt modelId="{562305DB-89CA-42C0-B0CF-21AD1BC83957}" type="sibTrans" cxnId="{118EDC60-0280-452F-A094-0532EB685443}">
      <dgm:prSet/>
      <dgm:spPr/>
      <dgm:t>
        <a:bodyPr/>
        <a:lstStyle/>
        <a:p>
          <a:endParaRPr lang="en-US"/>
        </a:p>
      </dgm:t>
    </dgm:pt>
    <dgm:pt modelId="{7C93E261-2F24-41AB-8039-78DBB790D7DD}">
      <dgm:prSet/>
      <dgm:spPr/>
      <dgm:t>
        <a:bodyPr/>
        <a:lstStyle/>
        <a:p>
          <a:r>
            <a:rPr lang="cs-CZ"/>
            <a:t>Dicit / Dixit / Dicet imperium Romanum magnificentem iterum </a:t>
          </a:r>
          <a:r>
            <a:rPr lang="cs-CZ" b="1"/>
            <a:t>factum iri</a:t>
          </a:r>
          <a:r>
            <a:rPr lang="cs-CZ"/>
            <a:t>.</a:t>
          </a:r>
          <a:endParaRPr lang="en-US"/>
        </a:p>
      </dgm:t>
    </dgm:pt>
    <dgm:pt modelId="{D83C225A-7BA4-4173-BD2C-8F4E79AB8ABE}" type="parTrans" cxnId="{16DC68CF-ED66-42EC-9C1E-07D08E3198F9}">
      <dgm:prSet/>
      <dgm:spPr/>
      <dgm:t>
        <a:bodyPr/>
        <a:lstStyle/>
        <a:p>
          <a:endParaRPr lang="en-US"/>
        </a:p>
      </dgm:t>
    </dgm:pt>
    <dgm:pt modelId="{27912926-6C72-4E4B-A0E7-59AA70C370A1}" type="sibTrans" cxnId="{16DC68CF-ED66-42EC-9C1E-07D08E3198F9}">
      <dgm:prSet/>
      <dgm:spPr/>
      <dgm:t>
        <a:bodyPr/>
        <a:lstStyle/>
        <a:p>
          <a:endParaRPr lang="en-US"/>
        </a:p>
      </dgm:t>
    </dgm:pt>
    <dgm:pt modelId="{4D3850F1-F2D9-45ED-A751-60A2356A4F5F}">
      <dgm:prSet/>
      <dgm:spPr/>
      <dgm:t>
        <a:bodyPr/>
        <a:lstStyle/>
        <a:p>
          <a:r>
            <a:rPr lang="cs-CZ" i="1"/>
            <a:t>Říká (řekl, řekne), že Římská říše znovu </a:t>
          </a:r>
          <a:r>
            <a:rPr lang="cs-CZ" b="1" i="1"/>
            <a:t>bude učiněna </a:t>
          </a:r>
          <a:r>
            <a:rPr lang="cs-CZ" i="1"/>
            <a:t>velkou.</a:t>
          </a:r>
          <a:endParaRPr lang="en-US"/>
        </a:p>
      </dgm:t>
    </dgm:pt>
    <dgm:pt modelId="{8DE01044-9797-4A56-8BC8-94B21B5FFCCB}" type="parTrans" cxnId="{C6BD34BA-D421-4895-BF01-C0286C195AEC}">
      <dgm:prSet/>
      <dgm:spPr/>
      <dgm:t>
        <a:bodyPr/>
        <a:lstStyle/>
        <a:p>
          <a:endParaRPr lang="en-US"/>
        </a:p>
      </dgm:t>
    </dgm:pt>
    <dgm:pt modelId="{143A9431-0A45-4B3D-8D89-60196151311B}" type="sibTrans" cxnId="{C6BD34BA-D421-4895-BF01-C0286C195AEC}">
      <dgm:prSet/>
      <dgm:spPr/>
      <dgm:t>
        <a:bodyPr/>
        <a:lstStyle/>
        <a:p>
          <a:endParaRPr lang="en-US"/>
        </a:p>
      </dgm:t>
    </dgm:pt>
    <dgm:pt modelId="{12FE9E0A-BDD7-460B-BF56-E7AF78612416}" type="pres">
      <dgm:prSet presAssocID="{A1E21B8D-A839-4F38-9B9A-3D8272C95C2E}" presName="linear" presStyleCnt="0">
        <dgm:presLayoutVars>
          <dgm:animLvl val="lvl"/>
          <dgm:resizeHandles val="exact"/>
        </dgm:presLayoutVars>
      </dgm:prSet>
      <dgm:spPr/>
    </dgm:pt>
    <dgm:pt modelId="{95BC319E-ABE3-476E-B2C0-C47591F32177}" type="pres">
      <dgm:prSet presAssocID="{11C75F73-B6EA-4EC3-9F31-95F97D3B18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4533C1-EEC6-49C6-9AE3-CE9EA060B065}" type="pres">
      <dgm:prSet presAssocID="{11C75F73-B6EA-4EC3-9F31-95F97D3B18A2}" presName="childText" presStyleLbl="revTx" presStyleIdx="0" presStyleCnt="3">
        <dgm:presLayoutVars>
          <dgm:bulletEnabled val="1"/>
        </dgm:presLayoutVars>
      </dgm:prSet>
      <dgm:spPr/>
    </dgm:pt>
    <dgm:pt modelId="{D71A3D9C-20C1-493E-B695-92A7DD441773}" type="pres">
      <dgm:prSet presAssocID="{35E84C60-8967-4526-B190-728856CCC0F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858383F-6857-4216-BA35-899120AC4764}" type="pres">
      <dgm:prSet presAssocID="{35E84C60-8967-4526-B190-728856CCC0FA}" presName="childText" presStyleLbl="revTx" presStyleIdx="1" presStyleCnt="3">
        <dgm:presLayoutVars>
          <dgm:bulletEnabled val="1"/>
        </dgm:presLayoutVars>
      </dgm:prSet>
      <dgm:spPr/>
    </dgm:pt>
    <dgm:pt modelId="{E03011F4-CCFE-40ED-804A-9CF9CB66B531}" type="pres">
      <dgm:prSet presAssocID="{E0A4E524-0900-46B6-9049-FB3D3D3F48E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E05A99B-5CD1-462D-9E28-263D854E5F51}" type="pres">
      <dgm:prSet presAssocID="{E0A4E524-0900-46B6-9049-FB3D3D3F48EF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488A000-9093-4F9C-8AF7-700F24EE4AD2}" srcId="{35E84C60-8967-4526-B190-728856CCC0FA}" destId="{AF9F3C50-DBB4-4D04-9635-D7AB3A2B8A15}" srcOrd="1" destOrd="0" parTransId="{EB04A016-015B-4E05-AEF2-F60A326265BC}" sibTransId="{02AC5B99-849E-44CA-B914-301FDE91C331}"/>
    <dgm:cxn modelId="{903D9508-7441-40CD-985E-7B0057D5B5E3}" type="presOf" srcId="{AF9F3C50-DBB4-4D04-9635-D7AB3A2B8A15}" destId="{9858383F-6857-4216-BA35-899120AC4764}" srcOrd="0" destOrd="1" presId="urn:microsoft.com/office/officeart/2005/8/layout/vList2"/>
    <dgm:cxn modelId="{70950511-F59D-49E6-A006-0E0DE2C4F1F3}" type="presOf" srcId="{11C75F73-B6EA-4EC3-9F31-95F97D3B18A2}" destId="{95BC319E-ABE3-476E-B2C0-C47591F32177}" srcOrd="0" destOrd="0" presId="urn:microsoft.com/office/officeart/2005/8/layout/vList2"/>
    <dgm:cxn modelId="{44C70A12-AFDF-4E9A-86E8-94D22F8C3DD5}" type="presOf" srcId="{8622E63E-D739-4650-BAA7-8DDB50B800A2}" destId="{664533C1-EEC6-49C6-9AE3-CE9EA060B065}" srcOrd="0" destOrd="0" presId="urn:microsoft.com/office/officeart/2005/8/layout/vList2"/>
    <dgm:cxn modelId="{F8B76B19-780C-410B-9019-F6F5A6CFBB57}" type="presOf" srcId="{A1E21B8D-A839-4F38-9B9A-3D8272C95C2E}" destId="{12FE9E0A-BDD7-460B-BF56-E7AF78612416}" srcOrd="0" destOrd="0" presId="urn:microsoft.com/office/officeart/2005/8/layout/vList2"/>
    <dgm:cxn modelId="{C2A03B2A-C602-4009-91A1-20C542BA9A51}" type="presOf" srcId="{35E84C60-8967-4526-B190-728856CCC0FA}" destId="{D71A3D9C-20C1-493E-B695-92A7DD441773}" srcOrd="0" destOrd="0" presId="urn:microsoft.com/office/officeart/2005/8/layout/vList2"/>
    <dgm:cxn modelId="{C922142F-9ECE-4561-BD11-B908D06F845A}" type="presOf" srcId="{7C93E261-2F24-41AB-8039-78DBB790D7DD}" destId="{6E05A99B-5CD1-462D-9E28-263D854E5F51}" srcOrd="0" destOrd="0" presId="urn:microsoft.com/office/officeart/2005/8/layout/vList2"/>
    <dgm:cxn modelId="{118EDC60-0280-452F-A094-0532EB685443}" srcId="{A1E21B8D-A839-4F38-9B9A-3D8272C95C2E}" destId="{E0A4E524-0900-46B6-9049-FB3D3D3F48EF}" srcOrd="2" destOrd="0" parTransId="{B7E17C1D-8BCC-4CCB-AEC2-65339B6148F3}" sibTransId="{562305DB-89CA-42C0-B0CF-21AD1BC83957}"/>
    <dgm:cxn modelId="{D873A542-7BF4-474B-9532-906E83C3D06B}" srcId="{A1E21B8D-A839-4F38-9B9A-3D8272C95C2E}" destId="{35E84C60-8967-4526-B190-728856CCC0FA}" srcOrd="1" destOrd="0" parTransId="{8EFC755E-0150-4CDA-BDE1-D206CC6AC40D}" sibTransId="{68AEACAB-C690-46B6-856D-CD8785BD47A0}"/>
    <dgm:cxn modelId="{71C18D6F-AE60-47B7-B61D-61E143C410DF}" srcId="{11C75F73-B6EA-4EC3-9F31-95F97D3B18A2}" destId="{8622E63E-D739-4650-BAA7-8DDB50B800A2}" srcOrd="0" destOrd="0" parTransId="{8B1F2705-8396-4D46-A973-480E39DEBD8C}" sibTransId="{F4631879-7FEB-4671-B67B-D1A8DE603193}"/>
    <dgm:cxn modelId="{E6696671-B7A6-4FC8-B85B-200748756DF4}" srcId="{11C75F73-B6EA-4EC3-9F31-95F97D3B18A2}" destId="{5AFFEE1F-C90C-4345-B269-077AC1A084DB}" srcOrd="1" destOrd="0" parTransId="{7E9C62F7-9B2A-4BBA-B017-F2CDD831F78D}" sibTransId="{98618DA9-7895-4AFF-9CB1-F4597D5F023D}"/>
    <dgm:cxn modelId="{B110E451-DB90-43C1-AF36-7EE7FE4C3756}" type="presOf" srcId="{E0A4E524-0900-46B6-9049-FB3D3D3F48EF}" destId="{E03011F4-CCFE-40ED-804A-9CF9CB66B531}" srcOrd="0" destOrd="0" presId="urn:microsoft.com/office/officeart/2005/8/layout/vList2"/>
    <dgm:cxn modelId="{A847EF7E-FC02-4512-8F04-1CE19B6B6EDB}" type="presOf" srcId="{53F5CD1B-C6CA-4052-9CCA-C0D1F8AA43E2}" destId="{9858383F-6857-4216-BA35-899120AC4764}" srcOrd="0" destOrd="0" presId="urn:microsoft.com/office/officeart/2005/8/layout/vList2"/>
    <dgm:cxn modelId="{5E4C6D8C-1E12-4CF3-9878-8E4B711A7E42}" srcId="{35E84C60-8967-4526-B190-728856CCC0FA}" destId="{53F5CD1B-C6CA-4052-9CCA-C0D1F8AA43E2}" srcOrd="0" destOrd="0" parTransId="{BB06C692-9159-4537-8A48-405F7BD79B01}" sibTransId="{BA17BEE1-5243-4B45-85B1-3FD5225FEBB4}"/>
    <dgm:cxn modelId="{C6BD34BA-D421-4895-BF01-C0286C195AEC}" srcId="{E0A4E524-0900-46B6-9049-FB3D3D3F48EF}" destId="{4D3850F1-F2D9-45ED-A751-60A2356A4F5F}" srcOrd="1" destOrd="0" parTransId="{8DE01044-9797-4A56-8BC8-94B21B5FFCCB}" sibTransId="{143A9431-0A45-4B3D-8D89-60196151311B}"/>
    <dgm:cxn modelId="{3E7659C6-8FFB-4C97-B9BA-A32DF02FAD2E}" type="presOf" srcId="{4D3850F1-F2D9-45ED-A751-60A2356A4F5F}" destId="{6E05A99B-5CD1-462D-9E28-263D854E5F51}" srcOrd="0" destOrd="1" presId="urn:microsoft.com/office/officeart/2005/8/layout/vList2"/>
    <dgm:cxn modelId="{16DC68CF-ED66-42EC-9C1E-07D08E3198F9}" srcId="{E0A4E524-0900-46B6-9049-FB3D3D3F48EF}" destId="{7C93E261-2F24-41AB-8039-78DBB790D7DD}" srcOrd="0" destOrd="0" parTransId="{D83C225A-7BA4-4173-BD2C-8F4E79AB8ABE}" sibTransId="{27912926-6C72-4E4B-A0E7-59AA70C370A1}"/>
    <dgm:cxn modelId="{C86978DF-80DE-45CD-BB57-799E3E109A32}" type="presOf" srcId="{5AFFEE1F-C90C-4345-B269-077AC1A084DB}" destId="{664533C1-EEC6-49C6-9AE3-CE9EA060B065}" srcOrd="0" destOrd="1" presId="urn:microsoft.com/office/officeart/2005/8/layout/vList2"/>
    <dgm:cxn modelId="{6EAEFBF8-5E0C-43EC-BE67-C671B49A37C2}" srcId="{A1E21B8D-A839-4F38-9B9A-3D8272C95C2E}" destId="{11C75F73-B6EA-4EC3-9F31-95F97D3B18A2}" srcOrd="0" destOrd="0" parTransId="{43A36363-C45D-4526-A8F7-A82826D2D8DF}" sibTransId="{13B09DE8-F89E-4246-BC04-B06F89154411}"/>
    <dgm:cxn modelId="{CB34A388-2242-420E-9577-BC27474669AD}" type="presParOf" srcId="{12FE9E0A-BDD7-460B-BF56-E7AF78612416}" destId="{95BC319E-ABE3-476E-B2C0-C47591F32177}" srcOrd="0" destOrd="0" presId="urn:microsoft.com/office/officeart/2005/8/layout/vList2"/>
    <dgm:cxn modelId="{61F3FB70-5A2D-4F9E-8C4F-3FBBA3FD96A8}" type="presParOf" srcId="{12FE9E0A-BDD7-460B-BF56-E7AF78612416}" destId="{664533C1-EEC6-49C6-9AE3-CE9EA060B065}" srcOrd="1" destOrd="0" presId="urn:microsoft.com/office/officeart/2005/8/layout/vList2"/>
    <dgm:cxn modelId="{B7C1D24A-9088-4D48-B0EE-7DA280D7D46C}" type="presParOf" srcId="{12FE9E0A-BDD7-460B-BF56-E7AF78612416}" destId="{D71A3D9C-20C1-493E-B695-92A7DD441773}" srcOrd="2" destOrd="0" presId="urn:microsoft.com/office/officeart/2005/8/layout/vList2"/>
    <dgm:cxn modelId="{7FA8F4AC-4944-4FB9-8F48-83A7F9F20EF1}" type="presParOf" srcId="{12FE9E0A-BDD7-460B-BF56-E7AF78612416}" destId="{9858383F-6857-4216-BA35-899120AC4764}" srcOrd="3" destOrd="0" presId="urn:microsoft.com/office/officeart/2005/8/layout/vList2"/>
    <dgm:cxn modelId="{A72ABB30-349E-422B-BEF2-73298AA0C236}" type="presParOf" srcId="{12FE9E0A-BDD7-460B-BF56-E7AF78612416}" destId="{E03011F4-CCFE-40ED-804A-9CF9CB66B531}" srcOrd="4" destOrd="0" presId="urn:microsoft.com/office/officeart/2005/8/layout/vList2"/>
    <dgm:cxn modelId="{4E720E86-6F2C-4D6C-9C17-9AFE598F063A}" type="presParOf" srcId="{12FE9E0A-BDD7-460B-BF56-E7AF78612416}" destId="{6E05A99B-5CD1-462D-9E28-263D854E5F5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C319E-ABE3-476E-B2C0-C47591F32177}">
      <dsp:nvSpPr>
        <dsp:cNvPr id="0" name=""/>
        <dsp:cNvSpPr/>
      </dsp:nvSpPr>
      <dsp:spPr>
        <a:xfrm>
          <a:off x="0" y="127394"/>
          <a:ext cx="6713552" cy="5276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Infinitivy prézenta </a:t>
          </a:r>
          <a:r>
            <a:rPr lang="cs-CZ" sz="2200" kern="1200">
              <a:sym typeface="Wingdings" panose="05000000000000000000" pitchFamily="2" charset="2"/>
            </a:rPr>
            <a:t></a:t>
          </a:r>
          <a:r>
            <a:rPr lang="cs-CZ" sz="2200" kern="1200"/>
            <a:t> současnost</a:t>
          </a:r>
          <a:endParaRPr lang="en-US" sz="2200" kern="1200"/>
        </a:p>
      </dsp:txBody>
      <dsp:txXfrm>
        <a:off x="25759" y="153153"/>
        <a:ext cx="6662034" cy="476152"/>
      </dsp:txXfrm>
    </dsp:sp>
    <dsp:sp modelId="{664533C1-EEC6-49C6-9AE3-CE9EA060B065}">
      <dsp:nvSpPr>
        <dsp:cNvPr id="0" name=""/>
        <dsp:cNvSpPr/>
      </dsp:nvSpPr>
      <dsp:spPr>
        <a:xfrm>
          <a:off x="0" y="655064"/>
          <a:ext cx="6713552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15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Dicit / Dixit / Dicet imperium Romanum magnificentem iterum </a:t>
          </a:r>
          <a:r>
            <a:rPr lang="cs-CZ" sz="1700" b="1" kern="1200"/>
            <a:t>faci</a:t>
          </a:r>
          <a:r>
            <a:rPr lang="cs-CZ" sz="1700" kern="1200"/>
            <a:t>.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/>
            <a:t>Říká (řekl, řekne), že Římská říše znovu</a:t>
          </a:r>
          <a:r>
            <a:rPr lang="cs-CZ" sz="1700" b="1" i="1" kern="1200"/>
            <a:t> je učiněna </a:t>
          </a:r>
          <a:r>
            <a:rPr lang="cs-CZ" sz="1700" i="1" kern="1200"/>
            <a:t>velkou.</a:t>
          </a:r>
          <a:endParaRPr lang="en-US" sz="1700" kern="1200"/>
        </a:p>
      </dsp:txBody>
      <dsp:txXfrm>
        <a:off x="0" y="655064"/>
        <a:ext cx="6713552" cy="592020"/>
      </dsp:txXfrm>
    </dsp:sp>
    <dsp:sp modelId="{D71A3D9C-20C1-493E-B695-92A7DD441773}">
      <dsp:nvSpPr>
        <dsp:cNvPr id="0" name=""/>
        <dsp:cNvSpPr/>
      </dsp:nvSpPr>
      <dsp:spPr>
        <a:xfrm>
          <a:off x="0" y="1247084"/>
          <a:ext cx="6713552" cy="5276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Infinitivy perfekta </a:t>
          </a:r>
          <a:r>
            <a:rPr lang="cs-CZ" sz="2200" kern="1200">
              <a:sym typeface="Wingdings" panose="05000000000000000000" pitchFamily="2" charset="2"/>
            </a:rPr>
            <a:t></a:t>
          </a:r>
          <a:r>
            <a:rPr lang="cs-CZ" sz="2200" kern="1200"/>
            <a:t> předčasnost</a:t>
          </a:r>
          <a:endParaRPr lang="en-US" sz="2200" kern="1200"/>
        </a:p>
      </dsp:txBody>
      <dsp:txXfrm>
        <a:off x="25759" y="1272843"/>
        <a:ext cx="6662034" cy="476152"/>
      </dsp:txXfrm>
    </dsp:sp>
    <dsp:sp modelId="{9858383F-6857-4216-BA35-899120AC4764}">
      <dsp:nvSpPr>
        <dsp:cNvPr id="0" name=""/>
        <dsp:cNvSpPr/>
      </dsp:nvSpPr>
      <dsp:spPr>
        <a:xfrm>
          <a:off x="0" y="1774755"/>
          <a:ext cx="6713552" cy="84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15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Dicit / Dixit / Dicet imperium Romanum magnificentem iterum </a:t>
          </a:r>
          <a:r>
            <a:rPr lang="cs-CZ" sz="1700" b="1" kern="1200"/>
            <a:t>factum esse</a:t>
          </a:r>
          <a:r>
            <a:rPr lang="cs-CZ" sz="1700" kern="1200"/>
            <a:t>.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/>
            <a:t>Říká (řekl, řekne), že Římská říše znovu </a:t>
          </a:r>
          <a:r>
            <a:rPr lang="cs-CZ" sz="1700" b="1" i="1" kern="1200"/>
            <a:t>byla učiněna </a:t>
          </a:r>
          <a:r>
            <a:rPr lang="cs-CZ" sz="1700" i="1" kern="1200"/>
            <a:t>velkou.</a:t>
          </a:r>
          <a:endParaRPr lang="en-US" sz="1700" kern="1200"/>
        </a:p>
      </dsp:txBody>
      <dsp:txXfrm>
        <a:off x="0" y="1774755"/>
        <a:ext cx="6713552" cy="842490"/>
      </dsp:txXfrm>
    </dsp:sp>
    <dsp:sp modelId="{E03011F4-CCFE-40ED-804A-9CF9CB66B531}">
      <dsp:nvSpPr>
        <dsp:cNvPr id="0" name=""/>
        <dsp:cNvSpPr/>
      </dsp:nvSpPr>
      <dsp:spPr>
        <a:xfrm>
          <a:off x="0" y="2617245"/>
          <a:ext cx="6713552" cy="5276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Infinitivy futura </a:t>
          </a:r>
          <a:r>
            <a:rPr lang="cs-CZ" sz="2200" kern="1200">
              <a:sym typeface="Wingdings" panose="05000000000000000000" pitchFamily="2" charset="2"/>
            </a:rPr>
            <a:t></a:t>
          </a:r>
          <a:r>
            <a:rPr lang="cs-CZ" sz="2200" kern="1200"/>
            <a:t> následnost</a:t>
          </a:r>
          <a:endParaRPr lang="en-US" sz="2200" kern="1200"/>
        </a:p>
      </dsp:txBody>
      <dsp:txXfrm>
        <a:off x="25759" y="2643004"/>
        <a:ext cx="6662034" cy="476152"/>
      </dsp:txXfrm>
    </dsp:sp>
    <dsp:sp modelId="{6E05A99B-5CD1-462D-9E28-263D854E5F51}">
      <dsp:nvSpPr>
        <dsp:cNvPr id="0" name=""/>
        <dsp:cNvSpPr/>
      </dsp:nvSpPr>
      <dsp:spPr>
        <a:xfrm>
          <a:off x="0" y="3144915"/>
          <a:ext cx="6713552" cy="84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15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/>
            <a:t>Dicit / Dixit / Dicet imperium Romanum magnificentem iterum </a:t>
          </a:r>
          <a:r>
            <a:rPr lang="cs-CZ" sz="1700" b="1" kern="1200"/>
            <a:t>factum iri</a:t>
          </a:r>
          <a:r>
            <a:rPr lang="cs-CZ" sz="1700" kern="1200"/>
            <a:t>.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i="1" kern="1200"/>
            <a:t>Říká (řekl, řekne), že Římská říše znovu </a:t>
          </a:r>
          <a:r>
            <a:rPr lang="cs-CZ" sz="1700" b="1" i="1" kern="1200"/>
            <a:t>bude učiněna </a:t>
          </a:r>
          <a:r>
            <a:rPr lang="cs-CZ" sz="1700" i="1" kern="1200"/>
            <a:t>velkou.</a:t>
          </a:r>
          <a:endParaRPr lang="en-US" sz="1700" kern="1200"/>
        </a:p>
      </dsp:txBody>
      <dsp:txXfrm>
        <a:off x="0" y="3144915"/>
        <a:ext cx="6713552" cy="842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6379B-93AB-798D-B1ED-13077BCB4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A80008-079D-6373-D839-D91024D23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B30033-A18B-69C4-D81E-E31C7D535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534F16-CAF3-4317-E0B9-1079284E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0C8A10-40FE-606E-4C96-A249D9A4B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08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F1F3B-4D03-6444-A7DF-0580DC43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E471B9-2787-34D8-3A6E-AF17D14B3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2F0070-1F8C-19A2-F6C2-341CF05D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8E2AE9-EF80-4067-3DEA-D918B484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F29E84-D51B-553D-CCAA-7728741A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9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79EEF22-3044-B384-2F25-0A689225E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2A6E60-B014-CC42-55B4-1E629F33B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9FFB70-9B17-ABCA-C788-F05ABA06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6A0F54-F1E4-235B-DF4A-8AF0F63DA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030E8C-22A9-9919-13B8-EB123798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33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F5262-78D8-9B7A-DCD5-79F87B23B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2102D-1705-4068-09BE-2F240161B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53EFA-27E4-6C69-0C4A-06FFE66E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B2A306-8E2D-E93F-6460-1CEDE5A6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E09DA0-9A69-5D14-F26C-9D26D21C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8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9018A-E321-AAAB-908D-C4FF456A7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12CDA1-022A-CA1A-4D83-EB0130E42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488AB9-97D7-22A4-CDFA-41E39F84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781E31-1D12-C017-3FE2-300185248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67BEF0-C49F-64B4-9AC4-A30BA24C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5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A1C1D-D8A3-73ED-3920-7AECD5E15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5E8C32-11DF-7CEB-DFB9-44D0B7FEE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73C90D-7311-F049-5146-4B56E4E60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E68543-A97E-971A-249C-B77E7F65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043919-51CE-F0C0-9509-ABA788D4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246F3A-E8DF-2761-6598-785DCB953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78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53C4C-667F-9DDE-17C9-83B17875D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7A11CA-CA0C-8A9C-FECA-EE217B7BF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DADB51-38B2-56B3-7C17-E213F0572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31DCEBD-885B-689D-ED04-39F4D6422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399490-A7AC-E662-2D4B-564CE529B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69CFF1-2F16-4220-E49C-BBDD1811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4797970-8688-BE69-F80A-0DB4B5614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00C1716-6E2F-55D0-CA32-C7357858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95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A6F35-5CBC-9633-9323-43D0144E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AB525F8-2B24-7507-E753-414506F1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22B723-090C-0999-CEB7-F2E24948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B5DC89-24FA-D86F-4E93-A3E17D87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13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FB09B3-70FB-775C-3DA5-A9926BDC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F62313-B50D-227D-89ED-F47F1E01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C3F529-A66E-E99D-7E1D-AA19C6CF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0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7A488-E1CB-78DD-2E35-9860B6EE7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225EA9-D3B0-CCB1-D891-1794ECA39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6F082C-0F1F-F0C0-CE42-B0A32CE84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06FA46-F1B5-633F-D9AF-2B6AEA6C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E76487-A9D0-4BD5-8673-F470DC34D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B9FBCD-2D59-4CF2-F5B4-0525D5F43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72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57AD6-C40B-DB0D-BE8E-CDC3B6486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F2F1ED-172D-6803-AC3A-4B93C9939D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0D0F656-476A-6E72-7994-DD5307EB2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451474-278A-0F57-47F3-0D602AA8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7E7A3C-16B7-AD9F-7341-2EFD47B6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8EAE47-18BC-3173-2642-30CB1DEE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9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2AD1BD-4C28-5892-9097-484A84AC3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B48E47-AE3F-E1FB-DE35-B03AEBBFD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7A1AF5-9026-9C91-0D07-6425661AB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CCA9-79FB-4B2C-BAE2-CE2C1B405F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70DB21-0443-F20B-16F7-4541C7509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74A214-E429-34BB-56DA-3BD9012B2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9339F-AE3D-40B6-8D40-1F9F60215B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6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8ACFA0-BF42-8F23-3594-17812F98C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cs-CZ" sz="5400"/>
              <a:t>Infinitivy perfekta a futura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95EB67-49E6-64A8-C41D-DC947D86B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Latina PVH/ARCH III</a:t>
            </a:r>
            <a:endParaRPr lang="cs-CZ"/>
          </a:p>
          <a:p>
            <a:pPr algn="l"/>
            <a:r>
              <a:rPr lang="cs-CZ" dirty="0"/>
              <a:t>7.11.2024</a:t>
            </a:r>
            <a:endParaRPr lang="cs-CZ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 descr="Obsah obrázku text, kresba, kreslené&#10;&#10;Popis byl vytvořen automaticky">
            <a:extLst>
              <a:ext uri="{FF2B5EF4-FFF2-40B4-BE49-F238E27FC236}">
                <a16:creationId xmlns:a16="http://schemas.microsoft.com/office/drawing/2014/main" id="{06326B5A-4713-E9E6-CCA7-29C073998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4" r="1" b="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41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3762D1-A2DD-C448-9C23-771E5DECF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cs-CZ" sz="4000"/>
              <a:t>Infinitiv perfekta aktiva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C965DB-6E7A-C815-39F7-6BEBBF4F0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r>
              <a:rPr lang="cs-CZ" sz="1700"/>
              <a:t>Tvoří se od perfektního kmene sloves</a:t>
            </a:r>
          </a:p>
          <a:p>
            <a:pPr lvl="1"/>
            <a:r>
              <a:rPr lang="cs-CZ" sz="1700"/>
              <a:t>Laudo, -are, </a:t>
            </a:r>
            <a:r>
              <a:rPr lang="cs-CZ" sz="1700" b="1"/>
              <a:t>-avi</a:t>
            </a:r>
            <a:r>
              <a:rPr lang="cs-CZ" sz="1700"/>
              <a:t>, -atum </a:t>
            </a:r>
            <a:r>
              <a:rPr lang="cs-CZ" sz="1700">
                <a:sym typeface="Wingdings" panose="05000000000000000000" pitchFamily="2" charset="2"/>
              </a:rPr>
              <a:t> </a:t>
            </a:r>
            <a:r>
              <a:rPr lang="cs-CZ" sz="1700" b="1">
                <a:sym typeface="Wingdings" panose="05000000000000000000" pitchFamily="2" charset="2"/>
              </a:rPr>
              <a:t>laudav</a:t>
            </a:r>
            <a:r>
              <a:rPr lang="cs-CZ" sz="1700">
                <a:sym typeface="Wingdings" panose="05000000000000000000" pitchFamily="2" charset="2"/>
              </a:rPr>
              <a:t>-i</a:t>
            </a:r>
          </a:p>
          <a:p>
            <a:r>
              <a:rPr lang="cs-CZ" sz="1700">
                <a:sym typeface="Wingdings" panose="05000000000000000000" pitchFamily="2" charset="2"/>
              </a:rPr>
              <a:t>K perfektnímu kmeni se připojí </a:t>
            </a:r>
            <a:r>
              <a:rPr lang="cs-CZ" sz="1700" b="1">
                <a:sym typeface="Wingdings" panose="05000000000000000000" pitchFamily="2" charset="2"/>
              </a:rPr>
              <a:t>–isse</a:t>
            </a:r>
            <a:r>
              <a:rPr lang="cs-CZ" sz="170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cs-CZ" sz="1700">
                <a:sym typeface="Wingdings" panose="05000000000000000000" pitchFamily="2" charset="2"/>
              </a:rPr>
              <a:t>Laudav-i  </a:t>
            </a:r>
            <a:r>
              <a:rPr lang="cs-CZ" sz="1700" b="1">
                <a:sym typeface="Wingdings" panose="05000000000000000000" pitchFamily="2" charset="2"/>
              </a:rPr>
              <a:t>laudav</a:t>
            </a:r>
            <a:r>
              <a:rPr lang="cs-CZ" sz="1700">
                <a:sym typeface="Wingdings" panose="05000000000000000000" pitchFamily="2" charset="2"/>
              </a:rPr>
              <a:t> + </a:t>
            </a:r>
            <a:r>
              <a:rPr lang="cs-CZ" sz="1700" b="1">
                <a:sym typeface="Wingdings" panose="05000000000000000000" pitchFamily="2" charset="2"/>
              </a:rPr>
              <a:t>isse</a:t>
            </a:r>
            <a:r>
              <a:rPr lang="cs-CZ" sz="1700">
                <a:sym typeface="Wingdings" panose="05000000000000000000" pitchFamily="2" charset="2"/>
              </a:rPr>
              <a:t>  </a:t>
            </a:r>
            <a:r>
              <a:rPr lang="cs-CZ" sz="1700" b="1">
                <a:sym typeface="Wingdings" panose="05000000000000000000" pitchFamily="2" charset="2"/>
              </a:rPr>
              <a:t>laudavisse </a:t>
            </a:r>
            <a:r>
              <a:rPr lang="cs-CZ" sz="1700">
                <a:sym typeface="Wingdings" panose="05000000000000000000" pitchFamily="2" charset="2"/>
              </a:rPr>
              <a:t>(že pochválil)</a:t>
            </a:r>
          </a:p>
          <a:p>
            <a:pPr lvl="1"/>
            <a:r>
              <a:rPr lang="cs-CZ" sz="1700">
                <a:sym typeface="Wingdings" panose="05000000000000000000" pitchFamily="2" charset="2"/>
              </a:rPr>
              <a:t>Monu-i</a:t>
            </a:r>
            <a:r>
              <a:rPr lang="cs-CZ" sz="1700" b="1">
                <a:sym typeface="Wingdings" panose="05000000000000000000" pitchFamily="2" charset="2"/>
              </a:rPr>
              <a:t>  monu + isse  monuisse </a:t>
            </a:r>
            <a:r>
              <a:rPr lang="cs-CZ" sz="1700">
                <a:sym typeface="Wingdings" panose="05000000000000000000" pitchFamily="2" charset="2"/>
              </a:rPr>
              <a:t>(že napomenul)</a:t>
            </a:r>
          </a:p>
          <a:p>
            <a:pPr lvl="1"/>
            <a:r>
              <a:rPr lang="cs-CZ" sz="1700">
                <a:sym typeface="Wingdings" panose="05000000000000000000" pitchFamily="2" charset="2"/>
              </a:rPr>
              <a:t>Dix-i</a:t>
            </a:r>
            <a:r>
              <a:rPr lang="cs-CZ" sz="1700" b="1">
                <a:sym typeface="Wingdings" panose="05000000000000000000" pitchFamily="2" charset="2"/>
              </a:rPr>
              <a:t>  dix + isse  dixisse </a:t>
            </a:r>
            <a:r>
              <a:rPr lang="cs-CZ" sz="1700">
                <a:sym typeface="Wingdings" panose="05000000000000000000" pitchFamily="2" charset="2"/>
              </a:rPr>
              <a:t>(že řekl)</a:t>
            </a:r>
          </a:p>
          <a:p>
            <a:pPr lvl="1"/>
            <a:r>
              <a:rPr lang="cs-CZ" sz="1700">
                <a:sym typeface="Wingdings" panose="05000000000000000000" pitchFamily="2" charset="2"/>
              </a:rPr>
              <a:t>Fu-i</a:t>
            </a:r>
            <a:r>
              <a:rPr lang="cs-CZ" sz="1700" b="1">
                <a:sym typeface="Wingdings" panose="05000000000000000000" pitchFamily="2" charset="2"/>
              </a:rPr>
              <a:t>  fu + isse  fuisse </a:t>
            </a:r>
            <a:r>
              <a:rPr lang="cs-CZ" sz="1700">
                <a:sym typeface="Wingdings" panose="05000000000000000000" pitchFamily="2" charset="2"/>
              </a:rPr>
              <a:t>(že byl)</a:t>
            </a:r>
          </a:p>
          <a:p>
            <a:pPr lvl="1"/>
            <a:endParaRPr lang="cs-CZ" sz="1700" b="1">
              <a:sym typeface="Wingdings" panose="05000000000000000000" pitchFamily="2" charset="2"/>
            </a:endParaRPr>
          </a:p>
          <a:p>
            <a:r>
              <a:rPr lang="cs-CZ" sz="1700">
                <a:sym typeface="Wingdings" panose="05000000000000000000" pitchFamily="2" charset="2"/>
              </a:rPr>
              <a:t>Deponentní slovesa infinitiv perfekta aktiva netvoří</a:t>
            </a:r>
          </a:p>
          <a:p>
            <a:r>
              <a:rPr lang="cs-CZ" sz="1700">
                <a:sym typeface="Wingdings" panose="05000000000000000000" pitchFamily="2" charset="2"/>
              </a:rPr>
              <a:t>Překlad – vedlejší věta s „že“ + aktivní sloveso v minulém čase </a:t>
            </a:r>
          </a:p>
          <a:p>
            <a:pPr lvl="1"/>
            <a:r>
              <a:rPr lang="cs-CZ" sz="1700">
                <a:sym typeface="Wingdings" panose="05000000000000000000" pitchFamily="2" charset="2"/>
              </a:rPr>
              <a:t>(obvykle se vyskytuje ve vazbě akuzativu nebo nominativu s infinitivem)</a:t>
            </a:r>
            <a:endParaRPr lang="cs-CZ" sz="1700"/>
          </a:p>
        </p:txBody>
      </p:sp>
      <p:pic>
        <p:nvPicPr>
          <p:cNvPr id="6" name="Obrázek 5" descr="Obsah obrázku text, oblečení, venku, Odpadkový kontejner&#10;&#10;Popis byl vytvořen automaticky">
            <a:extLst>
              <a:ext uri="{FF2B5EF4-FFF2-40B4-BE49-F238E27FC236}">
                <a16:creationId xmlns:a16="http://schemas.microsoft.com/office/drawing/2014/main" id="{DFE76D9D-7E9B-2B36-D2DF-62DA01EC4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5" r="3" b="3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1460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451218-78B6-1EEC-3850-7B87BCABC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cs-CZ" sz="5400" dirty="0"/>
              <a:t>Infinitiv perfekta pasiva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EB1172-8DEC-A769-BD7F-60CD4C515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3172408"/>
            <a:ext cx="6894576" cy="3054657"/>
          </a:xfrm>
        </p:spPr>
        <p:txBody>
          <a:bodyPr anchor="t">
            <a:normAutofit/>
          </a:bodyPr>
          <a:lstStyle/>
          <a:p>
            <a:r>
              <a:rPr lang="cs-CZ" sz="1600" dirty="0"/>
              <a:t>Složený tvar: </a:t>
            </a:r>
            <a:r>
              <a:rPr lang="cs-CZ" sz="1600" b="1" dirty="0"/>
              <a:t>participium perfekta pasiva + </a:t>
            </a:r>
            <a:r>
              <a:rPr lang="cs-CZ" sz="1600" b="1" dirty="0" err="1"/>
              <a:t>esse</a:t>
            </a:r>
            <a:endParaRPr lang="cs-CZ" sz="1600" b="1" dirty="0"/>
          </a:p>
          <a:p>
            <a:pPr lvl="1"/>
            <a:r>
              <a:rPr lang="cs-CZ" sz="1600" dirty="0"/>
              <a:t>Vyskytuje se jen ve vazbách akuzativu a nominativu s infinitivem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600" dirty="0"/>
              <a:t>Participium může být pouze v akuzativu nebo nominativu (ale ve všech rodech a číslech)</a:t>
            </a:r>
          </a:p>
          <a:p>
            <a:r>
              <a:rPr lang="cs-CZ" sz="1600" dirty="0"/>
              <a:t>Překlad </a:t>
            </a:r>
            <a:r>
              <a:rPr lang="cs-CZ" sz="1600" dirty="0">
                <a:sym typeface="Wingdings" panose="05000000000000000000" pitchFamily="2" charset="2"/>
              </a:rPr>
              <a:t>– vedlejší věta s „že“ + pasivní sloveso v minulém čase </a:t>
            </a:r>
          </a:p>
          <a:p>
            <a:pPr lvl="1"/>
            <a:r>
              <a:rPr lang="cs-CZ" sz="1600" dirty="0" err="1">
                <a:sym typeface="Wingdings" panose="05000000000000000000" pitchFamily="2" charset="2"/>
              </a:rPr>
              <a:t>monitum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 err="1">
                <a:sym typeface="Wingdings" panose="05000000000000000000" pitchFamily="2" charset="2"/>
              </a:rPr>
              <a:t>esse</a:t>
            </a:r>
            <a:r>
              <a:rPr lang="cs-CZ" sz="1600" dirty="0">
                <a:sym typeface="Wingdings" panose="05000000000000000000" pitchFamily="2" charset="2"/>
              </a:rPr>
              <a:t> (že byl napomenut); </a:t>
            </a:r>
            <a:r>
              <a:rPr lang="cs-CZ" sz="1600" dirty="0" err="1">
                <a:sym typeface="Wingdings" panose="05000000000000000000" pitchFamily="2" charset="2"/>
              </a:rPr>
              <a:t>defensa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 err="1">
                <a:sym typeface="Wingdings" panose="05000000000000000000" pitchFamily="2" charset="2"/>
              </a:rPr>
              <a:t>esse</a:t>
            </a:r>
            <a:r>
              <a:rPr lang="cs-CZ" sz="1600" dirty="0">
                <a:sym typeface="Wingdings" panose="05000000000000000000" pitchFamily="2" charset="2"/>
              </a:rPr>
              <a:t> ( že byla ubráněna); </a:t>
            </a:r>
            <a:r>
              <a:rPr lang="cs-CZ" sz="1600" dirty="0" err="1">
                <a:sym typeface="Wingdings" panose="05000000000000000000" pitchFamily="2" charset="2"/>
              </a:rPr>
              <a:t>pulsos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 err="1">
                <a:sym typeface="Wingdings" panose="05000000000000000000" pitchFamily="2" charset="2"/>
              </a:rPr>
              <a:t>esse</a:t>
            </a:r>
            <a:r>
              <a:rPr lang="cs-CZ" sz="1600" dirty="0">
                <a:sym typeface="Wingdings" panose="05000000000000000000" pitchFamily="2" charset="2"/>
              </a:rPr>
              <a:t> (že byli zahnáni)…</a:t>
            </a:r>
          </a:p>
          <a:p>
            <a:r>
              <a:rPr lang="cs-CZ" sz="1600" dirty="0">
                <a:sym typeface="Wingdings" panose="05000000000000000000" pitchFamily="2" charset="2"/>
              </a:rPr>
              <a:t>Deponentní slovesa mají infinitiv perfekta pasiva s aktivním významem</a:t>
            </a:r>
          </a:p>
          <a:p>
            <a:pPr lvl="1"/>
            <a:r>
              <a:rPr lang="cs-CZ" sz="1600" dirty="0" err="1">
                <a:sym typeface="Wingdings" panose="05000000000000000000" pitchFamily="2" charset="2"/>
              </a:rPr>
              <a:t>Hortatum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 err="1">
                <a:sym typeface="Wingdings" panose="05000000000000000000" pitchFamily="2" charset="2"/>
              </a:rPr>
              <a:t>esse</a:t>
            </a:r>
            <a:r>
              <a:rPr lang="cs-CZ" sz="1600" dirty="0">
                <a:sym typeface="Wingdings" panose="05000000000000000000" pitchFamily="2" charset="2"/>
              </a:rPr>
              <a:t> (že povzbudil); </a:t>
            </a:r>
            <a:r>
              <a:rPr lang="cs-CZ" sz="1600" dirty="0" err="1">
                <a:sym typeface="Wingdings" panose="05000000000000000000" pitchFamily="2" charset="2"/>
              </a:rPr>
              <a:t>largitas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 err="1">
                <a:sym typeface="Wingdings" panose="05000000000000000000" pitchFamily="2" charset="2"/>
              </a:rPr>
              <a:t>esse</a:t>
            </a:r>
            <a:r>
              <a:rPr lang="cs-CZ" sz="1600" dirty="0">
                <a:sym typeface="Wingdings" panose="05000000000000000000" pitchFamily="2" charset="2"/>
              </a:rPr>
              <a:t> (že rozdaly); </a:t>
            </a:r>
            <a:r>
              <a:rPr lang="cs-CZ" sz="1600" dirty="0" err="1">
                <a:sym typeface="Wingdings" panose="05000000000000000000" pitchFamily="2" charset="2"/>
              </a:rPr>
              <a:t>locutum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 err="1">
                <a:sym typeface="Wingdings" panose="05000000000000000000" pitchFamily="2" charset="2"/>
              </a:rPr>
              <a:t>esse</a:t>
            </a:r>
            <a:r>
              <a:rPr lang="cs-CZ" sz="1600" dirty="0">
                <a:sym typeface="Wingdings" panose="05000000000000000000" pitchFamily="2" charset="2"/>
              </a:rPr>
              <a:t> (že mluvil)…</a:t>
            </a:r>
          </a:p>
          <a:p>
            <a:pPr lvl="1"/>
            <a:endParaRPr lang="cs-CZ" sz="700" dirty="0"/>
          </a:p>
          <a:p>
            <a:pPr lvl="1"/>
            <a:endParaRPr lang="cs-CZ" sz="7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84F5759-12C0-8D63-5F7A-59838B143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8759"/>
              </p:ext>
            </p:extLst>
          </p:nvPr>
        </p:nvGraphicFramePr>
        <p:xfrm>
          <a:off x="4681728" y="631531"/>
          <a:ext cx="6894579" cy="220717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62863">
                  <a:extLst>
                    <a:ext uri="{9D8B030D-6E8A-4147-A177-3AD203B41FA5}">
                      <a16:colId xmlns:a16="http://schemas.microsoft.com/office/drawing/2014/main" val="1020031435"/>
                    </a:ext>
                  </a:extLst>
                </a:gridCol>
                <a:gridCol w="1430025">
                  <a:extLst>
                    <a:ext uri="{9D8B030D-6E8A-4147-A177-3AD203B41FA5}">
                      <a16:colId xmlns:a16="http://schemas.microsoft.com/office/drawing/2014/main" val="3260556961"/>
                    </a:ext>
                  </a:extLst>
                </a:gridCol>
                <a:gridCol w="1522951">
                  <a:extLst>
                    <a:ext uri="{9D8B030D-6E8A-4147-A177-3AD203B41FA5}">
                      <a16:colId xmlns:a16="http://schemas.microsoft.com/office/drawing/2014/main" val="994932268"/>
                    </a:ext>
                  </a:extLst>
                </a:gridCol>
                <a:gridCol w="1224260">
                  <a:extLst>
                    <a:ext uri="{9D8B030D-6E8A-4147-A177-3AD203B41FA5}">
                      <a16:colId xmlns:a16="http://schemas.microsoft.com/office/drawing/2014/main" val="53897430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372779291"/>
                    </a:ext>
                  </a:extLst>
                </a:gridCol>
              </a:tblGrid>
              <a:tr h="384528">
                <a:tc gridSpan="5">
                  <a:txBody>
                    <a:bodyPr/>
                    <a:lstStyle/>
                    <a:p>
                      <a:pPr algn="ctr"/>
                      <a:r>
                        <a:rPr lang="cs-CZ" sz="1500" b="0" dirty="0"/>
                        <a:t>Možná zakončení participia v infinitivu perfekta pasiva</a:t>
                      </a:r>
                      <a:endParaRPr lang="cs-CZ" sz="1500" b="0" i="1" dirty="0"/>
                    </a:p>
                  </a:txBody>
                  <a:tcPr marL="123273" marR="123273" marT="61636" marB="61636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057013"/>
                  </a:ext>
                </a:extLst>
              </a:tr>
              <a:tr h="607550">
                <a:tc>
                  <a:txBody>
                    <a:bodyPr/>
                    <a:lstStyle/>
                    <a:p>
                      <a:r>
                        <a:rPr lang="cs-CZ" sz="1500" b="0"/>
                        <a:t>Pád podmětu</a:t>
                      </a:r>
                    </a:p>
                  </a:txBody>
                  <a:tcPr marL="123273" marR="123273" marT="61636" marB="61636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500"/>
                        <a:t>singulár</a:t>
                      </a:r>
                    </a:p>
                  </a:txBody>
                  <a:tcPr marL="123273" marR="123273" marT="61636" marB="61636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500"/>
                        <a:t>plurál</a:t>
                      </a:r>
                    </a:p>
                  </a:txBody>
                  <a:tcPr marL="123273" marR="123273" marT="61636" marB="61636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3186"/>
                  </a:ext>
                </a:extLst>
              </a:tr>
              <a:tr h="607550">
                <a:tc>
                  <a:txBody>
                    <a:bodyPr/>
                    <a:lstStyle/>
                    <a:p>
                      <a:r>
                        <a:rPr lang="cs-CZ" sz="1500"/>
                        <a:t>akuzativ</a:t>
                      </a:r>
                    </a:p>
                  </a:txBody>
                  <a:tcPr marL="123273" marR="123273" marT="61636" marB="61636"/>
                </a:tc>
                <a:tc>
                  <a:txBody>
                    <a:bodyPr/>
                    <a:lstStyle/>
                    <a:p>
                      <a:r>
                        <a:rPr lang="cs-CZ" sz="1500"/>
                        <a:t>Laudatum, am, um esse</a:t>
                      </a:r>
                    </a:p>
                  </a:txBody>
                  <a:tcPr marL="123273" marR="123273" marT="61636" marB="61636"/>
                </a:tc>
                <a:tc rowSpan="2">
                  <a:txBody>
                    <a:bodyPr/>
                    <a:lstStyle/>
                    <a:p>
                      <a:r>
                        <a:rPr lang="cs-CZ" sz="1500"/>
                        <a:t>Že byl/a/o pochválen/a/o</a:t>
                      </a:r>
                    </a:p>
                  </a:txBody>
                  <a:tcPr marL="123273" marR="123273" marT="61636" marB="61636"/>
                </a:tc>
                <a:tc>
                  <a:txBody>
                    <a:bodyPr/>
                    <a:lstStyle/>
                    <a:p>
                      <a:r>
                        <a:rPr lang="cs-CZ" sz="1500"/>
                        <a:t>Laudatos, as, a esse</a:t>
                      </a:r>
                    </a:p>
                  </a:txBody>
                  <a:tcPr marL="123273" marR="123273" marT="61636" marB="61636"/>
                </a:tc>
                <a:tc rowSpan="2">
                  <a:txBody>
                    <a:bodyPr/>
                    <a:lstStyle/>
                    <a:p>
                      <a:r>
                        <a:rPr lang="cs-CZ" sz="1500"/>
                        <a:t>Že byli/y/a pochváleni/y/a</a:t>
                      </a:r>
                    </a:p>
                  </a:txBody>
                  <a:tcPr marL="123273" marR="123273" marT="61636" marB="61636"/>
                </a:tc>
                <a:extLst>
                  <a:ext uri="{0D108BD9-81ED-4DB2-BD59-A6C34878D82A}">
                    <a16:rowId xmlns:a16="http://schemas.microsoft.com/office/drawing/2014/main" val="637621841"/>
                  </a:ext>
                </a:extLst>
              </a:tr>
              <a:tr h="607550">
                <a:tc>
                  <a:txBody>
                    <a:bodyPr/>
                    <a:lstStyle/>
                    <a:p>
                      <a:r>
                        <a:rPr lang="cs-CZ" sz="1500"/>
                        <a:t>nominativ</a:t>
                      </a:r>
                    </a:p>
                  </a:txBody>
                  <a:tcPr marL="123273" marR="123273" marT="61636" marB="61636"/>
                </a:tc>
                <a:tc>
                  <a:txBody>
                    <a:bodyPr/>
                    <a:lstStyle/>
                    <a:p>
                      <a:r>
                        <a:rPr lang="cs-CZ" sz="1500"/>
                        <a:t>Laudatus, a, um esse</a:t>
                      </a:r>
                    </a:p>
                  </a:txBody>
                  <a:tcPr marL="123273" marR="123273" marT="61636" marB="61636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dirty="0" err="1"/>
                        <a:t>Laudati</a:t>
                      </a:r>
                      <a:r>
                        <a:rPr lang="cs-CZ" sz="1500" dirty="0"/>
                        <a:t>, </a:t>
                      </a:r>
                      <a:r>
                        <a:rPr lang="cs-CZ" sz="1500" dirty="0" err="1"/>
                        <a:t>ae</a:t>
                      </a:r>
                      <a:r>
                        <a:rPr lang="cs-CZ" sz="1500" dirty="0"/>
                        <a:t>, a </a:t>
                      </a:r>
                      <a:r>
                        <a:rPr lang="cs-CZ" sz="1500" dirty="0" err="1"/>
                        <a:t>esse</a:t>
                      </a:r>
                      <a:endParaRPr lang="cs-CZ" sz="1500" dirty="0"/>
                    </a:p>
                  </a:txBody>
                  <a:tcPr marL="123273" marR="123273" marT="61636" marB="61636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2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64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DA33B-7805-D6D5-AFCE-30948361F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7"/>
            <a:ext cx="10515600" cy="1325563"/>
          </a:xfrm>
        </p:spPr>
        <p:txBody>
          <a:bodyPr/>
          <a:lstStyle/>
          <a:p>
            <a:r>
              <a:rPr lang="cs-CZ" dirty="0"/>
              <a:t>Infinitiv futura aktiva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B0CEB0-CA84-0195-F7EE-D66ED0496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cs-CZ" dirty="0"/>
              <a:t>Složený tvar: </a:t>
            </a:r>
            <a:r>
              <a:rPr lang="cs-CZ" b="1" dirty="0">
                <a:solidFill>
                  <a:srgbClr val="FF0000"/>
                </a:solidFill>
              </a:rPr>
              <a:t>participium futura aktiva+ </a:t>
            </a:r>
            <a:r>
              <a:rPr lang="cs-CZ" b="1" dirty="0" err="1">
                <a:solidFill>
                  <a:srgbClr val="FF0000"/>
                </a:solidFill>
              </a:rPr>
              <a:t>esse</a:t>
            </a:r>
            <a:endParaRPr lang="cs-CZ" b="1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Vyskytuje se jen ve vazbách akuzativu a nominativu s infinitivem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/>
              <a:t>Participium může být pouze v akuzativu nebo nominativu (ale ve všech rodech a číslech)</a:t>
            </a:r>
          </a:p>
          <a:p>
            <a:r>
              <a:rPr lang="cs-CZ" sz="2400" dirty="0"/>
              <a:t>Překlad </a:t>
            </a:r>
            <a:r>
              <a:rPr lang="cs-CZ" sz="2400" dirty="0">
                <a:sym typeface="Wingdings" panose="05000000000000000000" pitchFamily="2" charset="2"/>
              </a:rPr>
              <a:t>– vedlejší věta s „že“ + aktivní sloveso v budoucím čase </a:t>
            </a:r>
          </a:p>
          <a:p>
            <a:r>
              <a:rPr lang="cs-CZ" sz="2000" dirty="0" err="1">
                <a:sym typeface="Wingdings" panose="05000000000000000000" pitchFamily="2" charset="2"/>
              </a:rPr>
              <a:t>moniturum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esse</a:t>
            </a:r>
            <a:r>
              <a:rPr lang="cs-CZ" sz="2000" dirty="0">
                <a:sym typeface="Wingdings" panose="05000000000000000000" pitchFamily="2" charset="2"/>
              </a:rPr>
              <a:t> (že napomene); </a:t>
            </a:r>
            <a:r>
              <a:rPr lang="cs-CZ" sz="2000" dirty="0" err="1">
                <a:sym typeface="Wingdings" panose="05000000000000000000" pitchFamily="2" charset="2"/>
              </a:rPr>
              <a:t>defensuraa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esse</a:t>
            </a:r>
            <a:r>
              <a:rPr lang="cs-CZ" sz="2000" dirty="0">
                <a:sym typeface="Wingdings" panose="05000000000000000000" pitchFamily="2" charset="2"/>
              </a:rPr>
              <a:t> ( že bude bránit); </a:t>
            </a:r>
            <a:r>
              <a:rPr lang="cs-CZ" sz="2000" dirty="0" err="1">
                <a:sym typeface="Wingdings" panose="05000000000000000000" pitchFamily="2" charset="2"/>
              </a:rPr>
              <a:t>pulsuros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esse</a:t>
            </a:r>
            <a:r>
              <a:rPr lang="cs-CZ" sz="2000" dirty="0">
                <a:sym typeface="Wingdings" panose="05000000000000000000" pitchFamily="2" charset="2"/>
              </a:rPr>
              <a:t> (že </a:t>
            </a:r>
            <a:r>
              <a:rPr lang="cs-CZ" sz="2000" dirty="0" err="1">
                <a:sym typeface="Wingdings" panose="05000000000000000000" pitchFamily="2" charset="2"/>
              </a:rPr>
              <a:t>budiou</a:t>
            </a:r>
            <a:r>
              <a:rPr lang="cs-CZ" sz="2000" dirty="0">
                <a:sym typeface="Wingdings" panose="05000000000000000000" pitchFamily="2" charset="2"/>
              </a:rPr>
              <a:t> zahánět)…</a:t>
            </a:r>
          </a:p>
          <a:p>
            <a:r>
              <a:rPr lang="cs-CZ" sz="2400" dirty="0">
                <a:sym typeface="Wingdings" panose="05000000000000000000" pitchFamily="2" charset="2"/>
              </a:rPr>
              <a:t>Deponentní slovesa mají infinitiv futura aktiva s aktivním významem</a:t>
            </a:r>
          </a:p>
          <a:p>
            <a:pPr lvl="1"/>
            <a:r>
              <a:rPr lang="cs-CZ" sz="2000" dirty="0" err="1">
                <a:sym typeface="Wingdings" panose="05000000000000000000" pitchFamily="2" charset="2"/>
              </a:rPr>
              <a:t>Hortaturum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esse</a:t>
            </a:r>
            <a:r>
              <a:rPr lang="cs-CZ" sz="2000" dirty="0">
                <a:sym typeface="Wingdings" panose="05000000000000000000" pitchFamily="2" charset="2"/>
              </a:rPr>
              <a:t> (že povzbudí); </a:t>
            </a:r>
            <a:r>
              <a:rPr lang="cs-CZ" sz="2000" dirty="0" err="1">
                <a:sym typeface="Wingdings" panose="05000000000000000000" pitchFamily="2" charset="2"/>
              </a:rPr>
              <a:t>largituras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esse</a:t>
            </a:r>
            <a:r>
              <a:rPr lang="cs-CZ" sz="2000" dirty="0">
                <a:sym typeface="Wingdings" panose="05000000000000000000" pitchFamily="2" charset="2"/>
              </a:rPr>
              <a:t> (že rozdají); </a:t>
            </a:r>
            <a:r>
              <a:rPr lang="cs-CZ" sz="2000" dirty="0" err="1">
                <a:sym typeface="Wingdings" panose="05000000000000000000" pitchFamily="2" charset="2"/>
              </a:rPr>
              <a:t>locuturum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esse</a:t>
            </a:r>
            <a:r>
              <a:rPr lang="cs-CZ" sz="2000" dirty="0">
                <a:sym typeface="Wingdings" panose="05000000000000000000" pitchFamily="2" charset="2"/>
              </a:rPr>
              <a:t> (že bude mluvit)…</a:t>
            </a:r>
          </a:p>
          <a:p>
            <a:pPr lvl="1"/>
            <a:endParaRPr lang="cs-CZ" sz="20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D8B5D04-BCE9-D203-D60E-1D03558CF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4723"/>
              </p:ext>
            </p:extLst>
          </p:nvPr>
        </p:nvGraphicFramePr>
        <p:xfrm>
          <a:off x="689500" y="4527612"/>
          <a:ext cx="10813000" cy="2157515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588552">
                  <a:extLst>
                    <a:ext uri="{9D8B030D-6E8A-4147-A177-3AD203B41FA5}">
                      <a16:colId xmlns:a16="http://schemas.microsoft.com/office/drawing/2014/main" val="1020031435"/>
                    </a:ext>
                  </a:extLst>
                </a:gridCol>
                <a:gridCol w="2545648">
                  <a:extLst>
                    <a:ext uri="{9D8B030D-6E8A-4147-A177-3AD203B41FA5}">
                      <a16:colId xmlns:a16="http://schemas.microsoft.com/office/drawing/2014/main" val="3260556961"/>
                    </a:ext>
                  </a:extLst>
                </a:gridCol>
                <a:gridCol w="2328744">
                  <a:extLst>
                    <a:ext uri="{9D8B030D-6E8A-4147-A177-3AD203B41FA5}">
                      <a16:colId xmlns:a16="http://schemas.microsoft.com/office/drawing/2014/main" val="994932268"/>
                    </a:ext>
                  </a:extLst>
                </a:gridCol>
                <a:gridCol w="2187456">
                  <a:extLst>
                    <a:ext uri="{9D8B030D-6E8A-4147-A177-3AD203B41FA5}">
                      <a16:colId xmlns:a16="http://schemas.microsoft.com/office/drawing/2014/main" val="538974307"/>
                    </a:ext>
                  </a:extLst>
                </a:gridCol>
                <a:gridCol w="2162600">
                  <a:extLst>
                    <a:ext uri="{9D8B030D-6E8A-4147-A177-3AD203B41FA5}">
                      <a16:colId xmlns:a16="http://schemas.microsoft.com/office/drawing/2014/main" val="2372779291"/>
                    </a:ext>
                  </a:extLst>
                </a:gridCol>
              </a:tblGrid>
              <a:tr h="506515">
                <a:tc gridSpan="5"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Možná zakončení participia v infinitivu futura aktiva</a:t>
                      </a:r>
                      <a:endParaRPr lang="cs-CZ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057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Pád podmětu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3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akuzativ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Laudaturum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uram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urum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Že byl/a/o pochválen/a/o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Laudaturos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uras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ura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Že byli/y/a pochváleni/y/a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2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nominativ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Laudaturus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ura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urum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Laudaturi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urae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ura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2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80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528916-BC3D-DD1F-1F8C-DFBD968F6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/>
              <a:t>Infinitiv futura pasiva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D6D7E-2AFE-06B1-B919-66BD7892B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cs-CZ" sz="2000" dirty="0"/>
              <a:t>Složený tvar: </a:t>
            </a:r>
            <a:r>
              <a:rPr lang="cs-CZ" sz="2000" b="1" dirty="0"/>
              <a:t>supinum + </a:t>
            </a:r>
            <a:r>
              <a:rPr lang="cs-CZ" sz="2000" b="1" dirty="0" err="1"/>
              <a:t>īrī</a:t>
            </a:r>
            <a:r>
              <a:rPr lang="cs-CZ" sz="2000" b="1" dirty="0"/>
              <a:t> </a:t>
            </a:r>
            <a:r>
              <a:rPr lang="cs-CZ" sz="2000" i="1" dirty="0"/>
              <a:t>(=</a:t>
            </a:r>
            <a:r>
              <a:rPr lang="cs-CZ" sz="2000" i="1" dirty="0" err="1"/>
              <a:t>inifinitiv</a:t>
            </a:r>
            <a:r>
              <a:rPr lang="cs-CZ" sz="2000" i="1" dirty="0"/>
              <a:t> prézentu pasiva od </a:t>
            </a:r>
            <a:r>
              <a:rPr lang="cs-CZ" sz="2000" i="1" dirty="0" err="1"/>
              <a:t>eo</a:t>
            </a:r>
            <a:r>
              <a:rPr lang="cs-CZ" sz="2000" i="1" dirty="0"/>
              <a:t>, </a:t>
            </a:r>
            <a:r>
              <a:rPr lang="cs-CZ" sz="2000" i="1" dirty="0" err="1"/>
              <a:t>ire</a:t>
            </a:r>
            <a:r>
              <a:rPr lang="cs-CZ" sz="2000" i="1" dirty="0"/>
              <a:t> = jít) </a:t>
            </a:r>
          </a:p>
          <a:p>
            <a:pPr lvl="1"/>
            <a:r>
              <a:rPr lang="cs-CZ" sz="2000" i="1" dirty="0"/>
              <a:t>Supinum = čtvrtý tvar slovesa ve slovníku zakončený na um: </a:t>
            </a:r>
            <a:r>
              <a:rPr lang="cs-CZ" sz="2000" i="1" dirty="0" err="1"/>
              <a:t>laudatum</a:t>
            </a:r>
            <a:r>
              <a:rPr lang="cs-CZ" sz="2000" i="1" dirty="0"/>
              <a:t>, </a:t>
            </a:r>
            <a:r>
              <a:rPr lang="cs-CZ" sz="2000" i="1" dirty="0" err="1"/>
              <a:t>monitum</a:t>
            </a:r>
            <a:r>
              <a:rPr lang="cs-CZ" sz="2000" i="1" dirty="0"/>
              <a:t>, </a:t>
            </a:r>
            <a:r>
              <a:rPr lang="cs-CZ" sz="2000" i="1" dirty="0" err="1"/>
              <a:t>auditum</a:t>
            </a:r>
            <a:r>
              <a:rPr lang="cs-CZ" sz="2000" i="1" dirty="0"/>
              <a:t>, </a:t>
            </a:r>
            <a:r>
              <a:rPr lang="cs-CZ" sz="2000" i="1" dirty="0" err="1"/>
              <a:t>pulsum</a:t>
            </a:r>
            <a:r>
              <a:rPr lang="cs-CZ" sz="2000" i="1" dirty="0"/>
              <a:t>, </a:t>
            </a:r>
            <a:r>
              <a:rPr lang="cs-CZ" sz="2000" i="1" dirty="0" err="1"/>
              <a:t>dictum</a:t>
            </a:r>
            <a:r>
              <a:rPr lang="cs-CZ" sz="2000" i="1" dirty="0"/>
              <a:t>…</a:t>
            </a:r>
          </a:p>
          <a:p>
            <a:r>
              <a:rPr lang="cs-CZ" sz="2000" dirty="0"/>
              <a:t>Tento tvar se nijak nemění – stejná podoba pro všechny rody, pády a čísla</a:t>
            </a:r>
          </a:p>
          <a:p>
            <a:pPr lvl="1"/>
            <a:r>
              <a:rPr lang="cs-CZ" sz="2000" b="1" dirty="0" err="1"/>
              <a:t>Laudatum</a:t>
            </a:r>
            <a:r>
              <a:rPr lang="cs-CZ" sz="2000" b="1" dirty="0"/>
              <a:t> </a:t>
            </a:r>
            <a:r>
              <a:rPr lang="cs-CZ" sz="2000" b="1" dirty="0" err="1"/>
              <a:t>iri</a:t>
            </a:r>
            <a:r>
              <a:rPr lang="cs-CZ" sz="2000" b="1" dirty="0"/>
              <a:t> </a:t>
            </a:r>
            <a:r>
              <a:rPr lang="cs-CZ" sz="2000" dirty="0"/>
              <a:t>= že bude pochválen; že bude pochválena; že bude pochváleno; že budou pochváleni/pochváleny/pochválena </a:t>
            </a:r>
          </a:p>
          <a:p>
            <a:pPr lvl="2"/>
            <a:r>
              <a:rPr lang="cs-CZ" dirty="0"/>
              <a:t>Překlad </a:t>
            </a:r>
            <a:r>
              <a:rPr lang="cs-CZ" dirty="0">
                <a:sym typeface="Wingdings" panose="05000000000000000000" pitchFamily="2" charset="2"/>
              </a:rPr>
              <a:t>– vedlejší věta s „že“ + pasivní sloveso v budoucím čase </a:t>
            </a:r>
          </a:p>
          <a:p>
            <a:r>
              <a:rPr lang="cs-CZ" sz="2000" dirty="0">
                <a:sym typeface="Wingdings" panose="05000000000000000000" pitchFamily="2" charset="2"/>
              </a:rPr>
              <a:t>Sloveso </a:t>
            </a:r>
            <a:r>
              <a:rPr lang="cs-CZ" sz="2000" dirty="0" err="1">
                <a:sym typeface="Wingdings" panose="05000000000000000000" pitchFamily="2" charset="2"/>
              </a:rPr>
              <a:t>esse</a:t>
            </a:r>
            <a:r>
              <a:rPr lang="cs-CZ" sz="2000" dirty="0">
                <a:sym typeface="Wingdings" panose="05000000000000000000" pitchFamily="2" charset="2"/>
              </a:rPr>
              <a:t> a jeho složeniny a deponentní slovesa infinitiv futura pasiva netvoří</a:t>
            </a:r>
          </a:p>
          <a:p>
            <a:endParaRPr lang="cs-CZ" sz="2000" i="1" dirty="0"/>
          </a:p>
        </p:txBody>
      </p:sp>
      <p:pic>
        <p:nvPicPr>
          <p:cNvPr id="4" name="Obrázek 3" descr="Obsah obrázku text, savec, plakát, umění&#10;&#10;Popis byl vytvořen automaticky">
            <a:extLst>
              <a:ext uri="{FF2B5EF4-FFF2-40B4-BE49-F238E27FC236}">
                <a16:creationId xmlns:a16="http://schemas.microsoft.com/office/drawing/2014/main" id="{07EFBF53-1BCF-5A29-7BC2-21DDABB57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" r="-3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7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FDFDD-393D-5650-CE28-164F77D8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infinitivů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2227D981-DAAD-6F0D-A7E1-5108A5276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893"/>
              </p:ext>
            </p:extLst>
          </p:nvPr>
        </p:nvGraphicFramePr>
        <p:xfrm>
          <a:off x="541539" y="2146300"/>
          <a:ext cx="11221377" cy="25603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53370">
                  <a:extLst>
                    <a:ext uri="{9D8B030D-6E8A-4147-A177-3AD203B41FA5}">
                      <a16:colId xmlns:a16="http://schemas.microsoft.com/office/drawing/2014/main" val="2359357447"/>
                    </a:ext>
                  </a:extLst>
                </a:gridCol>
                <a:gridCol w="1553370">
                  <a:extLst>
                    <a:ext uri="{9D8B030D-6E8A-4147-A177-3AD203B41FA5}">
                      <a16:colId xmlns:a16="http://schemas.microsoft.com/office/drawing/2014/main" val="647160309"/>
                    </a:ext>
                  </a:extLst>
                </a:gridCol>
                <a:gridCol w="1602787">
                  <a:extLst>
                    <a:ext uri="{9D8B030D-6E8A-4147-A177-3AD203B41FA5}">
                      <a16:colId xmlns:a16="http://schemas.microsoft.com/office/drawing/2014/main" val="2650726699"/>
                    </a:ext>
                  </a:extLst>
                </a:gridCol>
                <a:gridCol w="1527263">
                  <a:extLst>
                    <a:ext uri="{9D8B030D-6E8A-4147-A177-3AD203B41FA5}">
                      <a16:colId xmlns:a16="http://schemas.microsoft.com/office/drawing/2014/main" val="2623106310"/>
                    </a:ext>
                  </a:extLst>
                </a:gridCol>
                <a:gridCol w="1552439">
                  <a:extLst>
                    <a:ext uri="{9D8B030D-6E8A-4147-A177-3AD203B41FA5}">
                      <a16:colId xmlns:a16="http://schemas.microsoft.com/office/drawing/2014/main" val="2022423744"/>
                    </a:ext>
                  </a:extLst>
                </a:gridCol>
                <a:gridCol w="1804186">
                  <a:extLst>
                    <a:ext uri="{9D8B030D-6E8A-4147-A177-3AD203B41FA5}">
                      <a16:colId xmlns:a16="http://schemas.microsoft.com/office/drawing/2014/main" val="3242774581"/>
                    </a:ext>
                  </a:extLst>
                </a:gridCol>
                <a:gridCol w="1627962">
                  <a:extLst>
                    <a:ext uri="{9D8B030D-6E8A-4147-A177-3AD203B41FA5}">
                      <a16:colId xmlns:a16="http://schemas.microsoft.com/office/drawing/2014/main" val="3527128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Infinitiv </a:t>
                      </a:r>
                      <a:r>
                        <a:rPr lang="cs-CZ" dirty="0" err="1"/>
                        <a:t>prézenta</a:t>
                      </a:r>
                      <a:r>
                        <a:rPr lang="cs-CZ" dirty="0"/>
                        <a:t> aktiva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Infinitiv </a:t>
                      </a:r>
                      <a:r>
                        <a:rPr lang="cs-CZ" dirty="0" err="1"/>
                        <a:t>prézenta</a:t>
                      </a:r>
                      <a:r>
                        <a:rPr lang="cs-CZ" dirty="0"/>
                        <a:t> pasiva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Infinitiv perfekta aktiva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Infinitiv perfekta pasiva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Infinitiv futura aktiva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Infinitiv futura pasiva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14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Nedeponentní slovesa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laudare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laudari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laudavisse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Laudatum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Laudaturum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Laudatum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iri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506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Deponentní slovesa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hortari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Hortatum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Hortaturum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473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fuisse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Futurum </a:t>
                      </a:r>
                      <a:r>
                        <a:rPr lang="cs-CZ" dirty="0" err="1"/>
                        <a:t>esse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691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91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EC2F1A-DE3C-7F6D-6397-ACFF8A724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cs-CZ" sz="5000">
                <a:solidFill>
                  <a:srgbClr val="FFFFFF"/>
                </a:solidFill>
              </a:rPr>
              <a:t>Infinitivy ve vazbě akuzativu s infinitivem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814390-9ECF-DE7F-C4A1-19FC27DCC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cs-CZ" sz="1900"/>
              <a:t>Ve vazbě akuzativu s infinitivem se vyskytuje všech 6 latinských infinitivů </a:t>
            </a:r>
            <a:r>
              <a:rPr lang="cs-CZ" sz="1900" b="1"/>
              <a:t>vyjadřujících časový vztah k větě hlavní</a:t>
            </a:r>
            <a:r>
              <a:rPr lang="cs-CZ" sz="1900"/>
              <a:t>: </a:t>
            </a:r>
          </a:p>
          <a:p>
            <a:pPr lvl="1"/>
            <a:r>
              <a:rPr lang="cs-CZ" sz="1900"/>
              <a:t>Infinitivy prézenta </a:t>
            </a:r>
            <a:r>
              <a:rPr lang="cs-CZ" sz="1900">
                <a:sym typeface="Wingdings" panose="05000000000000000000" pitchFamily="2" charset="2"/>
              </a:rPr>
              <a:t> současnost</a:t>
            </a:r>
          </a:p>
          <a:p>
            <a:pPr lvl="2"/>
            <a:r>
              <a:rPr lang="cs-CZ" sz="1900"/>
              <a:t>Spero / sperabam / sperabo </a:t>
            </a:r>
            <a:r>
              <a:rPr lang="cs-CZ" sz="1900" b="1"/>
              <a:t>vos</a:t>
            </a:r>
            <a:r>
              <a:rPr lang="cs-CZ" sz="1900"/>
              <a:t> accusativum cum infinitivo bene </a:t>
            </a:r>
            <a:r>
              <a:rPr lang="cs-CZ" sz="1900" b="1"/>
              <a:t>scire</a:t>
            </a:r>
            <a:r>
              <a:rPr lang="cs-CZ" sz="1900"/>
              <a:t>.</a:t>
            </a:r>
          </a:p>
          <a:p>
            <a:pPr lvl="2"/>
            <a:r>
              <a:rPr lang="cs-CZ" sz="1900" i="1"/>
              <a:t>Doufám (Doufala jsem, budu doufat), že </a:t>
            </a:r>
            <a:r>
              <a:rPr lang="cs-CZ" sz="1900" b="1" i="1"/>
              <a:t>vy</a:t>
            </a:r>
            <a:r>
              <a:rPr lang="cs-CZ" sz="1900" i="1"/>
              <a:t> akuzativ s infinitivem dobře </a:t>
            </a:r>
            <a:r>
              <a:rPr lang="cs-CZ" sz="1900" b="1" i="1"/>
              <a:t>umíte.</a:t>
            </a:r>
            <a:endParaRPr lang="cs-CZ" sz="1900">
              <a:sym typeface="Wingdings" panose="05000000000000000000" pitchFamily="2" charset="2"/>
            </a:endParaRPr>
          </a:p>
          <a:p>
            <a:pPr lvl="1"/>
            <a:r>
              <a:rPr lang="cs-CZ" sz="1900">
                <a:sym typeface="Wingdings" panose="05000000000000000000" pitchFamily="2" charset="2"/>
              </a:rPr>
              <a:t>Infinitivy perfekta  předčasnost</a:t>
            </a:r>
          </a:p>
          <a:p>
            <a:pPr lvl="2"/>
            <a:r>
              <a:rPr lang="cs-CZ" sz="1900"/>
              <a:t>Spero / sperabam / sperabo </a:t>
            </a:r>
            <a:r>
              <a:rPr lang="cs-CZ" sz="1900" b="1"/>
              <a:t>vos</a:t>
            </a:r>
            <a:r>
              <a:rPr lang="cs-CZ" sz="1900"/>
              <a:t> accusativum cum infinitivo bene </a:t>
            </a:r>
            <a:r>
              <a:rPr lang="cs-CZ" sz="1900" b="1"/>
              <a:t>discisse</a:t>
            </a:r>
            <a:r>
              <a:rPr lang="cs-CZ" sz="1900"/>
              <a:t>.</a:t>
            </a:r>
          </a:p>
          <a:p>
            <a:pPr lvl="2"/>
            <a:r>
              <a:rPr lang="cs-CZ" sz="1900" i="1"/>
              <a:t>Doufám (Doufala jsem, budu doufat), že </a:t>
            </a:r>
            <a:r>
              <a:rPr lang="cs-CZ" sz="1900" b="1" i="1"/>
              <a:t>vy</a:t>
            </a:r>
            <a:r>
              <a:rPr lang="cs-CZ" sz="1900" i="1"/>
              <a:t> akuzativ s infinitivem dobře </a:t>
            </a:r>
            <a:r>
              <a:rPr lang="cs-CZ" sz="1900" b="1" i="1"/>
              <a:t>jste se naučili.</a:t>
            </a:r>
            <a:endParaRPr lang="cs-CZ" sz="1900">
              <a:sym typeface="Wingdings" panose="05000000000000000000" pitchFamily="2" charset="2"/>
            </a:endParaRPr>
          </a:p>
          <a:p>
            <a:pPr lvl="1"/>
            <a:r>
              <a:rPr lang="cs-CZ" sz="1900">
                <a:sym typeface="Wingdings" panose="05000000000000000000" pitchFamily="2" charset="2"/>
              </a:rPr>
              <a:t>Infinitivy futura  následnost</a:t>
            </a:r>
          </a:p>
          <a:p>
            <a:pPr lvl="2"/>
            <a:r>
              <a:rPr lang="cs-CZ" sz="1900"/>
              <a:t>Spero / sperabam / sperabo </a:t>
            </a:r>
            <a:r>
              <a:rPr lang="cs-CZ" sz="1900" b="1"/>
              <a:t>vos</a:t>
            </a:r>
            <a:r>
              <a:rPr lang="cs-CZ" sz="1900"/>
              <a:t> accusativum cum infinitivo bene </a:t>
            </a:r>
            <a:r>
              <a:rPr lang="cs-CZ" sz="1900" b="1"/>
              <a:t>scituros esse</a:t>
            </a:r>
            <a:r>
              <a:rPr lang="cs-CZ" sz="1900"/>
              <a:t>.</a:t>
            </a:r>
          </a:p>
          <a:p>
            <a:pPr lvl="2"/>
            <a:r>
              <a:rPr lang="cs-CZ" sz="1900" i="1"/>
              <a:t>Doufám (Doufala jsem, budu doufat), že </a:t>
            </a:r>
            <a:r>
              <a:rPr lang="cs-CZ" sz="1900" b="1" i="1"/>
              <a:t>vy</a:t>
            </a:r>
            <a:r>
              <a:rPr lang="cs-CZ" sz="1900" i="1"/>
              <a:t> akuzativ s infinitivem dobře </a:t>
            </a:r>
            <a:r>
              <a:rPr lang="cs-CZ" sz="1900" b="1" i="1"/>
              <a:t>umět budete.</a:t>
            </a:r>
            <a:endParaRPr lang="cs-CZ" sz="1900"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cs-CZ" sz="190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9355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5" name="Rectangle 1041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DB8445-85E6-A99B-7F4C-2A8A43F66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cs-CZ" sz="5000"/>
              <a:t>Infinitivy ve vazbě akuzativu s infinitivem</a:t>
            </a:r>
          </a:p>
        </p:txBody>
      </p:sp>
      <p:sp>
        <p:nvSpPr>
          <p:cNvPr id="1044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OBI Bricks - ⚔️🦅📜 Make The Roman Empire Great Again ‼️ 🔥🔥🔥 #Rome  #RomanEmpire #ImperiumRomanum #SPQR #Bricks #Cobi #CobiBricks | Facebook">
            <a:extLst>
              <a:ext uri="{FF2B5EF4-FFF2-40B4-BE49-F238E27FC236}">
                <a16:creationId xmlns:a16="http://schemas.microsoft.com/office/drawing/2014/main" id="{9CA09A2D-4B12-A2DE-B8F9-54DA16D6A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" r="4940" b="1"/>
          <a:stretch/>
        </p:blipFill>
        <p:spPr bwMode="auto"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7" name="Zástupný obsah 2">
            <a:extLst>
              <a:ext uri="{FF2B5EF4-FFF2-40B4-BE49-F238E27FC236}">
                <a16:creationId xmlns:a16="http://schemas.microsoft.com/office/drawing/2014/main" id="{E230B11D-D982-32A6-516A-514042962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552798"/>
              </p:ext>
            </p:extLst>
          </p:nvPr>
        </p:nvGraphicFramePr>
        <p:xfrm>
          <a:off x="4905955" y="2071316"/>
          <a:ext cx="6713552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0831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Širokoúhlá obrazovka</PresentationFormat>
  <Paragraphs>112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Motiv Office</vt:lpstr>
      <vt:lpstr>Infinitivy perfekta a futura</vt:lpstr>
      <vt:lpstr>Infinitiv perfekta aktiva</vt:lpstr>
      <vt:lpstr>Infinitiv perfekta pasiva</vt:lpstr>
      <vt:lpstr>Infinitiv futura aktiva</vt:lpstr>
      <vt:lpstr>Infinitiv futura pasiva</vt:lpstr>
      <vt:lpstr>Přehled infinitivů</vt:lpstr>
      <vt:lpstr>Infinitivy ve vazbě akuzativu s infinitivem</vt:lpstr>
      <vt:lpstr>Infinitivy ve vazbě akuzativu s infinitivem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Infinitivy perfekta a futura</dc:title>
  <dc:creator>Zuzana Čermáková Lukšová</dc:creator>
  <cp:lastModifiedBy>Zuzana Čermáková Lukšová</cp:lastModifiedBy>
  <cp:revision>1</cp:revision>
  <dcterms:created xsi:type="dcterms:W3CDTF">2024-11-06T08:40:29Z</dcterms:created>
  <dcterms:modified xsi:type="dcterms:W3CDTF">2024-11-06T10:10:53Z</dcterms:modified>
</cp:coreProperties>
</file>