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Play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O6C8Ljk+z7xBWurnWjBVevPHa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3F87E8-912D-46A7-B6CD-1F50CFB2A637}">
  <a:tblStyle styleId="{5E3F87E8-912D-46A7-B6CD-1F50CFB2A637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</a:pPr>
            <a:r>
              <a:rPr lang="cs-CZ" sz="5000">
                <a:solidFill>
                  <a:schemeClr val="lt1"/>
                </a:solidFill>
              </a:rPr>
              <a:t>Neurčitá zájmena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 sz="2000">
                <a:solidFill>
                  <a:schemeClr val="lt1"/>
                </a:solidFill>
              </a:rPr>
              <a:t>Latina pro PVH/ARCH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 sz="2000">
                <a:solidFill>
                  <a:schemeClr val="lt1"/>
                </a:solidFill>
              </a:rPr>
              <a:t>21.11.2024</a:t>
            </a:r>
            <a:endParaRPr/>
          </a:p>
        </p:txBody>
      </p:sp>
      <p:cxnSp>
        <p:nvCxnSpPr>
          <p:cNvPr id="88" name="Google Shape;88;p1"/>
          <p:cNvCxnSpPr/>
          <p:nvPr/>
        </p:nvCxnSpPr>
        <p:spPr>
          <a:xfrm rot="10800000">
            <a:off x="128585" y="3681408"/>
            <a:ext cx="1193482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4112" y="-28182"/>
            <a:ext cx="5957889" cy="691140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234111" y="6531796"/>
            <a:ext cx="51860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Svatý Augustin nutí ďábla naučit se latinská zájmena. M. Pacher, 1471-1475.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2"/>
          <p:cNvGrpSpPr/>
          <p:nvPr/>
        </p:nvGrpSpPr>
        <p:grpSpPr>
          <a:xfrm rot="-54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98" name="Google Shape;98;p2"/>
            <p:cNvCxnSpPr/>
            <p:nvPr/>
          </p:nvCxnSpPr>
          <p:spPr>
            <a:xfrm>
              <a:off x="215328" y="-46937"/>
              <a:ext cx="0" cy="2773841"/>
            </a:xfrm>
            <a:prstGeom prst="straightConnector1">
              <a:avLst/>
            </a:prstGeom>
            <a:noFill/>
            <a:ln w="25400" cap="flat" cmpd="sng">
              <a:solidFill>
                <a:srgbClr val="F1F1F1">
                  <a:alpha val="4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2"/>
            <p:cNvCxnSpPr/>
            <p:nvPr/>
          </p:nvCxnSpPr>
          <p:spPr>
            <a:xfrm>
              <a:off x="316928" y="-46937"/>
              <a:ext cx="0" cy="2773841"/>
            </a:xfrm>
            <a:prstGeom prst="straightConnector1">
              <a:avLst/>
            </a:prstGeom>
            <a:noFill/>
            <a:ln w="25400" cap="flat" cmpd="sng">
              <a:solidFill>
                <a:srgbClr val="F1F1F1">
                  <a:alpha val="4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2"/>
            <p:cNvCxnSpPr/>
            <p:nvPr/>
          </p:nvCxnSpPr>
          <p:spPr>
            <a:xfrm>
              <a:off x="418528" y="-46937"/>
              <a:ext cx="0" cy="2773841"/>
            </a:xfrm>
            <a:prstGeom prst="straightConnector1">
              <a:avLst/>
            </a:prstGeom>
            <a:noFill/>
            <a:ln w="25400" cap="flat" cmpd="sng">
              <a:solidFill>
                <a:srgbClr val="F1F1F1">
                  <a:alpha val="4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2"/>
            <p:cNvCxnSpPr/>
            <p:nvPr/>
          </p:nvCxnSpPr>
          <p:spPr>
            <a:xfrm>
              <a:off x="520128" y="-46937"/>
              <a:ext cx="0" cy="2773841"/>
            </a:xfrm>
            <a:prstGeom prst="straightConnector1">
              <a:avLst/>
            </a:prstGeom>
            <a:noFill/>
            <a:ln w="25400" cap="flat" cmpd="sng">
              <a:solidFill>
                <a:srgbClr val="F1F1F1">
                  <a:alpha val="4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2" name="Google Shape;102;p2"/>
          <p:cNvGrpSpPr/>
          <p:nvPr/>
        </p:nvGrpSpPr>
        <p:grpSpPr>
          <a:xfrm>
            <a:off x="1" y="2075420"/>
            <a:ext cx="12396066" cy="4440643"/>
            <a:chOff x="1" y="2075420"/>
            <a:chExt cx="12396066" cy="4440643"/>
          </a:xfrm>
        </p:grpSpPr>
        <p:sp>
          <p:nvSpPr>
            <p:cNvPr id="103" name="Google Shape;103;p2"/>
            <p:cNvSpPr/>
            <p:nvPr/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 cap="flat" cmpd="sng">
              <a:solidFill>
                <a:srgbClr val="2A7AD0">
                  <a:alpha val="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5400000">
              <a:off x="10435065" y="4048931"/>
              <a:ext cx="1381607" cy="1381607"/>
            </a:xfrm>
            <a:prstGeom prst="ellipse">
              <a:avLst/>
            </a:prstGeom>
            <a:noFill/>
            <a:ln w="31750" cap="flat" cmpd="sng">
              <a:solidFill>
                <a:srgbClr val="2A7AD0">
                  <a:alpha val="200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54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rgbClr val="0A1D30">
                    <a:alpha val="20000"/>
                  </a:srgbClr>
                </a:gs>
                <a:gs pos="100000">
                  <a:srgbClr val="061320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90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rgbClr val="0A1D30">
                    <a:alpha val="9803"/>
                  </a:srgbClr>
                </a:gs>
                <a:gs pos="100000">
                  <a:srgbClr val="0A1D30">
                    <a:alpha val="2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 cap="flat" cmpd="sng">
              <a:solidFill>
                <a:srgbClr val="2A7AD0">
                  <a:alpha val="200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 cap="flat" cmpd="sng">
              <a:solidFill>
                <a:srgbClr val="2A7AD0">
                  <a:alpha val="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" name="Google Shape;109;p2" descr="undefin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6923" y="-16064"/>
            <a:ext cx="5632030" cy="6868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 rot="-5400000">
            <a:off x="10438146" y="1042605"/>
            <a:ext cx="2796461" cy="711252"/>
          </a:xfrm>
          <a:prstGeom prst="rect">
            <a:avLst/>
          </a:prstGeom>
          <a:gradFill>
            <a:gsLst>
              <a:gs pos="0">
                <a:srgbClr val="6DA5E3">
                  <a:alpha val="0"/>
                </a:srgbClr>
              </a:gs>
              <a:gs pos="100000">
                <a:srgbClr val="0A1D30">
                  <a:alpha val="9803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12" name="Google Shape;112;p2"/>
            <p:cNvCxnSpPr/>
            <p:nvPr/>
          </p:nvCxnSpPr>
          <p:spPr>
            <a:xfrm>
              <a:off x="7029447" y="3514725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2A7AD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3" name="Google Shape;113;p2"/>
            <p:cNvCxnSpPr/>
            <p:nvPr/>
          </p:nvCxnSpPr>
          <p:spPr>
            <a:xfrm>
              <a:off x="7029447" y="3697727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2A7AD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2"/>
            <p:cNvCxnSpPr/>
            <p:nvPr/>
          </p:nvCxnSpPr>
          <p:spPr>
            <a:xfrm>
              <a:off x="7029447" y="3880729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2A7AD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2"/>
            <p:cNvCxnSpPr/>
            <p:nvPr/>
          </p:nvCxnSpPr>
          <p:spPr>
            <a:xfrm>
              <a:off x="7029447" y="4063732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2A7AD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116" name="Google Shape;116;p2"/>
          <p:cNvSpPr/>
          <p:nvPr/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>
            <a:gsLst>
              <a:gs pos="0">
                <a:srgbClr val="061320">
                  <a:alpha val="9803"/>
                </a:srgbClr>
              </a:gs>
              <a:gs pos="10000">
                <a:srgbClr val="061320">
                  <a:alpha val="9803"/>
                </a:srgbClr>
              </a:gs>
              <a:gs pos="100000">
                <a:srgbClr val="2A7AD0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8" name="Google Shape;118;p2"/>
            <p:cNvCxnSpPr/>
            <p:nvPr/>
          </p:nvCxnSpPr>
          <p:spPr>
            <a:xfrm>
              <a:off x="7029447" y="3514725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2A7AD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2"/>
            <p:cNvCxnSpPr/>
            <p:nvPr/>
          </p:nvCxnSpPr>
          <p:spPr>
            <a:xfrm>
              <a:off x="7029447" y="3697727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2A7AD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120;p2"/>
            <p:cNvCxnSpPr/>
            <p:nvPr/>
          </p:nvCxnSpPr>
          <p:spPr>
            <a:xfrm>
              <a:off x="7029447" y="3880729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2A7AD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121" name="Google Shape;121;p2"/>
            <p:cNvCxnSpPr/>
            <p:nvPr/>
          </p:nvCxnSpPr>
          <p:spPr>
            <a:xfrm>
              <a:off x="7029447" y="4063732"/>
              <a:ext cx="1285875" cy="0"/>
            </a:xfrm>
            <a:prstGeom prst="straightConnector1">
              <a:avLst/>
            </a:prstGeom>
            <a:noFill/>
            <a:ln w="31750" cap="rnd" cmpd="sng">
              <a:solidFill>
                <a:srgbClr val="2A7AD0">
                  <a:alpha val="40000"/>
                </a:srgbClr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1167782" y="372148"/>
            <a:ext cx="4651076" cy="212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cs-CZ" sz="4800" b="1" dirty="0">
                <a:solidFill>
                  <a:schemeClr val="lt1"/>
                </a:solidFill>
              </a:rPr>
              <a:t>Zájmeno </a:t>
            </a:r>
            <a:r>
              <a:rPr lang="cs-CZ" sz="4800" b="1" dirty="0" err="1">
                <a:solidFill>
                  <a:schemeClr val="lt1"/>
                </a:solidFill>
              </a:rPr>
              <a:t>aliquis</a:t>
            </a:r>
            <a:r>
              <a:rPr lang="cs-CZ" sz="4800" b="1" dirty="0">
                <a:solidFill>
                  <a:schemeClr val="lt1"/>
                </a:solidFill>
              </a:rPr>
              <a:t>, </a:t>
            </a:r>
            <a:r>
              <a:rPr lang="cs-CZ" sz="4800" b="1" dirty="0" err="1">
                <a:solidFill>
                  <a:schemeClr val="lt1"/>
                </a:solidFill>
              </a:rPr>
              <a:t>aliquid</a:t>
            </a:r>
            <a:r>
              <a:rPr lang="cs-CZ" sz="4800" b="1" dirty="0">
                <a:solidFill>
                  <a:schemeClr val="lt1"/>
                </a:solidFill>
              </a:rPr>
              <a:t>  </a:t>
            </a:r>
            <a:r>
              <a:rPr lang="cs-CZ" sz="4800" dirty="0">
                <a:solidFill>
                  <a:schemeClr val="lt1"/>
                </a:solidFill>
              </a:rPr>
              <a:t>(někdo)</a:t>
            </a:r>
            <a:endParaRPr dirty="0"/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339108" y="2671412"/>
            <a:ext cx="5994666" cy="52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dirty="0">
                <a:solidFill>
                  <a:schemeClr val="lt1"/>
                </a:solidFill>
              </a:rPr>
              <a:t>Substantivní (někdo, něco): </a:t>
            </a:r>
            <a:r>
              <a:rPr lang="cs-CZ" sz="1800" b="1" dirty="0" err="1">
                <a:solidFill>
                  <a:schemeClr val="lt1"/>
                </a:solidFill>
              </a:rPr>
              <a:t>aliquis</a:t>
            </a:r>
            <a:r>
              <a:rPr lang="cs-CZ" sz="1800" b="1" dirty="0">
                <a:solidFill>
                  <a:schemeClr val="lt1"/>
                </a:solidFill>
              </a:rPr>
              <a:t> </a:t>
            </a:r>
            <a:r>
              <a:rPr lang="cs-CZ" sz="1800" dirty="0">
                <a:solidFill>
                  <a:schemeClr val="lt1"/>
                </a:solidFill>
              </a:rPr>
              <a:t>(</a:t>
            </a:r>
            <a:r>
              <a:rPr lang="cs-CZ" sz="1800" dirty="0" err="1">
                <a:solidFill>
                  <a:schemeClr val="lt1"/>
                </a:solidFill>
              </a:rPr>
              <a:t>aliqui</a:t>
            </a:r>
            <a:r>
              <a:rPr lang="cs-CZ" sz="1800" dirty="0">
                <a:solidFill>
                  <a:schemeClr val="lt1"/>
                </a:solidFill>
              </a:rPr>
              <a:t>), </a:t>
            </a:r>
            <a:r>
              <a:rPr lang="cs-CZ" sz="1800" b="1" dirty="0" err="1">
                <a:solidFill>
                  <a:schemeClr val="lt1"/>
                </a:solidFill>
              </a:rPr>
              <a:t>aliquid</a:t>
            </a:r>
            <a:endParaRPr sz="1800" b="1" dirty="0">
              <a:solidFill>
                <a:schemeClr val="lt1"/>
              </a:solidFill>
            </a:endParaRPr>
          </a:p>
        </p:txBody>
      </p:sp>
      <p:graphicFrame>
        <p:nvGraphicFramePr>
          <p:cNvPr id="124" name="Google Shape;124;p2"/>
          <p:cNvGraphicFramePr/>
          <p:nvPr/>
        </p:nvGraphicFramePr>
        <p:xfrm>
          <a:off x="429546" y="3465602"/>
          <a:ext cx="5330900" cy="2670750"/>
        </p:xfrm>
        <a:graphic>
          <a:graphicData uri="http://schemas.openxmlformats.org/drawingml/2006/table">
            <a:tbl>
              <a:tblPr firstRow="1" bandRow="1">
                <a:noFill/>
                <a:tableStyleId>{5E3F87E8-912D-46A7-B6CD-1F50CFB2A637}</a:tableStyleId>
              </a:tblPr>
              <a:tblGrid>
                <a:gridCol w="17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/>
                        <a:t>Substantivní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Někdo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Něco</a:t>
                      </a:r>
                      <a:endParaRPr/>
                    </a:p>
                  </a:txBody>
                  <a:tcPr marL="101175" marR="101175" marT="50575" marB="50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Nom.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ali-quis / ali-quī 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ali-quid</a:t>
                      </a:r>
                      <a:endParaRPr/>
                    </a:p>
                  </a:txBody>
                  <a:tcPr marL="101175" marR="101175" marT="50575" marB="50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Gen.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ali-cuius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ali-cui reī </a:t>
                      </a:r>
                      <a:endParaRPr/>
                    </a:p>
                  </a:txBody>
                  <a:tcPr marL="101175" marR="101175" marT="50575" marB="50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Dat.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ali-cui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ali-cui reī </a:t>
                      </a:r>
                      <a:endParaRPr/>
                    </a:p>
                  </a:txBody>
                  <a:tcPr marL="101175" marR="101175" marT="50575" marB="50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Ak.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ali-quem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ali-quid </a:t>
                      </a:r>
                      <a:endParaRPr/>
                    </a:p>
                  </a:txBody>
                  <a:tcPr marL="101175" marR="101175" marT="50575" marB="50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Abl.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 ali-quō </a:t>
                      </a:r>
                      <a:endParaRPr/>
                    </a:p>
                  </a:txBody>
                  <a:tcPr marL="101175" marR="101175" marT="50575" marB="50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/>
                        <a:t> ali-quā rē</a:t>
                      </a:r>
                      <a:endParaRPr sz="2000"/>
                    </a:p>
                  </a:txBody>
                  <a:tcPr marL="101175" marR="101175" marT="50575" marB="50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5" name="Google Shape;125;p2"/>
          <p:cNvSpPr txBox="1"/>
          <p:nvPr/>
        </p:nvSpPr>
        <p:spPr>
          <a:xfrm>
            <a:off x="6538166" y="6287257"/>
            <a:ext cx="52948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Sv. Jeroným se učí latinská zájmena. </a:t>
            </a:r>
            <a:r>
              <a:rPr lang="cs-CZ" sz="18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M. Stom, 1650.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cs-CZ">
                <a:solidFill>
                  <a:schemeClr val="lt1"/>
                </a:solidFill>
              </a:rPr>
              <a:t>Zájmeno </a:t>
            </a:r>
            <a:r>
              <a:rPr lang="cs-CZ" b="1">
                <a:solidFill>
                  <a:schemeClr val="lt1"/>
                </a:solidFill>
              </a:rPr>
              <a:t>aliqui </a:t>
            </a:r>
            <a:r>
              <a:rPr lang="cs-CZ">
                <a:solidFill>
                  <a:schemeClr val="lt1"/>
                </a:solidFill>
              </a:rPr>
              <a:t>(aliquis), </a:t>
            </a:r>
            <a:r>
              <a:rPr lang="cs-CZ" b="1">
                <a:solidFill>
                  <a:schemeClr val="lt1"/>
                </a:solidFill>
              </a:rPr>
              <a:t>aliqua, aliquod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>
                <a:solidFill>
                  <a:schemeClr val="lt1"/>
                </a:solidFill>
              </a:rPr>
              <a:t>Adjektivní (nějaký, -á, -é; některý, -á, -é): </a:t>
            </a:r>
            <a:r>
              <a:rPr lang="cs-CZ" b="1">
                <a:solidFill>
                  <a:schemeClr val="lt1"/>
                </a:solidFill>
              </a:rPr>
              <a:t>aliqui </a:t>
            </a:r>
            <a:r>
              <a:rPr lang="cs-CZ">
                <a:solidFill>
                  <a:schemeClr val="lt1"/>
                </a:solidFill>
              </a:rPr>
              <a:t>(aliquis), </a:t>
            </a:r>
            <a:r>
              <a:rPr lang="cs-CZ" b="1">
                <a:solidFill>
                  <a:schemeClr val="lt1"/>
                </a:solidFill>
              </a:rPr>
              <a:t>aliqua, aliquod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838200" y="3134473"/>
          <a:ext cx="5132300" cy="2363925"/>
        </p:xfrm>
        <a:graphic>
          <a:graphicData uri="http://schemas.openxmlformats.org/drawingml/2006/table">
            <a:tbl>
              <a:tblPr firstRow="1" bandRow="1">
                <a:noFill/>
                <a:tableStyleId>{5E3F87E8-912D-46A7-B6CD-1F50CFB2A637}</a:tableStyleId>
              </a:tblPr>
              <a:tblGrid>
                <a:gridCol w="80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Sg.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f.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Nom.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ali-quī / ali-quis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ali-quod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Gen.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ali-cuius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ali-cuius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ali-cuius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Dat.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ali-cui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ali-cui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ali-cui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Ak.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ali-quem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ali-quam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ali-quod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Abl.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ali-quō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ali-quā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ali-quō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3" name="Google Shape;133;p3"/>
          <p:cNvGraphicFramePr/>
          <p:nvPr/>
        </p:nvGraphicFramePr>
        <p:xfrm>
          <a:off x="6436660" y="3134473"/>
          <a:ext cx="4854400" cy="2285875"/>
        </p:xfrm>
        <a:graphic>
          <a:graphicData uri="http://schemas.openxmlformats.org/drawingml/2006/table">
            <a:tbl>
              <a:tblPr firstRow="1" bandRow="1">
                <a:noFill/>
                <a:tableStyleId>{5E3F87E8-912D-46A7-B6CD-1F50CFB2A637}</a:tableStyleId>
              </a:tblPr>
              <a:tblGrid>
                <a:gridCol w="74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Pl.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f.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Nom.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ali-quī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ali-quae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Gen.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ali-quōrum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ali-quārum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ali-quōrum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Dat.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ali-quibus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ali-quibus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ali-quibus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Ak.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ali-quōs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ali-quās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ali-qua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Abl.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ali-quibus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ali-quibus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ali-quibus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4" name="Google Shape;134;p3"/>
          <p:cNvCxnSpPr/>
          <p:nvPr/>
        </p:nvCxnSpPr>
        <p:spPr>
          <a:xfrm>
            <a:off x="0" y="1520890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cs-CZ">
                <a:solidFill>
                  <a:schemeClr val="lt1"/>
                </a:solidFill>
              </a:rPr>
              <a:t>Zájmeno </a:t>
            </a:r>
            <a:r>
              <a:rPr lang="cs-CZ" b="1">
                <a:solidFill>
                  <a:schemeClr val="lt1"/>
                </a:solidFill>
              </a:rPr>
              <a:t>quis, quid </a:t>
            </a:r>
            <a:r>
              <a:rPr lang="cs-CZ">
                <a:solidFill>
                  <a:schemeClr val="lt1"/>
                </a:solidFill>
              </a:rPr>
              <a:t>(někdo, něco)</a:t>
            </a:r>
            <a:endParaRPr/>
          </a:p>
        </p:txBody>
      </p:sp>
      <p:cxnSp>
        <p:nvCxnSpPr>
          <p:cNvPr id="141" name="Google Shape;141;p4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48006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cs-CZ" sz="1700">
                <a:solidFill>
                  <a:schemeClr val="lt1"/>
                </a:solidFill>
              </a:rPr>
              <a:t>Substantivní (někdo, něco): </a:t>
            </a:r>
            <a:r>
              <a:rPr lang="cs-CZ" sz="1700" b="1">
                <a:solidFill>
                  <a:schemeClr val="lt1"/>
                </a:solidFill>
              </a:rPr>
              <a:t>quis </a:t>
            </a:r>
            <a:r>
              <a:rPr lang="cs-CZ" sz="1700">
                <a:solidFill>
                  <a:schemeClr val="lt1"/>
                </a:solidFill>
              </a:rPr>
              <a:t>(qui), </a:t>
            </a:r>
            <a:r>
              <a:rPr lang="cs-CZ" sz="1700" b="1">
                <a:solidFill>
                  <a:schemeClr val="lt1"/>
                </a:solidFill>
              </a:rPr>
              <a:t>quid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cs-CZ" sz="1700">
                <a:solidFill>
                  <a:schemeClr val="lt1"/>
                </a:solidFill>
              </a:rPr>
              <a:t>Adjektivní (nějaký, -á, -é; některý, -á, -é): qui (quis), qua (quae), quod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cs-CZ" sz="1700" b="1">
                <a:solidFill>
                  <a:schemeClr val="lt1"/>
                </a:solidFill>
              </a:rPr>
              <a:t>Skloňuje se jako aliquis, aliquid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cs-CZ" sz="1700">
                <a:solidFill>
                  <a:schemeClr val="lt1"/>
                </a:solidFill>
              </a:rPr>
              <a:t>Používá se obvykle místo aliquis po spojkách si, nisi, ne, num, quo, quanto, cum atd.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cs-CZ" sz="1700">
                <a:solidFill>
                  <a:schemeClr val="lt1"/>
                </a:solidFill>
              </a:rPr>
              <a:t>V záporných větách se překládá jako „nikdo, nic, žádný“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cs-CZ" sz="1700">
                <a:solidFill>
                  <a:schemeClr val="lt1"/>
                </a:solidFill>
              </a:rPr>
              <a:t>Curavimus, ne quis timeret.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cs-CZ" sz="1700">
                <a:solidFill>
                  <a:schemeClr val="lt1"/>
                </a:solidFill>
              </a:rPr>
              <a:t>Postarali jsme se, aby se nikdo nebál.</a:t>
            </a:r>
            <a:endParaRPr/>
          </a:p>
        </p:txBody>
      </p:sp>
      <p:pic>
        <p:nvPicPr>
          <p:cNvPr id="143" name="Google Shape;143;p4" descr="undefin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0568" y="1"/>
            <a:ext cx="5361423" cy="67116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4"/>
          <p:cNvCxnSpPr/>
          <p:nvPr/>
        </p:nvCxnSpPr>
        <p:spPr>
          <a:xfrm>
            <a:off x="11829053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4"/>
          <p:cNvSpPr txBox="1"/>
          <p:nvPr/>
        </p:nvSpPr>
        <p:spPr>
          <a:xfrm>
            <a:off x="6989274" y="6080914"/>
            <a:ext cx="50440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Stará žena se učí latinská zájmena. </a:t>
            </a:r>
            <a:r>
              <a:rPr lang="cs-CZ" sz="18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G. </a:t>
            </a:r>
            <a:r>
              <a:rPr lang="cs-CZ" sz="1800" i="1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Dou</a:t>
            </a:r>
            <a:r>
              <a:rPr lang="cs-CZ" sz="18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1631.</a:t>
            </a:r>
            <a:endParaRPr sz="18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cs-CZ" sz="3800" b="1">
                <a:solidFill>
                  <a:schemeClr val="lt1"/>
                </a:solidFill>
              </a:rPr>
              <a:t>Quisquam, ullus </a:t>
            </a:r>
            <a:r>
              <a:rPr lang="cs-CZ" sz="3800">
                <a:solidFill>
                  <a:schemeClr val="lt1"/>
                </a:solidFill>
              </a:rPr>
              <a:t>(někdo, něco)</a:t>
            </a:r>
            <a:endParaRPr/>
          </a:p>
        </p:txBody>
      </p:sp>
      <p:cxnSp>
        <p:nvCxnSpPr>
          <p:cNvPr id="152" name="Google Shape;152;p5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cs-CZ" sz="1900" b="1">
                <a:solidFill>
                  <a:schemeClr val="lt1"/>
                </a:solidFill>
              </a:rPr>
              <a:t>Substantivní</a:t>
            </a:r>
            <a:r>
              <a:rPr lang="cs-CZ" sz="1900">
                <a:solidFill>
                  <a:schemeClr val="lt1"/>
                </a:solidFill>
              </a:rPr>
              <a:t> podoba se skládá ze </a:t>
            </a:r>
            <a:r>
              <a:rPr lang="cs-CZ" sz="1900" b="1">
                <a:solidFill>
                  <a:schemeClr val="lt1"/>
                </a:solidFill>
              </a:rPr>
              <a:t>sklonného quis- </a:t>
            </a:r>
            <a:r>
              <a:rPr lang="cs-CZ" sz="1900">
                <a:solidFill>
                  <a:schemeClr val="lt1"/>
                </a:solidFill>
              </a:rPr>
              <a:t>a </a:t>
            </a:r>
            <a:r>
              <a:rPr lang="cs-CZ" sz="1900" b="1">
                <a:solidFill>
                  <a:schemeClr val="lt1"/>
                </a:solidFill>
              </a:rPr>
              <a:t>nesklonné částice –quam</a:t>
            </a:r>
            <a:endParaRPr sz="19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cs-CZ" sz="1900" b="1">
                <a:solidFill>
                  <a:schemeClr val="lt1"/>
                </a:solidFill>
              </a:rPr>
              <a:t>Adjektivní podoba </a:t>
            </a:r>
            <a:r>
              <a:rPr lang="cs-CZ" sz="1900">
                <a:solidFill>
                  <a:schemeClr val="lt1"/>
                </a:solidFill>
              </a:rPr>
              <a:t>je nahrazována zájmenným adjektivem</a:t>
            </a:r>
            <a:r>
              <a:rPr lang="cs-CZ" sz="1900" b="1">
                <a:solidFill>
                  <a:schemeClr val="lt1"/>
                </a:solidFill>
              </a:rPr>
              <a:t> ūllus </a:t>
            </a:r>
            <a:r>
              <a:rPr lang="cs-CZ" sz="1900">
                <a:solidFill>
                  <a:schemeClr val="lt1"/>
                </a:solidFill>
              </a:rPr>
              <a:t>(skloňuje se stejně jako nullus)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cs-CZ" sz="1900">
                <a:solidFill>
                  <a:schemeClr val="lt1"/>
                </a:solidFill>
              </a:rPr>
              <a:t>Užívá se v záporných větách nebo ve větách se záporným smyslem: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cs-CZ" sz="1900">
                <a:solidFill>
                  <a:schemeClr val="lt1"/>
                </a:solidFill>
              </a:rPr>
              <a:t>Neque quisquam quicquam petivit. Nikdo ani nic nechtěl.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cs-CZ" sz="1900">
                <a:solidFill>
                  <a:schemeClr val="lt1"/>
                </a:solidFill>
              </a:rPr>
              <a:t>Hoc quisquam arbitratur? To si snad někdo myslí?</a:t>
            </a:r>
            <a:endParaRPr/>
          </a:p>
        </p:txBody>
      </p:sp>
      <p:cxnSp>
        <p:nvCxnSpPr>
          <p:cNvPr id="154" name="Google Shape;154;p5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l="3625" t="23796" r="2849" b="29858"/>
          <a:stretch/>
        </p:blipFill>
        <p:spPr>
          <a:xfrm>
            <a:off x="6382051" y="3110738"/>
            <a:ext cx="5299702" cy="3609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6" name="Google Shape;156;p5"/>
          <p:cNvGraphicFramePr/>
          <p:nvPr/>
        </p:nvGraphicFramePr>
        <p:xfrm>
          <a:off x="6905434" y="457856"/>
          <a:ext cx="4252925" cy="2128580"/>
        </p:xfrm>
        <a:graphic>
          <a:graphicData uri="http://schemas.openxmlformats.org/drawingml/2006/table">
            <a:tbl>
              <a:tblPr firstRow="1" bandRow="1">
                <a:noFill/>
                <a:tableStyleId>{5E3F87E8-912D-46A7-B6CD-1F50CFB2A637}</a:tableStyleId>
              </a:tblPr>
              <a:tblGrid>
                <a:gridCol w="9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Subst.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Někdo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Něco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Nom.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quis-quam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quid-quam / quic-quam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Gen.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cuius-quam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ūll-īus reī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Dat.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cui-quam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ūll-ī reī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Ak.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quem-quam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quid-quam / quic-quam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Abl.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 quō-quam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 ūll-ā rē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7" name="Google Shape;157;p5"/>
          <p:cNvSpPr/>
          <p:nvPr/>
        </p:nvSpPr>
        <p:spPr>
          <a:xfrm>
            <a:off x="4968897" y="1909192"/>
            <a:ext cx="1805812" cy="29794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65387" y="6160850"/>
            <a:ext cx="503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Martin Luther se učí latinská zájmena. J.N. Paton, 1861.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838199" y="178900"/>
            <a:ext cx="10515600" cy="9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cs-CZ">
                <a:solidFill>
                  <a:schemeClr val="lt1"/>
                </a:solidFill>
              </a:rPr>
              <a:t>Zájmeno Quidam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712695" y="1449107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>
                <a:solidFill>
                  <a:schemeClr val="lt1"/>
                </a:solidFill>
              </a:rPr>
              <a:t>Substantivní: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>
                <a:solidFill>
                  <a:schemeClr val="lt1"/>
                </a:solidFill>
              </a:rPr>
              <a:t>quīdam, quiddam (kdosi, cosi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>
                <a:solidFill>
                  <a:schemeClr val="lt1"/>
                </a:solidFill>
              </a:rPr>
              <a:t>Adjektivní: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>
                <a:solidFill>
                  <a:schemeClr val="lt1"/>
                </a:solidFill>
              </a:rPr>
              <a:t>quīdam, quaedam, quoddam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cs-CZ">
                <a:solidFill>
                  <a:schemeClr val="lt1"/>
                </a:solidFill>
              </a:rPr>
              <a:t>(kterýsi, jakýsi; kterási; kterési)</a:t>
            </a:r>
            <a:endParaRPr/>
          </a:p>
        </p:txBody>
      </p:sp>
      <p:graphicFrame>
        <p:nvGraphicFramePr>
          <p:cNvPr id="165" name="Google Shape;165;p6"/>
          <p:cNvGraphicFramePr/>
          <p:nvPr/>
        </p:nvGraphicFramePr>
        <p:xfrm>
          <a:off x="6617194" y="1203960"/>
          <a:ext cx="4545100" cy="2225100"/>
        </p:xfrm>
        <a:graphic>
          <a:graphicData uri="http://schemas.openxmlformats.org/drawingml/2006/table">
            <a:tbl>
              <a:tblPr firstRow="1" bandRow="1">
                <a:noFill/>
                <a:tableStyleId>{5E3F87E8-912D-46A7-B6CD-1F50CFB2A637}</a:tableStyleId>
              </a:tblPr>
              <a:tblGrid>
                <a:gridCol w="115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Někdo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Něco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Nom.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quī-dam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quid-dam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Gen.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cuius-dam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cuius-dam reī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Dat.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cui-dam reī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Ak.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quen-dam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quid-dam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Abl.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quō-dam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quā-dam rē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6" name="Google Shape;166;p6"/>
          <p:cNvGraphicFramePr/>
          <p:nvPr/>
        </p:nvGraphicFramePr>
        <p:xfrm>
          <a:off x="574409" y="4013188"/>
          <a:ext cx="5257825" cy="2363925"/>
        </p:xfrm>
        <a:graphic>
          <a:graphicData uri="http://schemas.openxmlformats.org/drawingml/2006/table">
            <a:tbl>
              <a:tblPr firstRow="1" bandRow="1">
                <a:noFill/>
                <a:tableStyleId>{5E3F87E8-912D-46A7-B6CD-1F50CFB2A637}</a:tableStyleId>
              </a:tblPr>
              <a:tblGrid>
                <a:gridCol w="8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Sg.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f.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Nom.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quī-dam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quae-dam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quod-dam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Gen.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cuius-dam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cuius-dam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cuius-dam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Dat.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cui-dam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Ak.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quen-dam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quan-dam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quod-dam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Abl.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quō-dam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quā-dam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quō-dam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7" name="Google Shape;167;p6"/>
          <p:cNvGraphicFramePr/>
          <p:nvPr/>
        </p:nvGraphicFramePr>
        <p:xfrm>
          <a:off x="5904502" y="4013188"/>
          <a:ext cx="5257800" cy="2285875"/>
        </p:xfrm>
        <a:graphic>
          <a:graphicData uri="http://schemas.openxmlformats.org/drawingml/2006/table">
            <a:tbl>
              <a:tblPr firstRow="1" bandRow="1">
                <a:noFill/>
                <a:tableStyleId>{5E3F87E8-912D-46A7-B6CD-1F50CFB2A637}</a:tableStyleId>
              </a:tblPr>
              <a:tblGrid>
                <a:gridCol w="80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Pl.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f.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Nom.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quī-dam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quae-dam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/>
                        <a:t>quae-dam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Gen.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quōrun-dam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quārun-dam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quōrun-dam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Dat.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quibus-dam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quibus-dam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quibus-dam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Ak.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quōs-dam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quās-dam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quae-dam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Abl.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quibus-dam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quibus-dam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quibus-dam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8" name="Google Shape;168;p6"/>
          <p:cNvSpPr/>
          <p:nvPr/>
        </p:nvSpPr>
        <p:spPr>
          <a:xfrm rot="-5400000">
            <a:off x="4478959" y="173456"/>
            <a:ext cx="452673" cy="300397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611863" y="2817651"/>
            <a:ext cx="452673" cy="100633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6"/>
          <p:cNvCxnSpPr>
            <a:endCxn id="163" idx="2"/>
          </p:cNvCxnSpPr>
          <p:nvPr/>
        </p:nvCxnSpPr>
        <p:spPr>
          <a:xfrm>
            <a:off x="-1" y="1132709"/>
            <a:ext cx="6096000" cy="3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</a:pPr>
            <a:r>
              <a:rPr lang="cs-CZ" sz="3200" b="1">
                <a:solidFill>
                  <a:schemeClr val="lt1"/>
                </a:solidFill>
              </a:rPr>
              <a:t>Quīvīs, Quīlibet (</a:t>
            </a:r>
            <a:r>
              <a:rPr lang="cs-CZ" sz="3200">
                <a:solidFill>
                  <a:schemeClr val="lt1"/>
                </a:solidFill>
              </a:rPr>
              <a:t>kdokoliv, cokoliv; leckdo, lecco)</a:t>
            </a:r>
            <a:endParaRPr/>
          </a:p>
        </p:txBody>
      </p:sp>
      <p:cxnSp>
        <p:nvCxnSpPr>
          <p:cNvPr id="177" name="Google Shape;177;p7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7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 sz="1600" b="1">
                <a:solidFill>
                  <a:schemeClr val="lt1"/>
                </a:solidFill>
              </a:rPr>
              <a:t>Quivis</a:t>
            </a:r>
            <a:endParaRPr sz="1600" b="1">
              <a:solidFill>
                <a:schemeClr val="lt1"/>
              </a:solidFill>
            </a:endParaRPr>
          </a:p>
          <a:p>
            <a:pPr marL="228600" lvl="0" indent="-2362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cs-CZ" sz="1600">
                <a:solidFill>
                  <a:schemeClr val="lt1"/>
                </a:solidFill>
              </a:rPr>
              <a:t>Skládá se ze skloňované části quī- a nesklonné části -vīs:</a:t>
            </a:r>
            <a:endParaRPr/>
          </a:p>
          <a:p>
            <a:pPr marL="685800" lvl="1" indent="-2362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cs-CZ" sz="1600">
                <a:solidFill>
                  <a:schemeClr val="lt1"/>
                </a:solidFill>
              </a:rPr>
              <a:t>substantivní: quīvīs, quidvīs „kdokoliv, cokoliv“ </a:t>
            </a:r>
            <a:endParaRPr/>
          </a:p>
          <a:p>
            <a:pPr marL="685800" lvl="1" indent="-2362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cs-CZ" sz="1600">
                <a:solidFill>
                  <a:schemeClr val="lt1"/>
                </a:solidFill>
              </a:rPr>
              <a:t>adjektivní: quīvīs, quaevīs, quodvīs „kterýkoli, jakýkoli; kterákoli, jakákoli; kterékoli, jakékoli“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 sz="1600" b="1">
                <a:solidFill>
                  <a:schemeClr val="lt1"/>
                </a:solidFill>
              </a:rPr>
              <a:t>Quīlibet</a:t>
            </a:r>
            <a:endParaRPr sz="1600" b="1">
              <a:solidFill>
                <a:schemeClr val="lt1"/>
              </a:solidFill>
            </a:endParaRPr>
          </a:p>
          <a:p>
            <a:pPr marL="228600" lvl="0" indent="-2362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cs-CZ" sz="1600">
                <a:solidFill>
                  <a:schemeClr val="lt1"/>
                </a:solidFill>
              </a:rPr>
              <a:t>Skládá se ze skloňované části quī- a nesklonné části -libet:</a:t>
            </a:r>
            <a:endParaRPr/>
          </a:p>
          <a:p>
            <a:pPr marL="685800" lvl="1" indent="-2362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cs-CZ" sz="1600">
                <a:solidFill>
                  <a:schemeClr val="lt1"/>
                </a:solidFill>
              </a:rPr>
              <a:t>substantivní: quīlibet, quidlibet „leckdo, lecco“ </a:t>
            </a:r>
            <a:endParaRPr/>
          </a:p>
          <a:p>
            <a:pPr marL="685800" lvl="1" indent="-2362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cs-CZ" sz="1600">
                <a:solidFill>
                  <a:schemeClr val="lt1"/>
                </a:solidFill>
              </a:rPr>
              <a:t>adjektivní: quīlibet, quaelibet, quodlibet „leckterý, -á, -é; lecjaký, -á, -é“</a:t>
            </a:r>
            <a:endParaRPr/>
          </a:p>
        </p:txBody>
      </p:sp>
      <p:cxnSp>
        <p:nvCxnSpPr>
          <p:cNvPr id="179" name="Google Shape;179;p7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0" name="Google Shape;180;p7" descr="Mojžíš učí izraelity zájmena, G. Doré, 1866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453" y="56055"/>
            <a:ext cx="5666547" cy="674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6682626" y="6294792"/>
            <a:ext cx="347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Mojžíš učí izraelity zájmena, G. Doré, 1866.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lay"/>
              <a:buNone/>
            </a:pPr>
            <a:r>
              <a:rPr lang="cs-CZ" sz="3800" b="1">
                <a:solidFill>
                  <a:schemeClr val="lt1"/>
                </a:solidFill>
              </a:rPr>
              <a:t>Quisque</a:t>
            </a:r>
            <a:r>
              <a:rPr lang="cs-CZ" sz="3800">
                <a:solidFill>
                  <a:schemeClr val="lt1"/>
                </a:solidFill>
              </a:rPr>
              <a:t> (každý)</a:t>
            </a:r>
            <a:endParaRPr/>
          </a:p>
        </p:txBody>
      </p:sp>
      <p:cxnSp>
        <p:nvCxnSpPr>
          <p:cNvPr id="188" name="Google Shape;188;p8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 sz="2000" b="1">
                <a:solidFill>
                  <a:schemeClr val="lt1"/>
                </a:solidFill>
              </a:rPr>
              <a:t>Quisque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cs-CZ" sz="2000">
                <a:solidFill>
                  <a:schemeClr val="lt1"/>
                </a:solidFill>
              </a:rPr>
              <a:t>skládá se ze zájmena quis- a nesklonné části –que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cs-CZ" sz="2000">
                <a:solidFill>
                  <a:schemeClr val="lt1"/>
                </a:solidFill>
              </a:rPr>
              <a:t>Část </a:t>
            </a:r>
            <a:r>
              <a:rPr lang="cs-CZ" sz="2000" b="1">
                <a:solidFill>
                  <a:schemeClr val="lt1"/>
                </a:solidFill>
              </a:rPr>
              <a:t>quis-</a:t>
            </a:r>
            <a:r>
              <a:rPr lang="cs-CZ" sz="2000">
                <a:solidFill>
                  <a:schemeClr val="lt1"/>
                </a:solidFill>
              </a:rPr>
              <a:t> se skloňuje jako tázací zájmeno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cs-CZ" sz="2000">
                <a:solidFill>
                  <a:schemeClr val="lt1"/>
                </a:solidFill>
              </a:rPr>
              <a:t>Ke tvarům zájmena se přidává –que, které se něskloňuje: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cs-CZ" sz="2000">
                <a:solidFill>
                  <a:schemeClr val="lt1"/>
                </a:solidFill>
              </a:rPr>
              <a:t>Quisque, cuiusque, cuique…</a:t>
            </a:r>
            <a:endParaRPr/>
          </a:p>
        </p:txBody>
      </p:sp>
      <p:cxnSp>
        <p:nvCxnSpPr>
          <p:cNvPr id="190" name="Google Shape;190;p8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t="20123" r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6652726" y="6494167"/>
            <a:ext cx="29022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Pálení latinských gramatik, c. 1495.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Širokoúhlá obrazovka</PresentationFormat>
  <Paragraphs>197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Play</vt:lpstr>
      <vt:lpstr>Motiv Office</vt:lpstr>
      <vt:lpstr>Neurčitá zájmena</vt:lpstr>
      <vt:lpstr>Zájmeno aliquis, aliquid  (někdo)</vt:lpstr>
      <vt:lpstr>Zájmeno aliqui (aliquis), aliqua, aliquod </vt:lpstr>
      <vt:lpstr>Zájmeno quis, quid (někdo, něco)</vt:lpstr>
      <vt:lpstr>Quisquam, ullus (někdo, něco)</vt:lpstr>
      <vt:lpstr>Zájmeno Quidam</vt:lpstr>
      <vt:lpstr>Quīvīs, Quīlibet (kdokoliv, cokoliv; leckdo, lecco)</vt:lpstr>
      <vt:lpstr>Quisque (každý)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Zuzana Lukšová</dc:creator>
  <cp:lastModifiedBy>Zuzana Čermáková Lukšová</cp:lastModifiedBy>
  <cp:revision>1</cp:revision>
  <dcterms:created xsi:type="dcterms:W3CDTF">2024-11-21T06:21:41Z</dcterms:created>
  <dcterms:modified xsi:type="dcterms:W3CDTF">2024-12-11T08:24:57Z</dcterms:modified>
</cp:coreProperties>
</file>