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48A17-95F7-E9C0-2759-6F1FC2CDD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9DA47F-C7FB-E929-F93C-CD913D2A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8A5B6F-5F12-5DD4-5E2D-53F01CA0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A8F-6DE7-45F0-8C1F-EE89BF4B4E11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E109B7-EDF4-98C9-C35A-F192DC34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C4F04B-FED4-9B4A-5F7E-B3C87F2C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51C-A17D-4111-916E-B61E3F488A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46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1DCBC-CE26-4473-F111-DC0A730B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070322-ECEE-25D3-51D9-CDDE3F1C5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B4B195-833A-77F3-B2A4-D8C616F7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A8F-6DE7-45F0-8C1F-EE89BF4B4E11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FBC89-F316-055E-40E2-7435B786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A1A720-B976-22A5-631D-2EC7C4CD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51C-A17D-4111-916E-B61E3F488A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53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1F890E2-A73F-3598-9A72-A361585D7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8E4922-17A8-EC3D-AE0B-A3E87349D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A99FC2-43EB-AF98-8BF5-53A93ADC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A8F-6DE7-45F0-8C1F-EE89BF4B4E11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105B91-47B7-6404-B209-331445DB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F76D4E-3C23-645D-BF01-C36A19DF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51C-A17D-4111-916E-B61E3F488A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8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853D4-9A5D-3211-6CA6-0D63F28E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E9E78-FFB7-FD83-C6F1-8A78B484F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F79A0A-F425-749B-B81A-55806B71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A8F-6DE7-45F0-8C1F-EE89BF4B4E11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FFBDAA-5542-BAEB-F1E5-8F4B314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3E264-F285-0841-1172-901B9C5C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51C-A17D-4111-916E-B61E3F488A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27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9102D-9253-7C4F-4016-45194639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C2BF02-D233-2E89-9091-3CB4C506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244320-029B-D567-F8E4-F72F3F18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A8F-6DE7-45F0-8C1F-EE89BF4B4E11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CD7CBA-6F72-A82B-BCC9-68182571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E6460D-90CB-DFEA-BB05-182B4DD6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51C-A17D-4111-916E-B61E3F488A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38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D17EC-8A4B-0DE4-0EA7-80EF7181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BC8177-7F05-D67E-8F4B-37EED636A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872BE6-0E0B-7FA1-D83E-FD0E8E761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9EED22-32DE-149A-A94E-3F683178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A8F-6DE7-45F0-8C1F-EE89BF4B4E11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8570AB-C8BC-D83F-AF49-E661CDA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519FBD-29A9-AE8F-1642-9C4D2D4C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51C-A17D-4111-916E-B61E3F488A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12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9E074-4181-956C-0371-F2D02350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349D61-C25D-8AA0-3F67-42E6F583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97331B-2C6A-0316-7050-2CBF999C6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FC2FD6-BCAE-B781-10D7-66195DE91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26255D-6C8C-7645-7023-6C6F7E6BA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46FC62B-D211-1236-6599-A1086676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A8F-6DE7-45F0-8C1F-EE89BF4B4E11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92B10E-06BD-4DCE-83CB-89DB04F8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66AA23-2BFC-0BDF-4C55-80334A45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51C-A17D-4111-916E-B61E3F488A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31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CD35C-2AB5-E0AA-0DFF-CA3924B9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A7DBDF-16F8-F16A-21D3-E46EDA95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A8F-6DE7-45F0-8C1F-EE89BF4B4E11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AEE7C7-9ABE-C656-E8EC-C6CAC87F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5D944D-93A7-3158-0DE0-BD06C202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51C-A17D-4111-916E-B61E3F488A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55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9338CD-B3A0-3487-ED03-9E36AC4D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A8F-6DE7-45F0-8C1F-EE89BF4B4E11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9D15C0-BDF6-6CE6-29BE-A8CF6F3F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340734-44FA-1073-1422-9F040D5D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51C-A17D-4111-916E-B61E3F488A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81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F0A18-BA7A-6577-5ED3-3F76DEDB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F723D-5580-9A43-809B-59CA4EF9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B22D3F-C53B-AA66-686F-4C6C9B5DF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B38689-0BCB-E2A0-1396-C948CD79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A8F-6DE7-45F0-8C1F-EE89BF4B4E11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7FCBB6-E83B-974E-C865-9CA1E585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B8AD67-2592-2925-71E3-9E32230E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51C-A17D-4111-916E-B61E3F488A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56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60D94-E23C-4ED0-848B-C69A2D29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A470EB-4166-3297-1D92-F4FA1C684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46EE9D-DB18-0966-AB34-E25097DE8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CEA113-4B7A-B76B-DFB2-494C9EDC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A8F-6DE7-45F0-8C1F-EE89BF4B4E11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A3C1B6-4C6E-16A9-597E-42864A2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0F1090-C1F8-0348-73E1-C8A3A582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51C-A17D-4111-916E-B61E3F488A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6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7415371-D67B-5D04-5B0B-75882EC3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F0E215-022A-05B7-F4F4-B3C9A64C9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68B2CA-9ED6-FF14-159C-1E5873C65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0A8F-6DE7-45F0-8C1F-EE89BF4B4E11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98E10E-0E50-46B1-65BD-5553A0EAE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3EB4E0-4C31-EA95-BEF4-D0DC082C0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051C-A17D-4111-916E-B61E3F488A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74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unispace.muni.cz/library/catalog/book/68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oncert, muž, osoba, hudba&#10;&#10;Popis byl vytvořen automaticky">
            <a:extLst>
              <a:ext uri="{FF2B5EF4-FFF2-40B4-BE49-F238E27FC236}">
                <a16:creationId xmlns:a16="http://schemas.microsoft.com/office/drawing/2014/main" id="{9E245C70-8AE2-5E72-613A-F9E79258A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89D8A1-D8AB-123D-2F89-1ABB0D447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 dirty="0">
                <a:solidFill>
                  <a:srgbClr val="FFFFFF"/>
                </a:solidFill>
              </a:rPr>
              <a:t>Latinské číslovky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CD7A04-CCD0-1038-29E2-A0913BFE9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2200" dirty="0">
                <a:solidFill>
                  <a:srgbClr val="FFFFFF"/>
                </a:solidFill>
              </a:rPr>
              <a:t>AR1A308; PV1A308</a:t>
            </a:r>
          </a:p>
          <a:p>
            <a:r>
              <a:rPr lang="cs-CZ" sz="2200" dirty="0">
                <a:solidFill>
                  <a:srgbClr val="FFFFFF"/>
                </a:solidFill>
              </a:rPr>
              <a:t>Latina III</a:t>
            </a:r>
          </a:p>
          <a:p>
            <a:r>
              <a:rPr lang="cs-CZ" sz="2200" dirty="0">
                <a:solidFill>
                  <a:srgbClr val="FFFFFF"/>
                </a:solidFill>
              </a:rPr>
              <a:t>26.9.2024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0CF7FC5-BB53-6A62-BB45-3C0709CFD17F}"/>
              </a:ext>
            </a:extLst>
          </p:cNvPr>
          <p:cNvSpPr txBox="1"/>
          <p:nvPr/>
        </p:nvSpPr>
        <p:spPr>
          <a:xfrm rot="20874430" flipH="1">
            <a:off x="8333659" y="1186248"/>
            <a:ext cx="40151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FFFFFF"/>
                </a:solidFill>
                <a:effectLst/>
                <a:latin typeface="Speak Pro Light" panose="020B0604020202020204" pitchFamily="34" charset="0"/>
              </a:rPr>
              <a:t>One, two, Freddy's coming for you </a:t>
            </a:r>
            <a:endParaRPr lang="cs-CZ" sz="1400" b="0" i="0" dirty="0">
              <a:solidFill>
                <a:srgbClr val="FFFFFF"/>
              </a:solidFill>
              <a:effectLst/>
              <a:latin typeface="Speak Pro Light" panose="020B0604020202020204" pitchFamily="34" charset="0"/>
            </a:endParaRPr>
          </a:p>
          <a:p>
            <a:r>
              <a:rPr lang="en-US" sz="1400" b="0" i="0" dirty="0">
                <a:solidFill>
                  <a:srgbClr val="FFFFFF"/>
                </a:solidFill>
                <a:effectLst/>
                <a:latin typeface="Speak Pro Light" panose="020B0604020202020204" pitchFamily="34" charset="0"/>
              </a:rPr>
              <a:t>Three, four, better lock your door </a:t>
            </a:r>
            <a:endParaRPr lang="cs-CZ" sz="1400" b="0" i="0" dirty="0">
              <a:solidFill>
                <a:srgbClr val="FFFFFF"/>
              </a:solidFill>
              <a:effectLst/>
              <a:latin typeface="Speak Pro Light" panose="020B0604020202020204" pitchFamily="34" charset="0"/>
            </a:endParaRPr>
          </a:p>
          <a:p>
            <a:r>
              <a:rPr lang="en-US" sz="1400" b="0" i="0" dirty="0">
                <a:solidFill>
                  <a:srgbClr val="FFFFFF"/>
                </a:solidFill>
                <a:effectLst/>
                <a:latin typeface="Speak Pro Light" panose="020B0604020202020204" pitchFamily="34" charset="0"/>
              </a:rPr>
              <a:t>Five, six, grab your crucifix </a:t>
            </a:r>
            <a:endParaRPr lang="cs-CZ" sz="1400" b="0" i="0" dirty="0">
              <a:solidFill>
                <a:srgbClr val="FFFFFF"/>
              </a:solidFill>
              <a:effectLst/>
              <a:latin typeface="Speak Pro Light" panose="020B0604020202020204" pitchFamily="34" charset="0"/>
            </a:endParaRPr>
          </a:p>
          <a:p>
            <a:r>
              <a:rPr lang="en-US" sz="1400" b="0" i="0" dirty="0">
                <a:solidFill>
                  <a:srgbClr val="FFFFFF"/>
                </a:solidFill>
                <a:effectLst/>
                <a:latin typeface="Speak Pro Light" panose="020B0604020202020204" pitchFamily="34" charset="0"/>
              </a:rPr>
              <a:t>Seven, eight, better stay up late </a:t>
            </a:r>
            <a:endParaRPr lang="cs-CZ" sz="1400" b="0" i="0" dirty="0">
              <a:solidFill>
                <a:srgbClr val="FFFFFF"/>
              </a:solidFill>
              <a:effectLst/>
              <a:latin typeface="Speak Pro Light" panose="020B0604020202020204" pitchFamily="34" charset="0"/>
            </a:endParaRPr>
          </a:p>
          <a:p>
            <a:r>
              <a:rPr lang="en-US" sz="1400" b="0" i="0" dirty="0">
                <a:solidFill>
                  <a:srgbClr val="FFFFFF"/>
                </a:solidFill>
                <a:effectLst/>
                <a:latin typeface="Speak Pro Light" panose="020B0604020202020204" pitchFamily="34" charset="0"/>
              </a:rPr>
              <a:t>Nine, ten, never sleep again</a:t>
            </a:r>
            <a:endParaRPr lang="cs-CZ" sz="1400" dirty="0">
              <a:latin typeface="Speak Pro Light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DDC543-C915-2579-29B9-F431FFFEA195}"/>
              </a:ext>
            </a:extLst>
          </p:cNvPr>
          <p:cNvSpPr txBox="1"/>
          <p:nvPr/>
        </p:nvSpPr>
        <p:spPr>
          <a:xfrm rot="19907077" flipH="1">
            <a:off x="553877" y="4075397"/>
            <a:ext cx="3155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J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edna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dvě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, Freddy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jde</a:t>
            </a:r>
            <a:r>
              <a:rPr lang="cs-CZ" sz="1400" dirty="0">
                <a:solidFill>
                  <a:srgbClr val="FFFFFF"/>
                </a:solidFill>
                <a:latin typeface="Fairwater Script Light" panose="02000507000000020003" pitchFamily="2" charset="0"/>
              </a:rPr>
              <a:t>!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endParaRPr lang="cs-CZ" sz="1400" b="0" dirty="0">
              <a:solidFill>
                <a:srgbClr val="FFFFFF"/>
              </a:solidFill>
              <a:effectLst/>
              <a:latin typeface="Fairwater Script Light" panose="02000507000000020003" pitchFamily="2" charset="0"/>
            </a:endParaRPr>
          </a:p>
          <a:p>
            <a:r>
              <a:rPr lang="cs-CZ" sz="1400" dirty="0">
                <a:solidFill>
                  <a:srgbClr val="FFFFFF"/>
                </a:solidFill>
                <a:latin typeface="Fairwater Script Light" panose="02000507000000020003" pitchFamily="2" charset="0"/>
              </a:rPr>
              <a:t>T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ři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a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čtyři</a:t>
            </a:r>
            <a:r>
              <a:rPr lang="cs-CZ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,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k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tobě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míří</a:t>
            </a:r>
            <a:r>
              <a:rPr lang="cs-CZ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,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endParaRPr lang="cs-CZ" sz="1400" b="0" dirty="0">
              <a:solidFill>
                <a:srgbClr val="FFFFFF"/>
              </a:solidFill>
              <a:effectLst/>
              <a:latin typeface="Fairwater Script Light" panose="02000507000000020003" pitchFamily="2" charset="0"/>
            </a:endParaRPr>
          </a:p>
          <a:p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pět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šest</a:t>
            </a:r>
            <a:r>
              <a:rPr lang="cs-CZ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,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kříž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dej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v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pěst</a:t>
            </a:r>
            <a:r>
              <a:rPr lang="cs-CZ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,</a:t>
            </a:r>
          </a:p>
          <a:p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sedm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osm</a:t>
            </a:r>
            <a:r>
              <a:rPr lang="cs-CZ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,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ztratíš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rozum</a:t>
            </a:r>
            <a:r>
              <a:rPr lang="cs-CZ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,</a:t>
            </a:r>
          </a:p>
          <a:p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devět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deset</a:t>
            </a:r>
            <a:r>
              <a:rPr lang="cs-CZ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,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stát</a:t>
            </a:r>
            <a:r>
              <a:rPr lang="cs-CZ" sz="1400" dirty="0">
                <a:solidFill>
                  <a:srgbClr val="FFFFFF"/>
                </a:solidFill>
                <a:latin typeface="Fairwater Script Light" panose="02000507000000020003" pitchFamily="2" charset="0"/>
              </a:rPr>
              <a:t>:</a:t>
            </a:r>
          </a:p>
          <a:p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nikdy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nechoď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 </a:t>
            </a:r>
            <a:r>
              <a:rPr lang="en-US" sz="1400" b="0" dirty="0" err="1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spát</a:t>
            </a:r>
            <a:r>
              <a:rPr lang="en-US" sz="1400" b="0" dirty="0">
                <a:solidFill>
                  <a:srgbClr val="FFFFFF"/>
                </a:solidFill>
                <a:effectLst/>
                <a:latin typeface="Fairwater Script Light" panose="02000507000000020003" pitchFamily="2" charset="0"/>
              </a:rPr>
              <a:t>!</a:t>
            </a:r>
            <a:endParaRPr lang="cs-CZ" sz="1400" dirty="0">
              <a:latin typeface="Fairwater Script Light" panose="02000507000000020003" pitchFamily="2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9994875-5721-4EC8-200E-D11BD2A5A890}"/>
              </a:ext>
            </a:extLst>
          </p:cNvPr>
          <p:cNvSpPr txBox="1"/>
          <p:nvPr/>
        </p:nvSpPr>
        <p:spPr>
          <a:xfrm rot="806005" flipH="1">
            <a:off x="2217000" y="749588"/>
            <a:ext cx="4015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FFFFFF"/>
                </a:solidFill>
                <a:effectLst/>
                <a:latin typeface="Chiller" panose="04020404031007020602" pitchFamily="82" charset="0"/>
              </a:rPr>
              <a:t>Una </a:t>
            </a:r>
            <a:r>
              <a:rPr lang="cs-CZ" b="0" i="0" dirty="0" err="1">
                <a:solidFill>
                  <a:srgbClr val="FFFFFF"/>
                </a:solidFill>
                <a:effectLst/>
                <a:latin typeface="Chiller" panose="04020404031007020602" pitchFamily="82" charset="0"/>
              </a:rPr>
              <a:t>duae</a:t>
            </a:r>
            <a:r>
              <a:rPr lang="cs-CZ" b="0" i="0" dirty="0">
                <a:solidFill>
                  <a:srgbClr val="FFFFFF"/>
                </a:solidFill>
                <a:effectLst/>
                <a:latin typeface="Chiller" panose="04020404031007020602" pitchFamily="82" charset="0"/>
              </a:rPr>
              <a:t>, </a:t>
            </a:r>
            <a:r>
              <a:rPr lang="cs-CZ" b="0" i="0" dirty="0" err="1">
                <a:solidFill>
                  <a:srgbClr val="FFFFFF"/>
                </a:solidFill>
                <a:effectLst/>
                <a:latin typeface="Chiller" panose="04020404031007020602" pitchFamily="82" charset="0"/>
              </a:rPr>
              <a:t>Freddy</a:t>
            </a:r>
            <a:r>
              <a:rPr lang="cs-CZ" b="0" i="0" dirty="0">
                <a:solidFill>
                  <a:srgbClr val="FFFFFF"/>
                </a:solidFill>
                <a:effectLst/>
                <a:latin typeface="Chiller" panose="04020404031007020602" pitchFamily="82" charset="0"/>
              </a:rPr>
              <a:t> </a:t>
            </a:r>
            <a:r>
              <a:rPr lang="cs-CZ" b="0" i="0" dirty="0" err="1">
                <a:solidFill>
                  <a:srgbClr val="FFFFFF"/>
                </a:solidFill>
                <a:effectLst/>
                <a:latin typeface="Chiller" panose="04020404031007020602" pitchFamily="82" charset="0"/>
              </a:rPr>
              <a:t>venit</a:t>
            </a:r>
            <a:r>
              <a:rPr lang="cs-CZ" b="0" i="0" dirty="0">
                <a:solidFill>
                  <a:srgbClr val="FFFFFF"/>
                </a:solidFill>
                <a:effectLst/>
                <a:latin typeface="Chiller" panose="04020404031007020602" pitchFamily="82" charset="0"/>
              </a:rPr>
              <a:t> ad </a:t>
            </a:r>
            <a:r>
              <a:rPr lang="cs-CZ" b="0" i="0" dirty="0" err="1">
                <a:solidFill>
                  <a:srgbClr val="FFFFFF"/>
                </a:solidFill>
                <a:effectLst/>
                <a:latin typeface="Chiller" panose="04020404031007020602" pitchFamily="82" charset="0"/>
              </a:rPr>
              <a:t>te</a:t>
            </a:r>
            <a:endParaRPr lang="cs-CZ" b="0" i="0" dirty="0">
              <a:solidFill>
                <a:srgbClr val="FFFFFF"/>
              </a:solidFill>
              <a:effectLst/>
              <a:latin typeface="Chiller" panose="04020404031007020602" pitchFamily="82" charset="0"/>
            </a:endParaRPr>
          </a:p>
          <a:p>
            <a:r>
              <a:rPr lang="cs-CZ" dirty="0">
                <a:solidFill>
                  <a:srgbClr val="FFFFFF"/>
                </a:solidFill>
                <a:latin typeface="Chiller" panose="04020404031007020602" pitchFamily="82" charset="0"/>
              </a:rPr>
              <a:t>Tria </a:t>
            </a:r>
            <a:r>
              <a:rPr lang="cs-CZ" dirty="0" err="1">
                <a:solidFill>
                  <a:srgbClr val="FFFFFF"/>
                </a:solidFill>
                <a:latin typeface="Chiller" panose="04020404031007020602" pitchFamily="82" charset="0"/>
              </a:rPr>
              <a:t>quattuor</a:t>
            </a:r>
            <a:r>
              <a:rPr lang="cs-CZ" dirty="0">
                <a:solidFill>
                  <a:srgbClr val="FFFFFF"/>
                </a:solidFill>
                <a:latin typeface="Chiller" panose="04020404031007020602" pitchFamily="82" charset="0"/>
              </a:rPr>
              <a:t>, </a:t>
            </a:r>
            <a:r>
              <a:rPr lang="cs-CZ" dirty="0" err="1">
                <a:solidFill>
                  <a:srgbClr val="FFFFFF"/>
                </a:solidFill>
                <a:latin typeface="Chiller" panose="04020404031007020602" pitchFamily="82" charset="0"/>
              </a:rPr>
              <a:t>ubi</a:t>
            </a:r>
            <a:r>
              <a:rPr lang="cs-CZ" dirty="0">
                <a:solidFill>
                  <a:srgbClr val="FFFFFF"/>
                </a:solidFill>
                <a:latin typeface="Chiller" panose="04020404031007020602" pitchFamily="82" charset="0"/>
              </a:rPr>
              <a:t> Salvator?</a:t>
            </a:r>
          </a:p>
          <a:p>
            <a:r>
              <a:rPr lang="cs-CZ" dirty="0" err="1">
                <a:solidFill>
                  <a:srgbClr val="FFFFFF"/>
                </a:solidFill>
                <a:latin typeface="Chiller" panose="04020404031007020602" pitchFamily="82" charset="0"/>
              </a:rPr>
              <a:t>Quinque</a:t>
            </a:r>
            <a:r>
              <a:rPr lang="cs-CZ" dirty="0">
                <a:solidFill>
                  <a:srgbClr val="FFFFFF"/>
                </a:solidFill>
                <a:latin typeface="Chiller" panose="04020404031007020602" pitchFamily="82" charset="0"/>
              </a:rPr>
              <a:t> sex, malus </a:t>
            </a:r>
            <a:r>
              <a:rPr lang="cs-CZ" dirty="0" err="1">
                <a:solidFill>
                  <a:srgbClr val="FFFFFF"/>
                </a:solidFill>
                <a:latin typeface="Chiller" panose="04020404031007020602" pitchFamily="82" charset="0"/>
              </a:rPr>
              <a:t>carnifex</a:t>
            </a:r>
            <a:endParaRPr lang="cs-CZ" dirty="0">
              <a:solidFill>
                <a:srgbClr val="FFFFFF"/>
              </a:solidFill>
              <a:latin typeface="Chiller" panose="04020404031007020602" pitchFamily="82" charset="0"/>
            </a:endParaRPr>
          </a:p>
          <a:p>
            <a:r>
              <a:rPr lang="cs-CZ" dirty="0">
                <a:solidFill>
                  <a:srgbClr val="FFFFFF"/>
                </a:solidFill>
                <a:latin typeface="Chiller" panose="04020404031007020602" pitchFamily="82" charset="0"/>
              </a:rPr>
              <a:t>Septem </a:t>
            </a:r>
            <a:r>
              <a:rPr lang="cs-CZ" dirty="0" err="1">
                <a:solidFill>
                  <a:srgbClr val="FFFFFF"/>
                </a:solidFill>
                <a:latin typeface="Chiller" panose="04020404031007020602" pitchFamily="82" charset="0"/>
              </a:rPr>
              <a:t>octo</a:t>
            </a:r>
            <a:r>
              <a:rPr lang="cs-CZ" dirty="0">
                <a:solidFill>
                  <a:srgbClr val="FFFFFF"/>
                </a:solidFill>
                <a:latin typeface="Chiller" panose="04020404031007020602" pitchFamily="82" charset="0"/>
              </a:rPr>
              <a:t>, </a:t>
            </a:r>
            <a:r>
              <a:rPr lang="cs-CZ" dirty="0" err="1">
                <a:solidFill>
                  <a:srgbClr val="FFFFFF"/>
                </a:solidFill>
                <a:latin typeface="Chiller" panose="04020404031007020602" pitchFamily="82" charset="0"/>
              </a:rPr>
              <a:t>surge</a:t>
            </a:r>
            <a:r>
              <a:rPr lang="cs-CZ" dirty="0">
                <a:solidFill>
                  <a:srgbClr val="FFFFFF"/>
                </a:solidFill>
                <a:latin typeface="Chiller" panose="04020404031007020602" pitchFamily="82" charset="0"/>
              </a:rPr>
              <a:t> de </a:t>
            </a:r>
            <a:r>
              <a:rPr lang="cs-CZ" dirty="0" err="1">
                <a:solidFill>
                  <a:srgbClr val="FFFFFF"/>
                </a:solidFill>
                <a:latin typeface="Chiller" panose="04020404031007020602" pitchFamily="82" charset="0"/>
              </a:rPr>
              <a:t>lecto</a:t>
            </a:r>
            <a:endParaRPr lang="cs-CZ" dirty="0">
              <a:solidFill>
                <a:srgbClr val="FFFFFF"/>
              </a:solidFill>
              <a:latin typeface="Chiller" panose="04020404031007020602" pitchFamily="82" charset="0"/>
            </a:endParaRPr>
          </a:p>
          <a:p>
            <a:r>
              <a:rPr lang="cs-CZ" dirty="0">
                <a:solidFill>
                  <a:srgbClr val="FFFFFF"/>
                </a:solidFill>
                <a:latin typeface="Chiller" panose="04020404031007020602" pitchFamily="82" charset="0"/>
              </a:rPr>
              <a:t>Novem decem, </a:t>
            </a:r>
            <a:r>
              <a:rPr lang="cs-CZ" dirty="0" err="1">
                <a:solidFill>
                  <a:srgbClr val="FFFFFF"/>
                </a:solidFill>
                <a:latin typeface="Chiller" panose="04020404031007020602" pitchFamily="82" charset="0"/>
              </a:rPr>
              <a:t>vigila</a:t>
            </a:r>
            <a:r>
              <a:rPr lang="cs-CZ" dirty="0">
                <a:solidFill>
                  <a:srgbClr val="FFFFFF"/>
                </a:solidFill>
                <a:latin typeface="Chiller" panose="04020404031007020602" pitchFamily="82" charset="0"/>
              </a:rPr>
              <a:t> ante </a:t>
            </a:r>
            <a:r>
              <a:rPr lang="cs-CZ" dirty="0" err="1">
                <a:solidFill>
                  <a:srgbClr val="FFFFFF"/>
                </a:solidFill>
                <a:latin typeface="Chiller" panose="04020404031007020602" pitchFamily="82" charset="0"/>
              </a:rPr>
              <a:t>necem</a:t>
            </a:r>
            <a:r>
              <a:rPr lang="cs-CZ" dirty="0">
                <a:solidFill>
                  <a:srgbClr val="FFFFFF"/>
                </a:solidFill>
                <a:latin typeface="Chiller" panose="04020404031007020602" pitchFamily="82" charset="0"/>
              </a:rPr>
              <a:t>!</a:t>
            </a:r>
            <a:endParaRPr lang="cs-CZ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5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EDC5E4-B4B1-0DD4-B19D-1571C38C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cs-CZ" sz="4000"/>
              <a:t>Organizační pokyny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B77E5-544E-40C3-AE6D-3814514F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cs-CZ" sz="1700" dirty="0"/>
              <a:t>Nutná účast na seminářích (75%)</a:t>
            </a:r>
          </a:p>
          <a:p>
            <a:r>
              <a:rPr lang="cs-CZ" sz="1700" dirty="0"/>
              <a:t>Průběžný test (65%)</a:t>
            </a:r>
          </a:p>
          <a:p>
            <a:pPr lvl="1"/>
            <a:r>
              <a:rPr lang="cs-CZ" sz="1700" dirty="0"/>
              <a:t>Překlad textu + gramatická cvičení</a:t>
            </a:r>
          </a:p>
          <a:p>
            <a:r>
              <a:rPr lang="cs-CZ" sz="1700" dirty="0"/>
              <a:t>Zápočtový test (65%)</a:t>
            </a:r>
          </a:p>
          <a:p>
            <a:r>
              <a:rPr lang="cs-CZ" sz="1700" dirty="0"/>
              <a:t>Učebnice</a:t>
            </a:r>
          </a:p>
          <a:p>
            <a:pPr lvl="1"/>
            <a:r>
              <a:rPr lang="cs-CZ" sz="1700" dirty="0"/>
              <a:t>MIKULOVÁ, Jana. </a:t>
            </a:r>
            <a:r>
              <a:rPr lang="cs-CZ" sz="1700" i="1" dirty="0"/>
              <a:t>Základní kurz latiny I-II. </a:t>
            </a:r>
            <a:r>
              <a:rPr lang="cs-CZ" sz="1700" dirty="0"/>
              <a:t>Brno: Masarykova univerzita, 2013.</a:t>
            </a:r>
          </a:p>
          <a:p>
            <a:pPr lvl="2"/>
            <a:r>
              <a:rPr lang="cs-CZ" sz="1700" dirty="0">
                <a:hlinkClick r:id="rId2"/>
              </a:rPr>
              <a:t>https://munispace.muni.cz/library/catalog/book/681</a:t>
            </a:r>
            <a:endParaRPr lang="cs-CZ" sz="1700" dirty="0"/>
          </a:p>
          <a:p>
            <a:r>
              <a:rPr lang="cs-CZ" sz="1700" dirty="0"/>
              <a:t>Četba?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9AD070-67BB-8389-6230-3FBCFF44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7" r="32726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4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3DF27-25CB-4147-2352-78B8FA87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Číslovky (20. lekce)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6F4F54-69F4-7BF8-98A9-6A77CF5A3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Základní  (jedna, dva…)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Řadové (první, druhý…)</a:t>
            </a:r>
          </a:p>
          <a:p>
            <a:pPr lvl="1"/>
            <a:r>
              <a:rPr lang="cs-CZ" dirty="0"/>
              <a:t>Všechny jsou v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sg</a:t>
            </a:r>
            <a:r>
              <a:rPr lang="cs-CZ" dirty="0"/>
              <a:t>. zakončeny jako adjektiva 1. a 2. deklinace na </a:t>
            </a:r>
            <a:r>
              <a:rPr lang="cs-CZ" b="1" dirty="0">
                <a:solidFill>
                  <a:srgbClr val="FF0000"/>
                </a:solidFill>
              </a:rPr>
              <a:t>–</a:t>
            </a:r>
            <a:r>
              <a:rPr lang="cs-CZ" b="1" dirty="0" err="1">
                <a:solidFill>
                  <a:srgbClr val="FF0000"/>
                </a:solidFill>
              </a:rPr>
              <a:t>us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(m.), </a:t>
            </a:r>
            <a:r>
              <a:rPr lang="cs-CZ" b="1" dirty="0">
                <a:solidFill>
                  <a:srgbClr val="FF0000"/>
                </a:solidFill>
              </a:rPr>
              <a:t>-a </a:t>
            </a:r>
            <a:r>
              <a:rPr lang="cs-CZ" dirty="0"/>
              <a:t>(f.) a </a:t>
            </a:r>
            <a:r>
              <a:rPr lang="cs-CZ" b="1" dirty="0">
                <a:solidFill>
                  <a:srgbClr val="FF0000"/>
                </a:solidFill>
              </a:rPr>
              <a:t>–um</a:t>
            </a:r>
            <a:r>
              <a:rPr lang="cs-CZ" b="1" dirty="0"/>
              <a:t> </a:t>
            </a:r>
            <a:r>
              <a:rPr lang="cs-CZ" dirty="0"/>
              <a:t>(n.) a také se tak skloňují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sz="2000" dirty="0"/>
          </a:p>
          <a:p>
            <a:r>
              <a:rPr lang="cs-CZ" sz="2000" dirty="0"/>
              <a:t>Další typy latinských číslovek</a:t>
            </a:r>
          </a:p>
          <a:p>
            <a:pPr lvl="1"/>
            <a:r>
              <a:rPr lang="cs-CZ" sz="1600" dirty="0"/>
              <a:t>podílné (po jednom = </a:t>
            </a:r>
            <a:r>
              <a:rPr lang="cs-CZ" sz="1600" dirty="0" err="1"/>
              <a:t>singulī</a:t>
            </a:r>
            <a:r>
              <a:rPr lang="cs-CZ" sz="1600" dirty="0"/>
              <a:t>, </a:t>
            </a:r>
            <a:r>
              <a:rPr lang="cs-CZ" sz="1600" dirty="0" err="1"/>
              <a:t>ae</a:t>
            </a:r>
            <a:r>
              <a:rPr lang="cs-CZ" sz="1600" dirty="0"/>
              <a:t>, a; po dvou </a:t>
            </a:r>
            <a:r>
              <a:rPr lang="cs-CZ" sz="1600" dirty="0" err="1"/>
              <a:t>bīnī</a:t>
            </a:r>
            <a:r>
              <a:rPr lang="cs-CZ" sz="1600" dirty="0"/>
              <a:t>, </a:t>
            </a:r>
            <a:r>
              <a:rPr lang="cs-CZ" sz="1600" dirty="0" err="1"/>
              <a:t>ae</a:t>
            </a:r>
            <a:r>
              <a:rPr lang="cs-CZ" sz="1600" dirty="0"/>
              <a:t>, a…); číselná násobná příslovce (jednou = semel, dvakrát = bis...)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5EA8AA7B-737A-989F-5056-8585D8AFA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24487"/>
              </p:ext>
            </p:extLst>
          </p:nvPr>
        </p:nvGraphicFramePr>
        <p:xfrm>
          <a:off x="966680" y="2224420"/>
          <a:ext cx="103871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270">
                  <a:extLst>
                    <a:ext uri="{9D8B030D-6E8A-4147-A177-3AD203B41FA5}">
                      <a16:colId xmlns:a16="http://schemas.microsoft.com/office/drawing/2014/main" val="3354068186"/>
                    </a:ext>
                  </a:extLst>
                </a:gridCol>
                <a:gridCol w="1695634">
                  <a:extLst>
                    <a:ext uri="{9D8B030D-6E8A-4147-A177-3AD203B41FA5}">
                      <a16:colId xmlns:a16="http://schemas.microsoft.com/office/drawing/2014/main" val="1716899363"/>
                    </a:ext>
                  </a:extLst>
                </a:gridCol>
                <a:gridCol w="1100832">
                  <a:extLst>
                    <a:ext uri="{9D8B030D-6E8A-4147-A177-3AD203B41FA5}">
                      <a16:colId xmlns:a16="http://schemas.microsoft.com/office/drawing/2014/main" val="2513460402"/>
                    </a:ext>
                  </a:extLst>
                </a:gridCol>
                <a:gridCol w="1136341">
                  <a:extLst>
                    <a:ext uri="{9D8B030D-6E8A-4147-A177-3AD203B41FA5}">
                      <a16:colId xmlns:a16="http://schemas.microsoft.com/office/drawing/2014/main" val="3275144647"/>
                    </a:ext>
                  </a:extLst>
                </a:gridCol>
                <a:gridCol w="994299">
                  <a:extLst>
                    <a:ext uri="{9D8B030D-6E8A-4147-A177-3AD203B41FA5}">
                      <a16:colId xmlns:a16="http://schemas.microsoft.com/office/drawing/2014/main" val="2917639940"/>
                    </a:ext>
                  </a:extLst>
                </a:gridCol>
                <a:gridCol w="559294">
                  <a:extLst>
                    <a:ext uri="{9D8B030D-6E8A-4147-A177-3AD203B41FA5}">
                      <a16:colId xmlns:a16="http://schemas.microsoft.com/office/drawing/2014/main" val="2108640342"/>
                    </a:ext>
                  </a:extLst>
                </a:gridCol>
                <a:gridCol w="994299">
                  <a:extLst>
                    <a:ext uri="{9D8B030D-6E8A-4147-A177-3AD203B41FA5}">
                      <a16:colId xmlns:a16="http://schemas.microsoft.com/office/drawing/2014/main" val="4160921180"/>
                    </a:ext>
                  </a:extLst>
                </a:gridCol>
                <a:gridCol w="692458">
                  <a:extLst>
                    <a:ext uri="{9D8B030D-6E8A-4147-A177-3AD203B41FA5}">
                      <a16:colId xmlns:a16="http://schemas.microsoft.com/office/drawing/2014/main" val="36413124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18211814"/>
                    </a:ext>
                  </a:extLst>
                </a:gridCol>
                <a:gridCol w="940293">
                  <a:extLst>
                    <a:ext uri="{9D8B030D-6E8A-4147-A177-3AD203B41FA5}">
                      <a16:colId xmlns:a16="http://schemas.microsoft.com/office/drawing/2014/main" val="425087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60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dirty="0" err="1"/>
                        <a:t>nus</a:t>
                      </a:r>
                      <a:r>
                        <a:rPr lang="cs-CZ" dirty="0"/>
                        <a:t>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duo, </a:t>
                      </a:r>
                      <a:r>
                        <a:rPr lang="cs-CZ" dirty="0" err="1"/>
                        <a:t>duae</a:t>
                      </a:r>
                      <a:r>
                        <a:rPr lang="cs-CZ" dirty="0"/>
                        <a:t>, duo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</a:t>
                      </a:r>
                      <a:r>
                        <a:rPr lang="cs-CZ" dirty="0" err="1"/>
                        <a:t>s</a:t>
                      </a:r>
                      <a:r>
                        <a:rPr lang="cs-CZ" dirty="0"/>
                        <a:t>, 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quattuor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quīnque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septem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oct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novem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decem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743419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2642883-4F68-4530-D044-89E0935F2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400390"/>
              </p:ext>
            </p:extLst>
          </p:nvPr>
        </p:nvGraphicFramePr>
        <p:xfrm>
          <a:off x="966680" y="4262740"/>
          <a:ext cx="1038712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74">
                  <a:extLst>
                    <a:ext uri="{9D8B030D-6E8A-4147-A177-3AD203B41FA5}">
                      <a16:colId xmlns:a16="http://schemas.microsoft.com/office/drawing/2014/main" val="3354068186"/>
                    </a:ext>
                  </a:extLst>
                </a:gridCol>
                <a:gridCol w="1748901">
                  <a:extLst>
                    <a:ext uri="{9D8B030D-6E8A-4147-A177-3AD203B41FA5}">
                      <a16:colId xmlns:a16="http://schemas.microsoft.com/office/drawing/2014/main" val="1716899363"/>
                    </a:ext>
                  </a:extLst>
                </a:gridCol>
                <a:gridCol w="861134">
                  <a:extLst>
                    <a:ext uri="{9D8B030D-6E8A-4147-A177-3AD203B41FA5}">
                      <a16:colId xmlns:a16="http://schemas.microsoft.com/office/drawing/2014/main" val="2513460402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val="3275144647"/>
                    </a:ext>
                  </a:extLst>
                </a:gridCol>
                <a:gridCol w="905523">
                  <a:extLst>
                    <a:ext uri="{9D8B030D-6E8A-4147-A177-3AD203B41FA5}">
                      <a16:colId xmlns:a16="http://schemas.microsoft.com/office/drawing/2014/main" val="2917639940"/>
                    </a:ext>
                  </a:extLst>
                </a:gridCol>
                <a:gridCol w="798990">
                  <a:extLst>
                    <a:ext uri="{9D8B030D-6E8A-4147-A177-3AD203B41FA5}">
                      <a16:colId xmlns:a16="http://schemas.microsoft.com/office/drawing/2014/main" val="2108640342"/>
                    </a:ext>
                  </a:extLst>
                </a:gridCol>
                <a:gridCol w="1083076">
                  <a:extLst>
                    <a:ext uri="{9D8B030D-6E8A-4147-A177-3AD203B41FA5}">
                      <a16:colId xmlns:a16="http://schemas.microsoft.com/office/drawing/2014/main" val="4160921180"/>
                    </a:ext>
                  </a:extLst>
                </a:gridCol>
                <a:gridCol w="1003176">
                  <a:extLst>
                    <a:ext uri="{9D8B030D-6E8A-4147-A177-3AD203B41FA5}">
                      <a16:colId xmlns:a16="http://schemas.microsoft.com/office/drawing/2014/main" val="3641312426"/>
                    </a:ext>
                  </a:extLst>
                </a:gridCol>
                <a:gridCol w="878890">
                  <a:extLst>
                    <a:ext uri="{9D8B030D-6E8A-4147-A177-3AD203B41FA5}">
                      <a16:colId xmlns:a16="http://schemas.microsoft.com/office/drawing/2014/main" val="918211814"/>
                    </a:ext>
                  </a:extLst>
                </a:gridCol>
                <a:gridCol w="1206623">
                  <a:extLst>
                    <a:ext uri="{9D8B030D-6E8A-4147-A177-3AD203B41FA5}">
                      <a16:colId xmlns:a16="http://schemas.microsoft.com/office/drawing/2014/main" val="425087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60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cs-CZ" dirty="0" err="1"/>
                        <a:t>īmus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secundus</a:t>
                      </a:r>
                      <a:endParaRPr lang="cs-CZ" dirty="0"/>
                    </a:p>
                    <a:p>
                      <a:r>
                        <a:rPr lang="cs-CZ" dirty="0"/>
                        <a:t>/alter, </a:t>
                      </a:r>
                      <a:r>
                        <a:rPr lang="cs-CZ" dirty="0" err="1"/>
                        <a:t>era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erum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tertius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quārtus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quīntus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sextus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septimus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octāvus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ōnus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decimus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743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59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2BBD76-9D93-5A2B-98D2-D50FE973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cs-CZ" sz="4000" dirty="0"/>
              <a:t>Základní číslovky 11-19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67E746-9C4D-6A5E-A7D2-4AD09540E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r>
              <a:rPr lang="cs-CZ" sz="2000" b="1" i="1"/>
              <a:t>11-17</a:t>
            </a:r>
          </a:p>
          <a:p>
            <a:pPr lvl="1"/>
            <a:r>
              <a:rPr lang="cs-CZ" sz="2000" b="1" i="1"/>
              <a:t>-decim</a:t>
            </a:r>
          </a:p>
          <a:p>
            <a:endParaRPr lang="cs-CZ" sz="2000" b="1" i="1"/>
          </a:p>
          <a:p>
            <a:endParaRPr lang="cs-CZ" sz="2000" b="1" i="1"/>
          </a:p>
          <a:p>
            <a:r>
              <a:rPr lang="cs-CZ" sz="2000" b="1" i="1"/>
              <a:t>18, 19</a:t>
            </a:r>
          </a:p>
          <a:p>
            <a:pPr lvl="1"/>
            <a:r>
              <a:rPr lang="cs-CZ" sz="2000"/>
              <a:t>„odečítají“ se od 20 = vigintī</a:t>
            </a:r>
          </a:p>
          <a:p>
            <a:pPr lvl="1"/>
            <a:r>
              <a:rPr lang="cs-CZ" sz="2000"/>
              <a:t>18 = </a:t>
            </a:r>
            <a:r>
              <a:rPr lang="cs-CZ" sz="2000" b="1"/>
              <a:t>duod</a:t>
            </a:r>
            <a:r>
              <a:rPr lang="cs-CZ" sz="2000" b="1" i="0" kern="1200">
                <a:effectLst/>
                <a:latin typeface="+mn-lt"/>
                <a:ea typeface="+mn-ea"/>
                <a:cs typeface="+mn-cs"/>
              </a:rPr>
              <a:t>ē</a:t>
            </a:r>
            <a:r>
              <a:rPr lang="cs-CZ" sz="2000" b="1"/>
              <a:t>vigintī</a:t>
            </a:r>
            <a:r>
              <a:rPr lang="cs-CZ" sz="2000"/>
              <a:t> (dosl. „dva od dvaceti“)</a:t>
            </a:r>
          </a:p>
          <a:p>
            <a:pPr lvl="1"/>
            <a:r>
              <a:rPr lang="cs-CZ" sz="2000"/>
              <a:t>19 = </a:t>
            </a:r>
            <a:r>
              <a:rPr lang="cs-CZ" sz="2000" b="1" i="0" kern="1200">
                <a:effectLst/>
                <a:latin typeface="+mn-lt"/>
                <a:ea typeface="+mn-ea"/>
                <a:cs typeface="+mn-cs"/>
              </a:rPr>
              <a:t>ū</a:t>
            </a:r>
            <a:r>
              <a:rPr lang="cs-CZ" sz="2000" b="1"/>
              <a:t>ndevigintī</a:t>
            </a:r>
            <a:r>
              <a:rPr lang="cs-CZ" sz="2000"/>
              <a:t> (dosl. „jedna od dvaceti“)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6A06859-9B6F-088D-4947-961B0598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014" y="3553575"/>
            <a:ext cx="3371727" cy="2891256"/>
          </a:xfrm>
          <a:prstGeom prst="rect">
            <a:avLst/>
          </a:prstGeom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3B35A69-ED7A-0981-0C93-ABE64CD6A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76547"/>
              </p:ext>
            </p:extLst>
          </p:nvPr>
        </p:nvGraphicFramePr>
        <p:xfrm>
          <a:off x="3208918" y="2387182"/>
          <a:ext cx="7638823" cy="75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401">
                  <a:extLst>
                    <a:ext uri="{9D8B030D-6E8A-4147-A177-3AD203B41FA5}">
                      <a16:colId xmlns:a16="http://schemas.microsoft.com/office/drawing/2014/main" val="4094667237"/>
                    </a:ext>
                  </a:extLst>
                </a:gridCol>
                <a:gridCol w="1041177">
                  <a:extLst>
                    <a:ext uri="{9D8B030D-6E8A-4147-A177-3AD203B41FA5}">
                      <a16:colId xmlns:a16="http://schemas.microsoft.com/office/drawing/2014/main" val="2851326039"/>
                    </a:ext>
                  </a:extLst>
                </a:gridCol>
                <a:gridCol w="953532">
                  <a:extLst>
                    <a:ext uri="{9D8B030D-6E8A-4147-A177-3AD203B41FA5}">
                      <a16:colId xmlns:a16="http://schemas.microsoft.com/office/drawing/2014/main" val="247302095"/>
                    </a:ext>
                  </a:extLst>
                </a:gridCol>
                <a:gridCol w="1398717">
                  <a:extLst>
                    <a:ext uri="{9D8B030D-6E8A-4147-A177-3AD203B41FA5}">
                      <a16:colId xmlns:a16="http://schemas.microsoft.com/office/drawing/2014/main" val="1920754307"/>
                    </a:ext>
                  </a:extLst>
                </a:gridCol>
                <a:gridCol w="1091260">
                  <a:extLst>
                    <a:ext uri="{9D8B030D-6E8A-4147-A177-3AD203B41FA5}">
                      <a16:colId xmlns:a16="http://schemas.microsoft.com/office/drawing/2014/main" val="2492182102"/>
                    </a:ext>
                  </a:extLst>
                </a:gridCol>
                <a:gridCol w="932663">
                  <a:extLst>
                    <a:ext uri="{9D8B030D-6E8A-4147-A177-3AD203B41FA5}">
                      <a16:colId xmlns:a16="http://schemas.microsoft.com/office/drawing/2014/main" val="62607021"/>
                    </a:ext>
                  </a:extLst>
                </a:gridCol>
                <a:gridCol w="1279073">
                  <a:extLst>
                    <a:ext uri="{9D8B030D-6E8A-4147-A177-3AD203B41FA5}">
                      <a16:colId xmlns:a16="http://schemas.microsoft.com/office/drawing/2014/main" val="4054111114"/>
                    </a:ext>
                  </a:extLst>
                </a:gridCol>
              </a:tblGrid>
              <a:tr h="391438">
                <a:tc>
                  <a:txBody>
                    <a:bodyPr/>
                    <a:lstStyle/>
                    <a:p>
                      <a:r>
                        <a:rPr lang="cs-CZ" sz="1500"/>
                        <a:t>11</a:t>
                      </a:r>
                    </a:p>
                  </a:txBody>
                  <a:tcPr marL="50467" marR="50467" marT="25234" marB="2523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12</a:t>
                      </a:r>
                    </a:p>
                  </a:txBody>
                  <a:tcPr marL="50467" marR="50467" marT="25234" marB="2523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13</a:t>
                      </a:r>
                    </a:p>
                  </a:txBody>
                  <a:tcPr marL="50467" marR="50467" marT="25234" marB="2523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14</a:t>
                      </a:r>
                    </a:p>
                  </a:txBody>
                  <a:tcPr marL="50467" marR="50467" marT="25234" marB="2523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15</a:t>
                      </a:r>
                    </a:p>
                  </a:txBody>
                  <a:tcPr marL="50467" marR="50467" marT="25234" marB="2523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16</a:t>
                      </a:r>
                    </a:p>
                  </a:txBody>
                  <a:tcPr marL="50467" marR="50467" marT="25234" marB="2523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17</a:t>
                      </a:r>
                    </a:p>
                  </a:txBody>
                  <a:tcPr marL="50467" marR="50467" marT="25234" marB="25234"/>
                </a:tc>
                <a:extLst>
                  <a:ext uri="{0D108BD9-81ED-4DB2-BD59-A6C34878D82A}">
                    <a16:rowId xmlns:a16="http://schemas.microsoft.com/office/drawing/2014/main" val="627815626"/>
                  </a:ext>
                </a:extLst>
              </a:tr>
              <a:tr h="361786">
                <a:tc>
                  <a:txBody>
                    <a:bodyPr/>
                    <a:lstStyle/>
                    <a:p>
                      <a:r>
                        <a:rPr lang="cs-CZ" sz="1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500"/>
                        <a:t>ndecim</a:t>
                      </a:r>
                    </a:p>
                  </a:txBody>
                  <a:tcPr marL="50467" marR="50467" marT="25234" marB="2523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duodecim</a:t>
                      </a:r>
                    </a:p>
                  </a:txBody>
                  <a:tcPr marL="50467" marR="50467" marT="25234" marB="2523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tr</a:t>
                      </a:r>
                      <a:r>
                        <a:rPr lang="cs-CZ" sz="1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ēdecim</a:t>
                      </a:r>
                      <a:endParaRPr lang="cs-CZ" sz="1500"/>
                    </a:p>
                  </a:txBody>
                  <a:tcPr marL="50467" marR="50467" marT="25234" marB="2523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quattuordecim</a:t>
                      </a:r>
                    </a:p>
                  </a:txBody>
                  <a:tcPr marL="50467" marR="50467" marT="25234" marB="2523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quīndecim</a:t>
                      </a:r>
                    </a:p>
                  </a:txBody>
                  <a:tcPr marL="50467" marR="50467" marT="25234" marB="25234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s</a:t>
                      </a:r>
                      <a:r>
                        <a:rPr lang="cs-CZ" sz="1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ēdecim</a:t>
                      </a:r>
                      <a:endParaRPr lang="cs-CZ" sz="1500"/>
                    </a:p>
                  </a:txBody>
                  <a:tcPr marL="50467" marR="50467" marT="25234" marB="25234"/>
                </a:tc>
                <a:tc>
                  <a:txBody>
                    <a:bodyPr/>
                    <a:lstStyle/>
                    <a:p>
                      <a:r>
                        <a:rPr lang="cs-CZ" sz="1500" dirty="0" err="1"/>
                        <a:t>septendecim</a:t>
                      </a:r>
                      <a:endParaRPr lang="cs-CZ" sz="1500" dirty="0"/>
                    </a:p>
                  </a:txBody>
                  <a:tcPr marL="50467" marR="50467" marT="25234" marB="25234"/>
                </a:tc>
                <a:extLst>
                  <a:ext uri="{0D108BD9-81ED-4DB2-BD59-A6C34878D82A}">
                    <a16:rowId xmlns:a16="http://schemas.microsoft.com/office/drawing/2014/main" val="55615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35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C056E-9A89-EC36-B94A-80DD4F53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593"/>
            <a:ext cx="10515600" cy="1325563"/>
          </a:xfrm>
        </p:spPr>
        <p:txBody>
          <a:bodyPr/>
          <a:lstStyle/>
          <a:p>
            <a:r>
              <a:rPr lang="cs-CZ" dirty="0"/>
              <a:t>Základní číslovky 20-99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ECE0C-B9B1-8E77-F1BA-38F75E7A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4667759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/>
              <a:t>Desítky:</a:t>
            </a:r>
            <a:r>
              <a:rPr lang="cs-CZ" dirty="0"/>
              <a:t>  </a:t>
            </a:r>
            <a:r>
              <a:rPr lang="cs-CZ" b="1" dirty="0">
                <a:solidFill>
                  <a:srgbClr val="FF0000"/>
                </a:solidFill>
              </a:rPr>
              <a:t>-</a:t>
            </a:r>
            <a:r>
              <a:rPr lang="cs-CZ" b="1" dirty="0" err="1">
                <a:solidFill>
                  <a:srgbClr val="FF0000"/>
                </a:solidFill>
              </a:rPr>
              <a:t>gintī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nebo </a:t>
            </a:r>
            <a:r>
              <a:rPr lang="cs-CZ" b="1" dirty="0">
                <a:solidFill>
                  <a:srgbClr val="FF0000"/>
                </a:solidFill>
              </a:rPr>
              <a:t>–</a:t>
            </a:r>
            <a:r>
              <a:rPr lang="cs-CZ" b="1" dirty="0" err="1">
                <a:solidFill>
                  <a:srgbClr val="FF0000"/>
                </a:solidFill>
              </a:rPr>
              <a:t>gintā</a:t>
            </a:r>
            <a:endParaRPr lang="cs-CZ" b="1" dirty="0">
              <a:solidFill>
                <a:srgbClr val="FF0000"/>
              </a:solidFill>
            </a:endParaRPr>
          </a:p>
          <a:p>
            <a:pPr lvl="1"/>
            <a:endParaRPr lang="cs-CZ" b="1" dirty="0">
              <a:solidFill>
                <a:srgbClr val="FF0000"/>
              </a:solidFill>
            </a:endParaRPr>
          </a:p>
          <a:p>
            <a:pPr lvl="1"/>
            <a:endParaRPr lang="cs-CZ" b="1" dirty="0">
              <a:solidFill>
                <a:srgbClr val="FF0000"/>
              </a:solidFill>
            </a:endParaRPr>
          </a:p>
          <a:p>
            <a:pPr lvl="1"/>
            <a:endParaRPr lang="cs-CZ" b="1" dirty="0">
              <a:solidFill>
                <a:srgbClr val="FF0000"/>
              </a:solidFill>
            </a:endParaRPr>
          </a:p>
          <a:p>
            <a:pPr lvl="1"/>
            <a:endParaRPr lang="cs-CZ" b="1" dirty="0">
              <a:solidFill>
                <a:srgbClr val="FF0000"/>
              </a:solidFill>
            </a:endParaRPr>
          </a:p>
          <a:p>
            <a:pPr lvl="1"/>
            <a:r>
              <a:rPr lang="cs-CZ" b="1" dirty="0"/>
              <a:t>Desítky a jednotky se řadí</a:t>
            </a:r>
          </a:p>
          <a:p>
            <a:pPr marL="1371600" lvl="2" indent="-457200">
              <a:buFont typeface="+mj-lt"/>
              <a:buAutoNum type="alphaLcPeriod"/>
            </a:pPr>
            <a:r>
              <a:rPr lang="cs-CZ" b="1" dirty="0"/>
              <a:t>Sestupně bez spojky</a:t>
            </a:r>
          </a:p>
          <a:p>
            <a:pPr lvl="3"/>
            <a:r>
              <a:rPr lang="cs-CZ" dirty="0" err="1"/>
              <a:t>Vigint</a:t>
            </a:r>
            <a:r>
              <a:rPr lang="cs-CZ" dirty="0" err="1">
                <a:solidFill>
                  <a:schemeClr val="dk1"/>
                </a:solidFill>
              </a:rPr>
              <a:t>ī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ū</a:t>
            </a:r>
            <a:r>
              <a:rPr lang="cs-CZ" dirty="0" err="1"/>
              <a:t>nus</a:t>
            </a:r>
            <a:r>
              <a:rPr lang="cs-CZ" dirty="0"/>
              <a:t> („dvacet jedna“), </a:t>
            </a:r>
            <a:r>
              <a:rPr lang="cs-CZ" dirty="0" err="1"/>
              <a:t>oct</a:t>
            </a:r>
            <a:r>
              <a:rPr lang="cs-CZ" dirty="0" err="1">
                <a:solidFill>
                  <a:schemeClr val="dk1"/>
                </a:solidFill>
              </a:rPr>
              <a:t>ō</a:t>
            </a:r>
            <a:r>
              <a:rPr lang="cs-CZ" dirty="0" err="1"/>
              <a:t>gintā</a:t>
            </a:r>
            <a:r>
              <a:rPr lang="cs-CZ" dirty="0"/>
              <a:t> </a:t>
            </a:r>
            <a:r>
              <a:rPr lang="cs-CZ" dirty="0" err="1"/>
              <a:t>tr</a:t>
            </a:r>
            <a:r>
              <a:rPr lang="cs-CZ" dirty="0" err="1">
                <a:solidFill>
                  <a:schemeClr val="dk1"/>
                </a:solidFill>
              </a:rPr>
              <a:t>ē</a:t>
            </a:r>
            <a:r>
              <a:rPr lang="cs-CZ" dirty="0" err="1"/>
              <a:t>s</a:t>
            </a:r>
            <a:r>
              <a:rPr lang="cs-CZ" dirty="0"/>
              <a:t> („osmdesát tři“)</a:t>
            </a:r>
            <a:endParaRPr lang="cs-CZ" b="1" dirty="0"/>
          </a:p>
          <a:p>
            <a:pPr marL="1371600" lvl="2" indent="-457200">
              <a:buFont typeface="+mj-lt"/>
              <a:buAutoNum type="alphaLcPeriod"/>
            </a:pPr>
            <a:r>
              <a:rPr lang="cs-CZ" b="1" dirty="0"/>
              <a:t>Vzestupně se spojkou et</a:t>
            </a:r>
          </a:p>
          <a:p>
            <a:pPr lvl="3"/>
            <a:r>
              <a:rPr lang="cs-CZ" b="1" dirty="0"/>
              <a:t> </a:t>
            </a:r>
            <a:r>
              <a:rPr lang="cs-CZ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ū</a:t>
            </a:r>
            <a:r>
              <a:rPr lang="cs-CZ" dirty="0" err="1"/>
              <a:t>nus</a:t>
            </a:r>
            <a:r>
              <a:rPr lang="cs-CZ" dirty="0"/>
              <a:t> et </a:t>
            </a:r>
            <a:r>
              <a:rPr lang="cs-CZ" dirty="0" err="1"/>
              <a:t>vigint</a:t>
            </a:r>
            <a:r>
              <a:rPr lang="cs-CZ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ī</a:t>
            </a:r>
            <a:r>
              <a:rPr lang="cs-CZ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(„jeden a dvacet“), </a:t>
            </a:r>
            <a:r>
              <a:rPr lang="cs-CZ" dirty="0" err="1"/>
              <a:t>tr</a:t>
            </a:r>
            <a:r>
              <a:rPr lang="cs-CZ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ē</a:t>
            </a:r>
            <a:r>
              <a:rPr lang="cs-CZ" dirty="0" err="1"/>
              <a:t>s</a:t>
            </a:r>
            <a:r>
              <a:rPr lang="cs-CZ" dirty="0"/>
              <a:t> et </a:t>
            </a:r>
            <a:r>
              <a:rPr lang="cs-CZ" dirty="0" err="1"/>
              <a:t>oct</a:t>
            </a:r>
            <a:r>
              <a:rPr lang="cs-CZ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ō</a:t>
            </a:r>
            <a:r>
              <a:rPr lang="cs-CZ" dirty="0" err="1"/>
              <a:t>gintā</a:t>
            </a:r>
            <a:r>
              <a:rPr lang="cs-CZ" dirty="0"/>
              <a:t> („tři a osmdesát“)</a:t>
            </a:r>
          </a:p>
          <a:p>
            <a:pPr lvl="1"/>
            <a:r>
              <a:rPr lang="cs-CZ" dirty="0"/>
              <a:t>Desítky + čísla 8, 9 (tj. 18, 19, 28, 29, 38, 39 až 88, 89)</a:t>
            </a:r>
          </a:p>
          <a:p>
            <a:pPr lvl="2"/>
            <a:r>
              <a:rPr lang="cs-CZ" dirty="0"/>
              <a:t>„odečítají“ se od následující desítky </a:t>
            </a:r>
          </a:p>
          <a:p>
            <a:pPr lvl="3"/>
            <a:r>
              <a:rPr lang="cs-CZ" sz="1600" dirty="0"/>
              <a:t>X8 = </a:t>
            </a:r>
            <a:r>
              <a:rPr lang="cs-CZ" sz="1600" b="1" dirty="0" err="1"/>
              <a:t>duod</a:t>
            </a:r>
            <a:r>
              <a:rPr lang="cs-CZ" sz="1600" b="1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ē</a:t>
            </a:r>
            <a:r>
              <a:rPr lang="cs-CZ" sz="16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	  </a:t>
            </a:r>
            <a:r>
              <a:rPr lang="cs-CZ" sz="160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(28 – </a:t>
            </a:r>
            <a:r>
              <a:rPr lang="cs-CZ" sz="160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duodētrigint</a:t>
            </a:r>
            <a:r>
              <a:rPr lang="cs-CZ" sz="1600" dirty="0" err="1"/>
              <a:t>ā</a:t>
            </a:r>
            <a:r>
              <a:rPr lang="cs-CZ" sz="1600" dirty="0"/>
              <a:t>; 58 – </a:t>
            </a:r>
            <a:r>
              <a:rPr lang="cs-CZ" sz="160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duodē</a:t>
            </a:r>
            <a:r>
              <a:rPr lang="cs-CZ" sz="1600" dirty="0" err="1"/>
              <a:t>sexāgintā</a:t>
            </a:r>
            <a:r>
              <a:rPr lang="cs-CZ" sz="1600" dirty="0"/>
              <a:t>)</a:t>
            </a:r>
            <a:endParaRPr lang="cs-CZ" sz="1600" b="1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cs-CZ" sz="1600" dirty="0">
                <a:solidFill>
                  <a:schemeClr val="dk1"/>
                </a:solidFill>
              </a:rPr>
              <a:t>X9</a:t>
            </a:r>
            <a:r>
              <a:rPr lang="cs-CZ" sz="1600" b="1" dirty="0">
                <a:solidFill>
                  <a:schemeClr val="dk1"/>
                </a:solidFill>
              </a:rPr>
              <a:t> =  </a:t>
            </a:r>
            <a:r>
              <a:rPr lang="cs-CZ" sz="1600" b="1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ū</a:t>
            </a:r>
            <a:r>
              <a:rPr lang="cs-CZ" sz="1600" b="1" dirty="0" err="1"/>
              <a:t>nd</a:t>
            </a:r>
            <a:r>
              <a:rPr lang="cs-CZ" sz="1600" b="1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ē</a:t>
            </a:r>
            <a:r>
              <a:rPr lang="cs-CZ" sz="1600" b="1" dirty="0"/>
              <a:t>-	 </a:t>
            </a:r>
            <a:r>
              <a:rPr lang="cs-CZ" sz="1600" dirty="0"/>
              <a:t> (29 – </a:t>
            </a:r>
            <a:r>
              <a:rPr lang="cs-CZ" sz="160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ū</a:t>
            </a:r>
            <a:r>
              <a:rPr lang="cs-CZ" sz="1600" dirty="0" err="1"/>
              <a:t>ndētrigintā</a:t>
            </a:r>
            <a:r>
              <a:rPr lang="cs-CZ" sz="1600" dirty="0"/>
              <a:t>; 59 – </a:t>
            </a:r>
            <a:r>
              <a:rPr lang="cs-CZ" sz="160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ū</a:t>
            </a:r>
            <a:r>
              <a:rPr lang="cs-CZ" sz="1600" dirty="0" err="1"/>
              <a:t>ndēsexāgintā</a:t>
            </a:r>
            <a:r>
              <a:rPr lang="cs-CZ" sz="1600" dirty="0"/>
              <a:t>)</a:t>
            </a:r>
          </a:p>
          <a:p>
            <a:pPr lvl="1"/>
            <a:r>
              <a:rPr lang="cs-CZ" sz="2200" b="1" dirty="0">
                <a:solidFill>
                  <a:srgbClr val="FF0000"/>
                </a:solidFill>
              </a:rPr>
              <a:t>!98 a 99!</a:t>
            </a:r>
          </a:p>
          <a:p>
            <a:pPr lvl="2"/>
            <a:r>
              <a:rPr lang="cs-CZ" sz="1900" b="1" dirty="0"/>
              <a:t>Tvoří se jako normální číslovky nad deset:</a:t>
            </a:r>
          </a:p>
          <a:p>
            <a:pPr lvl="2"/>
            <a:r>
              <a:rPr lang="cs-CZ" sz="1900" b="1" dirty="0"/>
              <a:t>98 = </a:t>
            </a:r>
            <a:r>
              <a:rPr lang="cs-CZ" sz="19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nōn</a:t>
            </a:r>
            <a:r>
              <a:rPr lang="cs-CZ" sz="1900" dirty="0" err="1"/>
              <a:t>āgintā</a:t>
            </a:r>
            <a:r>
              <a:rPr lang="cs-CZ" sz="1900" dirty="0"/>
              <a:t> </a:t>
            </a:r>
            <a:r>
              <a:rPr lang="cs-CZ" sz="1900" dirty="0" err="1"/>
              <a:t>oct</a:t>
            </a:r>
            <a:r>
              <a:rPr lang="cs-CZ" sz="19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ō</a:t>
            </a:r>
            <a:endParaRPr lang="cs-CZ" sz="1900" dirty="0"/>
          </a:p>
          <a:p>
            <a:pPr lvl="2"/>
            <a:r>
              <a:rPr lang="cs-CZ" sz="1900" b="1" dirty="0"/>
              <a:t>99</a:t>
            </a:r>
            <a:r>
              <a:rPr lang="cs-CZ" sz="1900" dirty="0"/>
              <a:t> = </a:t>
            </a:r>
            <a:r>
              <a:rPr lang="cs-CZ" sz="1900" b="1" dirty="0"/>
              <a:t> </a:t>
            </a:r>
            <a:r>
              <a:rPr lang="cs-CZ" sz="19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nōn</a:t>
            </a:r>
            <a:r>
              <a:rPr lang="cs-CZ" sz="1900" dirty="0" err="1"/>
              <a:t>āgintā</a:t>
            </a:r>
            <a:r>
              <a:rPr lang="cs-CZ" sz="1900" dirty="0"/>
              <a:t>  novem</a:t>
            </a:r>
          </a:p>
          <a:p>
            <a:pPr lvl="2"/>
            <a:endParaRPr lang="cs-CZ" sz="1800" b="1" dirty="0"/>
          </a:p>
          <a:p>
            <a:pPr lvl="2"/>
            <a:endParaRPr lang="cs-CZ" dirty="0"/>
          </a:p>
          <a:p>
            <a:pPr marL="1371600" lvl="2" indent="-457200">
              <a:buFont typeface="+mj-lt"/>
              <a:buAutoNum type="alphaLcPeriod"/>
            </a:pPr>
            <a:endParaRPr lang="cs-CZ" b="1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A707B1C-9682-68F1-BB6B-703B3B282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57765"/>
              </p:ext>
            </p:extLst>
          </p:nvPr>
        </p:nvGraphicFramePr>
        <p:xfrm>
          <a:off x="556792" y="1944673"/>
          <a:ext cx="772885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23">
                  <a:extLst>
                    <a:ext uri="{9D8B030D-6E8A-4147-A177-3AD203B41FA5}">
                      <a16:colId xmlns:a16="http://schemas.microsoft.com/office/drawing/2014/main" val="4094667237"/>
                    </a:ext>
                  </a:extLst>
                </a:gridCol>
                <a:gridCol w="756232">
                  <a:extLst>
                    <a:ext uri="{9D8B030D-6E8A-4147-A177-3AD203B41FA5}">
                      <a16:colId xmlns:a16="http://schemas.microsoft.com/office/drawing/2014/main" val="2851326039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47302095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val="1920754307"/>
                    </a:ext>
                  </a:extLst>
                </a:gridCol>
                <a:gridCol w="867112">
                  <a:extLst>
                    <a:ext uri="{9D8B030D-6E8A-4147-A177-3AD203B41FA5}">
                      <a16:colId xmlns:a16="http://schemas.microsoft.com/office/drawing/2014/main" val="2492182102"/>
                    </a:ext>
                  </a:extLst>
                </a:gridCol>
                <a:gridCol w="1209305">
                  <a:extLst>
                    <a:ext uri="{9D8B030D-6E8A-4147-A177-3AD203B41FA5}">
                      <a16:colId xmlns:a16="http://schemas.microsoft.com/office/drawing/2014/main" val="62607021"/>
                    </a:ext>
                  </a:extLst>
                </a:gridCol>
                <a:gridCol w="966107">
                  <a:extLst>
                    <a:ext uri="{9D8B030D-6E8A-4147-A177-3AD203B41FA5}">
                      <a16:colId xmlns:a16="http://schemas.microsoft.com/office/drawing/2014/main" val="4054111114"/>
                    </a:ext>
                  </a:extLst>
                </a:gridCol>
                <a:gridCol w="966107">
                  <a:extLst>
                    <a:ext uri="{9D8B030D-6E8A-4147-A177-3AD203B41FA5}">
                      <a16:colId xmlns:a16="http://schemas.microsoft.com/office/drawing/2014/main" val="1064496586"/>
                    </a:ext>
                  </a:extLst>
                </a:gridCol>
              </a:tblGrid>
              <a:tr h="295456">
                <a:tc>
                  <a:txBody>
                    <a:bodyPr/>
                    <a:lstStyle/>
                    <a:p>
                      <a:r>
                        <a:rPr lang="cs-CZ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15626"/>
                  </a:ext>
                </a:extLst>
              </a:tr>
              <a:tr h="517048">
                <a:tc>
                  <a:txBody>
                    <a:bodyPr/>
                    <a:lstStyle/>
                    <a:p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vigintī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tr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r>
                        <a:rPr lang="cs-CZ" sz="1400" dirty="0" err="1"/>
                        <a:t>gintā</a:t>
                      </a:r>
                      <a:endParaRPr lang="cs-CZ" sz="1400" dirty="0"/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quadrāgintā</a:t>
                      </a:r>
                      <a:endParaRPr lang="cs-CZ" sz="1400" dirty="0"/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quīnquāgintā</a:t>
                      </a:r>
                      <a:endParaRPr lang="cs-CZ" sz="1400" dirty="0"/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sexāgintā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seuptuāgintā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oct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</a:t>
                      </a:r>
                      <a:r>
                        <a:rPr lang="cs-CZ" sz="1400" dirty="0" err="1"/>
                        <a:t>gintā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nōn</a:t>
                      </a:r>
                      <a:r>
                        <a:rPr lang="cs-CZ" sz="1400" dirty="0" err="1"/>
                        <a:t>āgintā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152286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D9909057-2BA4-737D-868E-7F0B228A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058" y="1064152"/>
            <a:ext cx="3068150" cy="42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5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7DBD6E-C5F1-EE4E-5AB3-6ACD4C4B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45" y="3429000"/>
            <a:ext cx="5167185" cy="1680519"/>
          </a:xfrm>
        </p:spPr>
        <p:txBody>
          <a:bodyPr>
            <a:normAutofit/>
          </a:bodyPr>
          <a:lstStyle/>
          <a:p>
            <a:r>
              <a:rPr lang="cs-CZ" sz="4000" dirty="0"/>
              <a:t>Základní číslovky ≥100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732F8-FDC9-5B3D-627D-2E466753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09454"/>
            <a:ext cx="5178960" cy="3221752"/>
          </a:xfrm>
        </p:spPr>
        <p:txBody>
          <a:bodyPr anchor="ctr">
            <a:normAutofit/>
          </a:bodyPr>
          <a:lstStyle/>
          <a:p>
            <a:r>
              <a:rPr lang="cs-CZ" sz="1600" b="1" i="1" dirty="0"/>
              <a:t>Stovky</a:t>
            </a:r>
          </a:p>
          <a:p>
            <a:pPr lvl="1"/>
            <a:r>
              <a:rPr lang="cs-CZ" sz="1600" b="1" dirty="0"/>
              <a:t>-</a:t>
            </a:r>
            <a:r>
              <a:rPr lang="cs-CZ" sz="1600" b="1" dirty="0" err="1"/>
              <a:t>centī</a:t>
            </a:r>
            <a:r>
              <a:rPr lang="cs-CZ" sz="1600" b="1" dirty="0"/>
              <a:t> </a:t>
            </a:r>
            <a:r>
              <a:rPr lang="cs-CZ" sz="1600" dirty="0"/>
              <a:t>nebo </a:t>
            </a:r>
            <a:r>
              <a:rPr lang="cs-CZ" sz="1600" b="1" dirty="0"/>
              <a:t>–</a:t>
            </a:r>
            <a:r>
              <a:rPr lang="cs-CZ" sz="1600" b="1" dirty="0" err="1"/>
              <a:t>gentī</a:t>
            </a:r>
            <a:endParaRPr lang="cs-CZ" sz="1600" dirty="0"/>
          </a:p>
          <a:p>
            <a:pPr lvl="1"/>
            <a:r>
              <a:rPr lang="cs-CZ" sz="1600" dirty="0"/>
              <a:t>347 = </a:t>
            </a:r>
            <a:r>
              <a:rPr lang="cs-CZ" sz="1600" b="0" i="0" kern="1200" dirty="0" err="1">
                <a:effectLst/>
                <a:latin typeface="+mn-lt"/>
                <a:ea typeface="+mn-ea"/>
                <a:cs typeface="+mn-cs"/>
              </a:rPr>
              <a:t>trecentī</a:t>
            </a:r>
            <a:r>
              <a:rPr lang="cs-CZ" sz="1600" b="0" i="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600" dirty="0" err="1"/>
              <a:t>quadrāgintā</a:t>
            </a:r>
            <a:r>
              <a:rPr lang="cs-CZ" sz="1600" dirty="0"/>
              <a:t> septem; 159 = </a:t>
            </a:r>
            <a:r>
              <a:rPr lang="cs-CZ" sz="1600" dirty="0" err="1"/>
              <a:t>centum</a:t>
            </a:r>
            <a:r>
              <a:rPr lang="cs-CZ" sz="1600" dirty="0"/>
              <a:t> </a:t>
            </a:r>
            <a:r>
              <a:rPr lang="cs-CZ" sz="1600" i="0" kern="1200" dirty="0" err="1">
                <a:effectLst/>
                <a:latin typeface="+mn-lt"/>
                <a:ea typeface="+mn-ea"/>
                <a:cs typeface="+mn-cs"/>
              </a:rPr>
              <a:t>ū</a:t>
            </a:r>
            <a:r>
              <a:rPr lang="cs-CZ" sz="1600" dirty="0" err="1"/>
              <a:t>ndēsexāgintā</a:t>
            </a:r>
            <a:r>
              <a:rPr lang="cs-CZ" sz="1600" dirty="0"/>
              <a:t> </a:t>
            </a:r>
          </a:p>
          <a:p>
            <a:r>
              <a:rPr lang="cs-CZ" sz="1600" b="1" i="1" dirty="0"/>
              <a:t>Tisíce</a:t>
            </a:r>
          </a:p>
          <a:p>
            <a:pPr lvl="1"/>
            <a:r>
              <a:rPr lang="cs-CZ" sz="1600" b="0" i="0" kern="1200" dirty="0" err="1">
                <a:effectLst/>
                <a:latin typeface="+mn-lt"/>
                <a:ea typeface="+mn-ea"/>
                <a:cs typeface="+mn-cs"/>
              </a:rPr>
              <a:t>mī</a:t>
            </a:r>
            <a:r>
              <a:rPr lang="cs-CZ" sz="1600" b="1" i="0" kern="1200" dirty="0" err="1">
                <a:effectLst/>
                <a:latin typeface="+mn-lt"/>
                <a:ea typeface="+mn-ea"/>
                <a:cs typeface="+mn-cs"/>
              </a:rPr>
              <a:t>ll</a:t>
            </a:r>
            <a:r>
              <a:rPr lang="cs-CZ" sz="1600" b="0" i="0" kern="1200" dirty="0" err="1">
                <a:effectLst/>
                <a:latin typeface="+mn-lt"/>
                <a:ea typeface="+mn-ea"/>
                <a:cs typeface="+mn-cs"/>
              </a:rPr>
              <a:t>e</a:t>
            </a:r>
            <a:r>
              <a:rPr lang="cs-CZ" sz="1600" b="0" i="0" kern="1200" dirty="0">
                <a:effectLst/>
                <a:latin typeface="+mn-lt"/>
                <a:ea typeface="+mn-ea"/>
                <a:cs typeface="+mn-cs"/>
              </a:rPr>
              <a:t> = 1000</a:t>
            </a:r>
          </a:p>
          <a:p>
            <a:pPr lvl="1"/>
            <a:r>
              <a:rPr lang="cs-CZ" sz="1600" dirty="0"/>
              <a:t>duo </a:t>
            </a:r>
            <a:r>
              <a:rPr lang="cs-CZ" sz="1600" b="0" i="0" kern="1200" dirty="0" err="1">
                <a:effectLst/>
                <a:latin typeface="+mn-lt"/>
                <a:ea typeface="+mn-ea"/>
                <a:cs typeface="+mn-cs"/>
              </a:rPr>
              <a:t>mī</a:t>
            </a:r>
            <a:r>
              <a:rPr lang="cs-CZ" sz="1600" b="1" i="0" kern="1200" dirty="0" err="1">
                <a:effectLst/>
                <a:latin typeface="+mn-lt"/>
                <a:ea typeface="+mn-ea"/>
                <a:cs typeface="+mn-cs"/>
              </a:rPr>
              <a:t>l</a:t>
            </a:r>
            <a:r>
              <a:rPr lang="cs-CZ" sz="1600" b="0" i="0" kern="1200" dirty="0" err="1">
                <a:effectLst/>
                <a:latin typeface="+mn-lt"/>
                <a:ea typeface="+mn-ea"/>
                <a:cs typeface="+mn-cs"/>
              </a:rPr>
              <a:t>ia</a:t>
            </a:r>
            <a:r>
              <a:rPr lang="cs-CZ" sz="1600" b="0" i="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600" dirty="0"/>
              <a:t>= 2000</a:t>
            </a:r>
          </a:p>
          <a:p>
            <a:pPr lvl="1"/>
            <a:r>
              <a:rPr lang="cs-CZ" sz="1600" dirty="0" err="1"/>
              <a:t>centum</a:t>
            </a:r>
            <a:r>
              <a:rPr lang="cs-CZ" sz="1600" dirty="0"/>
              <a:t> </a:t>
            </a:r>
            <a:r>
              <a:rPr lang="cs-CZ" sz="1600" b="0" i="0" kern="1200" dirty="0" err="1">
                <a:effectLst/>
                <a:latin typeface="+mn-lt"/>
                <a:ea typeface="+mn-ea"/>
                <a:cs typeface="+mn-cs"/>
              </a:rPr>
              <a:t>mī</a:t>
            </a:r>
            <a:r>
              <a:rPr lang="cs-CZ" sz="1600" b="1" i="0" kern="1200" dirty="0" err="1">
                <a:effectLst/>
                <a:latin typeface="+mn-lt"/>
                <a:ea typeface="+mn-ea"/>
                <a:cs typeface="+mn-cs"/>
              </a:rPr>
              <a:t>l</a:t>
            </a:r>
            <a:r>
              <a:rPr lang="cs-CZ" sz="1600" b="0" i="0" kern="1200" dirty="0" err="1">
                <a:effectLst/>
                <a:latin typeface="+mn-lt"/>
                <a:ea typeface="+mn-ea"/>
                <a:cs typeface="+mn-cs"/>
              </a:rPr>
              <a:t>ia</a:t>
            </a:r>
            <a:r>
              <a:rPr lang="cs-CZ" sz="1600" b="0" i="0" kern="1200" dirty="0">
                <a:effectLst/>
                <a:latin typeface="+mn-lt"/>
                <a:ea typeface="+mn-ea"/>
                <a:cs typeface="+mn-cs"/>
              </a:rPr>
              <a:t> = 100 000</a:t>
            </a:r>
            <a:endParaRPr lang="cs-CZ" sz="1600" i="1" dirty="0"/>
          </a:p>
          <a:p>
            <a:endParaRPr lang="cs-CZ" sz="500" dirty="0"/>
          </a:p>
        </p:txBody>
      </p:sp>
      <p:pic>
        <p:nvPicPr>
          <p:cNvPr id="6" name="Obrázek 5" descr="Obsah obrázku text, Lidská tvář, žena, snímek obrazovky&#10;&#10;Popis byl vytvořen automaticky">
            <a:extLst>
              <a:ext uri="{FF2B5EF4-FFF2-40B4-BE49-F238E27FC236}">
                <a16:creationId xmlns:a16="http://schemas.microsoft.com/office/drawing/2014/main" id="{6603F466-A473-CD93-718F-32BA19E4E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6" y="224774"/>
            <a:ext cx="5167185" cy="3371588"/>
          </a:xfrm>
          <a:prstGeom prst="rect">
            <a:avLst/>
          </a:prstGeom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75086B3-8C14-1A9E-D3A0-A429B963A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858713"/>
              </p:ext>
            </p:extLst>
          </p:nvPr>
        </p:nvGraphicFramePr>
        <p:xfrm>
          <a:off x="1352939" y="4954555"/>
          <a:ext cx="9666514" cy="12782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2149">
                  <a:extLst>
                    <a:ext uri="{9D8B030D-6E8A-4147-A177-3AD203B41FA5}">
                      <a16:colId xmlns:a16="http://schemas.microsoft.com/office/drawing/2014/main" val="1441131899"/>
                    </a:ext>
                  </a:extLst>
                </a:gridCol>
                <a:gridCol w="895885">
                  <a:extLst>
                    <a:ext uri="{9D8B030D-6E8A-4147-A177-3AD203B41FA5}">
                      <a16:colId xmlns:a16="http://schemas.microsoft.com/office/drawing/2014/main" val="4094667237"/>
                    </a:ext>
                  </a:extLst>
                </a:gridCol>
                <a:gridCol w="1168887">
                  <a:extLst>
                    <a:ext uri="{9D8B030D-6E8A-4147-A177-3AD203B41FA5}">
                      <a16:colId xmlns:a16="http://schemas.microsoft.com/office/drawing/2014/main" val="2851326039"/>
                    </a:ext>
                  </a:extLst>
                </a:gridCol>
                <a:gridCol w="1260330">
                  <a:extLst>
                    <a:ext uri="{9D8B030D-6E8A-4147-A177-3AD203B41FA5}">
                      <a16:colId xmlns:a16="http://schemas.microsoft.com/office/drawing/2014/main" val="247302095"/>
                    </a:ext>
                  </a:extLst>
                </a:gridCol>
                <a:gridCol w="1302740">
                  <a:extLst>
                    <a:ext uri="{9D8B030D-6E8A-4147-A177-3AD203B41FA5}">
                      <a16:colId xmlns:a16="http://schemas.microsoft.com/office/drawing/2014/main" val="1920754307"/>
                    </a:ext>
                  </a:extLst>
                </a:gridCol>
                <a:gridCol w="975397">
                  <a:extLst>
                    <a:ext uri="{9D8B030D-6E8A-4147-A177-3AD203B41FA5}">
                      <a16:colId xmlns:a16="http://schemas.microsoft.com/office/drawing/2014/main" val="2492182102"/>
                    </a:ext>
                  </a:extLst>
                </a:gridCol>
                <a:gridCol w="1152983">
                  <a:extLst>
                    <a:ext uri="{9D8B030D-6E8A-4147-A177-3AD203B41FA5}">
                      <a16:colId xmlns:a16="http://schemas.microsoft.com/office/drawing/2014/main" val="62607021"/>
                    </a:ext>
                  </a:extLst>
                </a:gridCol>
                <a:gridCol w="1064192">
                  <a:extLst>
                    <a:ext uri="{9D8B030D-6E8A-4147-A177-3AD203B41FA5}">
                      <a16:colId xmlns:a16="http://schemas.microsoft.com/office/drawing/2014/main" val="4054111114"/>
                    </a:ext>
                  </a:extLst>
                </a:gridCol>
                <a:gridCol w="993951">
                  <a:extLst>
                    <a:ext uri="{9D8B030D-6E8A-4147-A177-3AD203B41FA5}">
                      <a16:colId xmlns:a16="http://schemas.microsoft.com/office/drawing/2014/main" val="1064496586"/>
                    </a:ext>
                  </a:extLst>
                </a:gridCol>
              </a:tblGrid>
              <a:tr h="509240"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200</a:t>
                      </a: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400</a:t>
                      </a: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500</a:t>
                      </a: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600</a:t>
                      </a: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700</a:t>
                      </a: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800</a:t>
                      </a: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900</a:t>
                      </a:r>
                    </a:p>
                  </a:txBody>
                  <a:tcPr marL="81609" marR="40805" marT="40805" marB="40805"/>
                </a:tc>
                <a:extLst>
                  <a:ext uri="{0D108BD9-81ED-4DB2-BD59-A6C34878D82A}">
                    <a16:rowId xmlns:a16="http://schemas.microsoft.com/office/drawing/2014/main" val="627815626"/>
                  </a:ext>
                </a:extLst>
              </a:tr>
              <a:tr h="769054">
                <a:tc>
                  <a:txBody>
                    <a:bodyPr/>
                    <a:lstStyle/>
                    <a:p>
                      <a:r>
                        <a:rPr lang="cs-CZ" sz="14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centum</a:t>
                      </a:r>
                      <a:endParaRPr lang="cs-CZ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ducentī</a:t>
                      </a:r>
                      <a:r>
                        <a:rPr lang="cs-CZ" sz="1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cs-CZ" sz="1400" b="1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ae</a:t>
                      </a:r>
                      <a:r>
                        <a:rPr lang="cs-CZ" sz="1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a</a:t>
                      </a:r>
                      <a:endParaRPr lang="cs-CZ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trecentī</a:t>
                      </a:r>
                      <a:r>
                        <a:rPr lang="cs-CZ" sz="1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cs-CZ" sz="1400" b="1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ae</a:t>
                      </a:r>
                      <a:r>
                        <a:rPr lang="cs-CZ" sz="1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a</a:t>
                      </a:r>
                      <a:endParaRPr lang="cs-CZ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quadr</a:t>
                      </a:r>
                      <a:r>
                        <a:rPr lang="cs-CZ" sz="14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ingentī</a:t>
                      </a:r>
                      <a:r>
                        <a:rPr lang="cs-CZ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cs-CZ" sz="14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ae</a:t>
                      </a:r>
                      <a:r>
                        <a:rPr lang="cs-CZ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a</a:t>
                      </a:r>
                      <a:endParaRPr lang="cs-CZ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quīn</a:t>
                      </a:r>
                      <a:r>
                        <a:rPr lang="cs-CZ" sz="14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gentī</a:t>
                      </a:r>
                      <a:r>
                        <a:rPr lang="cs-CZ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cs-CZ" sz="14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ae</a:t>
                      </a:r>
                      <a:r>
                        <a:rPr lang="cs-CZ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a</a:t>
                      </a:r>
                      <a:endParaRPr lang="cs-CZ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sescentī</a:t>
                      </a:r>
                      <a:r>
                        <a:rPr lang="cs-CZ" sz="1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cs-CZ" sz="1400" b="1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ae</a:t>
                      </a:r>
                      <a:r>
                        <a:rPr lang="cs-CZ" sz="1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a</a:t>
                      </a:r>
                      <a:endParaRPr lang="cs-CZ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</a:t>
                      </a:r>
                      <a:r>
                        <a:rPr lang="cs-CZ" sz="1400" b="1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ptingentī</a:t>
                      </a:r>
                      <a:r>
                        <a:rPr lang="cs-CZ" sz="1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cs-CZ" sz="1400" b="1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ae</a:t>
                      </a:r>
                      <a:r>
                        <a:rPr lang="cs-CZ" sz="1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a</a:t>
                      </a:r>
                      <a:endParaRPr lang="cs-CZ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octingentī</a:t>
                      </a:r>
                      <a:r>
                        <a:rPr lang="cs-CZ" sz="1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cs-CZ" sz="1400" b="1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ae</a:t>
                      </a:r>
                      <a:r>
                        <a:rPr lang="cs-CZ" sz="1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a</a:t>
                      </a:r>
                      <a:endParaRPr lang="cs-CZ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1609" marR="40805" marT="40805" marB="40805"/>
                </a:tc>
                <a:tc>
                  <a:txBody>
                    <a:bodyPr/>
                    <a:lstStyle/>
                    <a:p>
                      <a:r>
                        <a:rPr lang="cs-CZ" sz="14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nōngentī</a:t>
                      </a:r>
                      <a:r>
                        <a:rPr lang="cs-CZ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cs-CZ" sz="14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ae</a:t>
                      </a:r>
                      <a:r>
                        <a:rPr lang="cs-CZ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a</a:t>
                      </a:r>
                      <a:endParaRPr lang="cs-CZ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1609" marR="40805" marT="40805" marB="40805"/>
                </a:tc>
                <a:extLst>
                  <a:ext uri="{0D108BD9-81ED-4DB2-BD59-A6C34878D82A}">
                    <a16:rowId xmlns:a16="http://schemas.microsoft.com/office/drawing/2014/main" val="55615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85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5DC6C-0B95-5DC1-521E-7A63F824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269"/>
            <a:ext cx="10515600" cy="1325563"/>
          </a:xfrm>
        </p:spPr>
        <p:txBody>
          <a:bodyPr/>
          <a:lstStyle/>
          <a:p>
            <a:r>
              <a:rPr lang="cs-CZ" dirty="0"/>
              <a:t>Skloňování číslovek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FE24121-9A9C-13DE-3007-42CDB7EF0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046804"/>
              </p:ext>
            </p:extLst>
          </p:nvPr>
        </p:nvGraphicFramePr>
        <p:xfrm>
          <a:off x="838200" y="1755036"/>
          <a:ext cx="4488402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100">
                  <a:extLst>
                    <a:ext uri="{9D8B030D-6E8A-4147-A177-3AD203B41FA5}">
                      <a16:colId xmlns:a16="http://schemas.microsoft.com/office/drawing/2014/main" val="2228621048"/>
                    </a:ext>
                  </a:extLst>
                </a:gridCol>
                <a:gridCol w="1178806">
                  <a:extLst>
                    <a:ext uri="{9D8B030D-6E8A-4147-A177-3AD203B41FA5}">
                      <a16:colId xmlns:a16="http://schemas.microsoft.com/office/drawing/2014/main" val="3417451267"/>
                    </a:ext>
                  </a:extLst>
                </a:gridCol>
                <a:gridCol w="1052003">
                  <a:extLst>
                    <a:ext uri="{9D8B030D-6E8A-4147-A177-3AD203B41FA5}">
                      <a16:colId xmlns:a16="http://schemas.microsoft.com/office/drawing/2014/main" val="2585850004"/>
                    </a:ext>
                  </a:extLst>
                </a:gridCol>
                <a:gridCol w="1135493">
                  <a:extLst>
                    <a:ext uri="{9D8B030D-6E8A-4147-A177-3AD203B41FA5}">
                      <a16:colId xmlns:a16="http://schemas.microsoft.com/office/drawing/2014/main" val="4279552495"/>
                    </a:ext>
                  </a:extLst>
                </a:gridCol>
              </a:tblGrid>
              <a:tr h="317188">
                <a:tc>
                  <a:txBody>
                    <a:bodyPr/>
                    <a:lstStyle/>
                    <a:p>
                      <a:r>
                        <a:rPr lang="cs-CZ" sz="16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m. (jeden)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f. (jedna)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n. (jedno)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672810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cs-CZ" sz="1600" dirty="0" err="1"/>
                        <a:t>Sg</a:t>
                      </a:r>
                      <a:r>
                        <a:rPr lang="cs-CZ" sz="1600" dirty="0"/>
                        <a:t>. </a:t>
                      </a:r>
                      <a:r>
                        <a:rPr lang="cs-CZ" sz="1600" dirty="0" err="1"/>
                        <a:t>Nom</a:t>
                      </a:r>
                      <a:r>
                        <a:rPr lang="cs-CZ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nus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num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0283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cs-CZ" sz="16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nius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nius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nius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22418"/>
                  </a:ext>
                </a:extLst>
              </a:tr>
              <a:tr h="317188">
                <a:tc>
                  <a:txBody>
                    <a:bodyPr/>
                    <a:lstStyle/>
                    <a:p>
                      <a:r>
                        <a:rPr lang="cs-CZ" sz="1600" dirty="0"/>
                        <a:t>Dat.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</a:t>
                      </a: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</a:t>
                      </a: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</a:t>
                      </a: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07451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cs-CZ" sz="1600" dirty="0" err="1"/>
                        <a:t>Ak</a:t>
                      </a:r>
                      <a:r>
                        <a:rPr lang="cs-CZ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num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nam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num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043404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cs-CZ" sz="1600" dirty="0" err="1"/>
                        <a:t>Abl</a:t>
                      </a:r>
                      <a:r>
                        <a:rPr lang="cs-CZ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</a:t>
                      </a:r>
                      <a:r>
                        <a:rPr lang="cs-CZ" sz="1600" dirty="0" err="1">
                          <a:solidFill>
                            <a:schemeClr val="dk1"/>
                          </a:solidFill>
                        </a:rPr>
                        <a:t>ō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nā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cs-CZ" sz="1600" dirty="0" err="1"/>
                        <a:t>n</a:t>
                      </a:r>
                      <a:r>
                        <a:rPr lang="cs-CZ" sz="1600" dirty="0" err="1">
                          <a:solidFill>
                            <a:schemeClr val="dk1"/>
                          </a:solidFill>
                        </a:rPr>
                        <a:t>ō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2401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AC88292-5899-4FC0-5829-753B6BCAD6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0205"/>
              </p:ext>
            </p:extLst>
          </p:nvPr>
        </p:nvGraphicFramePr>
        <p:xfrm>
          <a:off x="838200" y="4097124"/>
          <a:ext cx="4403326" cy="2013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0831">
                  <a:extLst>
                    <a:ext uri="{9D8B030D-6E8A-4147-A177-3AD203B41FA5}">
                      <a16:colId xmlns:a16="http://schemas.microsoft.com/office/drawing/2014/main" val="2228621048"/>
                    </a:ext>
                  </a:extLst>
                </a:gridCol>
                <a:gridCol w="1156462">
                  <a:extLst>
                    <a:ext uri="{9D8B030D-6E8A-4147-A177-3AD203B41FA5}">
                      <a16:colId xmlns:a16="http://schemas.microsoft.com/office/drawing/2014/main" val="3417451267"/>
                    </a:ext>
                  </a:extLst>
                </a:gridCol>
                <a:gridCol w="1032062">
                  <a:extLst>
                    <a:ext uri="{9D8B030D-6E8A-4147-A177-3AD203B41FA5}">
                      <a16:colId xmlns:a16="http://schemas.microsoft.com/office/drawing/2014/main" val="2585850004"/>
                    </a:ext>
                  </a:extLst>
                </a:gridCol>
                <a:gridCol w="1113971">
                  <a:extLst>
                    <a:ext uri="{9D8B030D-6E8A-4147-A177-3AD203B41FA5}">
                      <a16:colId xmlns:a16="http://schemas.microsoft.com/office/drawing/2014/main" val="4279552495"/>
                    </a:ext>
                  </a:extLst>
                </a:gridCol>
              </a:tblGrid>
              <a:tr h="334258">
                <a:tc>
                  <a:txBody>
                    <a:bodyPr/>
                    <a:lstStyle/>
                    <a:p>
                      <a:r>
                        <a:rPr lang="cs-CZ" sz="16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m. (dva)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f. (dvě)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n. (dvě)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672810"/>
                  </a:ext>
                </a:extLst>
              </a:tr>
              <a:tr h="335791">
                <a:tc>
                  <a:txBody>
                    <a:bodyPr/>
                    <a:lstStyle/>
                    <a:p>
                      <a:r>
                        <a:rPr lang="cs-CZ" sz="1600" dirty="0" err="1"/>
                        <a:t>Pl</a:t>
                      </a:r>
                      <a:r>
                        <a:rPr lang="cs-CZ" sz="1600" dirty="0"/>
                        <a:t>. </a:t>
                      </a:r>
                      <a:r>
                        <a:rPr lang="cs-CZ" sz="1600" dirty="0" err="1"/>
                        <a:t>Nom</a:t>
                      </a:r>
                      <a:r>
                        <a:rPr lang="cs-CZ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duo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0283"/>
                  </a:ext>
                </a:extLst>
              </a:tr>
              <a:tr h="335791">
                <a:tc>
                  <a:txBody>
                    <a:bodyPr/>
                    <a:lstStyle/>
                    <a:p>
                      <a:r>
                        <a:rPr lang="cs-CZ" sz="16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600" dirty="0" err="1">
                          <a:solidFill>
                            <a:schemeClr val="dk1"/>
                          </a:solidFill>
                        </a:rPr>
                        <a:t>ōrum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600" dirty="0" err="1"/>
                        <a:t>ā</a:t>
                      </a:r>
                      <a:r>
                        <a:rPr lang="cs-CZ" sz="1600" dirty="0" err="1">
                          <a:solidFill>
                            <a:schemeClr val="dk1"/>
                          </a:solidFill>
                        </a:rPr>
                        <a:t>rum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600" dirty="0" err="1">
                          <a:solidFill>
                            <a:schemeClr val="dk1"/>
                          </a:solidFill>
                        </a:rPr>
                        <a:t>ōrum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22418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r>
                        <a:rPr lang="cs-CZ" sz="1600" dirty="0"/>
                        <a:t>Dat.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600" dirty="0" err="1">
                          <a:solidFill>
                            <a:schemeClr val="dk1"/>
                          </a:solidFill>
                        </a:rPr>
                        <a:t>ōbus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600" dirty="0" err="1"/>
                        <a:t>ābus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600" dirty="0" err="1">
                          <a:solidFill>
                            <a:schemeClr val="dk1"/>
                          </a:solidFill>
                        </a:rPr>
                        <a:t>ōbus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07451"/>
                  </a:ext>
                </a:extLst>
              </a:tr>
              <a:tr h="335791">
                <a:tc>
                  <a:txBody>
                    <a:bodyPr/>
                    <a:lstStyle/>
                    <a:p>
                      <a:r>
                        <a:rPr lang="cs-CZ" sz="1600" dirty="0" err="1"/>
                        <a:t>Ak</a:t>
                      </a:r>
                      <a:r>
                        <a:rPr lang="cs-CZ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600" dirty="0" err="1">
                          <a:solidFill>
                            <a:schemeClr val="dk1"/>
                          </a:solidFill>
                        </a:rPr>
                        <a:t>ō</a:t>
                      </a:r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duo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600" dirty="0" err="1"/>
                        <a:t>ās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duo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043404"/>
                  </a:ext>
                </a:extLst>
              </a:tr>
              <a:tr h="335791">
                <a:tc>
                  <a:txBody>
                    <a:bodyPr/>
                    <a:lstStyle/>
                    <a:p>
                      <a:r>
                        <a:rPr lang="cs-CZ" sz="1600" dirty="0" err="1"/>
                        <a:t>Abl</a:t>
                      </a:r>
                      <a:r>
                        <a:rPr lang="cs-CZ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600" dirty="0" err="1">
                          <a:solidFill>
                            <a:schemeClr val="dk1"/>
                          </a:solidFill>
                        </a:rPr>
                        <a:t>ōbus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600" dirty="0" err="1"/>
                        <a:t>ābus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600" dirty="0" err="1">
                          <a:solidFill>
                            <a:schemeClr val="dk1"/>
                          </a:solidFill>
                        </a:rPr>
                        <a:t>ōbus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24012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6740F80-5869-ED52-6727-642A359C7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062218"/>
              </p:ext>
            </p:extLst>
          </p:nvPr>
        </p:nvGraphicFramePr>
        <p:xfrm>
          <a:off x="6138538" y="264268"/>
          <a:ext cx="4567933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983">
                  <a:extLst>
                    <a:ext uri="{9D8B030D-6E8A-4147-A177-3AD203B41FA5}">
                      <a16:colId xmlns:a16="http://schemas.microsoft.com/office/drawing/2014/main" val="2228621048"/>
                    </a:ext>
                  </a:extLst>
                </a:gridCol>
                <a:gridCol w="1199693">
                  <a:extLst>
                    <a:ext uri="{9D8B030D-6E8A-4147-A177-3AD203B41FA5}">
                      <a16:colId xmlns:a16="http://schemas.microsoft.com/office/drawing/2014/main" val="3417451267"/>
                    </a:ext>
                  </a:extLst>
                </a:gridCol>
                <a:gridCol w="1070644">
                  <a:extLst>
                    <a:ext uri="{9D8B030D-6E8A-4147-A177-3AD203B41FA5}">
                      <a16:colId xmlns:a16="http://schemas.microsoft.com/office/drawing/2014/main" val="2585850004"/>
                    </a:ext>
                  </a:extLst>
                </a:gridCol>
                <a:gridCol w="1155613">
                  <a:extLst>
                    <a:ext uri="{9D8B030D-6E8A-4147-A177-3AD203B41FA5}">
                      <a16:colId xmlns:a16="http://schemas.microsoft.com/office/drawing/2014/main" val="42795524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cs-CZ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6728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400" dirty="0" err="1"/>
                        <a:t>Pl</a:t>
                      </a:r>
                      <a:r>
                        <a:rPr lang="cs-CZ" sz="1400" dirty="0"/>
                        <a:t>. </a:t>
                      </a:r>
                      <a:r>
                        <a:rPr lang="cs-CZ" sz="1400" dirty="0" err="1"/>
                        <a:t>Nom</a:t>
                      </a:r>
                      <a:r>
                        <a:rPr lang="cs-CZ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tr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</a:t>
                      </a:r>
                      <a:r>
                        <a:rPr lang="cs-CZ" sz="1400" dirty="0" err="1"/>
                        <a:t>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tr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</a:t>
                      </a:r>
                      <a:r>
                        <a:rPr lang="cs-CZ" sz="1400" dirty="0" err="1"/>
                        <a:t>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028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trium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trium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trium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224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400" dirty="0"/>
                        <a:t>Dat.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tribus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tribus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tribus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0745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400" dirty="0" err="1"/>
                        <a:t>Ak</a:t>
                      </a:r>
                      <a:r>
                        <a:rPr lang="cs-CZ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tr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</a:t>
                      </a:r>
                      <a:r>
                        <a:rPr lang="cs-CZ" sz="1400" dirty="0" err="1"/>
                        <a:t>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tr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</a:t>
                      </a:r>
                      <a:r>
                        <a:rPr lang="cs-CZ" sz="1400" dirty="0" err="1"/>
                        <a:t>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0434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400" dirty="0" err="1"/>
                        <a:t>Abl</a:t>
                      </a:r>
                      <a:r>
                        <a:rPr lang="cs-CZ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tribus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tribus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tribus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24012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EAC3F4D-F57D-7C5E-29F3-691BC4826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28683"/>
              </p:ext>
            </p:extLst>
          </p:nvPr>
        </p:nvGraphicFramePr>
        <p:xfrm>
          <a:off x="6138538" y="2323433"/>
          <a:ext cx="4567932" cy="2023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982">
                  <a:extLst>
                    <a:ext uri="{9D8B030D-6E8A-4147-A177-3AD203B41FA5}">
                      <a16:colId xmlns:a16="http://schemas.microsoft.com/office/drawing/2014/main" val="2228621048"/>
                    </a:ext>
                  </a:extLst>
                </a:gridCol>
                <a:gridCol w="1199693">
                  <a:extLst>
                    <a:ext uri="{9D8B030D-6E8A-4147-A177-3AD203B41FA5}">
                      <a16:colId xmlns:a16="http://schemas.microsoft.com/office/drawing/2014/main" val="3417451267"/>
                    </a:ext>
                  </a:extLst>
                </a:gridCol>
                <a:gridCol w="1070643">
                  <a:extLst>
                    <a:ext uri="{9D8B030D-6E8A-4147-A177-3AD203B41FA5}">
                      <a16:colId xmlns:a16="http://schemas.microsoft.com/office/drawing/2014/main" val="2585850004"/>
                    </a:ext>
                  </a:extLst>
                </a:gridCol>
                <a:gridCol w="1155614">
                  <a:extLst>
                    <a:ext uri="{9D8B030D-6E8A-4147-A177-3AD203B41FA5}">
                      <a16:colId xmlns:a16="http://schemas.microsoft.com/office/drawing/2014/main" val="4279552495"/>
                    </a:ext>
                  </a:extLst>
                </a:gridCol>
              </a:tblGrid>
              <a:tr h="307641">
                <a:tc>
                  <a:txBody>
                    <a:bodyPr/>
                    <a:lstStyle/>
                    <a:p>
                      <a:r>
                        <a:rPr lang="cs-CZ" sz="1400" i="1" dirty="0"/>
                        <a:t>stovky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672810"/>
                  </a:ext>
                </a:extLst>
              </a:tr>
              <a:tr h="311735">
                <a:tc>
                  <a:txBody>
                    <a:bodyPr/>
                    <a:lstStyle/>
                    <a:p>
                      <a:r>
                        <a:rPr lang="cs-CZ" sz="1400" dirty="0" err="1"/>
                        <a:t>Pl</a:t>
                      </a:r>
                      <a:r>
                        <a:rPr lang="cs-CZ" sz="1400" dirty="0"/>
                        <a:t>. </a:t>
                      </a:r>
                      <a:r>
                        <a:rPr lang="cs-CZ" sz="1400" dirty="0" err="1"/>
                        <a:t>Nom</a:t>
                      </a:r>
                      <a:r>
                        <a:rPr lang="cs-CZ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ducent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ducentae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ducenta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0283"/>
                  </a:ext>
                </a:extLst>
              </a:tr>
              <a:tr h="475880">
                <a:tc>
                  <a:txBody>
                    <a:bodyPr/>
                    <a:lstStyle/>
                    <a:p>
                      <a:r>
                        <a:rPr lang="cs-CZ" sz="1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ducent</a:t>
                      </a:r>
                      <a:r>
                        <a:rPr lang="cs-CZ" sz="1400" dirty="0" err="1">
                          <a:solidFill>
                            <a:schemeClr val="dk1"/>
                          </a:solidFill>
                        </a:rPr>
                        <a:t>ōrum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ducent</a:t>
                      </a:r>
                      <a:r>
                        <a:rPr lang="cs-CZ" sz="1400" dirty="0" err="1"/>
                        <a:t>ā</a:t>
                      </a:r>
                      <a:r>
                        <a:rPr lang="cs-CZ" sz="1400" dirty="0" err="1">
                          <a:solidFill>
                            <a:schemeClr val="dk1"/>
                          </a:solidFill>
                        </a:rPr>
                        <a:t>rum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ducent</a:t>
                      </a:r>
                      <a:r>
                        <a:rPr lang="cs-CZ" sz="1400" dirty="0" err="1">
                          <a:solidFill>
                            <a:schemeClr val="dk1"/>
                          </a:solidFill>
                        </a:rPr>
                        <a:t>ōrum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22418"/>
                  </a:ext>
                </a:extLst>
              </a:tr>
              <a:tr h="292954">
                <a:tc>
                  <a:txBody>
                    <a:bodyPr/>
                    <a:lstStyle/>
                    <a:p>
                      <a:r>
                        <a:rPr lang="cs-CZ" sz="1400" dirty="0"/>
                        <a:t>Dat.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ducent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ducent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ducent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07451"/>
                  </a:ext>
                </a:extLst>
              </a:tr>
              <a:tr h="311735">
                <a:tc>
                  <a:txBody>
                    <a:bodyPr/>
                    <a:lstStyle/>
                    <a:p>
                      <a:r>
                        <a:rPr lang="cs-CZ" sz="1400" dirty="0" err="1"/>
                        <a:t>Ak</a:t>
                      </a:r>
                      <a:r>
                        <a:rPr lang="cs-CZ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ducent</a:t>
                      </a:r>
                      <a:r>
                        <a:rPr lang="cs-CZ" sz="1400" dirty="0" err="1">
                          <a:solidFill>
                            <a:schemeClr val="dk1"/>
                          </a:solidFill>
                        </a:rPr>
                        <a:t>ō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ducent</a:t>
                      </a:r>
                      <a:r>
                        <a:rPr lang="cs-CZ" sz="1400" dirty="0" err="1"/>
                        <a:t>ās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ducenta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043404"/>
                  </a:ext>
                </a:extLst>
              </a:tr>
              <a:tr h="311735">
                <a:tc>
                  <a:txBody>
                    <a:bodyPr/>
                    <a:lstStyle/>
                    <a:p>
                      <a:r>
                        <a:rPr lang="cs-CZ" sz="1400" dirty="0" err="1"/>
                        <a:t>Abl</a:t>
                      </a:r>
                      <a:r>
                        <a:rPr lang="cs-CZ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ducentīs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ducentīs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ducentīs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24012"/>
                  </a:ext>
                </a:extLst>
              </a:tr>
            </a:tbl>
          </a:graphicData>
        </a:graphic>
      </p:graphicFrame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0BBBB2B7-C5B4-88EB-3695-E14457256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10319"/>
              </p:ext>
            </p:extLst>
          </p:nvPr>
        </p:nvGraphicFramePr>
        <p:xfrm>
          <a:off x="6138539" y="4577324"/>
          <a:ext cx="4567932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209">
                  <a:extLst>
                    <a:ext uri="{9D8B030D-6E8A-4147-A177-3AD203B41FA5}">
                      <a16:colId xmlns:a16="http://schemas.microsoft.com/office/drawing/2014/main" val="2266357793"/>
                    </a:ext>
                  </a:extLst>
                </a:gridCol>
                <a:gridCol w="1553592">
                  <a:extLst>
                    <a:ext uri="{9D8B030D-6E8A-4147-A177-3AD203B41FA5}">
                      <a16:colId xmlns:a16="http://schemas.microsoft.com/office/drawing/2014/main" val="1023489972"/>
                    </a:ext>
                  </a:extLst>
                </a:gridCol>
                <a:gridCol w="2095131">
                  <a:extLst>
                    <a:ext uri="{9D8B030D-6E8A-4147-A177-3AD203B41FA5}">
                      <a16:colId xmlns:a16="http://schemas.microsoft.com/office/drawing/2014/main" val="581899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tisíce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89550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r>
                        <a:rPr lang="cs-CZ" sz="1400" dirty="0" err="1"/>
                        <a:t>Pl</a:t>
                      </a:r>
                      <a:r>
                        <a:rPr lang="cs-CZ" sz="1400" dirty="0"/>
                        <a:t>. </a:t>
                      </a:r>
                      <a:r>
                        <a:rPr lang="cs-CZ" sz="1400" dirty="0" err="1"/>
                        <a:t>nom</a:t>
                      </a:r>
                      <a:r>
                        <a:rPr lang="cs-CZ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duo 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mīlia</a:t>
                      </a:r>
                      <a:endParaRPr lang="cs-C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 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mīlia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66025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r>
                        <a:rPr lang="cs-CZ" sz="1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400" b="0" dirty="0" err="1">
                          <a:solidFill>
                            <a:schemeClr val="dk1"/>
                          </a:solidFill>
                        </a:rPr>
                        <a:t>ōrum</a:t>
                      </a:r>
                      <a:r>
                        <a:rPr lang="cs-CZ" sz="1400" b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mīlium</a:t>
                      </a:r>
                      <a:endParaRPr lang="cs-C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trium</a:t>
                      </a:r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mīlium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15063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r>
                        <a:rPr lang="cs-CZ" sz="1400" dirty="0"/>
                        <a:t>Dat.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400" b="0" dirty="0" err="1">
                          <a:solidFill>
                            <a:schemeClr val="dk1"/>
                          </a:solidFill>
                        </a:rPr>
                        <a:t>ōbus</a:t>
                      </a:r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mīlibus</a:t>
                      </a:r>
                      <a:endParaRPr lang="cs-C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tribus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mīlibus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35606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r>
                        <a:rPr lang="cs-CZ" sz="1400" dirty="0" err="1"/>
                        <a:t>Ak</a:t>
                      </a:r>
                      <a:r>
                        <a:rPr lang="cs-CZ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duo 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mīlia</a:t>
                      </a:r>
                      <a:endParaRPr lang="cs-C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 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mīlia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233780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r>
                        <a:rPr lang="cs-CZ" sz="1400" dirty="0" err="1"/>
                        <a:t>Abl</a:t>
                      </a:r>
                      <a:r>
                        <a:rPr lang="cs-CZ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cs-CZ" sz="1400" b="0" dirty="0" err="1">
                          <a:solidFill>
                            <a:schemeClr val="dk1"/>
                          </a:solidFill>
                        </a:rPr>
                        <a:t>ōbus</a:t>
                      </a:r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mīlibus</a:t>
                      </a:r>
                      <a:endParaRPr lang="cs-C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tribus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mīlibus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95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11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B9B1E-CABC-2893-7EB2-2FDBBA99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Spojení základních číslovek s počítaným předmětem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00A3611-3B29-4BDD-BE87-F971CA8A9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Číslovky fungují jako adjektivum</a:t>
            </a:r>
            <a:r>
              <a:rPr lang="cs-CZ" dirty="0"/>
              <a:t>, tj. shodují se v pádě, rodě a čísle s počítaným předmětem:</a:t>
            </a:r>
          </a:p>
          <a:p>
            <a:pPr lvl="1"/>
            <a:r>
              <a:rPr lang="cs-CZ" dirty="0"/>
              <a:t>Pozor – v češtině to platí pouze u číslovek 1-4, poté se počítaný předmět vyjadřuje genitivem: čtyři krávy/ pět krav</a:t>
            </a:r>
          </a:p>
          <a:p>
            <a:pPr lvl="2"/>
            <a:r>
              <a:rPr lang="cs-CZ" dirty="0" err="1"/>
              <a:t>Duae</a:t>
            </a:r>
            <a:r>
              <a:rPr lang="cs-CZ" dirty="0"/>
              <a:t> </a:t>
            </a:r>
            <a:r>
              <a:rPr lang="cs-CZ" dirty="0" err="1"/>
              <a:t>feminae</a:t>
            </a:r>
            <a:r>
              <a:rPr lang="cs-CZ" dirty="0"/>
              <a:t> = dvě ženy</a:t>
            </a:r>
          </a:p>
          <a:p>
            <a:pPr lvl="2"/>
            <a:r>
              <a:rPr lang="cs-CZ" dirty="0" err="1"/>
              <a:t>Quinque</a:t>
            </a:r>
            <a:r>
              <a:rPr lang="cs-CZ" dirty="0"/>
              <a:t> </a:t>
            </a:r>
            <a:r>
              <a:rPr lang="cs-CZ" dirty="0" err="1"/>
              <a:t>arbor</a:t>
            </a:r>
            <a:r>
              <a:rPr lang="cs-CZ" b="1" dirty="0" err="1"/>
              <a:t>es</a:t>
            </a:r>
            <a:r>
              <a:rPr lang="cs-CZ" dirty="0"/>
              <a:t> = pět strom</a:t>
            </a:r>
            <a:r>
              <a:rPr lang="cs-CZ" b="1" dirty="0"/>
              <a:t>ů</a:t>
            </a:r>
          </a:p>
          <a:p>
            <a:pPr lvl="2"/>
            <a:r>
              <a:rPr lang="cs-CZ" dirty="0" err="1"/>
              <a:t>Centum</a:t>
            </a:r>
            <a:r>
              <a:rPr lang="cs-CZ" dirty="0"/>
              <a:t> </a:t>
            </a:r>
            <a:r>
              <a:rPr lang="cs-CZ" dirty="0" err="1"/>
              <a:t>milit</a:t>
            </a:r>
            <a:r>
              <a:rPr lang="cs-CZ" b="1" dirty="0" err="1"/>
              <a:t>es</a:t>
            </a:r>
            <a:r>
              <a:rPr lang="cs-CZ" dirty="0"/>
              <a:t> = sto voják</a:t>
            </a:r>
            <a:r>
              <a:rPr lang="cs-CZ" b="1" dirty="0"/>
              <a:t>ů</a:t>
            </a:r>
          </a:p>
          <a:p>
            <a:r>
              <a:rPr lang="cs-CZ" b="1" dirty="0"/>
              <a:t>Výjimka: </a:t>
            </a:r>
            <a:r>
              <a:rPr lang="cs-CZ" sz="2800" b="0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mī</a:t>
            </a:r>
            <a:r>
              <a:rPr lang="cs-CZ" b="0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lia</a:t>
            </a:r>
            <a:r>
              <a:rPr lang="cs-CZ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b="0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pl</a:t>
            </a:r>
            <a:r>
              <a:rPr lang="cs-CZ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/>
            <a:r>
              <a:rPr lang="cs-CZ" dirty="0"/>
              <a:t>Počítaný předmět v genitivu:</a:t>
            </a:r>
          </a:p>
          <a:p>
            <a:pPr lvl="2"/>
            <a:r>
              <a:rPr lang="cs-CZ" dirty="0" err="1"/>
              <a:t>Decies</a:t>
            </a:r>
            <a:r>
              <a:rPr lang="cs-CZ" dirty="0"/>
              <a:t> </a:t>
            </a:r>
            <a:r>
              <a:rPr lang="cs-CZ" dirty="0" err="1"/>
              <a:t>centena</a:t>
            </a:r>
            <a:r>
              <a:rPr lang="cs-CZ" dirty="0"/>
              <a:t> </a:t>
            </a:r>
            <a:r>
              <a:rPr lang="cs-CZ" dirty="0" err="1"/>
              <a:t>mīlia</a:t>
            </a:r>
            <a:r>
              <a:rPr lang="cs-CZ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rerum</a:t>
            </a:r>
            <a:r>
              <a:rPr lang="cs-CZ" dirty="0"/>
              <a:t> = milion věcí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45E7BC2-ABD2-9C42-5D4E-8EA48E9D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429000"/>
            <a:ext cx="4876800" cy="3114660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B1E0940-5A34-CEB7-701F-563E90E20DC5}"/>
              </a:ext>
            </a:extLst>
          </p:cNvPr>
          <p:cNvCxnSpPr/>
          <p:nvPr/>
        </p:nvCxnSpPr>
        <p:spPr>
          <a:xfrm>
            <a:off x="6372808" y="5486400"/>
            <a:ext cx="3601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751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Širokoúhlá obrazovka</PresentationFormat>
  <Paragraphs>290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Fairwater Script Light</vt:lpstr>
      <vt:lpstr>Chiller</vt:lpstr>
      <vt:lpstr>Speak Pro Light</vt:lpstr>
      <vt:lpstr>Motiv Office</vt:lpstr>
      <vt:lpstr>Latinské číslovky</vt:lpstr>
      <vt:lpstr>Organizační pokyny</vt:lpstr>
      <vt:lpstr>Číslovky (20. lekce)</vt:lpstr>
      <vt:lpstr>Základní číslovky 11-19</vt:lpstr>
      <vt:lpstr>Základní číslovky 20-99</vt:lpstr>
      <vt:lpstr>Základní číslovky ≥100</vt:lpstr>
      <vt:lpstr>Skloňování číslovek</vt:lpstr>
      <vt:lpstr>Spojení základních číslovek s počítaným předmětem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Latinské číslovky</dc:title>
  <dc:creator>Zuzana Čermáková Lukšová</dc:creator>
  <cp:lastModifiedBy>Zuzana Čermáková Lukšová</cp:lastModifiedBy>
  <cp:revision>5</cp:revision>
  <dcterms:created xsi:type="dcterms:W3CDTF">2024-09-25T07:06:33Z</dcterms:created>
  <dcterms:modified xsi:type="dcterms:W3CDTF">2024-09-25T10:16:14Z</dcterms:modified>
</cp:coreProperties>
</file>