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94" r:id="rId8"/>
    <p:sldId id="271" r:id="rId9"/>
    <p:sldId id="269" r:id="rId10"/>
    <p:sldId id="270" r:id="rId11"/>
    <p:sldId id="260" r:id="rId12"/>
    <p:sldId id="261" r:id="rId13"/>
    <p:sldId id="281" r:id="rId14"/>
    <p:sldId id="282" r:id="rId15"/>
    <p:sldId id="277" r:id="rId16"/>
    <p:sldId id="278" r:id="rId17"/>
    <p:sldId id="279" r:id="rId18"/>
    <p:sldId id="284" r:id="rId19"/>
    <p:sldId id="285" r:id="rId20"/>
    <p:sldId id="288" r:id="rId21"/>
    <p:sldId id="286" r:id="rId22"/>
    <p:sldId id="287" r:id="rId23"/>
    <p:sldId id="296" r:id="rId24"/>
    <p:sldId id="290" r:id="rId25"/>
    <p:sldId id="274" r:id="rId26"/>
    <p:sldId id="291" r:id="rId27"/>
    <p:sldId id="283" r:id="rId28"/>
    <p:sldId id="275" r:id="rId29"/>
    <p:sldId id="298" r:id="rId30"/>
    <p:sldId id="299" r:id="rId31"/>
    <p:sldId id="289" r:id="rId32"/>
    <p:sldId id="292" r:id="rId33"/>
    <p:sldId id="293" r:id="rId34"/>
    <p:sldId id="300" r:id="rId35"/>
    <p:sldId id="263" r:id="rId36"/>
    <p:sldId id="264" r:id="rId3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C72572-D2C9-4A3E-AEBC-3A4D27779893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25144"/>
            <a:ext cx="8371656" cy="1350642"/>
          </a:xfrm>
        </p:spPr>
        <p:txBody>
          <a:bodyPr/>
          <a:lstStyle/>
          <a:p>
            <a:pPr algn="ctr"/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3573016"/>
            <a:ext cx="8458200" cy="1368152"/>
          </a:xfrm>
        </p:spPr>
        <p:txBody>
          <a:bodyPr/>
          <a:lstStyle/>
          <a:p>
            <a:pPr algn="ctr"/>
            <a:r>
              <a:rPr lang="cs-CZ" sz="4800" dirty="0"/>
              <a:t>Archivnictví III</a:t>
            </a:r>
          </a:p>
          <a:p>
            <a:pPr algn="ctr"/>
            <a:endParaRPr lang="cs-CZ" dirty="0"/>
          </a:p>
        </p:txBody>
      </p:sp>
      <p:pic>
        <p:nvPicPr>
          <p:cNvPr id="6" name="Zástupný symbol pro obsah 4" descr="kartot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150161" cy="2160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r>
              <a:rPr lang="cs-CZ" dirty="0"/>
              <a:t>systém činností, souvisejících s příjmem, oběhem, odesíláním, ukládáním a vyřazováním písemností (skartací)</a:t>
            </a:r>
          </a:p>
          <a:p>
            <a:pPr lvl="1"/>
            <a:r>
              <a:rPr lang="cs-CZ" dirty="0"/>
              <a:t>základ informačního systému subjektu, který pracuje s dokumenty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499/2004 </a:t>
            </a:r>
            <a:r>
              <a:rPr lang="cs-CZ" cap="none" dirty="0"/>
              <a:t>Sb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upravuje </a:t>
            </a:r>
          </a:p>
          <a:p>
            <a:pPr lvl="1"/>
            <a:r>
              <a:rPr lang="cs-CZ" dirty="0"/>
              <a:t>povinnosti původců</a:t>
            </a:r>
          </a:p>
          <a:p>
            <a:pPr lvl="2"/>
            <a:r>
              <a:rPr lang="cs-CZ" dirty="0"/>
              <a:t>uchovávat dokumenty a umožnit výběr archiválií</a:t>
            </a:r>
          </a:p>
          <a:p>
            <a:pPr lvl="1"/>
            <a:r>
              <a:rPr lang="cs-CZ" dirty="0"/>
              <a:t>kompetence archivů</a:t>
            </a:r>
          </a:p>
          <a:p>
            <a:pPr lvl="2"/>
            <a:r>
              <a:rPr lang="cs-CZ" dirty="0"/>
              <a:t>výběr archiválií</a:t>
            </a:r>
          </a:p>
          <a:p>
            <a:pPr lvl="2"/>
            <a:r>
              <a:rPr lang="cs-CZ" dirty="0"/>
              <a:t>skartační řízení</a:t>
            </a:r>
          </a:p>
          <a:p>
            <a:pPr lvl="2"/>
            <a:r>
              <a:rPr lang="cs-CZ" dirty="0"/>
              <a:t>kontrola ve věcech archivnictví a spisové služby</a:t>
            </a:r>
          </a:p>
          <a:p>
            <a:pPr lvl="2"/>
            <a:r>
              <a:rPr lang="cs-CZ" dirty="0"/>
              <a:t>správní delikty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cs-CZ" sz="4600" dirty="0"/>
              <a:t>Veřejnoprávní původci</a:t>
            </a:r>
          </a:p>
          <a:p>
            <a:pPr lvl="1"/>
            <a:r>
              <a:rPr lang="cs-CZ" dirty="0"/>
              <a:t>organizační složky státu</a:t>
            </a:r>
          </a:p>
          <a:p>
            <a:pPr lvl="1"/>
            <a:r>
              <a:rPr lang="cs-CZ" dirty="0"/>
              <a:t>ozbrojené síly</a:t>
            </a:r>
          </a:p>
          <a:p>
            <a:pPr lvl="1"/>
            <a:r>
              <a:rPr lang="cs-CZ" dirty="0"/>
              <a:t>bezpečnostní sbory</a:t>
            </a:r>
          </a:p>
          <a:p>
            <a:pPr lvl="1"/>
            <a:r>
              <a:rPr lang="cs-CZ" dirty="0"/>
              <a:t>státní příspěvkové organizace</a:t>
            </a:r>
          </a:p>
          <a:p>
            <a:pPr lvl="1"/>
            <a:r>
              <a:rPr lang="cs-CZ" dirty="0"/>
              <a:t>státní podniky</a:t>
            </a:r>
          </a:p>
          <a:p>
            <a:pPr lvl="1"/>
            <a:r>
              <a:rPr lang="cs-CZ" dirty="0"/>
              <a:t>územní samosprávné celky</a:t>
            </a:r>
          </a:p>
          <a:p>
            <a:pPr lvl="1"/>
            <a:r>
              <a:rPr lang="cs-CZ" dirty="0"/>
              <a:t>organizační složky územních samosprávných celků (příloha č. 1 a 2)</a:t>
            </a:r>
          </a:p>
          <a:p>
            <a:pPr lvl="1"/>
            <a:r>
              <a:rPr lang="cs-CZ" dirty="0"/>
              <a:t>právnické osoby zřízené nebo založené územními samosprávnými celky (příloha č. 1 a 2)</a:t>
            </a:r>
          </a:p>
          <a:p>
            <a:pPr lvl="1"/>
            <a:r>
              <a:rPr lang="cs-CZ" dirty="0"/>
              <a:t>vysoké školy</a:t>
            </a:r>
          </a:p>
          <a:p>
            <a:pPr lvl="1"/>
            <a:r>
              <a:rPr lang="cs-CZ" dirty="0"/>
              <a:t>školy a školská zařízení s výjimkou mateřských škol, výchovných a ubytovacích zařízení a zařízení školního stravování</a:t>
            </a:r>
          </a:p>
          <a:p>
            <a:pPr lvl="1"/>
            <a:r>
              <a:rPr lang="cs-CZ" dirty="0"/>
              <a:t>zdravotní pojišťovny</a:t>
            </a:r>
          </a:p>
          <a:p>
            <a:pPr lvl="1"/>
            <a:r>
              <a:rPr lang="cs-CZ" dirty="0"/>
              <a:t>veřejné výzkumné organizace</a:t>
            </a:r>
          </a:p>
          <a:p>
            <a:pPr lvl="1"/>
            <a:r>
              <a:rPr lang="cs-CZ" dirty="0"/>
              <a:t>právnické osoby zřízené zákonem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Soukromoprávní původci</a:t>
            </a:r>
          </a:p>
          <a:p>
            <a:pPr lvl="1"/>
            <a:r>
              <a:rPr lang="cs-CZ" dirty="0"/>
              <a:t>obchodní společnosti a družstva s výjimkou bytových družstev</a:t>
            </a:r>
          </a:p>
          <a:p>
            <a:pPr lvl="1"/>
            <a:r>
              <a:rPr lang="cs-CZ" dirty="0"/>
              <a:t>politické strany, politická hnutí, spolky, odborové organizace, </a:t>
            </a:r>
            <a:r>
              <a:rPr lang="cs-CZ" dirty="0" err="1"/>
              <a:t>organizace</a:t>
            </a:r>
            <a:r>
              <a:rPr lang="cs-CZ" dirty="0"/>
              <a:t> zaměstnavatelů, církve, náboženské společnosti, profesní komory, nadace, nadační fondy, ústavy a obecně prospěšné společnosti</a:t>
            </a:r>
          </a:p>
          <a:p>
            <a:pPr lvl="1"/>
            <a:r>
              <a:rPr lang="cs-CZ" dirty="0"/>
              <a:t>notáři</a:t>
            </a:r>
          </a:p>
          <a:p>
            <a:pPr lvl="1"/>
            <a:r>
              <a:rPr lang="cs-CZ" dirty="0"/>
              <a:t>právní nástupci veřejnoprávních a soukromoprávních původců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600400" cy="4536504"/>
          </a:xfrm>
        </p:spPr>
        <p:txBody>
          <a:bodyPr>
            <a:normAutofit/>
          </a:bodyPr>
          <a:lstStyle/>
          <a:p>
            <a:r>
              <a:rPr lang="cs-CZ" sz="2800" dirty="0"/>
              <a:t>Dokumenty zákonem určené k uchování soukromoprávními původci</a:t>
            </a:r>
          </a:p>
        </p:txBody>
      </p:sp>
      <p:pic>
        <p:nvPicPr>
          <p:cNvPr id="4" name="Zástupný symbol pro obsah 3" descr="priloha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5112568" cy="64560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cs-CZ" dirty="0"/>
              <a:t>Výběr archiválií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provádí archiv podle své působnosti</a:t>
            </a:r>
          </a:p>
          <a:p>
            <a:r>
              <a:rPr lang="cs-CZ" dirty="0"/>
              <a:t>kritériem výběru archiválií je trvalá hodnota dokumentu vzhledem k </a:t>
            </a:r>
          </a:p>
          <a:p>
            <a:pPr lvl="1"/>
            <a:r>
              <a:rPr lang="cs-CZ" dirty="0"/>
              <a:t>době vzniku</a:t>
            </a:r>
          </a:p>
          <a:p>
            <a:pPr lvl="2"/>
            <a:r>
              <a:rPr lang="cs-CZ" dirty="0"/>
              <a:t>dokumenty vzniklé do roku 1850</a:t>
            </a:r>
          </a:p>
          <a:p>
            <a:pPr lvl="2"/>
            <a:r>
              <a:rPr lang="cs-CZ" dirty="0"/>
              <a:t>dokumenty z oborů průmyslové a zemědělské výroby, úvěrové soustavy, pojišťovnictví, finančního a důlního podnikání, patenty a vynálezy vzniklé do roku 1900</a:t>
            </a:r>
          </a:p>
          <a:p>
            <a:pPr lvl="2"/>
            <a:r>
              <a:rPr lang="cs-CZ" dirty="0"/>
              <a:t>fotografické záznamy vzniklé do roku 1900</a:t>
            </a:r>
          </a:p>
          <a:p>
            <a:pPr lvl="2"/>
            <a:r>
              <a:rPr lang="cs-CZ" dirty="0"/>
              <a:t>zvukové záznamy vzniklé do roku 1930</a:t>
            </a:r>
          </a:p>
          <a:p>
            <a:pPr lvl="2"/>
            <a:r>
              <a:rPr lang="cs-CZ" dirty="0"/>
              <a:t>filmové záznamy vzniklé do roku 1930</a:t>
            </a:r>
          </a:p>
          <a:p>
            <a:pPr lvl="1"/>
            <a:r>
              <a:rPr lang="cs-CZ" dirty="0"/>
              <a:t>obsahu</a:t>
            </a:r>
          </a:p>
          <a:p>
            <a:pPr lvl="2"/>
            <a:r>
              <a:rPr lang="cs-CZ" dirty="0"/>
              <a:t>dokumenty s trvalou hodnotou danou politickým, hospodářským, právním, historickým, kulturním, vědeckým nebo informačním významem</a:t>
            </a:r>
          </a:p>
          <a:p>
            <a:pPr lvl="4"/>
            <a:r>
              <a:rPr lang="cs-CZ" dirty="0"/>
              <a:t>k výběru musí být vždy předloženy dokumenty z přílohy č. 2</a:t>
            </a:r>
          </a:p>
          <a:p>
            <a:pPr lvl="1"/>
            <a:r>
              <a:rPr lang="cs-CZ" dirty="0"/>
              <a:t>původu</a:t>
            </a:r>
          </a:p>
          <a:p>
            <a:pPr lvl="2"/>
            <a:r>
              <a:rPr lang="cs-CZ" dirty="0"/>
              <a:t>dokumenty s trvalou hodnotou vzhledem k významu, funkci nebo postavení jejich původce</a:t>
            </a:r>
          </a:p>
          <a:p>
            <a:pPr lvl="1"/>
            <a:r>
              <a:rPr lang="cs-CZ" dirty="0"/>
              <a:t>vnějším znakům</a:t>
            </a:r>
          </a:p>
          <a:p>
            <a:pPr lvl="2"/>
            <a:r>
              <a:rPr lang="cs-CZ" dirty="0"/>
              <a:t>dokumenty s trvalou hodnotou vzhledem k jejich výtvarné hodnotě, jazyku, písmu, psací látce, způsobu vyhotovení, případně dalším vlastnostem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riloh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58000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860032" y="548680"/>
            <a:ext cx="4176464" cy="6309320"/>
          </a:xfrm>
        </p:spPr>
        <p:txBody>
          <a:bodyPr/>
          <a:lstStyle/>
          <a:p>
            <a:pPr>
              <a:buNone/>
            </a:pPr>
            <a:r>
              <a:rPr lang="cs-CZ" dirty="0"/>
              <a:t>		</a:t>
            </a:r>
            <a:r>
              <a:rPr lang="cs-CZ" sz="2300" b="1" cap="all" dirty="0"/>
              <a:t>Dokumenty</a:t>
            </a:r>
            <a:r>
              <a:rPr lang="cs-CZ" sz="2300" cap="all" dirty="0"/>
              <a:t>, </a:t>
            </a:r>
          </a:p>
          <a:p>
            <a:pPr>
              <a:buNone/>
            </a:pPr>
            <a:r>
              <a:rPr lang="cs-CZ" sz="2300" cap="all" dirty="0"/>
              <a:t>		které budou podle 	obsahu vždy 	Předloženy k výběru 	za </a:t>
            </a:r>
            <a:r>
              <a:rPr lang="cs-CZ" sz="2300" b="1" cap="all" dirty="0"/>
              <a:t>archiválie</a:t>
            </a:r>
          </a:p>
          <a:p>
            <a:endParaRPr lang="cs-CZ" dirty="0"/>
          </a:p>
        </p:txBody>
      </p:sp>
      <p:pic>
        <p:nvPicPr>
          <p:cNvPr id="7" name="Zástupný symbol pro obsah 3" descr="priloha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4355976" cy="1988840"/>
          </a:xfrm>
          <a:prstGeom prst="rect">
            <a:avLst/>
          </a:prstGeom>
        </p:spPr>
      </p:pic>
      <p:sp>
        <p:nvSpPr>
          <p:cNvPr id="10" name="Šipka doleva 9"/>
          <p:cNvSpPr/>
          <p:nvPr/>
        </p:nvSpPr>
        <p:spPr>
          <a:xfrm>
            <a:off x="4788024" y="1412776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4726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 skartačním řízení</a:t>
            </a:r>
          </a:p>
          <a:p>
            <a:pPr lvl="1"/>
            <a:r>
              <a:rPr lang="cs-CZ" dirty="0"/>
              <a:t>výběr prováděn z dokumentů </a:t>
            </a:r>
          </a:p>
          <a:p>
            <a:pPr lvl="2"/>
            <a:r>
              <a:rPr lang="cs-CZ" dirty="0"/>
              <a:t>veřejnoprávního původce a z dokumentů jeho právního předchůdce</a:t>
            </a:r>
          </a:p>
          <a:p>
            <a:pPr lvl="2"/>
            <a:r>
              <a:rPr lang="cs-CZ" dirty="0"/>
              <a:t>soukromoprávního původce, má-li zřízen soukromý archiv</a:t>
            </a:r>
          </a:p>
          <a:p>
            <a:pPr lvl="1"/>
            <a:r>
              <a:rPr lang="cs-CZ" dirty="0"/>
              <a:t>skartační řízení</a:t>
            </a:r>
          </a:p>
          <a:p>
            <a:pPr lvl="2"/>
            <a:r>
              <a:rPr lang="cs-CZ" dirty="0"/>
              <a:t>postup, při kterém se vyřazují dokumenty, jimž uplynuly skartační lhůty a jež jsou nadále nepotřebné pro činnost původce</a:t>
            </a:r>
          </a:p>
          <a:p>
            <a:pPr lvl="2"/>
            <a:r>
              <a:rPr lang="cs-CZ" dirty="0"/>
              <a:t>provádí se v kalendářním roce po uplynutí skartační lhůty dokumentu</a:t>
            </a:r>
          </a:p>
          <a:p>
            <a:pPr lvl="2"/>
            <a:r>
              <a:rPr lang="cs-CZ" dirty="0"/>
              <a:t>provádí se na základě skartačního návrhu</a:t>
            </a:r>
          </a:p>
          <a:p>
            <a:pPr lvl="2"/>
            <a:r>
              <a:rPr lang="cs-CZ" dirty="0"/>
              <a:t>příslušný archiv vyhotoví protokol o provedeném skartačním řízení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9" name="Zástupný symbol pro obsah 8" descr="skenování0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412776"/>
            <a:ext cx="3816424" cy="5350478"/>
          </a:xfrm>
        </p:spPr>
      </p:pic>
      <p:pic>
        <p:nvPicPr>
          <p:cNvPr id="10" name="Zástupný symbol pro obsah 9" descr="skenování0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776206" cy="5333993"/>
          </a:xfrm>
        </p:spPr>
      </p:pic>
      <p:sp>
        <p:nvSpPr>
          <p:cNvPr id="12" name="Obdélník 11"/>
          <p:cNvSpPr/>
          <p:nvPr/>
        </p:nvSpPr>
        <p:spPr>
          <a:xfrm>
            <a:off x="2051720" y="5445224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Skartační návrh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5733256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skartačním řízení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906888" cy="864096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5" name="Zástupný symbol pro obsah 4" descr="skenování0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691600" cy="5290666"/>
          </a:xfrm>
        </p:spPr>
      </p:pic>
      <p:pic>
        <p:nvPicPr>
          <p:cNvPr id="6" name="Zástupný symbol pro obsah 5" descr="skenování00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5413" y="1268760"/>
            <a:ext cx="3785705" cy="5256584"/>
          </a:xfrm>
        </p:spPr>
      </p:pic>
      <p:sp>
        <p:nvSpPr>
          <p:cNvPr id="7" name="Obdélník 6"/>
          <p:cNvSpPr/>
          <p:nvPr/>
        </p:nvSpPr>
        <p:spPr>
          <a:xfrm>
            <a:off x="971600" y="5445224"/>
            <a:ext cx="25922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navržených k archivaci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04048" y="5445224"/>
            <a:ext cx="34563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 o předání archiválií k trvalému uložení v archivu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metodická a kontrolní činnost archivů vůči původcům dokumentů</a:t>
            </a:r>
          </a:p>
          <a:p>
            <a:r>
              <a:rPr lang="cs-CZ" dirty="0"/>
              <a:t>cílem je zabránit zničení dokumentů s trvalou historickou hodnotou</a:t>
            </a:r>
          </a:p>
          <a:p>
            <a:pPr lvl="1"/>
            <a:r>
              <a:rPr lang="cs-CZ" dirty="0"/>
              <a:t>vybrány za archiválie </a:t>
            </a:r>
          </a:p>
          <a:p>
            <a:pPr lvl="1"/>
            <a:r>
              <a:rPr lang="cs-CZ" dirty="0"/>
              <a:t>převzaty k uložení do archivu</a:t>
            </a:r>
          </a:p>
          <a:p>
            <a:r>
              <a:rPr lang="cs-CZ" dirty="0"/>
              <a:t>skartační řízení</a:t>
            </a:r>
          </a:p>
          <a:p>
            <a:pPr lvl="1"/>
            <a:r>
              <a:rPr lang="cs-CZ" dirty="0"/>
              <a:t>proces oddělování archiválií od dokumentů bezcenných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337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mimo skartační řízení</a:t>
            </a:r>
          </a:p>
          <a:p>
            <a:pPr lvl="1"/>
            <a:r>
              <a:rPr lang="cs-CZ" dirty="0"/>
              <a:t>výběr prováděn z dokumentů</a:t>
            </a:r>
          </a:p>
          <a:p>
            <a:pPr lvl="2"/>
            <a:r>
              <a:rPr lang="cs-CZ" dirty="0"/>
              <a:t>soukromoprávního původce</a:t>
            </a:r>
          </a:p>
          <a:p>
            <a:pPr lvl="2"/>
            <a:r>
              <a:rPr lang="cs-CZ" dirty="0"/>
              <a:t>veřejnoprávního nebo soukromoprávního původce, které neprošly skartačním řízením</a:t>
            </a:r>
          </a:p>
          <a:p>
            <a:pPr lvl="2"/>
            <a:r>
              <a:rPr lang="cs-CZ" dirty="0"/>
              <a:t>nabídnutých vlastníkem České republice nebo jinému zřizovateli veřejného archivu darem, ke koupi nebo do úschovy</a:t>
            </a:r>
          </a:p>
          <a:p>
            <a:pPr lvl="2"/>
            <a:r>
              <a:rPr lang="cs-CZ" dirty="0"/>
              <a:t>odúmrtí</a:t>
            </a:r>
          </a:p>
          <a:p>
            <a:pPr lvl="2"/>
            <a:r>
              <a:rPr lang="cs-CZ" dirty="0"/>
              <a:t>nalezených </a:t>
            </a:r>
          </a:p>
          <a:p>
            <a:pPr lvl="1"/>
            <a:r>
              <a:rPr lang="cs-CZ" dirty="0"/>
              <a:t>zahajuje se se na žádost původce nebo vlastníka dokumentů</a:t>
            </a:r>
          </a:p>
          <a:p>
            <a:r>
              <a:rPr lang="cs-CZ" dirty="0"/>
              <a:t>dokumenty vybrané jako archiválie a určené do péče archivu předá původce nebo vlastník dokumentu na základě protokolu o provedeném skartačním/mimo skartačním řízení určenému archivu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832648" cy="936104"/>
          </a:xfrm>
        </p:spPr>
        <p:txBody>
          <a:bodyPr>
            <a:normAutofit/>
          </a:bodyPr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438" y="1412776"/>
            <a:ext cx="3662657" cy="5362674"/>
          </a:xfrm>
        </p:spPr>
      </p:pic>
      <p:pic>
        <p:nvPicPr>
          <p:cNvPr id="6" name="Zástupný symbol pro obsah 5" descr="skenování0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960440" cy="5377861"/>
          </a:xfrm>
        </p:spPr>
      </p:pic>
      <p:sp>
        <p:nvSpPr>
          <p:cNvPr id="7" name="Obdélník 6"/>
          <p:cNvSpPr/>
          <p:nvPr/>
        </p:nvSpPr>
        <p:spPr>
          <a:xfrm>
            <a:off x="899592" y="5157192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Žádost o provedení výběru archiválií mimo skartační řízení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508104" y="5589240"/>
            <a:ext cx="35283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výběru archiválií mimo skartační řízení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976664" cy="936104"/>
          </a:xfrm>
        </p:spPr>
        <p:txBody>
          <a:bodyPr/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186" y="1246514"/>
            <a:ext cx="3732758" cy="5528936"/>
          </a:xfrm>
        </p:spPr>
      </p:pic>
      <p:pic>
        <p:nvPicPr>
          <p:cNvPr id="6" name="Zástupný symbol pro obsah 5" descr="skenování00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3830154" cy="5469260"/>
          </a:xfrm>
        </p:spPr>
      </p:pic>
      <p:sp>
        <p:nvSpPr>
          <p:cNvPr id="7" name="Obdélník 6"/>
          <p:cNvSpPr/>
          <p:nvPr/>
        </p:nvSpPr>
        <p:spPr>
          <a:xfrm>
            <a:off x="107504" y="5733256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BVK, a. s. určených pro výběr Archivu města Brna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76056" y="5661248"/>
            <a:ext cx="36724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o předání archiválií k trvalému uložení v archivu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NA </a:t>
            </a:r>
            <a:br>
              <a:rPr lang="cs-CZ" dirty="0"/>
            </a:br>
            <a:r>
              <a:rPr lang="cs-CZ" dirty="0"/>
              <a:t>§ 46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824536"/>
          </a:xfrm>
        </p:spPr>
        <p:txBody>
          <a:bodyPr>
            <a:normAutofit fontScale="55000" lnSpcReduction="20000"/>
          </a:bodyPr>
          <a:lstStyle/>
          <a:p>
            <a:r>
              <a:rPr lang="cs-CZ" sz="3100" b="1" dirty="0"/>
              <a:t>kontroluje výkon spisové služby a provádí výběr archiválií ve skartačním řízení</a:t>
            </a:r>
          </a:p>
          <a:p>
            <a:pPr marL="742950" lvl="2" indent="-342900">
              <a:buFont typeface="Wingdings 2"/>
              <a:buChar char=""/>
            </a:pPr>
            <a:r>
              <a:rPr lang="cs-CZ" sz="2700" dirty="0"/>
              <a:t>u organizačních složek státu s celostátní působností, u jejich správních archivů, u jimi zřízených státních příspěvkových organizací a veřejných výzkumných institucí s celostátní působností a u právnických osob zřízených zákonem s celostátní působností s výjimkou těch, které si zřídily specializované nebo bezpečnostní archivy a u některých soukromých archivů (§ 46)</a:t>
            </a:r>
            <a:endParaRPr lang="cs-CZ" sz="2700" b="1" dirty="0"/>
          </a:p>
          <a:p>
            <a:r>
              <a:rPr lang="cs-CZ" sz="3100" b="1" dirty="0"/>
              <a:t>provádí výběr archiválií mimo skartační řízení</a:t>
            </a:r>
          </a:p>
          <a:p>
            <a:pPr lvl="1"/>
            <a:r>
              <a:rPr lang="cs-CZ" dirty="0"/>
              <a:t>u vrcholných a obdobných orgánů politických stran, politických hnutí, občanských sdružení, odborových organizací, </a:t>
            </a:r>
            <a:r>
              <a:rPr lang="cs-CZ" dirty="0" err="1"/>
              <a:t>organizací</a:t>
            </a:r>
            <a:r>
              <a:rPr lang="cs-CZ" dirty="0"/>
              <a:t> zaměstnavatelů, profesních komor, církví a náboženských společností, nadací a nadačních fondů, obecně prospěšných společností a vybraných fyzických osob</a:t>
            </a:r>
          </a:p>
          <a:p>
            <a:pPr lvl="1"/>
            <a:r>
              <a:rPr lang="cs-CZ" dirty="0"/>
              <a:t>u dokumentů nabídnutých České republice darem nebo ke koupi a u dokumentů nalezených nebo u dokumentů vlastníků, kteří o to požádají</a:t>
            </a:r>
            <a:endParaRPr lang="cs-CZ" b="1" dirty="0"/>
          </a:p>
          <a:p>
            <a:r>
              <a:rPr lang="cs-CZ" sz="3100" b="1" dirty="0"/>
              <a:t>poskytuje vlastníkům archiválií odborné, informační a poradenské služby</a:t>
            </a:r>
          </a:p>
          <a:p>
            <a:r>
              <a:rPr lang="cs-CZ" sz="3100" b="1" dirty="0"/>
              <a:t>rozhoduje o námitkách proti protokolům o provedeném skartačním řízení a o provedeném výběru archiválií mimo skartační řízení podaných původcem nebo vlastníkem dokumentu, u kterého provádí výběr archiválií</a:t>
            </a:r>
          </a:p>
          <a:p>
            <a:r>
              <a:rPr lang="cs-CZ" sz="3100" b="1" dirty="0"/>
              <a:t>posuzuje protokoly o provedeném skartačním řízení a o výběru archiválií mimo skartační řízení specializovaných archivů organizačních složek státu, jimi zřízených příspěvkových organizací a specializovaných archivů právnických osob zřízených zákonem s celostátní působností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Kontrola</a:t>
            </a:r>
            <a:r>
              <a:rPr lang="cs-CZ" dirty="0"/>
              <a:t>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br>
              <a:rPr lang="cs-CZ" sz="2800" dirty="0"/>
            </a:br>
            <a:r>
              <a:rPr lang="cs-CZ" sz="3300" dirty="0"/>
              <a:t>NA </a:t>
            </a:r>
            <a:br>
              <a:rPr lang="cs-CZ" sz="3300" dirty="0"/>
            </a:br>
            <a:r>
              <a:rPr lang="cs-CZ" sz="3300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u organizačních složek státu s celostátní působností, s výjimkou těch, u kterých ji vykonává ABS a u archivů zřízených těmito organizačními složkami státu</a:t>
            </a:r>
          </a:p>
          <a:p>
            <a:r>
              <a:rPr lang="cs-CZ" dirty="0"/>
              <a:t>státních příspěvkových organizací zřízených zákonem i organizační složkou státu s celostátní působností a u archivů zřízených těmito státními příspěvkovými organizacemi</a:t>
            </a:r>
          </a:p>
          <a:p>
            <a:r>
              <a:rPr lang="cs-CZ" dirty="0"/>
              <a:t>veřejných výzkumných institucí zřízených organizačními složkami státu s celostátní působností a u archivů zřízených těmito státními veřejnými výzkumnými institucemi</a:t>
            </a:r>
          </a:p>
          <a:p>
            <a:r>
              <a:rPr lang="cs-CZ" dirty="0"/>
              <a:t>právnických osob zřízených zákonem s celostátní působností a u archivů zřízených těmito právnickými osobami</a:t>
            </a:r>
          </a:p>
          <a:p>
            <a:r>
              <a:rPr lang="cs-CZ" dirty="0"/>
              <a:t>kulturně vědeckých institucí pokud mají ve své péči archiválie, které vede v druhotné evidenci NAD NA</a:t>
            </a:r>
          </a:p>
          <a:p>
            <a:r>
              <a:rPr lang="cs-CZ" dirty="0"/>
              <a:t>vlastníků a držitelů archiválií uložených mimo archiv, které vede v základní evidenci NA</a:t>
            </a:r>
          </a:p>
          <a:p>
            <a:r>
              <a:rPr lang="cs-CZ" dirty="0"/>
              <a:t>soukromých archivů, zřízených dle § 46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br>
              <a:rPr lang="cs-CZ" dirty="0"/>
            </a:br>
            <a:r>
              <a:rPr lang="cs-CZ" dirty="0"/>
              <a:t>§ 49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/>
          <a:lstStyle/>
          <a:p>
            <a:r>
              <a:rPr lang="cs-CZ" dirty="0"/>
              <a:t>kontroluje výkon spisové služby </a:t>
            </a:r>
          </a:p>
          <a:p>
            <a:pPr lvl="1"/>
            <a:r>
              <a:rPr lang="cs-CZ" sz="1800" dirty="0"/>
              <a:t>u organizačních složek státu s působností na území kraje, okresu nebo obcí a u jimi zřízených příspěvkových organizací</a:t>
            </a:r>
          </a:p>
          <a:p>
            <a:pPr lvl="1"/>
            <a:r>
              <a:rPr lang="cs-CZ" sz="1800" dirty="0"/>
              <a:t>u orgánů územních samosprávných celků, jejich organizačních složek, příspěvkových organizací a jiných právnických osob</a:t>
            </a:r>
          </a:p>
          <a:p>
            <a:pPr lvl="1"/>
            <a:r>
              <a:rPr lang="cs-CZ" sz="1800" dirty="0"/>
              <a:t>u státních podniků, vysokých škol, </a:t>
            </a:r>
            <a:r>
              <a:rPr lang="cs-CZ" sz="1800" dirty="0" err="1"/>
              <a:t>škol</a:t>
            </a:r>
            <a:r>
              <a:rPr lang="cs-CZ" sz="1800" dirty="0"/>
              <a:t>, zdravotních pojišťoven, veřejných výzkumných institucí a právnických osob zřízených zákonem s jinou než celostátní působností nebo zřízených územním samosprávným celkem</a:t>
            </a:r>
          </a:p>
          <a:p>
            <a:r>
              <a:rPr lang="cs-CZ" dirty="0"/>
              <a:t>provádí výběr archiválií ve skartačním a </a:t>
            </a:r>
            <a:r>
              <a:rPr lang="cs-CZ" dirty="0" err="1"/>
              <a:t>mimoskartačním</a:t>
            </a:r>
            <a:r>
              <a:rPr lang="cs-CZ" dirty="0"/>
              <a:t> řízení u původců dle § 49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br>
              <a:rPr lang="cs-CZ" dirty="0"/>
            </a:br>
            <a:r>
              <a:rPr lang="cs-CZ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podle své územní působnosti</a:t>
            </a:r>
          </a:p>
          <a:p>
            <a:pPr lvl="1"/>
            <a:r>
              <a:rPr lang="cs-CZ" dirty="0"/>
              <a:t>u organizačních složek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státních příspěvkových organizací zřízených organizační složkou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územních samosprávných celků, jejich archivů a jejich organizačních složek</a:t>
            </a:r>
          </a:p>
          <a:p>
            <a:pPr lvl="1"/>
            <a:r>
              <a:rPr lang="cs-CZ" dirty="0"/>
              <a:t>u státních podniků, vysokých škol, </a:t>
            </a:r>
            <a:r>
              <a:rPr lang="cs-CZ" dirty="0" err="1"/>
              <a:t>škol</a:t>
            </a:r>
            <a:r>
              <a:rPr lang="cs-CZ" dirty="0"/>
              <a:t>, právnických osob, zdravotních pojišťoven, veřejných výzkumných institucí, kulturně vědeckých institucí a jejich archivů a soukromých archivů s výjimkou těch u kterých tuto činnost vykonává Národní archiv</a:t>
            </a:r>
          </a:p>
          <a:p>
            <a:pPr lvl="1"/>
            <a:r>
              <a:rPr lang="cs-CZ" dirty="0"/>
              <a:t>vlastníků a držitelů archiválií mimo archiv, které vede základní evidenci SOA</a:t>
            </a:r>
          </a:p>
          <a:p>
            <a:pPr lvl="1"/>
            <a:r>
              <a:rPr lang="cs-CZ" dirty="0"/>
              <a:t>podnikatelů, kterým byla udělena koncese k vedení spisovny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dohlíží na výkon spisové služby u svého zřizovatele nebo jím založených organizačních složek a příspěvkových organizací nebo jiných právnických osob dle § 55</a:t>
            </a:r>
          </a:p>
          <a:p>
            <a:r>
              <a:rPr lang="cs-CZ" dirty="0"/>
              <a:t>provádějí výběr archiválií u původců, u nichž dohlížejí na výkon spisové služby dle § 79</a:t>
            </a:r>
          </a:p>
          <a:p>
            <a:r>
              <a:rPr lang="cs-CZ" dirty="0"/>
              <a:t>provádějí výběr archiválií mimo skartační řízení u dokumentů nabídnutých jejich zřizovateli darem nebo ke koupi nebo u dokumentů vlastníků, kteří o to požádají dle § 79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Specializované archivy</a:t>
            </a:r>
            <a:br>
              <a:rPr lang="cs-CZ" dirty="0"/>
            </a:br>
            <a:r>
              <a:rPr lang="cs-CZ" dirty="0"/>
              <a:t>§ 52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53650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Kontrolu </a:t>
            </a:r>
            <a:br>
              <a:rPr lang="cs-CZ" dirty="0"/>
            </a:br>
            <a:r>
              <a:rPr lang="cs-CZ" dirty="0"/>
              <a:t>ve věcech archivnictví a spisové služby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40080" cy="532859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vykonává</a:t>
            </a:r>
          </a:p>
          <a:p>
            <a:pPr lvl="1"/>
            <a:r>
              <a:rPr lang="cs-CZ" dirty="0"/>
              <a:t>Ministerstvo vnitra ČR</a:t>
            </a:r>
          </a:p>
          <a:p>
            <a:pPr lvl="2"/>
            <a:r>
              <a:rPr lang="cs-CZ" dirty="0"/>
              <a:t>u veřejnoprávních původců a archivů s výjimkou zpravodajských služeb ČR a jimi zřízených archivů</a:t>
            </a:r>
          </a:p>
          <a:p>
            <a:pPr lvl="1"/>
            <a:r>
              <a:rPr lang="cs-CZ" dirty="0"/>
              <a:t>Národní archiv</a:t>
            </a:r>
          </a:p>
          <a:p>
            <a:pPr lvl="1"/>
            <a:r>
              <a:rPr lang="cs-CZ" dirty="0"/>
              <a:t>státní oblastní archiv podle své územní působnosti</a:t>
            </a:r>
          </a:p>
          <a:p>
            <a:pPr lvl="1"/>
            <a:endParaRPr lang="cs-CZ" dirty="0"/>
          </a:p>
          <a:p>
            <a:pPr lvl="1"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5328592" cy="518457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2. polovina 19. století</a:t>
            </a:r>
          </a:p>
          <a:p>
            <a:pPr lvl="1"/>
            <a:r>
              <a:rPr lang="cs-CZ" dirty="0"/>
              <a:t>vznik novodobé byrokratické správy v rakousko-uherské monarchii</a:t>
            </a:r>
          </a:p>
          <a:p>
            <a:pPr lvl="2"/>
            <a:r>
              <a:rPr lang="cs-CZ" dirty="0"/>
              <a:t>systém spisové manipulace a výběru archiválií</a:t>
            </a:r>
          </a:p>
          <a:p>
            <a:pPr lvl="2"/>
            <a:r>
              <a:rPr lang="cs-CZ" dirty="0"/>
              <a:t>uchovávání z hlediska potřeb úřadu</a:t>
            </a:r>
          </a:p>
          <a:p>
            <a:r>
              <a:rPr lang="cs-CZ" dirty="0"/>
              <a:t>příklad</a:t>
            </a:r>
          </a:p>
          <a:p>
            <a:pPr lvl="1"/>
            <a:r>
              <a:rPr lang="cs-CZ" dirty="0"/>
              <a:t>na základě sněmovního usnesení z let 1865–1866 měl zemský archivář dohlížet na písemnosti zemského výboru a provádět jejich výběr k uložení do archivu</a:t>
            </a:r>
          </a:p>
          <a:p>
            <a:pPr lvl="1"/>
            <a:r>
              <a:rPr lang="cs-CZ" dirty="0"/>
              <a:t>ještě v roce 1918 však nebylo toto usnesení naplněno</a:t>
            </a:r>
          </a:p>
          <a:p>
            <a:pPr>
              <a:buNone/>
            </a:pPr>
            <a:endParaRPr lang="cs-CZ" dirty="0"/>
          </a:p>
          <a:p>
            <a:pPr lvl="3"/>
            <a:endParaRPr lang="cs-CZ" dirty="0"/>
          </a:p>
        </p:txBody>
      </p:sp>
      <p:pic>
        <p:nvPicPr>
          <p:cNvPr id="5" name="Zástupný symbol pro obsah 5" descr="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32176"/>
            <a:ext cx="2715768" cy="3925824"/>
          </a:xfrm>
          <a:prstGeom prst="rect">
            <a:avLst/>
          </a:prstGeom>
        </p:spPr>
      </p:pic>
      <p:pic>
        <p:nvPicPr>
          <p:cNvPr id="6" name="Zástupný symbol pro obsah 7" descr="NA_brozura_1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6040" y="1196752"/>
            <a:ext cx="2282384" cy="32780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Kontrolu </a:t>
            </a:r>
            <a:br>
              <a:rPr lang="cs-CZ" dirty="0"/>
            </a:br>
            <a:r>
              <a:rPr lang="cs-CZ" dirty="0"/>
              <a:t>ve věcech archivnictví a spisové služby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kontrolní řád</a:t>
            </a:r>
          </a:p>
          <a:p>
            <a:pPr lvl="1"/>
            <a:r>
              <a:rPr lang="cs-CZ" dirty="0"/>
              <a:t>zákon č. 255/2012 Sb. o kontrole</a:t>
            </a:r>
          </a:p>
          <a:p>
            <a:r>
              <a:rPr lang="cs-CZ" dirty="0"/>
              <a:t>stanovuje</a:t>
            </a:r>
          </a:p>
          <a:p>
            <a:pPr lvl="1"/>
            <a:r>
              <a:rPr lang="cs-CZ" dirty="0"/>
              <a:t>předmět kontroly</a:t>
            </a:r>
          </a:p>
          <a:p>
            <a:pPr lvl="2"/>
            <a:r>
              <a:rPr lang="cs-CZ" dirty="0"/>
              <a:t>uchovávání dokumentů a výběr archiválií</a:t>
            </a:r>
          </a:p>
          <a:p>
            <a:pPr lvl="2"/>
            <a:r>
              <a:rPr lang="cs-CZ" dirty="0"/>
              <a:t>výkon spisové služby</a:t>
            </a:r>
          </a:p>
          <a:p>
            <a:pPr lvl="2"/>
            <a:r>
              <a:rPr lang="cs-CZ" dirty="0"/>
              <a:t>péče o archiválie</a:t>
            </a:r>
          </a:p>
          <a:p>
            <a:pPr lvl="1"/>
            <a:r>
              <a:rPr lang="cs-CZ" dirty="0"/>
              <a:t>správní obvod pro provedení kontroly </a:t>
            </a:r>
          </a:p>
          <a:p>
            <a:pPr lvl="1"/>
            <a:r>
              <a:rPr lang="cs-CZ" dirty="0"/>
              <a:t>okruh původců, u nichž lze kontrolu vykonávat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965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kontrolu </a:t>
            </a:r>
          </a:p>
          <a:p>
            <a:pPr lvl="1"/>
            <a:r>
              <a:rPr lang="cs-CZ" dirty="0"/>
              <a:t>vykonává pověřený zaměstnanec MV ČR, NA, ABS, SOA dle § 72</a:t>
            </a:r>
          </a:p>
          <a:p>
            <a:pPr lvl="1"/>
            <a:r>
              <a:rPr lang="cs-CZ" dirty="0"/>
              <a:t>plánovaná (roční plán kontrol) nebo neplánovaná (vnější podnět)</a:t>
            </a:r>
          </a:p>
          <a:p>
            <a:pPr lvl="1"/>
            <a:r>
              <a:rPr lang="cs-CZ" dirty="0"/>
              <a:t>oznámení o provedení kontroly</a:t>
            </a:r>
          </a:p>
          <a:p>
            <a:pPr lvl="1"/>
            <a:r>
              <a:rPr lang="cs-CZ" dirty="0"/>
              <a:t>protokol o kontrole</a:t>
            </a:r>
          </a:p>
          <a:p>
            <a:pPr lvl="1"/>
            <a:r>
              <a:rPr lang="cs-CZ" dirty="0"/>
              <a:t>na základě provedené kontroly může</a:t>
            </a:r>
          </a:p>
          <a:p>
            <a:pPr lvl="2"/>
            <a:r>
              <a:rPr lang="cs-CZ" dirty="0"/>
              <a:t>zakázat činnosti, které mohou způsobit poškození nebo zničení dokumentů nebo archiválií</a:t>
            </a:r>
          </a:p>
          <a:p>
            <a:pPr lvl="2"/>
            <a:r>
              <a:rPr lang="cs-CZ" dirty="0"/>
              <a:t>uložit příslušná opatření k odstranění zjištěných nedostatků a k jejich nápravě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sz="2800" dirty="0"/>
              <a:t>Přestupky </a:t>
            </a:r>
            <a:br>
              <a:rPr lang="cs-CZ" dirty="0"/>
            </a:br>
            <a:r>
              <a:rPr lang="cs-CZ" dirty="0"/>
              <a:t>§ 73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fyzická osoba se </a:t>
            </a:r>
            <a:r>
              <a:rPr lang="cs-CZ" u="sng" dirty="0"/>
              <a:t>dopustí přestupku </a:t>
            </a:r>
            <a:r>
              <a:rPr lang="cs-CZ" dirty="0"/>
              <a:t>tím, že</a:t>
            </a:r>
          </a:p>
          <a:p>
            <a:pPr lvl="1"/>
            <a:r>
              <a:rPr lang="cs-CZ" dirty="0"/>
              <a:t>poškodí nebo zničí archiválii nebo dokument</a:t>
            </a:r>
          </a:p>
          <a:p>
            <a:pPr lvl="1"/>
            <a:r>
              <a:rPr lang="cs-CZ" dirty="0"/>
              <a:t>nevrátí vypůjčenou archiválii</a:t>
            </a:r>
          </a:p>
          <a:p>
            <a:pPr lvl="1"/>
            <a:r>
              <a:rPr lang="cs-CZ" dirty="0"/>
              <a:t>vyveze archiválii bez povolení dle § 29</a:t>
            </a:r>
          </a:p>
          <a:p>
            <a:pPr lvl="1"/>
            <a:r>
              <a:rPr lang="cs-CZ" dirty="0"/>
              <a:t>je-li vlastníkem archiválie</a:t>
            </a:r>
          </a:p>
          <a:p>
            <a:pPr lvl="2"/>
            <a:r>
              <a:rPr lang="cs-CZ" dirty="0"/>
              <a:t>nepečuje o archiválii</a:t>
            </a:r>
          </a:p>
          <a:p>
            <a:pPr lvl="2"/>
            <a:r>
              <a:rPr lang="cs-CZ" dirty="0"/>
              <a:t>neoznámí převod vlastnického práva</a:t>
            </a:r>
          </a:p>
          <a:p>
            <a:pPr lvl="2"/>
            <a:r>
              <a:rPr lang="cs-CZ" dirty="0"/>
              <a:t>nepořídí bezpečnostní kopii archiválie prohlášené za AKP, NKP</a:t>
            </a:r>
          </a:p>
          <a:p>
            <a:pPr lvl="2"/>
            <a:r>
              <a:rPr lang="cs-CZ" dirty="0"/>
              <a:t>nezajistí konzervaci nebo restaurování AKP, NKP</a:t>
            </a:r>
          </a:p>
          <a:p>
            <a:pPr lvl="2"/>
            <a:r>
              <a:rPr lang="cs-CZ" dirty="0"/>
              <a:t>nenabídne archiválii ke koupi dle § 28 (přednostně ČR)</a:t>
            </a:r>
          </a:p>
          <a:p>
            <a:r>
              <a:rPr lang="cs-CZ" dirty="0"/>
              <a:t>pokuty dle § 73, odst. 7, písm. a-d</a:t>
            </a:r>
          </a:p>
          <a:p>
            <a:pPr lvl="1"/>
            <a:r>
              <a:rPr lang="cs-CZ" dirty="0"/>
              <a:t>v rozmezí od 5 000 do 500 000 Kč</a:t>
            </a:r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dirty="0"/>
              <a:t>§ 74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právnická osoba nebo podnikající fyzická osoba se dopustí správního deliktu tím, že </a:t>
            </a:r>
          </a:p>
          <a:p>
            <a:pPr lvl="2"/>
            <a:r>
              <a:rPr lang="cs-CZ" dirty="0"/>
              <a:t>poškodí nebo zničí archiválii nebo dokument</a:t>
            </a:r>
          </a:p>
          <a:p>
            <a:pPr lvl="2"/>
            <a:r>
              <a:rPr lang="cs-CZ" dirty="0"/>
              <a:t>nevrátí vypůjčenou archiválii</a:t>
            </a:r>
          </a:p>
          <a:p>
            <a:pPr lvl="2"/>
            <a:r>
              <a:rPr lang="cs-CZ" dirty="0"/>
              <a:t>vyveze archiválii bez povolení dle § 29</a:t>
            </a:r>
          </a:p>
          <a:p>
            <a:pPr lvl="2"/>
            <a:r>
              <a:rPr lang="cs-CZ" dirty="0"/>
              <a:t>je-li vlastníkem archiválie</a:t>
            </a:r>
          </a:p>
          <a:p>
            <a:pPr lvl="3"/>
            <a:r>
              <a:rPr lang="cs-CZ" dirty="0"/>
              <a:t>nepečuje o archiválii</a:t>
            </a:r>
          </a:p>
          <a:p>
            <a:pPr lvl="3"/>
            <a:r>
              <a:rPr lang="cs-CZ" dirty="0"/>
              <a:t>neoznámí převod vlastnického práva</a:t>
            </a:r>
          </a:p>
          <a:p>
            <a:pPr lvl="3"/>
            <a:r>
              <a:rPr lang="cs-CZ" dirty="0"/>
              <a:t>nepořídí bezpečnostní kopii archiválie prohlášené za AKP, NKP</a:t>
            </a:r>
          </a:p>
          <a:p>
            <a:pPr lvl="3"/>
            <a:r>
              <a:rPr lang="cs-CZ" dirty="0"/>
              <a:t>nezajistí konzervaci nebo restaurování AKP, NKP</a:t>
            </a:r>
          </a:p>
          <a:p>
            <a:pPr lvl="3"/>
            <a:r>
              <a:rPr lang="cs-CZ" dirty="0"/>
              <a:t>nenabídne archiválii ke koupi dle § 28 (přednostně ČR)</a:t>
            </a:r>
          </a:p>
          <a:p>
            <a:pPr lvl="3"/>
            <a:r>
              <a:rPr lang="cs-CZ" dirty="0"/>
              <a:t>neuchová dokument a neumožní výběr archiválie</a:t>
            </a:r>
          </a:p>
          <a:p>
            <a:pPr lvl="3"/>
            <a:r>
              <a:rPr lang="cs-CZ" dirty="0"/>
              <a:t>nedodrží podmínky pro ukládání dokumentů</a:t>
            </a:r>
          </a:p>
          <a:p>
            <a:pPr lvl="3"/>
            <a:r>
              <a:rPr lang="cs-CZ" dirty="0"/>
              <a:t>neprovede skartační řízení</a:t>
            </a:r>
          </a:p>
          <a:p>
            <a:pPr lvl="3"/>
            <a:r>
              <a:rPr lang="cs-CZ" dirty="0"/>
              <a:t>neumožní dohled na provádění skartačního řízení a výběr archiválií</a:t>
            </a:r>
          </a:p>
          <a:p>
            <a:r>
              <a:rPr lang="cs-CZ" dirty="0"/>
              <a:t>pokuty dle § 74, odst. 11, písm. a-e</a:t>
            </a:r>
          </a:p>
          <a:p>
            <a:pPr lvl="1"/>
            <a:r>
              <a:rPr lang="cs-CZ" dirty="0"/>
              <a:t>v rozmezí od 5 000 do 1 000 </a:t>
            </a:r>
            <a:r>
              <a:rPr lang="cs-CZ" dirty="0" err="1"/>
              <a:t>000</a:t>
            </a:r>
            <a:r>
              <a:rPr lang="cs-CZ" dirty="0"/>
              <a:t> Kč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delikty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řízení o přestupcích </a:t>
            </a:r>
          </a:p>
          <a:p>
            <a:pPr lvl="1"/>
            <a:r>
              <a:rPr lang="cs-CZ" dirty="0"/>
              <a:t>zákon č. 200/1990 Sb. o přestupcích, ve znění pozdějších předpisů</a:t>
            </a:r>
          </a:p>
          <a:p>
            <a:pPr lvl="1"/>
            <a:r>
              <a:rPr lang="cs-CZ" dirty="0"/>
              <a:t>pokuty jsou příjmem státního rozpočtu</a:t>
            </a:r>
          </a:p>
          <a:p>
            <a:pPr lvl="1"/>
            <a:r>
              <a:rPr lang="cs-CZ" dirty="0"/>
              <a:t>vybírá a vymáhá je územně příslušný celní úřad </a:t>
            </a:r>
          </a:p>
          <a:p>
            <a:pPr lvl="1"/>
            <a:r>
              <a:rPr lang="cs-CZ" dirty="0"/>
              <a:t>p</a:t>
            </a:r>
            <a:r>
              <a:rPr lang="cs-CZ"/>
              <a:t>řestupky </a:t>
            </a:r>
            <a:r>
              <a:rPr lang="cs-CZ" dirty="0"/>
              <a:t>a delikty mohou v první instanci projednávat pouze NA a SOA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922114"/>
          </a:xfrm>
        </p:spPr>
        <p:txBody>
          <a:bodyPr/>
          <a:lstStyle/>
          <a:p>
            <a:r>
              <a:rPr lang="cs-CZ" dirty="0"/>
              <a:t>Metodické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680520" cy="4929411"/>
          </a:xfrm>
        </p:spPr>
        <p:txBody>
          <a:bodyPr>
            <a:normAutofit/>
          </a:bodyPr>
          <a:lstStyle/>
          <a:p>
            <a:r>
              <a:rPr lang="cs-CZ" dirty="0"/>
              <a:t>Archivní a spisová služba ve veřejném sektoru v příkladech, otázkách a odpovědích. Vydalo nakl. FORUM s. r. o. Praha. 1. vydání srpen 2015.</a:t>
            </a:r>
          </a:p>
          <a:p>
            <a:pPr>
              <a:buNone/>
            </a:pPr>
            <a:r>
              <a:rPr lang="cs-CZ" dirty="0"/>
              <a:t>	Následují </a:t>
            </a:r>
          </a:p>
          <a:p>
            <a:pPr>
              <a:buNone/>
            </a:pPr>
            <a:r>
              <a:rPr lang="cs-CZ" dirty="0"/>
              <a:t>	každoroční </a:t>
            </a:r>
          </a:p>
          <a:p>
            <a:pPr>
              <a:buNone/>
            </a:pPr>
            <a:r>
              <a:rPr lang="cs-CZ" dirty="0"/>
              <a:t>	aktualizace.</a:t>
            </a:r>
          </a:p>
          <a:p>
            <a:pPr>
              <a:buNone/>
            </a:pPr>
            <a:r>
              <a:rPr lang="cs-CZ" dirty="0"/>
              <a:t>	</a:t>
            </a:r>
          </a:p>
        </p:txBody>
      </p:sp>
      <p:pic>
        <p:nvPicPr>
          <p:cNvPr id="5" name="Zástupný symbol pro obsah 4" descr="arch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2916" y="1600200"/>
            <a:ext cx="4093967" cy="4724400"/>
          </a:xfrm>
        </p:spPr>
      </p:pic>
      <p:pic>
        <p:nvPicPr>
          <p:cNvPr id="7" name="Zástupný symbol pro obsah 5" descr="_00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2267744" cy="3999018"/>
          </a:xfrm>
          <a:prstGeom prst="rect">
            <a:avLst/>
          </a:prstGeom>
        </p:spPr>
      </p:pic>
      <p:pic>
        <p:nvPicPr>
          <p:cNvPr id="8" name="Zástupný symbol pro obsah 4" descr="skenování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41941"/>
            <a:ext cx="2120407" cy="311605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 a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Zákon č. 499/2004 Sb. v platném znění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r>
              <a:rPr lang="cs-CZ" i="1" dirty="0"/>
              <a:t>Aby na nic a na nikoho nebylo zapomenuto. K jubileu ústředního archivu českého státu 1954–2004. </a:t>
            </a:r>
            <a:r>
              <a:rPr lang="cs-CZ" dirty="0"/>
              <a:t>Praha 2004.</a:t>
            </a:r>
            <a:r>
              <a:rPr lang="cs-CZ" dirty="0">
                <a:hlinkClick r:id="rId2"/>
              </a:rPr>
              <a:t> </a:t>
            </a:r>
          </a:p>
          <a:p>
            <a:r>
              <a:rPr lang="cs-CZ" i="1" dirty="0"/>
              <a:t>Archivní a spisová služba ve veřejném sektoru v příkladech, otázkách a odpovědích</a:t>
            </a:r>
            <a:r>
              <a:rPr lang="cs-CZ" dirty="0"/>
              <a:t>. FORUM  s. r. o. Praha. Aktuální vydání.</a:t>
            </a:r>
            <a:endParaRPr lang="cs-CZ" dirty="0">
              <a:hlinkClick r:id="rId2"/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83150"/>
          </a:xfrm>
        </p:spPr>
        <p:txBody>
          <a:bodyPr/>
          <a:lstStyle/>
          <a:p>
            <a:r>
              <a:rPr lang="cs-CZ" dirty="0"/>
              <a:t>meziválečné období</a:t>
            </a:r>
          </a:p>
          <a:p>
            <a:pPr lvl="1"/>
            <a:r>
              <a:rPr lang="cs-CZ" dirty="0"/>
              <a:t>kontinuita spisové služby a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archivy</a:t>
            </a:r>
          </a:p>
          <a:p>
            <a:pPr lvl="2"/>
            <a:r>
              <a:rPr lang="cs-CZ" dirty="0"/>
              <a:t>dohled nad vyřazováním písemností pouze u státních orgánů politické, soudní a finanční správy</a:t>
            </a:r>
          </a:p>
          <a:p>
            <a:pPr lvl="2"/>
            <a:r>
              <a:rPr lang="cs-CZ" dirty="0"/>
              <a:t>instituce státních archivních inspektorů</a:t>
            </a:r>
          </a:p>
          <a:p>
            <a:pPr lvl="3"/>
            <a:r>
              <a:rPr lang="cs-CZ" dirty="0"/>
              <a:t>zřízena pro Čechy a Moravu v roce 1942</a:t>
            </a:r>
          </a:p>
          <a:p>
            <a:pPr lvl="3"/>
            <a:r>
              <a:rPr lang="cs-CZ" dirty="0"/>
              <a:t>omezené kompetence poradního charakteru</a:t>
            </a:r>
          </a:p>
          <a:p>
            <a:pPr lvl="3">
              <a:buNone/>
            </a:pPr>
            <a:r>
              <a:rPr lang="cs-CZ" dirty="0"/>
              <a:t>vyřazování písemností bez archivního dohledu</a:t>
            </a:r>
          </a:p>
          <a:p>
            <a:pPr lvl="1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827584" y="522920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81399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 roce 1945</a:t>
            </a:r>
          </a:p>
          <a:p>
            <a:pPr lvl="1"/>
            <a:r>
              <a:rPr lang="cs-CZ" dirty="0"/>
              <a:t>snaha o sjednocení praxe při výběru archiválií</a:t>
            </a:r>
          </a:p>
          <a:p>
            <a:pPr lvl="1"/>
            <a:r>
              <a:rPr lang="cs-CZ" dirty="0"/>
              <a:t>politický vývoj (znárodňování) </a:t>
            </a:r>
          </a:p>
          <a:p>
            <a:pPr lvl="2"/>
            <a:r>
              <a:rPr lang="cs-CZ" dirty="0"/>
              <a:t>rozšíření okruhu organizovaného skartačního řízení u dalších původců</a:t>
            </a:r>
          </a:p>
          <a:p>
            <a:pPr lvl="3"/>
            <a:r>
              <a:rPr lang="cs-CZ" dirty="0"/>
              <a:t>průmyslových a obchodních podniků, bank a dalších subjektů</a:t>
            </a:r>
          </a:p>
        </p:txBody>
      </p:sp>
      <p:pic>
        <p:nvPicPr>
          <p:cNvPr id="4" name="Zástupný symbol pro obsah 3" descr="skartace_194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2804160" cy="932688"/>
          </a:xfrm>
          <a:prstGeom prst="rect">
            <a:avLst/>
          </a:prstGeom>
        </p:spPr>
      </p:pic>
      <p:pic>
        <p:nvPicPr>
          <p:cNvPr id="5" name="Zástupný symbol pro obsah 5" descr="skartace_194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2715768" cy="386181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932040" y="5733256"/>
            <a:ext cx="40324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roce 1948 vydalo ministerstvo vnitra Kancelářský řád pro ministerstva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5328592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50. léta 20. století</a:t>
            </a:r>
          </a:p>
          <a:p>
            <a:pPr lvl="1"/>
            <a:r>
              <a:rPr lang="cs-CZ" dirty="0"/>
              <a:t>koncept jednotného státního archivnictví</a:t>
            </a:r>
          </a:p>
          <a:p>
            <a:pPr lvl="4"/>
            <a:r>
              <a:rPr lang="cs-CZ" dirty="0"/>
              <a:t>Vládní usnesení  č. 29/1954 Sb. o archivnictví</a:t>
            </a:r>
          </a:p>
          <a:p>
            <a:pPr lvl="1"/>
            <a:r>
              <a:rPr lang="cs-CZ" dirty="0"/>
              <a:t>sjednocení praxe v rámci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1951 – Státní archivní komise</a:t>
            </a:r>
          </a:p>
          <a:p>
            <a:pPr lvl="2"/>
            <a:r>
              <a:rPr lang="cs-CZ" dirty="0"/>
              <a:t>skartační subkomise</a:t>
            </a:r>
          </a:p>
          <a:p>
            <a:pPr lvl="3"/>
            <a:r>
              <a:rPr lang="cs-CZ" dirty="0"/>
              <a:t>návrh vyhlášky ministerstva vnitra  o vyřazování (skartaci) písemností</a:t>
            </a:r>
          </a:p>
          <a:p>
            <a:pPr lvl="4"/>
            <a:r>
              <a:rPr lang="cs-CZ" dirty="0"/>
              <a:t>Vyhláška č. 62, Úřední list Československé republiky ze dne 3. 2. 1953</a:t>
            </a:r>
          </a:p>
          <a:p>
            <a:pPr lvl="5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043608" y="292494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259632" y="566124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symbol pro obsah 3" descr="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556792"/>
            <a:ext cx="3227477" cy="44469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příručka</a:t>
            </a:r>
          </a:p>
        </p:txBody>
      </p:sp>
      <p:pic>
        <p:nvPicPr>
          <p:cNvPr id="4" name="Zástupný symbol pro obsah 3" descr="_00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128792" cy="4874355"/>
          </a:xfrm>
        </p:spPr>
      </p:pic>
      <p:sp>
        <p:nvSpPr>
          <p:cNvPr id="5" name="Obdélník 4"/>
          <p:cNvSpPr/>
          <p:nvPr/>
        </p:nvSpPr>
        <p:spPr>
          <a:xfrm>
            <a:off x="2915816" y="5877272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Část textu o skartaci. </a:t>
            </a:r>
          </a:p>
          <a:p>
            <a:pPr algn="ctr"/>
            <a:r>
              <a:rPr lang="cs-CZ" dirty="0"/>
              <a:t>Archivní příručka. Praha 1965.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Skartace v minulosti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prováděna odedávna</a:t>
            </a:r>
          </a:p>
          <a:p>
            <a:pPr lvl="1"/>
            <a:r>
              <a:rPr lang="cs-CZ" dirty="0"/>
              <a:t>příležitostně</a:t>
            </a:r>
          </a:p>
          <a:p>
            <a:pPr lvl="1"/>
            <a:r>
              <a:rPr lang="cs-CZ" dirty="0"/>
              <a:t>nesystematicky</a:t>
            </a:r>
          </a:p>
          <a:p>
            <a:r>
              <a:rPr lang="cs-CZ" dirty="0"/>
              <a:t>úkolem bylo</a:t>
            </a:r>
          </a:p>
          <a:p>
            <a:pPr lvl="1"/>
            <a:r>
              <a:rPr lang="cs-CZ" dirty="0"/>
              <a:t> zachování vybraných dokumentů</a:t>
            </a:r>
          </a:p>
          <a:p>
            <a:pPr lvl="2"/>
            <a:r>
              <a:rPr lang="cs-CZ" dirty="0"/>
              <a:t>především majetkoprávního charakteru</a:t>
            </a:r>
          </a:p>
          <a:p>
            <a:pPr lvl="1"/>
            <a:r>
              <a:rPr lang="cs-CZ" dirty="0"/>
              <a:t>uvolňování prostor</a:t>
            </a:r>
          </a:p>
          <a:p>
            <a:pPr lvl="1"/>
            <a:r>
              <a:rPr lang="cs-CZ" dirty="0"/>
              <a:t>likvidace přebytečných písemností</a:t>
            </a:r>
          </a:p>
          <a:p>
            <a:pPr lvl="4"/>
            <a:r>
              <a:rPr lang="cs-CZ" dirty="0"/>
              <a:t>ničení významných archiválií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115616" y="573325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Skartační řízení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prováděno pověřenými pracovníky původců spolu s archiváři</a:t>
            </a:r>
          </a:p>
          <a:p>
            <a:r>
              <a:rPr lang="cs-CZ" dirty="0"/>
              <a:t>instituce </a:t>
            </a:r>
          </a:p>
          <a:p>
            <a:pPr lvl="1"/>
            <a:r>
              <a:rPr lang="cs-CZ" dirty="0"/>
              <a:t>ve smyslu příslušných předpisů navrhuje postupně k vyřazení veškeré dokumenty vzešlé z její činnosti</a:t>
            </a:r>
          </a:p>
          <a:p>
            <a:r>
              <a:rPr lang="cs-CZ" dirty="0"/>
              <a:t>odborný archivář</a:t>
            </a:r>
          </a:p>
          <a:p>
            <a:pPr lvl="1"/>
            <a:r>
              <a:rPr lang="cs-CZ" dirty="0"/>
              <a:t>posuzuje trvalou hodnotu dokumentů, navržených k vyřazení a vybírá z nich archiválie</a:t>
            </a:r>
          </a:p>
          <a:p>
            <a:r>
              <a:rPr lang="cs-CZ" dirty="0"/>
              <a:t>úzce spjato s výkonem spisové služby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2344</TotalTime>
  <Words>2158</Words>
  <Application>Microsoft Office PowerPoint</Application>
  <PresentationFormat>Předvádění na obrazovce (4:3)</PresentationFormat>
  <Paragraphs>264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Trebuchet MS</vt:lpstr>
      <vt:lpstr>Wingdings 2</vt:lpstr>
      <vt:lpstr>Cesta</vt:lpstr>
      <vt:lpstr>Předarchivní péče</vt:lpstr>
      <vt:lpstr>Předarchivní péče</vt:lpstr>
      <vt:lpstr>Počátky předarchivní péče</vt:lpstr>
      <vt:lpstr>Počátky předarchivní péče</vt:lpstr>
      <vt:lpstr>Počátky předarchivní péče</vt:lpstr>
      <vt:lpstr>Počátky předarchivní péče</vt:lpstr>
      <vt:lpstr>Archivní příručka</vt:lpstr>
      <vt:lpstr>Skartace v minulosti</vt:lpstr>
      <vt:lpstr>Skartační řízení dnes</vt:lpstr>
      <vt:lpstr>Spisová služba</vt:lpstr>
      <vt:lpstr>Zákon 499/2004 Sb.</vt:lpstr>
      <vt:lpstr>Povinnost uchovávat dokumenty a umožnit výběr archiválií mají </vt:lpstr>
      <vt:lpstr>Povinnost uchovávat dokumenty a umožnit výběr archiválií mají</vt:lpstr>
      <vt:lpstr>Dokumenty zákonem určené k uchování soukromoprávními původci</vt:lpstr>
      <vt:lpstr>Výběr archiválií</vt:lpstr>
      <vt:lpstr>Prezentace aplikace PowerPoint</vt:lpstr>
      <vt:lpstr>Výběr archiválií provádí příslušný archiv  </vt:lpstr>
      <vt:lpstr>Skartační řízení</vt:lpstr>
      <vt:lpstr>Skartační řízení</vt:lpstr>
      <vt:lpstr>Výběr archiválií provádí příslušný archiv </vt:lpstr>
      <vt:lpstr>Mimo skartační řízení</vt:lpstr>
      <vt:lpstr>Mimo skartační řízení</vt:lpstr>
      <vt:lpstr>Kompetence archivů NA  § 46</vt:lpstr>
      <vt:lpstr>Kontrola  ve věcech archivnictví a spisové služby NA  § 71</vt:lpstr>
      <vt:lpstr>Kompetence archivů SOA, SOkA § 49</vt:lpstr>
      <vt:lpstr>Kontrola  ve věcech archivnictví a spisové služby SOA, SOkA § 71</vt:lpstr>
      <vt:lpstr>Kompetence archivů AM</vt:lpstr>
      <vt:lpstr>Kompetence archivů Specializované archivy § 52</vt:lpstr>
      <vt:lpstr>Kontrolu  ve věcech archivnictví a spisové služby </vt:lpstr>
      <vt:lpstr>Kontrolu  ve věcech archivnictví a spisové služby </vt:lpstr>
      <vt:lpstr>Kontrola  ve věcech archivnictví a spisové služby</vt:lpstr>
      <vt:lpstr>Správní delikty  Přestupky  § 73</vt:lpstr>
      <vt:lpstr>Správní delikty  § 74</vt:lpstr>
      <vt:lpstr>Správní delikty</vt:lpstr>
      <vt:lpstr>Metodické pomůcky</vt:lpstr>
      <vt:lpstr>Použité zdroje a literatura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Archivnictví III</dc:title>
  <dc:creator>Radana Červená</dc:creator>
  <cp:lastModifiedBy>Červená Radana (MMB_AMB)</cp:lastModifiedBy>
  <cp:revision>139</cp:revision>
  <cp:lastPrinted>2019-09-24T09:50:08Z</cp:lastPrinted>
  <dcterms:created xsi:type="dcterms:W3CDTF">2016-09-15T06:02:56Z</dcterms:created>
  <dcterms:modified xsi:type="dcterms:W3CDTF">2024-10-02T10:56:42Z</dcterms:modified>
</cp:coreProperties>
</file>