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5" r:id="rId18"/>
    <p:sldId id="328" r:id="rId19"/>
    <p:sldId id="329" r:id="rId20"/>
    <p:sldId id="287" r:id="rId21"/>
    <p:sldId id="271" r:id="rId22"/>
    <p:sldId id="272" r:id="rId23"/>
    <p:sldId id="280" r:id="rId24"/>
    <p:sldId id="281" r:id="rId25"/>
    <p:sldId id="282" r:id="rId26"/>
    <p:sldId id="283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25.10.2024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cr.cz/vyzkum-publikace-akce/vystavy/vystavovani-archivali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https://www.nacr.cz/vyzkum-publikace-akce/vystavy/webove-vystavy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hibition.indihu.cz/view/MDA20222022-03-22T124928865Z/start" TargetMode="External"/><Relationship Id="rId5" Type="http://schemas.openxmlformats.org/officeDocument/2006/relationships/hyperlink" Target="https://archiv.brno.cz/odborna-spoluprace" TargetMode="Externa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992888" cy="2304256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rgbClr val="002060"/>
                </a:solidFill>
              </a:rPr>
              <a:t>Využívání archiválií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7702624" cy="360040"/>
          </a:xfrm>
        </p:spPr>
        <p:txBody>
          <a:bodyPr>
            <a:normAutofit lnSpcReduction="10000"/>
          </a:bodyPr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648" y="3531924"/>
            <a:ext cx="4320480" cy="2958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Výjimky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možno nahlížet do archiválií vzniklých před 1. 1. 1990</a:t>
            </a:r>
          </a:p>
          <a:p>
            <a:pPr lvl="1"/>
            <a:r>
              <a:rPr lang="cs-CZ" dirty="0"/>
              <a:t>z činnosti </a:t>
            </a:r>
          </a:p>
          <a:p>
            <a:pPr lvl="2"/>
            <a:r>
              <a:rPr lang="cs-CZ" dirty="0"/>
              <a:t>vojenských soudů a prokuratur všech stupňů</a:t>
            </a:r>
          </a:p>
          <a:p>
            <a:pPr lvl="2"/>
            <a:r>
              <a:rPr lang="cs-CZ" dirty="0"/>
              <a:t>bezpečnostních složek podle zákona o Ústavu pro studium totalitních režimů a o ABS</a:t>
            </a:r>
          </a:p>
          <a:p>
            <a:pPr lvl="2"/>
            <a:r>
              <a:rPr lang="cs-CZ" dirty="0"/>
              <a:t>mimořádných lidových soudů, Státního soudu, Národního soudu</a:t>
            </a:r>
          </a:p>
          <a:p>
            <a:pPr lvl="2"/>
            <a:r>
              <a:rPr lang="cs-CZ" dirty="0"/>
              <a:t>společenských organizací a politických stran sdružených v Národní frontě</a:t>
            </a:r>
          </a:p>
          <a:p>
            <a:pPr lvl="2"/>
            <a:r>
              <a:rPr lang="cs-CZ" dirty="0"/>
              <a:t>z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veřejně přístupné archiválie </a:t>
            </a:r>
          </a:p>
          <a:p>
            <a:pPr lvl="1"/>
            <a:r>
              <a:rPr lang="cs-CZ" dirty="0"/>
              <a:t>veřejně přístupné dokumenty ještě před prohlášením za archiválie</a:t>
            </a:r>
          </a:p>
          <a:p>
            <a:r>
              <a:rPr lang="cs-CZ" dirty="0"/>
              <a:t>do archiválií mohou nahlížet jejich původci bez omezení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fyzický stav nahlížení neumožňuje</a:t>
            </a:r>
          </a:p>
          <a:p>
            <a:r>
              <a:rPr lang="cs-CZ" dirty="0"/>
              <a:t>stav zpracování nahlížení neumožňuje</a:t>
            </a:r>
          </a:p>
          <a:p>
            <a:r>
              <a:rPr lang="cs-CZ" dirty="0"/>
              <a:t>fyzická osoba vznesla námitku</a:t>
            </a:r>
          </a:p>
          <a:p>
            <a:r>
              <a:rPr lang="cs-CZ" dirty="0"/>
              <a:t>fyzická osoba nedá souhlas</a:t>
            </a:r>
          </a:p>
          <a:p>
            <a:r>
              <a:rPr lang="cs-CZ" dirty="0"/>
              <a:t>zvláštní právní předpis nahlížení vylučuje</a:t>
            </a:r>
          </a:p>
          <a:p>
            <a:r>
              <a:rPr lang="cs-CZ" dirty="0"/>
              <a:t>žadatel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/>
              <a:t>pokud je nahlížení odepřeno, archiv</a:t>
            </a:r>
          </a:p>
          <a:p>
            <a:pPr lvl="1"/>
            <a:r>
              <a:rPr lang="cs-CZ" dirty="0"/>
              <a:t>s přihlédnutím k významu archiválií</a:t>
            </a:r>
          </a:p>
          <a:p>
            <a:pPr lvl="2"/>
            <a:r>
              <a:rPr lang="cs-CZ" dirty="0"/>
              <a:t>provede archivní zpracování u nezpracovaných archiválií</a:t>
            </a:r>
          </a:p>
          <a:p>
            <a:pPr lvl="2"/>
            <a:r>
              <a:rPr lang="cs-CZ" dirty="0"/>
              <a:t>oznámí tuto skutečnost žadateli</a:t>
            </a:r>
          </a:p>
          <a:p>
            <a:pPr lvl="1"/>
            <a:r>
              <a:rPr lang="cs-CZ" dirty="0"/>
              <a:t>výjimečně povolí nahlédnutí vědeckým badatelům a studentům</a:t>
            </a:r>
          </a:p>
          <a:p>
            <a:pPr lvl="2"/>
            <a:r>
              <a:rPr lang="cs-CZ" dirty="0"/>
              <a:t>na základě písemné žádosti s potvrzením kulturně vědecké instituce</a:t>
            </a:r>
          </a:p>
          <a:p>
            <a:pPr lvl="3"/>
            <a:r>
              <a:rPr lang="cs-CZ" dirty="0"/>
              <a:t>časově limitovaný výzkum</a:t>
            </a:r>
          </a:p>
          <a:p>
            <a:pPr lvl="3"/>
            <a:r>
              <a:rPr lang="cs-CZ" dirty="0"/>
              <a:t>výukový účel nahlížení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Oprávnění nahlížení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dokumentů a archiválií jejichž </a:t>
            </a:r>
            <a:r>
              <a:rPr lang="cs-CZ" b="1" dirty="0"/>
              <a:t>původcem je stát nebo územní samosprávný celek </a:t>
            </a:r>
            <a:r>
              <a:rPr lang="cs-CZ" dirty="0"/>
              <a:t>mají:</a:t>
            </a:r>
          </a:p>
          <a:p>
            <a:pPr lvl="2"/>
            <a:r>
              <a:rPr lang="cs-CZ" dirty="0"/>
              <a:t>organizační složky státu,</a:t>
            </a:r>
          </a:p>
          <a:p>
            <a:pPr lvl="2"/>
            <a:r>
              <a:rPr lang="cs-CZ" dirty="0"/>
              <a:t>ozbrojené síly,</a:t>
            </a:r>
          </a:p>
          <a:p>
            <a:pPr lvl="2"/>
            <a:r>
              <a:rPr lang="cs-CZ" dirty="0"/>
              <a:t>bezpečnostní sbory,</a:t>
            </a:r>
          </a:p>
          <a:p>
            <a:pPr lvl="2"/>
            <a:r>
              <a:rPr lang="cs-CZ" dirty="0"/>
              <a:t>zpravodajské služby ČR,</a:t>
            </a:r>
          </a:p>
          <a:p>
            <a:pPr lvl="2"/>
            <a:r>
              <a:rPr lang="cs-CZ" dirty="0"/>
              <a:t>územní samosprávné celky,</a:t>
            </a:r>
          </a:p>
          <a:p>
            <a:pPr lvl="2"/>
            <a:r>
              <a:rPr lang="cs-CZ" dirty="0"/>
              <a:t>osoby oprávněné.</a:t>
            </a:r>
          </a:p>
          <a:p>
            <a:pPr lvl="1"/>
            <a:r>
              <a:rPr lang="cs-CZ" dirty="0"/>
              <a:t>mohou být zapůjčeny i mimo archiv</a:t>
            </a:r>
          </a:p>
          <a:p>
            <a:pPr lvl="2"/>
            <a:r>
              <a:rPr lang="cs-CZ" dirty="0"/>
              <a:t>písemný závazek</a:t>
            </a:r>
          </a:p>
          <a:p>
            <a:pPr lvl="3"/>
            <a:r>
              <a:rPr lang="cs-CZ" dirty="0"/>
              <a:t>archiválie v úplnosti vrátí v dohodnuté lhůtě a nepoškozené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Údaje o žadateli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za účelem vyrozumění žadatele </a:t>
            </a:r>
          </a:p>
          <a:p>
            <a:pPr lvl="1"/>
            <a:r>
              <a:rPr lang="cs-CZ" dirty="0"/>
              <a:t>archiv může požádat příslušný správní úřad na úseku archivnictví a výkonu spisové služby o zprostředkování údajů o žadateli v rozsahu daném    § 38a zákona o archivnictví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Vystavování archiválií § 39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dovoluje-li to jejich stav</a:t>
            </a:r>
          </a:p>
          <a:p>
            <a:pPr lvl="1"/>
            <a:r>
              <a:rPr lang="cs-CZ" dirty="0"/>
              <a:t>za podmínek zaručujících jejich ochranu a péči</a:t>
            </a:r>
          </a:p>
          <a:p>
            <a:pPr lvl="1"/>
            <a:r>
              <a:rPr lang="cs-CZ" dirty="0"/>
              <a:t>za podmínek ochrany osobních údajů</a:t>
            </a:r>
          </a:p>
          <a:p>
            <a:pPr lvl="1"/>
            <a:r>
              <a:rPr lang="cs-CZ" dirty="0"/>
              <a:t>na základě smlouvy nebo zápisu o výpůjčce</a:t>
            </a:r>
          </a:p>
          <a:p>
            <a:pPr lvl="2"/>
            <a:r>
              <a:rPr lang="cs-CZ" dirty="0"/>
              <a:t>stanovené podmínky vystavení</a:t>
            </a:r>
          </a:p>
          <a:p>
            <a:pPr lvl="2"/>
            <a:r>
              <a:rPr lang="cs-CZ" dirty="0"/>
              <a:t>výše pojistného</a:t>
            </a:r>
          </a:p>
          <a:p>
            <a:pPr lvl="2"/>
            <a:r>
              <a:rPr lang="cs-CZ" dirty="0"/>
              <a:t>soupis zapůjčovaných archiválií</a:t>
            </a:r>
          </a:p>
          <a:p>
            <a:pPr lvl="2"/>
            <a:r>
              <a:rPr lang="cs-CZ" dirty="0"/>
              <a:t>protokol o stavu archiválií</a:t>
            </a:r>
          </a:p>
          <a:p>
            <a:pPr lvl="1"/>
            <a:r>
              <a:rPr lang="cs-CZ" dirty="0"/>
              <a:t>NKP pouze na základě povolení ministerstva</a:t>
            </a:r>
          </a:p>
          <a:p>
            <a:r>
              <a:rPr lang="cs-CZ" dirty="0">
                <a:hlinkClick r:id="rId2"/>
              </a:rPr>
              <a:t>Zásady pro vystavování archiválií - Národní archiv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dopis, snímek obrazovky&#10;&#10;Popis byl vytvořen automaticky">
            <a:extLst>
              <a:ext uri="{FF2B5EF4-FFF2-40B4-BE49-F238E27FC236}">
                <a16:creationId xmlns:a16="http://schemas.microsoft.com/office/drawing/2014/main" id="{8A8FC3DD-FD81-17DF-82A4-90B6A80D089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8654"/>
            <a:ext cx="4923062" cy="6433257"/>
          </a:xfrm>
        </p:spPr>
      </p:pic>
      <p:pic>
        <p:nvPicPr>
          <p:cNvPr id="7" name="Obrázek 6" descr="Obsah obrázku text, snímek obrazovky, Písmo, dopis&#10;&#10;Popis byl vytvořen automaticky">
            <a:extLst>
              <a:ext uri="{FF2B5EF4-FFF2-40B4-BE49-F238E27FC236}">
                <a16:creationId xmlns:a16="http://schemas.microsoft.com/office/drawing/2014/main" id="{AABECBEF-86E7-8922-F5CE-79FC680C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72" y="1340768"/>
            <a:ext cx="4090528" cy="396044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8C179953-FBF7-F228-E0A0-444B5074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024336" cy="936104"/>
          </a:xfrm>
        </p:spPr>
        <p:txBody>
          <a:bodyPr>
            <a:normAutofit/>
          </a:bodyPr>
          <a:lstStyle/>
          <a:p>
            <a:r>
              <a:rPr lang="cs-CZ" dirty="0"/>
              <a:t>Dotazník</a:t>
            </a:r>
          </a:p>
        </p:txBody>
      </p:sp>
    </p:spTree>
    <p:extLst>
      <p:ext uri="{BB962C8B-B14F-4D97-AF65-F5344CB8AC3E}">
        <p14:creationId xmlns:p14="http://schemas.microsoft.com/office/powerpoint/2010/main" val="166895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1BA1F-5E21-F245-FADE-AFDC48A8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04" y="274638"/>
            <a:ext cx="4145296" cy="922114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Dokumetace</a:t>
            </a:r>
            <a:r>
              <a:rPr lang="cs-CZ" dirty="0"/>
              <a:t> archiválie</a:t>
            </a:r>
          </a:p>
        </p:txBody>
      </p:sp>
      <p:pic>
        <p:nvPicPr>
          <p:cNvPr id="5" name="Zástupný obsah 4" descr="Obsah obrázku text, snímek obrazovky, dokument&#10;&#10;Popis byl vytvořen automaticky">
            <a:extLst>
              <a:ext uri="{FF2B5EF4-FFF2-40B4-BE49-F238E27FC236}">
                <a16:creationId xmlns:a16="http://schemas.microsoft.com/office/drawing/2014/main" id="{B795AFE0-4919-7E27-6565-E7545015E7A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2041402" cy="2997887"/>
          </a:xfrm>
        </p:spPr>
      </p:pic>
      <p:pic>
        <p:nvPicPr>
          <p:cNvPr id="9" name="Obrázek 8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20BFBDD1-8182-29F2-634F-075D1439C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14" y="1000218"/>
            <a:ext cx="2041402" cy="2881010"/>
          </a:xfrm>
          <a:prstGeom prst="rect">
            <a:avLst/>
          </a:prstGeom>
        </p:spPr>
      </p:pic>
      <p:pic>
        <p:nvPicPr>
          <p:cNvPr id="7" name="Obrázek 6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442443E7-3280-FED8-DF6D-6170DEA57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4949"/>
            <a:ext cx="2852304" cy="1882802"/>
          </a:xfrm>
          <a:prstGeom prst="rect">
            <a:avLst/>
          </a:prstGeom>
        </p:spPr>
      </p:pic>
      <p:pic>
        <p:nvPicPr>
          <p:cNvPr id="10" name="Zástupný obsah 4" descr="Obsah obrázku text, účtenka, snímek obrazovky, číslo&#10;&#10;Popis byl vytvořen automaticky">
            <a:extLst>
              <a:ext uri="{FF2B5EF4-FFF2-40B4-BE49-F238E27FC236}">
                <a16:creationId xmlns:a16="http://schemas.microsoft.com/office/drawing/2014/main" id="{E1CFEF2D-2777-27A0-06C7-FACDBEC43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0" y="1220331"/>
            <a:ext cx="3223890" cy="369368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9AFA7-2BF4-4307-157D-5CC67D3F10A1}"/>
              </a:ext>
            </a:extLst>
          </p:cNvPr>
          <p:cNvSpPr txBox="1"/>
          <p:nvPr/>
        </p:nvSpPr>
        <p:spPr>
          <a:xfrm>
            <a:off x="179512" y="4218981"/>
            <a:ext cx="82809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600" b="0" i="0" u="none" strike="noStrike" baseline="0" dirty="0"/>
              <a:t>a) klimatické podmínky: teplota: 20 ± 2°C</a:t>
            </a:r>
          </a:p>
          <a:p>
            <a:pPr algn="l"/>
            <a:r>
              <a:rPr lang="cs-CZ" sz="1600" b="0" i="0" u="none" strike="noStrike" baseline="0" dirty="0"/>
              <a:t>relativní vlhkost: 50 ± 5 %</a:t>
            </a:r>
          </a:p>
          <a:p>
            <a:pPr algn="l"/>
            <a:r>
              <a:rPr lang="cs-CZ" sz="1600" b="0" i="0" u="none" strike="noStrike" baseline="0" dirty="0"/>
              <a:t>b) světelné podmínky:</a:t>
            </a:r>
          </a:p>
          <a:p>
            <a:pPr algn="l"/>
            <a:r>
              <a:rPr lang="cs-CZ" sz="1600" b="0" i="0" u="none" strike="noStrike" baseline="0" dirty="0"/>
              <a:t>zdroj světla: umělý s možností regulace intenzity osvětlení</a:t>
            </a:r>
          </a:p>
          <a:p>
            <a:pPr algn="l"/>
            <a:r>
              <a:rPr lang="cs-CZ" sz="1600" b="0" i="0" u="none" strike="noStrike" baseline="0" dirty="0"/>
              <a:t>intenzita osvětlení: 50 </a:t>
            </a:r>
            <a:r>
              <a:rPr lang="cs-CZ" sz="1600" b="0" i="0" u="none" strike="noStrike" baseline="0" dirty="0" err="1"/>
              <a:t>lx</a:t>
            </a:r>
            <a:endParaRPr lang="cs-CZ" sz="1600" b="0" i="0" u="none" strike="noStrike" baseline="0" dirty="0"/>
          </a:p>
          <a:p>
            <a:pPr algn="l"/>
            <a:r>
              <a:rPr lang="cs-CZ" sz="1600" b="0" i="0" u="none" strike="noStrike" baseline="0" dirty="0"/>
              <a:t>kvalita světla: zdroje nesmí emitovat ultrafialového záření</a:t>
            </a:r>
          </a:p>
          <a:p>
            <a:pPr algn="l"/>
            <a:r>
              <a:rPr lang="cs-CZ" sz="1600" b="0" i="0" u="none" strike="noStrike" baseline="0" dirty="0"/>
              <a:t>c) požadavky na výstavní vitríny: </a:t>
            </a:r>
            <a:r>
              <a:rPr lang="cs-CZ" sz="1600" b="0" i="0" u="none" strike="noStrike" baseline="0" dirty="0" err="1"/>
              <a:t>prachotěsnost</a:t>
            </a:r>
            <a:r>
              <a:rPr lang="cs-CZ" sz="1600" b="0" i="0" u="none" strike="noStrike" baseline="0" dirty="0"/>
              <a:t>, </a:t>
            </a:r>
            <a:r>
              <a:rPr lang="cs-CZ" sz="1600" b="0" i="0" u="none" strike="noStrike" baseline="0" dirty="0" err="1"/>
              <a:t>parotěsnost</a:t>
            </a:r>
            <a:r>
              <a:rPr lang="cs-CZ" sz="1600" b="0" i="0" u="none" strike="noStrike" baseline="0" dirty="0"/>
              <a:t>, uzamykatelnost,</a:t>
            </a:r>
          </a:p>
          <a:p>
            <a:pPr algn="l"/>
            <a:r>
              <a:rPr lang="cs-CZ" sz="1600" b="0" i="0" u="none" strike="noStrike" baseline="0" dirty="0"/>
              <a:t>nerozbitné sklo</a:t>
            </a:r>
          </a:p>
          <a:p>
            <a:pPr algn="l"/>
            <a:r>
              <a:rPr lang="cs-CZ" sz="1600" b="0" i="0" u="none" strike="noStrike" baseline="0" dirty="0"/>
              <a:t>d) způsob adjustace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314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kniha, menu, Publikace&#10;&#10;Popis byl vytvořen automaticky">
            <a:extLst>
              <a:ext uri="{FF2B5EF4-FFF2-40B4-BE49-F238E27FC236}">
                <a16:creationId xmlns:a16="http://schemas.microsoft.com/office/drawing/2014/main" id="{9312330C-F12D-CE77-5BA2-7A07D83334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75" y="548680"/>
            <a:ext cx="4332326" cy="2880320"/>
          </a:xfrm>
        </p:spPr>
      </p:pic>
      <p:pic>
        <p:nvPicPr>
          <p:cNvPr id="9" name="Obrázek 8" descr="Obsah obrázku text, osoba, oblečení, rukopis&#10;&#10;Popis byl vytvořen automaticky">
            <a:extLst>
              <a:ext uri="{FF2B5EF4-FFF2-40B4-BE49-F238E27FC236}">
                <a16:creationId xmlns:a16="http://schemas.microsoft.com/office/drawing/2014/main" id="{B8D3D599-DC92-F969-9966-2D1F398ED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89514"/>
            <a:ext cx="3901440" cy="2593848"/>
          </a:xfrm>
          <a:prstGeom prst="rect">
            <a:avLst/>
          </a:prstGeom>
        </p:spPr>
      </p:pic>
      <p:pic>
        <p:nvPicPr>
          <p:cNvPr id="13" name="Obrázek 12" descr="Obsah obrázku text, výstava, muž, interiér&#10;&#10;Popis byl vytvořen automaticky">
            <a:extLst>
              <a:ext uri="{FF2B5EF4-FFF2-40B4-BE49-F238E27FC236}">
                <a16:creationId xmlns:a16="http://schemas.microsoft.com/office/drawing/2014/main" id="{88C67634-3714-2616-C569-D2049F648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9514"/>
            <a:ext cx="3901440" cy="2593848"/>
          </a:xfrm>
          <a:prstGeom prst="rect">
            <a:avLst/>
          </a:prstGeom>
        </p:spPr>
      </p:pic>
      <p:pic>
        <p:nvPicPr>
          <p:cNvPr id="14" name="Obrázek 13" descr="Obsah obrázku text, oblečení, noviny, snímek obrazovky&#10;&#10;Popis byl vytvořen automaticky">
            <a:extLst>
              <a:ext uri="{FF2B5EF4-FFF2-40B4-BE49-F238E27FC236}">
                <a16:creationId xmlns:a16="http://schemas.microsoft.com/office/drawing/2014/main" id="{0C2FD777-F83C-0CA4-D49F-8B18D91C5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2448272" cy="34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7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2247F-A8C9-431C-F545-8F2581B2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Výstava Kdo? Co? Archiv?!</a:t>
            </a:r>
          </a:p>
        </p:txBody>
      </p:sp>
      <p:pic>
        <p:nvPicPr>
          <p:cNvPr id="5" name="Zástupný obsah 4" descr="Obsah obrázku zavazadlo, oblečení, Zavazadla a tašky, kufr&#10;&#10;Popis byl vytvořen automaticky">
            <a:extLst>
              <a:ext uri="{FF2B5EF4-FFF2-40B4-BE49-F238E27FC236}">
                <a16:creationId xmlns:a16="http://schemas.microsoft.com/office/drawing/2014/main" id="{52240531-144C-73F2-E80F-1CA9E8B978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056" y="1714167"/>
            <a:ext cx="2645118" cy="1981637"/>
          </a:xfrm>
        </p:spPr>
      </p:pic>
      <p:pic>
        <p:nvPicPr>
          <p:cNvPr id="7" name="Obrázek 6" descr="Obsah obrázku zavazadlo, oblečení, interiér, taška&#10;&#10;Popis byl vytvořen automaticky">
            <a:extLst>
              <a:ext uri="{FF2B5EF4-FFF2-40B4-BE49-F238E27FC236}">
                <a16:creationId xmlns:a16="http://schemas.microsoft.com/office/drawing/2014/main" id="{F279F205-FB64-0FA5-1189-DC2BEF27F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246" y="4437116"/>
            <a:ext cx="2515928" cy="1981639"/>
          </a:xfrm>
          <a:prstGeom prst="rect">
            <a:avLst/>
          </a:prstGeom>
        </p:spPr>
      </p:pic>
      <p:pic>
        <p:nvPicPr>
          <p:cNvPr id="9" name="Obrázek 8" descr="Obsah obrázku text, interiér, výstava, obchod&#10;&#10;Popis byl vytvořen automaticky">
            <a:extLst>
              <a:ext uri="{FF2B5EF4-FFF2-40B4-BE49-F238E27FC236}">
                <a16:creationId xmlns:a16="http://schemas.microsoft.com/office/drawing/2014/main" id="{100055EF-70C0-338C-2D40-9ADE0F8A1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8811" y="1714252"/>
            <a:ext cx="2642185" cy="1981639"/>
          </a:xfrm>
          <a:prstGeom prst="rect">
            <a:avLst/>
          </a:prstGeom>
        </p:spPr>
      </p:pic>
      <p:pic>
        <p:nvPicPr>
          <p:cNvPr id="11" name="Obrázek 10" descr="Obsah obrázku Maketa, krabice, kolo, vozík&#10;&#10;Popis byl vytvořen automaticky">
            <a:extLst>
              <a:ext uri="{FF2B5EF4-FFF2-40B4-BE49-F238E27FC236}">
                <a16:creationId xmlns:a16="http://schemas.microsoft.com/office/drawing/2014/main" id="{C1DF90C0-1127-161C-A747-26B424F2F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19" y="1383980"/>
            <a:ext cx="3526823" cy="2645118"/>
          </a:xfrm>
          <a:prstGeom prst="rect">
            <a:avLst/>
          </a:prstGeom>
        </p:spPr>
      </p:pic>
      <p:pic>
        <p:nvPicPr>
          <p:cNvPr id="13" name="Obrázek 12" descr="Obsah obrázku text, interiér, výstava, krabice&#10;&#10;Popis byl vytvořen automaticky">
            <a:extLst>
              <a:ext uri="{FF2B5EF4-FFF2-40B4-BE49-F238E27FC236}">
                <a16:creationId xmlns:a16="http://schemas.microsoft.com/office/drawing/2014/main" id="{450F0495-E0F3-9966-BD09-4A78613BCE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5144" y="4495111"/>
            <a:ext cx="2519417" cy="1869138"/>
          </a:xfrm>
          <a:prstGeom prst="rect">
            <a:avLst/>
          </a:prstGeom>
        </p:spPr>
      </p:pic>
      <p:pic>
        <p:nvPicPr>
          <p:cNvPr id="15" name="Obrázek 14" descr="Obsah obrázku text, interiér, výstava&#10;&#10;Popis byl vytvořen automaticky">
            <a:extLst>
              <a:ext uri="{FF2B5EF4-FFF2-40B4-BE49-F238E27FC236}">
                <a16:creationId xmlns:a16="http://schemas.microsoft.com/office/drawing/2014/main" id="{475CEE3E-74E3-22EA-8C19-1E60F28D28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7509" y="4484462"/>
            <a:ext cx="2515928" cy="1886946"/>
          </a:xfrm>
          <a:prstGeom prst="rect">
            <a:avLst/>
          </a:prstGeom>
        </p:spPr>
      </p:pic>
      <p:pic>
        <p:nvPicPr>
          <p:cNvPr id="16" name="Zástupný obsah 4" descr="Obsah obrázku text, dopis, papír, kniha&#10;&#10;Popis byl vytvořen automaticky">
            <a:extLst>
              <a:ext uri="{FF2B5EF4-FFF2-40B4-BE49-F238E27FC236}">
                <a16:creationId xmlns:a16="http://schemas.microsoft.com/office/drawing/2014/main" id="{3F39A927-504E-A50C-162D-D2AD186C7A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76" y="3698975"/>
            <a:ext cx="2152786" cy="31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Využívání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žádosti občanů a institucí</a:t>
            </a:r>
          </a:p>
          <a:p>
            <a:r>
              <a:rPr lang="cs-CZ" dirty="0"/>
              <a:t>vlastní iniciativa archivů a archivářů</a:t>
            </a:r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D4B57-ECB4-9F5E-A943-0309842B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dopis, mapa&#10;&#10;Popis byl vytvořen automaticky">
            <a:extLst>
              <a:ext uri="{FF2B5EF4-FFF2-40B4-BE49-F238E27FC236}">
                <a16:creationId xmlns:a16="http://schemas.microsoft.com/office/drawing/2014/main" id="{27F19223-3A59-C963-339F-F9A24137EC3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" y="126308"/>
            <a:ext cx="4125723" cy="5656037"/>
          </a:xfrm>
        </p:spPr>
      </p:pic>
      <p:pic>
        <p:nvPicPr>
          <p:cNvPr id="7" name="Obrázek 6" descr="Obsah obrázku Lidská tvář, osoba, oblečení, obraz&#10;&#10;Popis byl vytvořen automaticky">
            <a:extLst>
              <a:ext uri="{FF2B5EF4-FFF2-40B4-BE49-F238E27FC236}">
                <a16:creationId xmlns:a16="http://schemas.microsoft.com/office/drawing/2014/main" id="{889227D3-47C7-D11F-CC3A-D0827746A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66" y="323018"/>
            <a:ext cx="3851816" cy="2803393"/>
          </a:xfrm>
          <a:prstGeom prst="rect">
            <a:avLst/>
          </a:prstGeom>
        </p:spPr>
      </p:pic>
      <p:pic>
        <p:nvPicPr>
          <p:cNvPr id="9" name="Obrázek 8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7AFC10BC-46E0-A8C5-3713-26A01B05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16" y="3126411"/>
            <a:ext cx="3320176" cy="36539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D53E50-90DF-6868-EB38-77087AACA426}"/>
              </a:ext>
            </a:extLst>
          </p:cNvPr>
          <p:cNvSpPr txBox="1"/>
          <p:nvPr/>
        </p:nvSpPr>
        <p:spPr>
          <a:xfrm>
            <a:off x="47224" y="5796686"/>
            <a:ext cx="2462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Odborná spolupráce - Archiv města Brno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778DD0B-5052-D309-A356-9CA4795DF9DB}"/>
              </a:ext>
            </a:extLst>
          </p:cNvPr>
          <p:cNvSpPr txBox="1"/>
          <p:nvPr/>
        </p:nvSpPr>
        <p:spPr>
          <a:xfrm>
            <a:off x="7308304" y="2492896"/>
            <a:ext cx="1565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MDA 2022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CA12BB-7217-E41E-6921-DCBD4873DCE8}"/>
              </a:ext>
            </a:extLst>
          </p:cNvPr>
          <p:cNvSpPr txBox="1"/>
          <p:nvPr/>
        </p:nvSpPr>
        <p:spPr>
          <a:xfrm>
            <a:off x="6332513" y="4544429"/>
            <a:ext cx="2506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7"/>
              </a:rPr>
              <a:t>Webové výstavy - Národní archiv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72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je oprávněn požádat archiv, do jehož péče archiválie náleží o</a:t>
            </a:r>
          </a:p>
          <a:p>
            <a:pPr lvl="1"/>
            <a:r>
              <a:rPr lang="cs-CZ" dirty="0"/>
              <a:t>pořízení výpisu</a:t>
            </a:r>
          </a:p>
          <a:p>
            <a:pPr lvl="1"/>
            <a:r>
              <a:rPr lang="cs-CZ" dirty="0"/>
              <a:t>opisu</a:t>
            </a:r>
          </a:p>
          <a:p>
            <a:pPr lvl="1"/>
            <a:r>
              <a:rPr lang="cs-CZ" dirty="0"/>
              <a:t>kopie archiválie</a:t>
            </a:r>
          </a:p>
          <a:p>
            <a:pPr lvl="2"/>
            <a:r>
              <a:rPr lang="cs-CZ" dirty="0"/>
              <a:t>v analogové podobě</a:t>
            </a:r>
          </a:p>
          <a:p>
            <a:pPr lvl="2"/>
            <a:r>
              <a:rPr lang="cs-CZ" dirty="0"/>
              <a:t>v digitální podobě</a:t>
            </a:r>
          </a:p>
          <a:p>
            <a:r>
              <a:rPr lang="cs-CZ" dirty="0"/>
              <a:t>pokud nejsou splněny podmínky pro odepření nahlížení do archiválií</a:t>
            </a:r>
          </a:p>
          <a:p>
            <a:r>
              <a:rPr lang="cs-CZ" dirty="0"/>
              <a:t>pokud archiv nevyhoví, rozhoduje na základě podání badatele příslušný správní úřad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/>
              <a:t>potvrzení shody</a:t>
            </a:r>
          </a:p>
          <a:p>
            <a:pPr lvl="1"/>
            <a:r>
              <a:rPr lang="cs-CZ" dirty="0"/>
              <a:t>kopie archiválie </a:t>
            </a:r>
          </a:p>
          <a:p>
            <a:pPr lvl="2"/>
            <a:r>
              <a:rPr lang="cs-CZ" dirty="0"/>
              <a:t>v analogové nebo</a:t>
            </a:r>
          </a:p>
          <a:p>
            <a:pPr lvl="2"/>
            <a:r>
              <a:rPr lang="cs-CZ" dirty="0"/>
              <a:t>digitální podobě</a:t>
            </a:r>
          </a:p>
          <a:p>
            <a:pPr lvl="2"/>
            <a:r>
              <a:rPr lang="cs-CZ" dirty="0"/>
              <a:t>autorizovaná konverze</a:t>
            </a:r>
          </a:p>
          <a:p>
            <a:r>
              <a:rPr lang="cs-CZ" dirty="0"/>
              <a:t>úhrada nákladů spojená s </a:t>
            </a:r>
          </a:p>
          <a:p>
            <a:pPr lvl="1"/>
            <a:r>
              <a:rPr lang="cs-CZ" dirty="0"/>
              <a:t>pořízením výpisu, opisu nebo kopie archiválie</a:t>
            </a:r>
          </a:p>
          <a:p>
            <a:pPr lvl="1"/>
            <a:r>
              <a:rPr lang="cs-CZ" dirty="0"/>
              <a:t>vyhledáváním a zpracováním archiválií</a:t>
            </a:r>
          </a:p>
          <a:p>
            <a:pPr lvl="1"/>
            <a:r>
              <a:rPr lang="cs-CZ" dirty="0"/>
              <a:t>pořízením rešerše z archiválií</a:t>
            </a:r>
          </a:p>
          <a:p>
            <a:pPr lvl="1"/>
            <a:r>
              <a:rPr lang="cs-CZ" b="1" dirty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23528" y="537321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žadatel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17">
            <a:extLst>
              <a:ext uri="{FF2B5EF4-FFF2-40B4-BE49-F238E27FC236}">
                <a16:creationId xmlns:a16="http://schemas.microsoft.com/office/drawing/2014/main" id="{A06198BC-2CAB-E211-5713-201AA2C9B1F3}"/>
              </a:ext>
            </a:extLst>
          </p:cNvPr>
          <p:cNvSpPr/>
          <p:nvPr/>
        </p:nvSpPr>
        <p:spPr>
          <a:xfrm>
            <a:off x="1475656" y="5805264"/>
            <a:ext cx="1872208" cy="595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autor</a:t>
            </a:r>
          </a:p>
        </p:txBody>
      </p:sp>
      <p:sp>
        <p:nvSpPr>
          <p:cNvPr id="5" name="Šipka dolů 18">
            <a:extLst>
              <a:ext uri="{FF2B5EF4-FFF2-40B4-BE49-F238E27FC236}">
                <a16:creationId xmlns:a16="http://schemas.microsoft.com/office/drawing/2014/main" id="{241BE6D4-2D38-55CD-0514-46652845C591}"/>
              </a:ext>
            </a:extLst>
          </p:cNvPr>
          <p:cNvSpPr/>
          <p:nvPr/>
        </p:nvSpPr>
        <p:spPr>
          <a:xfrm rot="15240582">
            <a:off x="3419872" y="5591369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/>
              <a:t>Rešerše</a:t>
            </a:r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/>
              <a:t>uhrazení nákladů archiv nepožaduje</a:t>
            </a:r>
          </a:p>
          <a:p>
            <a:pPr lvl="1"/>
            <a:r>
              <a:rPr lang="cs-CZ" dirty="0"/>
              <a:t>státní orgán</a:t>
            </a:r>
          </a:p>
          <a:p>
            <a:pPr lvl="1"/>
            <a:r>
              <a:rPr lang="cs-CZ" dirty="0"/>
              <a:t>právnická či fyzická osoba s působností ve veřejné správě</a:t>
            </a:r>
          </a:p>
          <a:p>
            <a:pPr lvl="1"/>
            <a:r>
              <a:rPr lang="cs-CZ" dirty="0"/>
              <a:t>původce či vlastník archiválie</a:t>
            </a:r>
          </a:p>
          <a:p>
            <a:pPr lvl="1"/>
            <a:r>
              <a:rPr lang="cs-CZ" dirty="0"/>
              <a:t>dárce archiválie uložené v archivu</a:t>
            </a:r>
          </a:p>
          <a:p>
            <a:r>
              <a:rPr lang="cs-CZ" dirty="0"/>
              <a:t>prováděcí předpis </a:t>
            </a:r>
          </a:p>
          <a:p>
            <a:pPr marL="468630" lvl="1" indent="-342900"/>
            <a:r>
              <a:rPr lang="cs-CZ" dirty="0"/>
              <a:t>stanoví maximální úhrady nákladů služeb</a:t>
            </a:r>
          </a:p>
          <a:p>
            <a:pPr marL="468630" lvl="1" indent="-342900"/>
            <a:r>
              <a:rPr lang="cs-CZ" dirty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Nahlížení §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do archiválií, které nenáleží do péče archivů</a:t>
            </a:r>
          </a:p>
          <a:p>
            <a:pPr lvl="1"/>
            <a:r>
              <a:rPr lang="cs-CZ" dirty="0"/>
              <a:t>se souhlasem vlastníka nebo držitele archiválie</a:t>
            </a:r>
          </a:p>
          <a:p>
            <a:r>
              <a:rPr lang="cs-CZ" dirty="0"/>
              <a:t>do archiválií náležejících do péče veřejných archivů</a:t>
            </a:r>
          </a:p>
          <a:p>
            <a:pPr lvl="1"/>
            <a:r>
              <a:rPr lang="cs-CZ" dirty="0"/>
              <a:t> s výjimkou audiovizuálních archiválií v péči NFA</a:t>
            </a:r>
          </a:p>
          <a:p>
            <a:r>
              <a:rPr lang="cs-CZ" dirty="0"/>
              <a:t>a přístup do jejich prostor určených k nahlížení do archiválií je </a:t>
            </a:r>
            <a:r>
              <a:rPr lang="cs-CZ" b="1" u="sng" dirty="0"/>
              <a:t>bezplatné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/>
              <a:t>Účel nahlížení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úřední (služební)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soukromý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Žádosti občanů a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vyřizovány prostřednictvím: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badatelské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Nejvyužívanější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státní správa</a:t>
            </a:r>
          </a:p>
          <a:p>
            <a:r>
              <a:rPr lang="cs-CZ" dirty="0"/>
              <a:t>samospráva</a:t>
            </a:r>
          </a:p>
          <a:p>
            <a:r>
              <a:rPr lang="cs-CZ" dirty="0"/>
              <a:t>soudy</a:t>
            </a:r>
          </a:p>
          <a:p>
            <a:r>
              <a:rPr lang="cs-CZ" dirty="0"/>
              <a:t>školy</a:t>
            </a:r>
          </a:p>
          <a:p>
            <a:r>
              <a:rPr lang="cs-CZ" dirty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Zpřístupnění a ochrana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digitalizace a webové zpřístupnění studijních kopií</a:t>
            </a:r>
          </a:p>
          <a:p>
            <a:pPr lvl="1"/>
            <a:r>
              <a:rPr lang="cs-CZ" sz="2400" dirty="0"/>
              <a:t>evidenční typy archiválií</a:t>
            </a:r>
          </a:p>
          <a:p>
            <a:pPr lvl="2"/>
            <a:r>
              <a:rPr lang="cs-CZ" sz="2400" dirty="0"/>
              <a:t>matriky</a:t>
            </a:r>
          </a:p>
          <a:p>
            <a:pPr lvl="2"/>
            <a:r>
              <a:rPr lang="cs-CZ" sz="2400" dirty="0"/>
              <a:t>pozemkové knihy</a:t>
            </a:r>
          </a:p>
          <a:p>
            <a:pPr lvl="2"/>
            <a:r>
              <a:rPr lang="cs-CZ" sz="2400" dirty="0"/>
              <a:t>sčítání lidu</a:t>
            </a:r>
          </a:p>
          <a:p>
            <a:pPr lvl="2"/>
            <a:r>
              <a:rPr lang="cs-CZ" sz="2400" dirty="0"/>
              <a:t>pobytové evidence</a:t>
            </a:r>
          </a:p>
          <a:p>
            <a:pPr lvl="2"/>
            <a:r>
              <a:rPr lang="cs-CZ" sz="2400" dirty="0"/>
              <a:t>domovské evidence</a:t>
            </a:r>
          </a:p>
          <a:p>
            <a:pPr lvl="2"/>
            <a:r>
              <a:rPr lang="cs-CZ" sz="2400" dirty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Vlastní iniciativa archivů a archivářů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vydávání edic a publikací</a:t>
            </a:r>
          </a:p>
          <a:p>
            <a:r>
              <a:rPr lang="cs-CZ" dirty="0"/>
              <a:t>publikační činnost archivářů</a:t>
            </a:r>
          </a:p>
          <a:p>
            <a:r>
              <a:rPr lang="cs-CZ" dirty="0"/>
              <a:t>pořádání výstav</a:t>
            </a:r>
          </a:p>
          <a:p>
            <a:r>
              <a:rPr lang="cs-CZ" dirty="0"/>
              <a:t>pořádání přednášek</a:t>
            </a:r>
          </a:p>
          <a:p>
            <a:r>
              <a:rPr lang="cs-CZ" dirty="0"/>
              <a:t>pořádání konferencí, sympozií</a:t>
            </a:r>
          </a:p>
          <a:p>
            <a:r>
              <a:rPr lang="cs-CZ" dirty="0"/>
              <a:t>spolupráce na projektech</a:t>
            </a:r>
          </a:p>
          <a:p>
            <a:pPr lvl="1"/>
            <a:r>
              <a:rPr lang="cs-CZ" dirty="0"/>
              <a:t>celostátní akce</a:t>
            </a:r>
          </a:p>
          <a:p>
            <a:pPr lvl="1"/>
            <a:r>
              <a:rPr lang="cs-CZ" dirty="0"/>
              <a:t>soupisy</a:t>
            </a:r>
          </a:p>
          <a:p>
            <a:pPr lvl="1"/>
            <a:r>
              <a:rPr lang="cs-CZ" dirty="0"/>
              <a:t>encyklopedie</a:t>
            </a:r>
          </a:p>
          <a:p>
            <a:pPr lvl="1"/>
            <a:r>
              <a:rPr lang="cs-CZ" dirty="0"/>
              <a:t>granty, média apod.</a:t>
            </a:r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960789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41030"/>
            <a:ext cx="2376264" cy="1771252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219" y="3095734"/>
            <a:ext cx="2876162" cy="1917441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499/2004 Sb. </a:t>
            </a:r>
            <a:br>
              <a:rPr lang="cs-CZ" b="1" dirty="0"/>
            </a:br>
            <a:r>
              <a:rPr lang="cs-CZ" b="1" dirty="0"/>
              <a:t>o archivnictví a spisové službě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/>
              <a:t>upravuje</a:t>
            </a:r>
          </a:p>
          <a:p>
            <a:pPr lvl="1"/>
            <a:r>
              <a:rPr lang="cs-CZ" dirty="0"/>
              <a:t>základní principy nahlížení do archiválií, vystavování archiválií a pořizování výpisů, opisů a kopií</a:t>
            </a:r>
          </a:p>
          <a:p>
            <a:pPr lvl="2"/>
            <a:r>
              <a:rPr lang="cs-CZ" dirty="0"/>
              <a:t>§ 34–38</a:t>
            </a:r>
          </a:p>
          <a:p>
            <a:pPr lvl="2"/>
            <a:r>
              <a:rPr lang="cs-CZ" dirty="0"/>
              <a:t>§ 40–41</a:t>
            </a:r>
          </a:p>
          <a:p>
            <a:r>
              <a:rPr lang="cs-CZ" dirty="0"/>
              <a:t>nahlížet do archiválií je možné</a:t>
            </a:r>
          </a:p>
          <a:p>
            <a:pPr lvl="1"/>
            <a:r>
              <a:rPr lang="cs-CZ" dirty="0"/>
              <a:t>na základě žádosti</a:t>
            </a:r>
          </a:p>
          <a:p>
            <a:pPr lvl="1"/>
            <a:r>
              <a:rPr lang="cs-CZ" dirty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badatelský řád</a:t>
            </a:r>
          </a:p>
          <a:p>
            <a:pPr lvl="1"/>
            <a:r>
              <a:rPr lang="cs-CZ" dirty="0"/>
              <a:t>vydává každý archiv na základě vzorového badatelského řádu vydaného ministerstvem</a:t>
            </a:r>
          </a:p>
          <a:p>
            <a:pPr lvl="1"/>
            <a:r>
              <a:rPr lang="cs-CZ" dirty="0"/>
              <a:t>trvale zveřejněn na úřední desce archivu</a:t>
            </a:r>
          </a:p>
          <a:p>
            <a:pPr lvl="2"/>
            <a:r>
              <a:rPr lang="cs-CZ" dirty="0"/>
              <a:t>na veřejnosti přístupném místě v archivu </a:t>
            </a:r>
          </a:p>
          <a:p>
            <a:pPr lvl="2"/>
            <a:r>
              <a:rPr lang="cs-CZ" dirty="0"/>
              <a:t>v informačních systémech s možností dálkového přístupu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Nahlížení § 34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kopií archiválií</a:t>
            </a:r>
          </a:p>
          <a:p>
            <a:pPr lvl="1"/>
            <a:r>
              <a:rPr lang="cs-CZ" dirty="0"/>
              <a:t>určeny k uživatelské práci</a:t>
            </a:r>
          </a:p>
          <a:p>
            <a:r>
              <a:rPr lang="cs-CZ" dirty="0"/>
              <a:t>do originálů archiválií</a:t>
            </a:r>
          </a:p>
          <a:p>
            <a:pPr lvl="1"/>
            <a:r>
              <a:rPr lang="cs-CZ" dirty="0"/>
              <a:t>nejsou-li k dispozici kopie</a:t>
            </a:r>
          </a:p>
          <a:p>
            <a:pPr lvl="1"/>
            <a:r>
              <a:rPr lang="cs-CZ" dirty="0"/>
              <a:t>pokud jsou k dispozici kopie</a:t>
            </a:r>
          </a:p>
          <a:p>
            <a:pPr lvl="2"/>
            <a:r>
              <a:rPr lang="cs-CZ" dirty="0"/>
              <a:t>se souhlasem archivu</a:t>
            </a:r>
          </a:p>
          <a:p>
            <a:pPr lvl="2"/>
            <a:r>
              <a:rPr lang="cs-CZ" dirty="0"/>
              <a:t>pokud to účel nahlédnutí vyžaduje</a:t>
            </a:r>
          </a:p>
          <a:p>
            <a:r>
              <a:rPr lang="cs-CZ" dirty="0"/>
              <a:t>do archiválií v úschově</a:t>
            </a:r>
          </a:p>
          <a:p>
            <a:pPr lvl="1"/>
            <a:r>
              <a:rPr lang="cs-CZ" dirty="0"/>
              <a:t>za podmínek uvedených ve smlouvě o úschově</a:t>
            </a:r>
          </a:p>
          <a:p>
            <a:r>
              <a:rPr lang="cs-CZ" dirty="0"/>
              <a:t>do NKP v originále</a:t>
            </a:r>
          </a:p>
          <a:p>
            <a:pPr lvl="1"/>
            <a:r>
              <a:rPr lang="cs-CZ" dirty="0"/>
              <a:t>s povolením ministerstva</a:t>
            </a:r>
          </a:p>
          <a:p>
            <a:pPr lvl="1"/>
            <a:r>
              <a:rPr lang="cs-CZ" dirty="0"/>
              <a:t>běžnější je práce s kopiemi NKP</a:t>
            </a:r>
          </a:p>
          <a:p>
            <a:r>
              <a:rPr lang="cs-CZ" dirty="0"/>
              <a:t>do archiválií v digitální podobě</a:t>
            </a:r>
          </a:p>
          <a:p>
            <a:pPr lvl="1"/>
            <a:r>
              <a:rPr lang="cs-CZ" dirty="0"/>
              <a:t>prostřednictvím </a:t>
            </a:r>
          </a:p>
          <a:p>
            <a:pPr lvl="2"/>
            <a:r>
              <a:rPr lang="cs-CZ" dirty="0"/>
              <a:t>národního portálu </a:t>
            </a:r>
          </a:p>
          <a:p>
            <a:pPr lvl="2"/>
            <a:r>
              <a:rPr lang="cs-CZ" dirty="0"/>
              <a:t>portálů pro zpřístupnění archiválií v digitální podobě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/>
              <a:t>Osobní údaje §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veřejné archivy jsou oprávněny zpracovávat </a:t>
            </a:r>
          </a:p>
          <a:p>
            <a:pPr lvl="1"/>
            <a:r>
              <a:rPr lang="cs-CZ" dirty="0"/>
              <a:t>osobní údaje žadatelů pro účely </a:t>
            </a:r>
            <a:r>
              <a:rPr lang="cs-CZ" b="1" dirty="0"/>
              <a:t>ochrany archiválií</a:t>
            </a:r>
          </a:p>
          <a:p>
            <a:pPr lvl="2"/>
            <a:r>
              <a:rPr lang="cs-CZ" dirty="0"/>
              <a:t>jméno,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údaje o obchodní firmě</a:t>
            </a:r>
          </a:p>
          <a:p>
            <a:pPr lvl="2"/>
            <a:r>
              <a:rPr lang="cs-CZ" dirty="0"/>
              <a:t>název, adresa sídla právnické osoby, IČO</a:t>
            </a:r>
          </a:p>
          <a:p>
            <a:pPr lvl="1"/>
            <a:r>
              <a:rPr lang="cs-CZ" dirty="0"/>
              <a:t>účely nahlížení </a:t>
            </a:r>
          </a:p>
          <a:p>
            <a:pPr lvl="2"/>
            <a:r>
              <a:rPr lang="cs-CZ" dirty="0"/>
              <a:t>téma či zaměření studia</a:t>
            </a:r>
          </a:p>
          <a:p>
            <a:r>
              <a:rPr lang="cs-CZ" b="1" dirty="0"/>
              <a:t>badatelský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Prováděcí předpis § 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stanoví</a:t>
            </a:r>
          </a:p>
          <a:p>
            <a:pPr lvl="1"/>
            <a:r>
              <a:rPr lang="cs-CZ" b="1" u="sng" dirty="0"/>
              <a:t>vzorový badatelský řád</a:t>
            </a:r>
          </a:p>
          <a:p>
            <a:pPr lvl="2"/>
            <a:r>
              <a:rPr lang="cs-CZ" dirty="0"/>
              <a:t>upravuje postup při předkládání archiválií</a:t>
            </a:r>
          </a:p>
          <a:p>
            <a:pPr lvl="2"/>
            <a:r>
              <a:rPr lang="cs-CZ" dirty="0"/>
              <a:t>množství archiválií předkládaných badateli na jeden návštěvní den</a:t>
            </a:r>
          </a:p>
          <a:p>
            <a:pPr lvl="2"/>
            <a:r>
              <a:rPr lang="cs-CZ" dirty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zásady používání reprodukční techniky</a:t>
            </a:r>
          </a:p>
          <a:p>
            <a:pPr lvl="2"/>
            <a:r>
              <a:rPr lang="cs-CZ" dirty="0"/>
              <a:t>lhůty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vzor badatelského listu</a:t>
            </a:r>
          </a:p>
          <a:p>
            <a:pPr lvl="1"/>
            <a:r>
              <a:rPr lang="cs-CZ" b="1" u="sng" dirty="0"/>
              <a:t>vzor dokladu o předložených a navrácených archiváliích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/>
              <a:t>Nahlížení § 37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přístupné jen archiválie </a:t>
            </a:r>
            <a:r>
              <a:rPr lang="cs-CZ" b="1" u="sng" dirty="0"/>
              <a:t>starší třiceti let</a:t>
            </a:r>
          </a:p>
          <a:p>
            <a:r>
              <a:rPr lang="cs-CZ" dirty="0"/>
              <a:t>všechny zveřejněné archiválie</a:t>
            </a:r>
          </a:p>
          <a:p>
            <a:r>
              <a:rPr lang="cs-CZ" dirty="0"/>
              <a:t>archiválie </a:t>
            </a:r>
          </a:p>
          <a:p>
            <a:pPr lvl="1"/>
            <a:r>
              <a:rPr lang="cs-CZ" dirty="0"/>
              <a:t>s osobními údaji žijících osob</a:t>
            </a:r>
          </a:p>
          <a:p>
            <a:pPr lvl="2"/>
            <a:r>
              <a:rPr lang="cs-CZ" dirty="0"/>
              <a:t>lze nahlížet pokud tyto nevznesly písemně námitky</a:t>
            </a:r>
          </a:p>
          <a:p>
            <a:pPr lvl="1"/>
            <a:r>
              <a:rPr lang="cs-CZ" dirty="0"/>
              <a:t>s citlivými údaji žijících osob</a:t>
            </a:r>
          </a:p>
          <a:p>
            <a:pPr lvl="2"/>
            <a:r>
              <a:rPr lang="cs-CZ" dirty="0"/>
              <a:t>po předchozím písemném souhlasu těchto osob</a:t>
            </a:r>
          </a:p>
          <a:p>
            <a:pPr lvl="2"/>
            <a:r>
              <a:rPr lang="cs-CZ" dirty="0"/>
              <a:t>o souhlas žádá archiv</a:t>
            </a:r>
          </a:p>
          <a:p>
            <a:pPr lvl="3"/>
            <a:r>
              <a:rPr lang="cs-CZ" dirty="0" err="1"/>
              <a:t>agendový</a:t>
            </a:r>
            <a:r>
              <a:rPr lang="cs-CZ" dirty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987</Words>
  <Application>Microsoft Office PowerPoint</Application>
  <PresentationFormat>Předvádění na obrazovce (4:3)</PresentationFormat>
  <Paragraphs>214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Century Schoolbook</vt:lpstr>
      <vt:lpstr>Wingdings</vt:lpstr>
      <vt:lpstr>Wingdings 2</vt:lpstr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Dotazník</vt:lpstr>
      <vt:lpstr>Dokumetace archiválie</vt:lpstr>
      <vt:lpstr>Prezentace aplikace PowerPoint</vt:lpstr>
      <vt:lpstr>Výstava Kdo? Co? Archiv?!</vt:lpstr>
      <vt:lpstr>Prezentace aplikace PowerPoint</vt:lpstr>
      <vt:lpstr>Služby archivu § 40</vt:lpstr>
      <vt:lpstr>Služby archivu § 40</vt:lpstr>
      <vt:lpstr>Prezentace aplikace PowerPoint</vt:lpstr>
      <vt:lpstr>Rešerše</vt:lpstr>
      <vt:lpstr>Prezentace aplikace PowerPoint</vt:lpstr>
      <vt:lpstr>Prezentace aplikace PowerPoint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</cp:lastModifiedBy>
  <cp:revision>70</cp:revision>
  <dcterms:created xsi:type="dcterms:W3CDTF">2016-10-10T11:01:07Z</dcterms:created>
  <dcterms:modified xsi:type="dcterms:W3CDTF">2024-10-25T13:28:24Z</dcterms:modified>
</cp:coreProperties>
</file>