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86105-AE64-203F-8642-A976C248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A0E3A0-2D60-35EE-56FC-9B6493B66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9C308-BF05-5B7A-85F6-F6F7AFDA0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DCFD57-D30E-2605-E870-9685A83B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931F99-F3BE-5BA6-C68D-B7692E24B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1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0652D-118C-0B0D-3774-C8BE6F814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02227A-A9F9-3E91-CCB2-E11444D07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59ADDE-8F3D-29C3-7763-ED6F0E09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DA7B32-02D6-D657-A823-2A85C732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31F6BC-0EB8-A5C8-AAAF-534960E9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823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7720FC0-B0F1-D19E-DE9C-7129D2189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9916CD-0591-0D21-D4F5-86CB74234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906D4C-E550-8D18-904F-2FE5DB6B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2B661F-5C0B-966E-BA23-687F83BBF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B95C26-4628-C19E-CB4E-96855FDA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96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6F033-9DD3-E884-3B9F-A7F90742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A6290-D809-A3A5-FEE9-7FEEBCC71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0CFD3B-3E80-2A87-02C7-1A30C8E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A2993-8AD4-9409-F95D-B92E12EF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AB54DD-998A-3430-9E4A-C230037B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6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F973E-91EA-3F7A-646B-A582FA649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6938AA-E91E-FE87-FCC4-D1F82E44E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A8CC29-E34D-D561-4E7A-2F6CB088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F4D90-AD34-DCBA-4409-F1E386A82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908063-1E41-D2AA-5FE2-FD730C8C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92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E6B9F-BF0C-D579-D5D6-4FD78524C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15ED5C-77E2-C8C9-6B5F-4446CD3FA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3674B1-112E-2418-4DCE-A90F56452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57ACAF-F48A-5F85-67F7-4775D2ED9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C1F389-85A4-7170-E73F-6CA021FE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9DCDD7-296F-E47A-531C-A293886F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16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15340-2D45-14F7-069B-574CD7BBB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E1128E-3F58-6437-5CA9-41C09EEB4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153CB6-8BA4-ADA8-464A-CFA9745A6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7CD4F9-CED5-115F-7CB1-301799812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72CFEC-DCBA-BC97-4012-39FAD027B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020C54-95B7-7F13-2724-80ED87EBB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FB3265-BBD0-ED07-4C1C-A2DD4B20D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4585D5-55A6-B8A8-69CB-18F446175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33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CFA40-30D4-F4C8-28A6-ABEB4C09E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BE9FE6-D974-74F3-EC35-646FC425E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540094-3C10-0A29-EF9D-74580EBE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360A69-75E0-72CB-4316-78B45338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2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423400-EAD1-48AF-B59D-C12591E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D81122-6E14-1812-CB4F-EF04D6E7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A8B3CF-F5B7-AE3A-7129-744B265F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49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1D377-674B-82FD-BBF4-6061AFADB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4A6F49-C0B9-3FA1-22AF-E1A1D0A62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E75F10-9C9F-7E8C-43CB-715A1AFC6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95B07D-4AE7-DF5E-61E6-E7C0BEEF2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F29FD9-2302-B8B3-A8E8-3ADD76D9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C060A4-E5D8-18EB-1E89-6D702162B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35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45DAD-B597-20C8-8344-997C026B6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8696E0-9BFC-D7C7-04DF-26E7F8B4D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48CB25-2A11-29BF-AFA6-11D81ECB5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E513AB-9D8B-9040-6E9F-C42184B27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3BE076-4305-2B44-10BC-55C64531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794FA2-FE0F-3CCB-C190-F182EABA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0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5D1930B-29B7-19C5-16FF-C38688669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E8D5D3-BF3A-7F8A-52C8-84AA5A6E2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39B09-3972-786D-9941-E48202FCC8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7C251-05B9-4D41-97B3-C9814AA042EB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4960DC-8825-9B72-B5E6-B92E549CB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ACEFE4-A04C-5CF0-2EFF-BF1F3DA79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C7104-7DFF-4D8F-8C5A-C2727EC87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62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9475" y="64656"/>
            <a:ext cx="8172816" cy="628072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 – </a:t>
            </a:r>
            <a:r>
              <a:rPr lang="cs-CZ" sz="3600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54909" y="600365"/>
            <a:ext cx="8377383" cy="61929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webových informací k badatelským podmínkám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700" dirty="0"/>
              <a:t>     </a:t>
            </a:r>
            <a:r>
              <a:rPr lang="cs-CZ" sz="2000" dirty="0"/>
              <a:t>(otvírací doby, způsoby objednání, omezení, podmínky studia)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1. NA x SOA; </a:t>
            </a:r>
            <a:r>
              <a:rPr lang="cs-CZ" sz="2500" dirty="0">
                <a:solidFill>
                  <a:srgbClr val="FF0000"/>
                </a:solidFill>
              </a:rPr>
              <a:t>Zimová (7. 11.)</a:t>
            </a:r>
          </a:p>
          <a:p>
            <a:pPr marL="457200" lvl="1" indent="0">
              <a:buNone/>
            </a:pPr>
            <a:r>
              <a:rPr lang="cs-CZ" sz="2500" dirty="0"/>
              <a:t>2. AM; </a:t>
            </a:r>
            <a:r>
              <a:rPr lang="cs-CZ" sz="2500" dirty="0">
                <a:solidFill>
                  <a:srgbClr val="FF0000"/>
                </a:solidFill>
              </a:rPr>
              <a:t>Kratochvíl (7. 11.)</a:t>
            </a:r>
          </a:p>
          <a:p>
            <a:pPr marL="457200" lvl="1" indent="0">
              <a:buNone/>
            </a:pPr>
            <a:r>
              <a:rPr lang="cs-CZ" sz="2500" dirty="0"/>
              <a:t>3. </a:t>
            </a:r>
            <a:r>
              <a:rPr lang="cs-CZ" sz="2500" dirty="0" err="1"/>
              <a:t>SOkA</a:t>
            </a:r>
            <a:r>
              <a:rPr lang="cs-CZ" sz="2500" dirty="0"/>
              <a:t>; </a:t>
            </a:r>
            <a:r>
              <a:rPr lang="cs-CZ" sz="2500" dirty="0">
                <a:solidFill>
                  <a:srgbClr val="FF0000"/>
                </a:solidFill>
              </a:rPr>
              <a:t>Vodičková (7. 11.)</a:t>
            </a:r>
          </a:p>
          <a:p>
            <a:pPr marL="457200" lvl="1" indent="0">
              <a:buNone/>
            </a:pPr>
            <a:r>
              <a:rPr lang="cs-CZ" sz="2500" dirty="0"/>
              <a:t>4. specializované archivy; </a:t>
            </a:r>
            <a:r>
              <a:rPr lang="cs-CZ" sz="2500" dirty="0">
                <a:solidFill>
                  <a:srgbClr val="FF0000"/>
                </a:solidFill>
              </a:rPr>
              <a:t>Koníčková (7. 11.)</a:t>
            </a:r>
          </a:p>
          <a:p>
            <a:pPr marL="457200" lvl="1" indent="0">
              <a:buNone/>
            </a:pPr>
            <a:r>
              <a:rPr lang="cs-CZ" sz="2500" dirty="0"/>
              <a:t>5. soukromé archivy; </a:t>
            </a:r>
            <a:r>
              <a:rPr lang="cs-CZ" sz="2500" dirty="0">
                <a:solidFill>
                  <a:srgbClr val="FF0000"/>
                </a:solidFill>
              </a:rPr>
              <a:t>Fojtová (28. 11.)</a:t>
            </a:r>
          </a:p>
          <a:p>
            <a:r>
              <a:rPr lang="cs-CZ" sz="3300" b="1" dirty="0"/>
              <a:t>srovnání webových informací o vydávaných publikacích </a:t>
            </a:r>
            <a:r>
              <a:rPr lang="cs-CZ" sz="2000" dirty="0"/>
              <a:t>(množství, typy, témata)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6. NA x SOA; </a:t>
            </a:r>
            <a:r>
              <a:rPr lang="cs-CZ" sz="2500" dirty="0">
                <a:solidFill>
                  <a:srgbClr val="FF0000"/>
                </a:solidFill>
              </a:rPr>
              <a:t>Pavlík (28. 11.)</a:t>
            </a:r>
          </a:p>
          <a:p>
            <a:pPr marL="457200" lvl="1" indent="0">
              <a:buNone/>
            </a:pPr>
            <a:r>
              <a:rPr lang="cs-CZ" sz="2500" dirty="0"/>
              <a:t>7. AM; </a:t>
            </a:r>
            <a:r>
              <a:rPr lang="cs-CZ" sz="2500" dirty="0" err="1">
                <a:solidFill>
                  <a:srgbClr val="FF0000"/>
                </a:solidFill>
              </a:rPr>
              <a:t>Štokrová</a:t>
            </a:r>
            <a:r>
              <a:rPr lang="cs-CZ" sz="2500" dirty="0">
                <a:solidFill>
                  <a:srgbClr val="FF0000"/>
                </a:solidFill>
              </a:rPr>
              <a:t> (28. 11.)</a:t>
            </a:r>
          </a:p>
          <a:p>
            <a:pPr marL="457200" lvl="1" indent="0">
              <a:buNone/>
            </a:pPr>
            <a:r>
              <a:rPr lang="cs-CZ" sz="2500" dirty="0"/>
              <a:t>8. </a:t>
            </a:r>
            <a:r>
              <a:rPr lang="cs-CZ" sz="2500" dirty="0" err="1"/>
              <a:t>SOkA</a:t>
            </a:r>
            <a:r>
              <a:rPr lang="cs-CZ" sz="2500" dirty="0"/>
              <a:t>; </a:t>
            </a:r>
            <a:r>
              <a:rPr lang="cs-CZ" sz="2500" dirty="0">
                <a:solidFill>
                  <a:srgbClr val="FF0000"/>
                </a:solidFill>
              </a:rPr>
              <a:t>Krnáčová (28. 11.)</a:t>
            </a:r>
          </a:p>
          <a:p>
            <a:pPr marL="457200" lvl="1" indent="0">
              <a:buNone/>
            </a:pPr>
            <a:r>
              <a:rPr lang="cs-CZ" sz="2500" dirty="0"/>
              <a:t>9. specializované archivy; </a:t>
            </a:r>
            <a:r>
              <a:rPr lang="cs-CZ" sz="2500" dirty="0" err="1">
                <a:solidFill>
                  <a:srgbClr val="FF0000"/>
                </a:solidFill>
              </a:rPr>
              <a:t>Františák</a:t>
            </a:r>
            <a:r>
              <a:rPr lang="cs-CZ" sz="2500" dirty="0">
                <a:solidFill>
                  <a:srgbClr val="FF0000"/>
                </a:solidFill>
              </a:rPr>
              <a:t> (5. 12.)</a:t>
            </a:r>
          </a:p>
          <a:p>
            <a:pPr marL="457200" lvl="1" indent="0">
              <a:buNone/>
            </a:pPr>
            <a:r>
              <a:rPr lang="cs-CZ" sz="2500" dirty="0"/>
              <a:t>10. soukromé archivy; </a:t>
            </a:r>
            <a:r>
              <a:rPr lang="cs-CZ" sz="2500" dirty="0" err="1">
                <a:solidFill>
                  <a:srgbClr val="FF0000"/>
                </a:solidFill>
              </a:rPr>
              <a:t>Vostálová</a:t>
            </a:r>
            <a:r>
              <a:rPr lang="cs-CZ" sz="2500" dirty="0">
                <a:solidFill>
                  <a:srgbClr val="FF0000"/>
                </a:solidFill>
              </a:rPr>
              <a:t> (5. 12.)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300" b="1" dirty="0"/>
              <a:t>srovnání webového zpřístupnění digitalizovaných archiválií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300" dirty="0"/>
              <a:t>	</a:t>
            </a:r>
            <a:r>
              <a:rPr lang="cs-CZ" sz="2000" dirty="0"/>
              <a:t>(typy a množství fondů, úroveň a funkčnost přístupu)</a:t>
            </a:r>
            <a:endParaRPr lang="cs-CZ" sz="2000" u="sng" dirty="0"/>
          </a:p>
          <a:p>
            <a:pPr marL="457200" lvl="1" indent="0">
              <a:buNone/>
            </a:pPr>
            <a:r>
              <a:rPr lang="cs-CZ" sz="2500" dirty="0"/>
              <a:t>11. NA x SOA; </a:t>
            </a:r>
            <a:r>
              <a:rPr lang="cs-CZ" sz="2500" dirty="0" err="1">
                <a:solidFill>
                  <a:srgbClr val="FF0000"/>
                </a:solidFill>
              </a:rPr>
              <a:t>Petroušková</a:t>
            </a:r>
            <a:r>
              <a:rPr lang="cs-CZ" sz="2500" dirty="0">
                <a:solidFill>
                  <a:srgbClr val="FF0000"/>
                </a:solidFill>
              </a:rPr>
              <a:t> (5. 12.)</a:t>
            </a:r>
          </a:p>
          <a:p>
            <a:pPr marL="457200" lvl="1" indent="0">
              <a:buNone/>
            </a:pPr>
            <a:r>
              <a:rPr lang="cs-CZ" sz="2500" dirty="0"/>
              <a:t>12. AM; </a:t>
            </a:r>
            <a:r>
              <a:rPr lang="cs-CZ" sz="2500" dirty="0">
                <a:solidFill>
                  <a:srgbClr val="FF0000"/>
                </a:solidFill>
              </a:rPr>
              <a:t>Hanušová (5. 12.)</a:t>
            </a:r>
          </a:p>
          <a:p>
            <a:pPr marL="457200" lvl="1" indent="0">
              <a:buNone/>
            </a:pPr>
            <a:r>
              <a:rPr lang="cs-CZ" sz="2500" dirty="0"/>
              <a:t>13. </a:t>
            </a:r>
            <a:r>
              <a:rPr lang="cs-CZ" sz="2500" dirty="0" err="1"/>
              <a:t>SOkA</a:t>
            </a:r>
            <a:r>
              <a:rPr lang="cs-CZ" sz="2500" dirty="0"/>
              <a:t>; </a:t>
            </a:r>
            <a:r>
              <a:rPr lang="cs-CZ" sz="2500" dirty="0">
                <a:solidFill>
                  <a:srgbClr val="FF0000"/>
                </a:solidFill>
              </a:rPr>
              <a:t>Lukas (12. 12.)</a:t>
            </a:r>
          </a:p>
          <a:p>
            <a:pPr marL="457200" lvl="1" indent="0">
              <a:buNone/>
            </a:pPr>
            <a:r>
              <a:rPr lang="cs-CZ" sz="2500" dirty="0"/>
              <a:t>14. specializované archivy; </a:t>
            </a:r>
            <a:r>
              <a:rPr lang="cs-CZ" sz="2500" dirty="0">
                <a:solidFill>
                  <a:srgbClr val="FF0000"/>
                </a:solidFill>
              </a:rPr>
              <a:t>Mašterová (12. 12.)</a:t>
            </a:r>
          </a:p>
          <a:p>
            <a:pPr marL="457200" lvl="1" indent="0">
              <a:buNone/>
            </a:pPr>
            <a:r>
              <a:rPr lang="cs-CZ" sz="2500" dirty="0"/>
              <a:t>15. soukromé archivy; </a:t>
            </a:r>
            <a:r>
              <a:rPr lang="cs-CZ" sz="2500" dirty="0">
                <a:solidFill>
                  <a:srgbClr val="FF0000"/>
                </a:solidFill>
              </a:rPr>
              <a:t>Pavlíček (12. </a:t>
            </a:r>
            <a:r>
              <a:rPr lang="cs-CZ" sz="2500">
                <a:solidFill>
                  <a:srgbClr val="FF0000"/>
                </a:solidFill>
              </a:rPr>
              <a:t>12.)</a:t>
            </a:r>
            <a:endParaRPr lang="cs-CZ" sz="25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1863142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216</Words>
  <Application>Microsoft Office PowerPoint</Application>
  <PresentationFormat>Širokoúhlá obrazovka</PresentationFormat>
  <Paragraphs>21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Semestrální úkol II – prezentace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Semestrální úkol II – prezentace</dc:title>
  <dc:creator>Červená Radana (MMB_AMB)</dc:creator>
  <cp:lastModifiedBy>Červená Radana</cp:lastModifiedBy>
  <cp:revision>3</cp:revision>
  <dcterms:created xsi:type="dcterms:W3CDTF">2023-09-22T12:01:32Z</dcterms:created>
  <dcterms:modified xsi:type="dcterms:W3CDTF">2024-10-08T10:55:13Z</dcterms:modified>
</cp:coreProperties>
</file>