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B80D1-3726-492E-978C-4586FE9764A8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6B69-CC13-4403-AC81-07D2779ED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86B69-CC13-4403-AC81-07D2779ED8F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2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6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3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1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5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ADC5-455A-41AB-88A1-C36A13625C47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lit.fi/f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A9BC5F-C87B-A39E-4BDC-AC7132A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9BC239-C17E-F59F-BEC9-00BCDA1F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b="1" cap="small" dirty="0" err="1">
                <a:latin typeface="Century" panose="02040604050505020304" pitchFamily="18" charset="0"/>
              </a:rPr>
              <a:t>Christfried</a:t>
            </a:r>
            <a:r>
              <a:rPr lang="cs-CZ" sz="6000" b="1" cap="small" dirty="0">
                <a:latin typeface="Century" panose="02040604050505020304" pitchFamily="18" charset="0"/>
              </a:rPr>
              <a:t> </a:t>
            </a:r>
            <a:r>
              <a:rPr lang="cs-CZ" sz="6000" b="1" cap="small" dirty="0" err="1">
                <a:latin typeface="Century" panose="02040604050505020304" pitchFamily="18" charset="0"/>
              </a:rPr>
              <a:t>Ganander</a:t>
            </a:r>
            <a:br>
              <a:rPr lang="cs-CZ" sz="6000" b="1" cap="small" dirty="0">
                <a:latin typeface="Century" panose="02040604050505020304" pitchFamily="18" charset="0"/>
              </a:rPr>
            </a:br>
            <a:r>
              <a:rPr lang="cs-CZ" sz="4000" b="1" cap="small" dirty="0">
                <a:latin typeface="Century" panose="02040604050505020304" pitchFamily="18" charset="0"/>
              </a:rPr>
              <a:t>(1741–1790)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34741-6DCF-9727-9C3A-244F4D02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67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4400" i="1" dirty="0" err="1">
                <a:effectLst/>
                <a:latin typeface="Times New Roman" panose="02020603050405020304" pitchFamily="18" charset="0"/>
                <a:ea typeface="Andale Sans UI"/>
              </a:rPr>
              <a:t>Mythologia</a:t>
            </a:r>
            <a:r>
              <a:rPr lang="cs-CZ" sz="4400" i="1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cs-CZ" sz="4400" i="1" dirty="0" err="1">
                <a:effectLst/>
                <a:latin typeface="Times New Roman" panose="02020603050405020304" pitchFamily="18" charset="0"/>
                <a:ea typeface="Andale Sans UI"/>
              </a:rPr>
              <a:t>Fennica</a:t>
            </a:r>
            <a:r>
              <a:rPr lang="cs-CZ" sz="4400" i="1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Andale Sans UI"/>
              </a:rPr>
              <a:t>(1789)</a:t>
            </a:r>
          </a:p>
          <a:p>
            <a:pPr lvl="1"/>
            <a:r>
              <a:rPr lang="cs-CZ" sz="3200" dirty="0">
                <a:latin typeface="Times New Roman" panose="02020603050405020304" pitchFamily="18" charset="0"/>
              </a:rPr>
              <a:t>430 hesel o bozích, králích, místech…</a:t>
            </a:r>
          </a:p>
          <a:p>
            <a:pPr lvl="1"/>
            <a:r>
              <a:rPr lang="cs-CZ" sz="3200" dirty="0">
                <a:latin typeface="Times New Roman" panose="02020603050405020304" pitchFamily="18" charset="0"/>
              </a:rPr>
              <a:t>i o sv. Henriku:</a:t>
            </a:r>
          </a:p>
          <a:p>
            <a:pPr lvl="1"/>
            <a:r>
              <a:rPr lang="cs-CZ" sz="3200" dirty="0">
                <a:effectLst/>
                <a:latin typeface="Times New Roman" panose="02020603050405020304" pitchFamily="18" charset="0"/>
                <a:ea typeface="Andale Sans UI"/>
              </a:rPr>
              <a:t>„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Ale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když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se Hendrik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po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cs-CZ" sz="3200" dirty="0">
                <a:latin typeface="Times New Roman" panose="02020603050405020304" pitchFamily="18" charset="0"/>
                <a:ea typeface="Andale Sans UI"/>
              </a:rPr>
              <a:t>š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védském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způsobu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chtěl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pohostit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na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majetku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který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patřil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Lallimu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vznešenému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Finu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, a v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nepřítomnosti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jeho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majitele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si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vzal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co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potřeboval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byl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rozlíceným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Lallim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přepaden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 a </a:t>
            </a:r>
            <a:r>
              <a:rPr lang="de-DE" sz="3200" dirty="0" err="1">
                <a:effectLst/>
                <a:latin typeface="Times New Roman" panose="02020603050405020304" pitchFamily="18" charset="0"/>
                <a:ea typeface="Andale Sans UI"/>
              </a:rPr>
              <a:t>zabit</a:t>
            </a:r>
            <a:r>
              <a:rPr lang="de-DE" sz="3200" dirty="0">
                <a:effectLst/>
                <a:latin typeface="Times New Roman" panose="02020603050405020304" pitchFamily="18" charset="0"/>
                <a:ea typeface="Andale Sans UI"/>
              </a:rPr>
              <a:t>.“</a:t>
            </a:r>
            <a:endParaRPr lang="cs-CZ" sz="320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lvl="1"/>
            <a:endParaRPr lang="cs-CZ" sz="3200" dirty="0">
              <a:latin typeface="Times New Roman" panose="02020603050405020304" pitchFamily="18" charset="0"/>
            </a:endParaRPr>
          </a:p>
          <a:p>
            <a:r>
              <a:rPr lang="cs-CZ" sz="3600" dirty="0">
                <a:latin typeface="Times New Roman" panose="02020603050405020304" pitchFamily="18" charset="0"/>
              </a:rPr>
              <a:t>(</a:t>
            </a:r>
            <a:r>
              <a:rPr lang="cs-CZ" sz="3600" dirty="0" err="1">
                <a:latin typeface="Times New Roman" panose="02020603050405020304" pitchFamily="18" charset="0"/>
              </a:rPr>
              <a:t>fin</a:t>
            </a:r>
            <a:r>
              <a:rPr lang="cs-CZ" sz="3600" dirty="0">
                <a:latin typeface="Times New Roman" panose="02020603050405020304" pitchFamily="18" charset="0"/>
              </a:rPr>
              <a:t>-šve-lat slovník, 30 000 položek, v rukopise)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8606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Lyrická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cs-CZ" dirty="0"/>
              <a:t>„ženská“, „něco míň“ než epika</a:t>
            </a:r>
          </a:p>
          <a:p>
            <a:r>
              <a:rPr lang="cs-CZ" dirty="0"/>
              <a:t>rituály, pastvy, na cestách, při společné práci, na hostinách, pohřbech, o samotě…</a:t>
            </a:r>
          </a:p>
          <a:p>
            <a:r>
              <a:rPr lang="cs-CZ" i="1" dirty="0"/>
              <a:t>loitsut</a:t>
            </a:r>
            <a:r>
              <a:rPr lang="cs-CZ" dirty="0"/>
              <a:t>: zaříkadla, zaklínadla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Puun löyly, kivosen lämmin,</a:t>
            </a:r>
          </a:p>
          <a:p>
            <a:pPr marL="0" indent="0">
              <a:buNone/>
            </a:pPr>
            <a:r>
              <a:rPr lang="cs-CZ" i="1" dirty="0"/>
              <a:t>hiki vanhan Väinämöisen,</a:t>
            </a:r>
          </a:p>
          <a:p>
            <a:pPr marL="0" indent="0">
              <a:buNone/>
            </a:pPr>
            <a:r>
              <a:rPr lang="cs-CZ" i="1" dirty="0"/>
              <a:t>Maarian makea leipä,</a:t>
            </a:r>
          </a:p>
          <a:p>
            <a:pPr marL="0" indent="0">
              <a:buNone/>
            </a:pPr>
            <a:r>
              <a:rPr lang="cs-CZ" i="1" dirty="0"/>
              <a:t>mesileipä Lemminkäisen,</a:t>
            </a:r>
          </a:p>
          <a:p>
            <a:pPr marL="0" indent="0">
              <a:buNone/>
            </a:pPr>
            <a:r>
              <a:rPr lang="cs-CZ" i="1" dirty="0"/>
              <a:t>monesta hyvästä tehty,</a:t>
            </a:r>
          </a:p>
          <a:p>
            <a:pPr marL="0" indent="0">
              <a:buNone/>
            </a:pPr>
            <a:r>
              <a:rPr lang="cs-CZ" i="1" dirty="0"/>
              <a:t>useasta siunaeltu!</a:t>
            </a:r>
          </a:p>
          <a:p>
            <a:pPr marL="0" indent="0">
              <a:buNone/>
            </a:pPr>
            <a:r>
              <a:rPr lang="cs-CZ" i="1" dirty="0"/>
              <a:t>Maa on isäs, maa on emos,</a:t>
            </a:r>
          </a:p>
          <a:p>
            <a:pPr marL="0" indent="0">
              <a:buNone/>
            </a:pPr>
            <a:r>
              <a:rPr lang="cs-CZ" i="1" dirty="0"/>
              <a:t>multa sinä, multa minä,</a:t>
            </a:r>
          </a:p>
          <a:p>
            <a:pPr marL="0" indent="0">
              <a:buNone/>
            </a:pPr>
            <a:r>
              <a:rPr lang="cs-CZ" i="1" dirty="0"/>
              <a:t>maata yhteistä elämme.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3" y="3794798"/>
            <a:ext cx="3063019" cy="2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Období autonomie (1809–1905)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Century" panose="02040604050505020304" pitchFamily="18" charset="0"/>
              </a:rPr>
              <a:t>1812: hlavním městem Helsinky</a:t>
            </a:r>
          </a:p>
          <a:p>
            <a:r>
              <a:rPr lang="cs-CZ" dirty="0">
                <a:latin typeface="Century" panose="02040604050505020304" pitchFamily="18" charset="0"/>
              </a:rPr>
              <a:t>literární rozdělení:</a:t>
            </a:r>
          </a:p>
          <a:p>
            <a:r>
              <a:rPr lang="cs-CZ" dirty="0">
                <a:latin typeface="Century" panose="02040604050505020304" pitchFamily="18" charset="0"/>
              </a:rPr>
              <a:t>A) </a:t>
            </a:r>
            <a:r>
              <a:rPr lang="cs-CZ" dirty="0" err="1">
                <a:latin typeface="Century" panose="02040604050505020304" pitchFamily="18" charset="0"/>
              </a:rPr>
              <a:t>turkuský</a:t>
            </a:r>
            <a:r>
              <a:rPr lang="cs-CZ" dirty="0">
                <a:latin typeface="Century" panose="02040604050505020304" pitchFamily="18" charset="0"/>
              </a:rPr>
              <a:t> romantismus (</a:t>
            </a:r>
            <a:r>
              <a:rPr lang="cs-CZ" i="1" dirty="0">
                <a:latin typeface="Century" panose="02040604050505020304" pitchFamily="18" charset="0"/>
              </a:rPr>
              <a:t>Turun romantiikka</a:t>
            </a:r>
            <a:r>
              <a:rPr lang="cs-CZ" dirty="0">
                <a:latin typeface="Century" panose="02040604050505020304" pitchFamily="18" charset="0"/>
              </a:rPr>
              <a:t>) – konec 1827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Adolf Ivar Arwidsson (1791–1858)</a:t>
            </a:r>
          </a:p>
          <a:p>
            <a:pPr marL="457200" lvl="1" indent="0">
              <a:buNone/>
            </a:pPr>
            <a:r>
              <a:rPr lang="cs-CZ" dirty="0">
                <a:latin typeface="Century" panose="02040604050505020304" pitchFamily="18" charset="0"/>
              </a:rPr>
              <a:t>	</a:t>
            </a:r>
          </a:p>
          <a:p>
            <a:pPr marL="457200" lvl="1" indent="0" algn="ctr">
              <a:buNone/>
            </a:pPr>
            <a:r>
              <a:rPr lang="cs-CZ" i="1" dirty="0">
                <a:latin typeface="Century" panose="02040604050505020304" pitchFamily="18" charset="0"/>
              </a:rPr>
              <a:t>Svenskar äro vi inte längre, ryssar vilja vi inte bli, låt oss alltså bli finnar!</a:t>
            </a:r>
          </a:p>
          <a:p>
            <a:pPr marL="457200" lvl="1" indent="0" algn="ctr">
              <a:buNone/>
            </a:pPr>
            <a:endParaRPr lang="cs-CZ" i="1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B) helsinský romantismus (</a:t>
            </a:r>
            <a:r>
              <a:rPr lang="cs-CZ" i="1" dirty="0">
                <a:latin typeface="Century" panose="02040604050505020304" pitchFamily="18" charset="0"/>
              </a:rPr>
              <a:t>Helsingin romantiikka</a:t>
            </a:r>
            <a:r>
              <a:rPr lang="cs-CZ" dirty="0">
                <a:latin typeface="Century" panose="02040604050505020304" pitchFamily="18" charset="0"/>
              </a:rPr>
              <a:t>) – 30.–40. léta</a:t>
            </a:r>
          </a:p>
          <a:p>
            <a:pPr lvl="1"/>
            <a:r>
              <a:rPr lang="cs-CZ" dirty="0" err="1">
                <a:latin typeface="Century" panose="02040604050505020304" pitchFamily="18" charset="0"/>
              </a:rPr>
              <a:t>Lauantaiseura</a:t>
            </a:r>
            <a:r>
              <a:rPr lang="cs-CZ" dirty="0">
                <a:latin typeface="Century" panose="02040604050505020304" pitchFamily="18" charset="0"/>
              </a:rPr>
              <a:t> (Sobotní společnost): E. </a:t>
            </a:r>
            <a:r>
              <a:rPr lang="cs-CZ" dirty="0" err="1">
                <a:latin typeface="Century" panose="02040604050505020304" pitchFamily="18" charset="0"/>
              </a:rPr>
              <a:t>Lönnrot</a:t>
            </a:r>
            <a:r>
              <a:rPr lang="cs-CZ" dirty="0">
                <a:latin typeface="Century" panose="02040604050505020304" pitchFamily="18" charset="0"/>
              </a:rPr>
              <a:t>, J. L. </a:t>
            </a:r>
            <a:r>
              <a:rPr lang="cs-CZ" dirty="0" err="1">
                <a:latin typeface="Century" panose="02040604050505020304" pitchFamily="18" charset="0"/>
              </a:rPr>
              <a:t>Runeberg</a:t>
            </a:r>
            <a:r>
              <a:rPr lang="cs-CZ" dirty="0">
                <a:latin typeface="Century" panose="02040604050505020304" pitchFamily="18" charset="0"/>
              </a:rPr>
              <a:t>, J. V. Snellman, Z. Topelius ml., U. </a:t>
            </a:r>
            <a:r>
              <a:rPr lang="cs-CZ" dirty="0" err="1">
                <a:latin typeface="Century" panose="02040604050505020304" pitchFamily="18" charset="0"/>
              </a:rPr>
              <a:t>Cygnaeus</a:t>
            </a:r>
            <a:r>
              <a:rPr lang="cs-CZ" dirty="0">
                <a:latin typeface="Century" panose="02040604050505020304" pitchFamily="18" charset="0"/>
              </a:rPr>
              <a:t>…</a:t>
            </a:r>
          </a:p>
          <a:p>
            <a:pPr marL="457200" lvl="1" indent="0">
              <a:buNone/>
            </a:pPr>
            <a:endParaRPr lang="cs-CZ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Elias Lönnrot (1802–1884)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1822: studuje v Turku, pak v Helsinkách</a:t>
            </a:r>
          </a:p>
          <a:p>
            <a:r>
              <a:rPr lang="cs-CZ" dirty="0"/>
              <a:t>1833: lékařem v Kajaani</a:t>
            </a:r>
          </a:p>
          <a:p>
            <a:r>
              <a:rPr lang="cs-CZ" dirty="0"/>
              <a:t>1828–1844: celkem jedenáct cest za sběrem lidové poezie</a:t>
            </a:r>
          </a:p>
          <a:p>
            <a:r>
              <a:rPr lang="cs-CZ" dirty="0"/>
              <a:t>1840: vydává </a:t>
            </a:r>
            <a:r>
              <a:rPr lang="cs-CZ" i="1" dirty="0"/>
              <a:t>Kanteletar</a:t>
            </a:r>
            <a:r>
              <a:rPr lang="cs-CZ" dirty="0"/>
              <a:t> (lidová lyrika)</a:t>
            </a:r>
          </a:p>
          <a:p>
            <a:r>
              <a:rPr lang="cs-CZ" dirty="0"/>
              <a:t>1853: (2.) profesorem finského jazyka a literatury v Helsinkách (do 1862)</a:t>
            </a:r>
          </a:p>
          <a:p>
            <a:r>
              <a:rPr lang="cs-CZ" dirty="0"/>
              <a:t>vydal také sbírku přísloví, hádanek a zaříkadel; velký finsko-švédský slovník; knihy o finské historii a botanice; časopis </a:t>
            </a:r>
            <a:r>
              <a:rPr lang="cs-CZ" i="1" dirty="0"/>
              <a:t>Mehiläinen</a:t>
            </a:r>
          </a:p>
          <a:p>
            <a:r>
              <a:rPr lang="cs-CZ" dirty="0"/>
              <a:t>ovlivnili jej: H. G. Porthan, Reinhold von </a:t>
            </a:r>
            <a:r>
              <a:rPr lang="cs-CZ" dirty="0" err="1"/>
              <a:t>Becker</a:t>
            </a:r>
            <a:r>
              <a:rPr lang="cs-CZ" dirty="0"/>
              <a:t>; Friedrich August Wolf; ovlivnil: Friedrich Robert </a:t>
            </a:r>
            <a:r>
              <a:rPr lang="cs-CZ" dirty="0" err="1"/>
              <a:t>Faehlman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Kalevaly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Autofit/>
          </a:bodyPr>
          <a:lstStyle/>
          <a:p>
            <a:r>
              <a:rPr lang="cs-CZ" sz="3200" dirty="0"/>
              <a:t>pět Kaleval:</a:t>
            </a:r>
          </a:p>
          <a:p>
            <a:pPr marL="0" indent="0">
              <a:buNone/>
            </a:pPr>
            <a:r>
              <a:rPr lang="cs-CZ" sz="3200" dirty="0"/>
              <a:t>a) </a:t>
            </a:r>
            <a:r>
              <a:rPr lang="cs-CZ" sz="3200" i="1" dirty="0"/>
              <a:t>Sikermä-Kalevala</a:t>
            </a:r>
            <a:r>
              <a:rPr lang="cs-CZ" sz="3200" dirty="0"/>
              <a:t> (1833, Kalevala v cyklech)</a:t>
            </a:r>
          </a:p>
          <a:p>
            <a:pPr marL="0" indent="0">
              <a:buNone/>
            </a:pPr>
            <a:r>
              <a:rPr lang="cs-CZ" sz="3200" dirty="0"/>
              <a:t>b) </a:t>
            </a:r>
            <a:r>
              <a:rPr lang="cs-CZ" sz="3200" i="1" dirty="0"/>
              <a:t>Alku-Kalevala</a:t>
            </a:r>
            <a:r>
              <a:rPr lang="cs-CZ" sz="3200" dirty="0"/>
              <a:t> (1833, Proto/Pra-</a:t>
            </a:r>
            <a:r>
              <a:rPr lang="cs-CZ" sz="3200" dirty="0" err="1"/>
              <a:t>Kalevala</a:t>
            </a:r>
            <a:r>
              <a:rPr lang="cs-CZ" sz="3200" dirty="0"/>
              <a:t>) – 5 052 veršů</a:t>
            </a:r>
          </a:p>
          <a:p>
            <a:pPr marL="0" indent="0">
              <a:buNone/>
            </a:pPr>
            <a:r>
              <a:rPr lang="cs-CZ" sz="3200" dirty="0"/>
              <a:t>c) </a:t>
            </a:r>
            <a:r>
              <a:rPr lang="cs-CZ" sz="3200" i="1" dirty="0"/>
              <a:t>Kalevala taikka vanhoja Karjalan runoja Suomen kansan muinaisista ajoista</a:t>
            </a:r>
            <a:r>
              <a:rPr lang="cs-CZ" sz="3200" dirty="0"/>
              <a:t>, „Vanha Kalevala“ </a:t>
            </a:r>
            <a:r>
              <a:rPr lang="cs-CZ" sz="3200"/>
              <a:t>(1835, </a:t>
            </a:r>
            <a:r>
              <a:rPr lang="cs-CZ" sz="3200" dirty="0"/>
              <a:t>Kalevala aneb Staré karelské básně z dávných dob finského národa, „Stará Kalevala“) – 12 078 veršů</a:t>
            </a:r>
          </a:p>
          <a:p>
            <a:pPr marL="0" indent="0">
              <a:buNone/>
            </a:pPr>
            <a:r>
              <a:rPr lang="cs-CZ" sz="3200" dirty="0"/>
              <a:t>d) </a:t>
            </a:r>
            <a:r>
              <a:rPr lang="cs-CZ" sz="3200" i="1" dirty="0"/>
              <a:t>Uusi Kalevala </a:t>
            </a:r>
            <a:r>
              <a:rPr lang="cs-CZ" sz="3200" dirty="0"/>
              <a:t>(1849, Nová Kalevala) – 22 795 veršů</a:t>
            </a:r>
          </a:p>
          <a:p>
            <a:pPr marL="0" indent="0">
              <a:buNone/>
            </a:pPr>
            <a:r>
              <a:rPr lang="cs-CZ" sz="3200" dirty="0"/>
              <a:t>e) </a:t>
            </a:r>
            <a:r>
              <a:rPr lang="cs-CZ" sz="3200" i="1" dirty="0"/>
              <a:t>Koulu-Kalevala</a:t>
            </a:r>
            <a:r>
              <a:rPr lang="cs-CZ" sz="3200" dirty="0"/>
              <a:t> (1862, Školní Kalevala) – 9 732 veršů</a:t>
            </a:r>
          </a:p>
        </p:txBody>
      </p:sp>
    </p:spTree>
    <p:extLst>
      <p:ext uri="{BB962C8B-B14F-4D97-AF65-F5344CB8AC3E}">
        <p14:creationId xmlns:p14="http://schemas.microsoft.com/office/powerpoint/2010/main" val="39597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A31958-0F57-49DF-9897-37167D62D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67B88C-756C-466B-9583-11F223C6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latin typeface="Century" panose="02040604050505020304" pitchFamily="18" charset="0"/>
              </a:rPr>
              <a:t>Johan Ludvig </a:t>
            </a:r>
            <a:r>
              <a:rPr lang="cs-CZ" sz="4800" b="1" dirty="0" err="1">
                <a:latin typeface="Century" panose="02040604050505020304" pitchFamily="18" charset="0"/>
              </a:rPr>
              <a:t>Runeberg</a:t>
            </a:r>
            <a:r>
              <a:rPr lang="cs-CZ" sz="4800" b="1" dirty="0">
                <a:latin typeface="Century" panose="02040604050505020304" pitchFamily="18" charset="0"/>
              </a:rPr>
              <a:t> (1804–1877)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391C6-1A53-4D29-B8D7-CDE616C9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889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</a:t>
            </a:r>
            <a:r>
              <a:rPr lang="cs-CZ" dirty="0" err="1"/>
              <a:t>Pietarsaari</a:t>
            </a:r>
            <a:r>
              <a:rPr lang="cs-CZ" dirty="0"/>
              <a:t> (</a:t>
            </a:r>
            <a:r>
              <a:rPr lang="cs-CZ" dirty="0" err="1"/>
              <a:t>Jakobstadu</a:t>
            </a:r>
            <a:r>
              <a:rPr lang="cs-CZ" dirty="0"/>
              <a:t>), „národní básník“</a:t>
            </a:r>
          </a:p>
          <a:p>
            <a:r>
              <a:rPr lang="cs-CZ" dirty="0"/>
              <a:t>vzory: F. M. </a:t>
            </a:r>
            <a:r>
              <a:rPr lang="cs-CZ" dirty="0" err="1"/>
              <a:t>Franzén</a:t>
            </a:r>
            <a:r>
              <a:rPr lang="cs-CZ" dirty="0"/>
              <a:t>, J. G. Herder, H. G. </a:t>
            </a:r>
            <a:r>
              <a:rPr lang="cs-CZ" dirty="0" err="1"/>
              <a:t>Porthan</a:t>
            </a:r>
            <a:r>
              <a:rPr lang="cs-CZ" dirty="0"/>
              <a:t>, Homér</a:t>
            </a:r>
          </a:p>
          <a:p>
            <a:r>
              <a:rPr lang="cs-CZ" i="1" dirty="0"/>
              <a:t>Lovci losů </a:t>
            </a:r>
            <a:r>
              <a:rPr lang="cs-CZ" dirty="0"/>
              <a:t>(1832), </a:t>
            </a:r>
            <a:r>
              <a:rPr lang="cs-CZ" i="1" dirty="0"/>
              <a:t>Král </a:t>
            </a:r>
            <a:r>
              <a:rPr lang="cs-CZ" i="1" dirty="0" err="1"/>
              <a:t>Fjalar</a:t>
            </a:r>
            <a:r>
              <a:rPr lang="cs-CZ" i="1" dirty="0"/>
              <a:t> </a:t>
            </a:r>
            <a:r>
              <a:rPr lang="cs-CZ" dirty="0"/>
              <a:t>(1844),</a:t>
            </a:r>
            <a:r>
              <a:rPr lang="cs-CZ" i="1" dirty="0"/>
              <a:t> Příběhy praporčíka </a:t>
            </a:r>
            <a:r>
              <a:rPr lang="cs-CZ" i="1" dirty="0" err="1"/>
              <a:t>Ståla</a:t>
            </a:r>
            <a:r>
              <a:rPr lang="cs-CZ" i="1" dirty="0"/>
              <a:t> </a:t>
            </a:r>
            <a:r>
              <a:rPr lang="cs-CZ" dirty="0"/>
              <a:t>(1848, 1860, odtud budoucí hymna </a:t>
            </a:r>
            <a:r>
              <a:rPr lang="cs-CZ" i="1" dirty="0" err="1"/>
              <a:t>Vårt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 + Lotta </a:t>
            </a:r>
            <a:r>
              <a:rPr lang="cs-CZ" i="1" dirty="0" err="1"/>
              <a:t>Svärd</a:t>
            </a:r>
            <a:r>
              <a:rPr lang="cs-CZ" i="1" dirty="0"/>
              <a:t>, Sven </a:t>
            </a:r>
            <a:r>
              <a:rPr lang="cs-CZ" i="1" dirty="0" err="1"/>
              <a:t>Dufva</a:t>
            </a:r>
            <a:r>
              <a:rPr lang="cs-CZ" dirty="0"/>
              <a:t>)</a:t>
            </a:r>
          </a:p>
          <a:p>
            <a:r>
              <a:rPr lang="cs-CZ" dirty="0"/>
              <a:t>pochází od něj současný význam slova „</a:t>
            </a:r>
            <a:r>
              <a:rPr lang="cs-CZ" dirty="0" err="1"/>
              <a:t>sisu</a:t>
            </a:r>
            <a:r>
              <a:rPr lang="cs-CZ" dirty="0"/>
              <a:t>“</a:t>
            </a:r>
          </a:p>
          <a:p>
            <a:r>
              <a:rPr lang="cs-CZ" dirty="0"/>
              <a:t>5. 2. = „</a:t>
            </a:r>
            <a:r>
              <a:rPr lang="cs-CZ" dirty="0" err="1"/>
              <a:t>vlajkovací</a:t>
            </a:r>
            <a:r>
              <a:rPr lang="cs-CZ" dirty="0"/>
              <a:t> den“ (</a:t>
            </a:r>
            <a:r>
              <a:rPr lang="cs-CZ" dirty="0" err="1"/>
              <a:t>liputuspäivä</a:t>
            </a:r>
            <a:r>
              <a:rPr lang="cs-CZ" dirty="0"/>
              <a:t>), </a:t>
            </a:r>
            <a:r>
              <a:rPr lang="cs-CZ" dirty="0" err="1"/>
              <a:t>Runebergova</a:t>
            </a:r>
            <a:r>
              <a:rPr lang="cs-CZ" dirty="0"/>
              <a:t> cena za literaturu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4000" b="1" dirty="0" err="1">
                <a:latin typeface="Century" panose="02040604050505020304" pitchFamily="18" charset="0"/>
                <a:ea typeface="+mj-ea"/>
                <a:cs typeface="+mj-cs"/>
              </a:rPr>
              <a:t>Fredrika</a:t>
            </a:r>
            <a:r>
              <a:rPr lang="cs-CZ" sz="4000" b="1" dirty="0"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cs-CZ" sz="4000" b="1" dirty="0" err="1">
                <a:latin typeface="Century" panose="02040604050505020304" pitchFamily="18" charset="0"/>
                <a:ea typeface="+mj-ea"/>
                <a:cs typeface="+mj-cs"/>
              </a:rPr>
              <a:t>Runeberg</a:t>
            </a:r>
            <a:r>
              <a:rPr lang="cs-CZ" sz="4000" b="1" dirty="0">
                <a:latin typeface="Century" panose="02040604050505020304" pitchFamily="18" charset="0"/>
                <a:ea typeface="+mj-ea"/>
                <a:cs typeface="+mj-cs"/>
              </a:rPr>
              <a:t> (1807–1879)</a:t>
            </a:r>
          </a:p>
          <a:p>
            <a:pPr>
              <a:buFontTx/>
              <a:buChar char="-"/>
            </a:pPr>
            <a:r>
              <a:rPr lang="cs-CZ" dirty="0"/>
              <a:t>romanopiskyně, „</a:t>
            </a:r>
            <a:r>
              <a:rPr lang="cs-CZ" dirty="0" err="1"/>
              <a:t>protofeministka</a:t>
            </a:r>
            <a:r>
              <a:rPr lang="cs-CZ" dirty="0"/>
              <a:t>“, psala do </a:t>
            </a:r>
            <a:r>
              <a:rPr lang="cs-CZ" dirty="0" err="1"/>
              <a:t>Helsingfors</a:t>
            </a:r>
            <a:r>
              <a:rPr lang="cs-CZ" dirty="0"/>
              <a:t> </a:t>
            </a:r>
            <a:r>
              <a:rPr lang="cs-CZ" dirty="0" err="1"/>
              <a:t>Morgonblad</a:t>
            </a:r>
            <a:endParaRPr lang="cs-CZ" dirty="0"/>
          </a:p>
          <a:p>
            <a:pPr>
              <a:buFontTx/>
              <a:buChar char="-"/>
            </a:pPr>
            <a:r>
              <a:rPr lang="cs-CZ" i="1" dirty="0" err="1"/>
              <a:t>Fru</a:t>
            </a:r>
            <a:r>
              <a:rPr lang="cs-CZ" i="1" dirty="0"/>
              <a:t> </a:t>
            </a:r>
            <a:r>
              <a:rPr lang="cs-CZ" i="1" dirty="0" err="1"/>
              <a:t>Catharina</a:t>
            </a:r>
            <a:r>
              <a:rPr lang="cs-CZ" i="1" dirty="0"/>
              <a:t> </a:t>
            </a:r>
            <a:r>
              <a:rPr lang="cs-CZ" i="1" dirty="0" err="1"/>
              <a:t>Boije</a:t>
            </a:r>
            <a:r>
              <a:rPr lang="cs-CZ" i="1" dirty="0"/>
              <a:t> och </a:t>
            </a:r>
            <a:r>
              <a:rPr lang="cs-CZ" i="1" dirty="0" err="1"/>
              <a:t>hennes</a:t>
            </a:r>
            <a:r>
              <a:rPr lang="cs-CZ" i="1" dirty="0"/>
              <a:t> </a:t>
            </a:r>
            <a:r>
              <a:rPr lang="cs-CZ" i="1" dirty="0" err="1"/>
              <a:t>döttrar</a:t>
            </a:r>
            <a:r>
              <a:rPr lang="cs-CZ" i="1" dirty="0"/>
              <a:t> </a:t>
            </a:r>
            <a:r>
              <a:rPr lang="cs-CZ" dirty="0"/>
              <a:t>(1844, 1858)</a:t>
            </a:r>
          </a:p>
        </p:txBody>
      </p:sp>
    </p:spTree>
    <p:extLst>
      <p:ext uri="{BB962C8B-B14F-4D97-AF65-F5344CB8AC3E}">
        <p14:creationId xmlns:p14="http://schemas.microsoft.com/office/powerpoint/2010/main" val="11850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B1DE97-F90A-4317-9BBD-9CF55C04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902042-C5C6-4DEB-A184-180D72FF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entury" panose="02040604050505020304" pitchFamily="18" charset="0"/>
              </a:rPr>
              <a:t>Johan Vilhelm </a:t>
            </a:r>
            <a:r>
              <a:rPr lang="cs-CZ" b="1" dirty="0" err="1">
                <a:latin typeface="Century" panose="02040604050505020304" pitchFamily="18" charset="0"/>
              </a:rPr>
              <a:t>Snellman</a:t>
            </a:r>
            <a:r>
              <a:rPr lang="cs-CZ" b="1" dirty="0">
                <a:latin typeface="Century" panose="02040604050505020304" pitchFamily="18" charset="0"/>
              </a:rPr>
              <a:t> (1806-1881)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F2F52-0406-4F3E-A836-2AF06F5F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filosof, státník, národohospodář, </a:t>
            </a:r>
            <a:r>
              <a:rPr lang="cs-CZ" dirty="0" err="1"/>
              <a:t>fenoman</a:t>
            </a:r>
            <a:r>
              <a:rPr lang="cs-CZ" dirty="0"/>
              <a:t> („</a:t>
            </a:r>
            <a:r>
              <a:rPr lang="cs-CZ" dirty="0" err="1"/>
              <a:t>yksi</a:t>
            </a:r>
            <a:r>
              <a:rPr lang="cs-CZ" dirty="0"/>
              <a:t> </a:t>
            </a:r>
            <a:r>
              <a:rPr lang="cs-CZ" dirty="0" err="1"/>
              <a:t>kieli</a:t>
            </a:r>
            <a:r>
              <a:rPr lang="cs-CZ" dirty="0"/>
              <a:t>, </a:t>
            </a:r>
            <a:r>
              <a:rPr lang="cs-CZ" dirty="0" err="1"/>
              <a:t>yksi</a:t>
            </a:r>
            <a:r>
              <a:rPr lang="cs-CZ" dirty="0"/>
              <a:t> </a:t>
            </a:r>
            <a:r>
              <a:rPr lang="cs-CZ" dirty="0" err="1"/>
              <a:t>mieli</a:t>
            </a:r>
            <a:r>
              <a:rPr lang="cs-CZ" dirty="0"/>
              <a:t>“)</a:t>
            </a:r>
          </a:p>
          <a:p>
            <a:r>
              <a:rPr lang="cs-CZ" dirty="0"/>
              <a:t>národní literatura:</a:t>
            </a:r>
          </a:p>
          <a:p>
            <a:pPr lvl="1"/>
            <a:r>
              <a:rPr lang="cs-CZ" dirty="0"/>
              <a:t>psána jazykem národního společenství</a:t>
            </a:r>
          </a:p>
          <a:p>
            <a:pPr lvl="1"/>
            <a:r>
              <a:rPr lang="cs-CZ" dirty="0"/>
              <a:t>vyjadřuje duchovní rozvoj národního společenství</a:t>
            </a:r>
          </a:p>
          <a:p>
            <a:pPr lvl="1"/>
            <a:r>
              <a:rPr lang="cs-CZ" dirty="0"/>
              <a:t>je národně uvědomělá</a:t>
            </a:r>
          </a:p>
          <a:p>
            <a:pPr lvl="1"/>
            <a:r>
              <a:rPr lang="cs-CZ" dirty="0"/>
              <a:t>dává národnímu společenství příklad</a:t>
            </a:r>
          </a:p>
          <a:p>
            <a:pPr lvl="1"/>
            <a:r>
              <a:rPr lang="cs-CZ" dirty="0"/>
              <a:t>udržuje národní duch a podporuje vzdělání</a:t>
            </a:r>
          </a:p>
          <a:p>
            <a:r>
              <a:rPr lang="cs-CZ" dirty="0"/>
              <a:t>Matti </a:t>
            </a:r>
            <a:r>
              <a:rPr lang="cs-CZ" dirty="0" err="1"/>
              <a:t>Klinge</a:t>
            </a:r>
            <a:r>
              <a:rPr lang="cs-CZ" dirty="0"/>
              <a:t>: protestantská etika, blízkost přírodě, identifikace s „prostým“ finsky mluvícím lidem</a:t>
            </a:r>
          </a:p>
          <a:p>
            <a:r>
              <a:rPr lang="cs-CZ" dirty="0"/>
              <a:t>ředitel školy v </a:t>
            </a:r>
            <a:r>
              <a:rPr lang="cs-CZ" dirty="0" err="1"/>
              <a:t>Kuopiu</a:t>
            </a:r>
            <a:r>
              <a:rPr lang="cs-CZ" dirty="0"/>
              <a:t> (noviny </a:t>
            </a:r>
            <a:r>
              <a:rPr lang="cs-CZ" dirty="0" err="1"/>
              <a:t>Saima</a:t>
            </a:r>
            <a:r>
              <a:rPr lang="cs-CZ" dirty="0"/>
              <a:t>), od 1856 profesor filozofie, 1863 senátorem → </a:t>
            </a:r>
            <a:r>
              <a:rPr lang="cs-CZ" i="1" dirty="0" err="1"/>
              <a:t>kielireskripti</a:t>
            </a:r>
            <a:r>
              <a:rPr lang="cs-CZ" dirty="0"/>
              <a:t> + 1865 </a:t>
            </a:r>
            <a:r>
              <a:rPr lang="cs-CZ" dirty="0" err="1"/>
              <a:t>markka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1DAF8C-F696-4AEE-A413-F8CA5740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3B0402-E60D-4535-AF76-CE6887F5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err="1">
                <a:latin typeface="Century" panose="02040604050505020304" pitchFamily="18" charset="0"/>
              </a:rPr>
              <a:t>Zacharias</a:t>
            </a:r>
            <a:r>
              <a:rPr lang="cs-CZ" sz="4800" dirty="0">
                <a:latin typeface="Century" panose="02040604050505020304" pitchFamily="18" charset="0"/>
              </a:rPr>
              <a:t> </a:t>
            </a:r>
            <a:r>
              <a:rPr lang="cs-CZ" sz="4800" dirty="0" err="1">
                <a:latin typeface="Century" panose="02040604050505020304" pitchFamily="18" charset="0"/>
              </a:rPr>
              <a:t>Topelius</a:t>
            </a:r>
            <a:r>
              <a:rPr lang="cs-CZ" sz="4800" dirty="0">
                <a:latin typeface="Century" panose="02040604050505020304" pitchFamily="18" charset="0"/>
              </a:rPr>
              <a:t> ml. (1818–1898)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018E1-7965-4C06-BF00-816E3774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z </a:t>
            </a:r>
            <a:r>
              <a:rPr lang="cs-CZ" sz="3200" dirty="0" err="1"/>
              <a:t>Nykarleby</a:t>
            </a:r>
            <a:r>
              <a:rPr lang="cs-CZ" sz="3200" dirty="0"/>
              <a:t> (</a:t>
            </a:r>
            <a:r>
              <a:rPr lang="cs-CZ" sz="3200" dirty="0" err="1"/>
              <a:t>Uusikaarlepyy</a:t>
            </a:r>
            <a:r>
              <a:rPr lang="cs-CZ" sz="3200" dirty="0"/>
              <a:t>)</a:t>
            </a:r>
          </a:p>
          <a:p>
            <a:r>
              <a:rPr lang="cs-CZ" sz="3200" i="1" dirty="0" err="1"/>
              <a:t>Felčarovy</a:t>
            </a:r>
            <a:r>
              <a:rPr lang="cs-CZ" sz="3200" i="1" dirty="0"/>
              <a:t> příběhy </a:t>
            </a:r>
            <a:r>
              <a:rPr lang="cs-CZ" sz="3200" dirty="0"/>
              <a:t>(</a:t>
            </a:r>
            <a:r>
              <a:rPr lang="cs-CZ" sz="3200" i="1" dirty="0" err="1"/>
              <a:t>Fältskärns</a:t>
            </a:r>
            <a:r>
              <a:rPr lang="cs-CZ" sz="3200" i="1" dirty="0"/>
              <a:t> </a:t>
            </a:r>
            <a:r>
              <a:rPr lang="cs-CZ" sz="3200" i="1" dirty="0" err="1"/>
              <a:t>berättelser</a:t>
            </a:r>
            <a:r>
              <a:rPr lang="cs-CZ" sz="3200" dirty="0"/>
              <a:t>, 1851–1866)</a:t>
            </a:r>
          </a:p>
          <a:p>
            <a:pPr lvl="1"/>
            <a:r>
              <a:rPr lang="cs-CZ" sz="2800" dirty="0"/>
              <a:t>Andreas </a:t>
            </a:r>
            <a:r>
              <a:rPr lang="cs-CZ" sz="2800" dirty="0" err="1"/>
              <a:t>Bäck</a:t>
            </a:r>
            <a:r>
              <a:rPr lang="cs-CZ" sz="2800" dirty="0"/>
              <a:t> vypráví o historii rodu </a:t>
            </a:r>
            <a:r>
              <a:rPr lang="cs-CZ" sz="2800" dirty="0" err="1"/>
              <a:t>Bertelsköldů</a:t>
            </a:r>
            <a:r>
              <a:rPr lang="cs-CZ" sz="2800" dirty="0"/>
              <a:t> a </a:t>
            </a:r>
            <a:r>
              <a:rPr lang="cs-CZ" sz="2800" dirty="0" err="1"/>
              <a:t>Larssonů</a:t>
            </a:r>
            <a:r>
              <a:rPr lang="cs-CZ" sz="2800" dirty="0"/>
              <a:t> mezi lety 1631 až 1772</a:t>
            </a:r>
          </a:p>
          <a:p>
            <a:r>
              <a:rPr lang="cs-CZ" sz="3200" dirty="0"/>
              <a:t>lyrika, historické romány, učebnice (</a:t>
            </a:r>
            <a:r>
              <a:rPr lang="cs-CZ" sz="3200" i="1" dirty="0" err="1"/>
              <a:t>Boken</a:t>
            </a:r>
            <a:r>
              <a:rPr lang="cs-CZ" sz="3200" i="1" dirty="0"/>
              <a:t> </a:t>
            </a:r>
            <a:r>
              <a:rPr lang="cs-CZ" sz="3200" i="1" dirty="0" err="1"/>
              <a:t>om</a:t>
            </a:r>
            <a:r>
              <a:rPr lang="cs-CZ" sz="3200" i="1" dirty="0"/>
              <a:t> </a:t>
            </a:r>
            <a:r>
              <a:rPr lang="cs-CZ" sz="3200" i="1" dirty="0" err="1"/>
              <a:t>vårt</a:t>
            </a:r>
            <a:r>
              <a:rPr lang="cs-CZ" sz="3200" i="1" dirty="0"/>
              <a:t> </a:t>
            </a:r>
            <a:r>
              <a:rPr lang="cs-CZ" sz="3200" i="1" dirty="0" err="1"/>
              <a:t>land</a:t>
            </a:r>
            <a:r>
              <a:rPr lang="cs-CZ" sz="3200" i="1" dirty="0"/>
              <a:t>, </a:t>
            </a:r>
            <a:r>
              <a:rPr lang="cs-CZ" sz="3200" dirty="0"/>
              <a:t>1875),</a:t>
            </a:r>
          </a:p>
          <a:p>
            <a:r>
              <a:rPr lang="cs-CZ" sz="3200" dirty="0"/>
              <a:t>pohádky pro děti: </a:t>
            </a:r>
            <a:r>
              <a:rPr lang="cs-CZ" sz="3200" i="1" dirty="0" err="1"/>
              <a:t>Läsning</a:t>
            </a:r>
            <a:r>
              <a:rPr lang="cs-CZ" sz="3200" i="1" dirty="0"/>
              <a:t> </a:t>
            </a:r>
            <a:r>
              <a:rPr lang="cs-CZ" sz="3200" i="1" dirty="0" err="1"/>
              <a:t>för</a:t>
            </a:r>
            <a:r>
              <a:rPr lang="cs-CZ" sz="3200" i="1" dirty="0"/>
              <a:t> barn </a:t>
            </a:r>
            <a:r>
              <a:rPr lang="cs-CZ" sz="3200" dirty="0"/>
              <a:t>(Čtení pro děti, 1865–1896), </a:t>
            </a:r>
          </a:p>
          <a:p>
            <a:pPr lvl="1"/>
            <a:r>
              <a:rPr lang="cs-CZ" sz="2800" i="1" dirty="0" err="1"/>
              <a:t>Koivu</a:t>
            </a:r>
            <a:r>
              <a:rPr lang="cs-CZ" sz="2800" i="1" dirty="0"/>
              <a:t> </a:t>
            </a:r>
            <a:r>
              <a:rPr lang="cs-CZ" sz="2800" i="1" dirty="0" err="1"/>
              <a:t>ja</a:t>
            </a:r>
            <a:r>
              <a:rPr lang="cs-CZ" sz="2800" i="1" dirty="0"/>
              <a:t> </a:t>
            </a:r>
            <a:r>
              <a:rPr lang="cs-CZ" sz="2800" i="1" dirty="0" err="1"/>
              <a:t>tähti</a:t>
            </a:r>
            <a:r>
              <a:rPr lang="cs-CZ" sz="2800" i="1" dirty="0"/>
              <a:t> </a:t>
            </a:r>
            <a:r>
              <a:rPr lang="cs-CZ" sz="2800" dirty="0"/>
              <a:t>(Bříza a hvězda): s1.doria.fi/helmi/bk/1800/fem19980058/slides/219.html</a:t>
            </a:r>
          </a:p>
        </p:txBody>
      </p:sp>
    </p:spTree>
    <p:extLst>
      <p:ext uri="{BB962C8B-B14F-4D97-AF65-F5344CB8AC3E}">
        <p14:creationId xmlns:p14="http://schemas.microsoft.com/office/powerpoint/2010/main" val="12275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441787-4B46-4295-916F-B44BD7852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8CC77E-FC31-4705-80F2-99F53BBE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cs-CZ" sz="6000" dirty="0"/>
              <a:t>Vzestup finské literatury</a:t>
            </a:r>
            <a:br>
              <a:rPr lang="cs-CZ" sz="6000" dirty="0"/>
            </a:br>
            <a:r>
              <a:rPr lang="cs-CZ" sz="6000" dirty="0" err="1"/>
              <a:t>Aleksis</a:t>
            </a:r>
            <a:r>
              <a:rPr lang="cs-CZ" sz="6000" dirty="0"/>
              <a:t> Kivi (1834–1872)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10802-7762-4536-92C8-CE10F4D0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cs-CZ" dirty="0" err="1"/>
              <a:t>vl</a:t>
            </a:r>
            <a:r>
              <a:rPr lang="cs-CZ" dirty="0"/>
              <a:t>. jménem Alexis </a:t>
            </a:r>
            <a:r>
              <a:rPr lang="cs-CZ" dirty="0" err="1"/>
              <a:t>Stenvall</a:t>
            </a:r>
            <a:endParaRPr lang="cs-CZ" dirty="0"/>
          </a:p>
          <a:p>
            <a:r>
              <a:rPr lang="cs-CZ" dirty="0"/>
              <a:t>zakladatel moderního finského románu, dramatu a částečně i poezie</a:t>
            </a:r>
          </a:p>
          <a:p>
            <a:r>
              <a:rPr lang="cs-CZ" dirty="0"/>
              <a:t>dvanáct divadelních her (</a:t>
            </a:r>
            <a:r>
              <a:rPr lang="cs-CZ" i="1" dirty="0" err="1"/>
              <a:t>Kullervo</a:t>
            </a:r>
            <a:r>
              <a:rPr lang="cs-CZ" dirty="0"/>
              <a:t> 1859/1864, </a:t>
            </a:r>
            <a:r>
              <a:rPr lang="cs-CZ" i="1" dirty="0"/>
              <a:t>Lea</a:t>
            </a:r>
            <a:r>
              <a:rPr lang="cs-CZ" dirty="0"/>
              <a:t> – premiéra 1869, komedie Ševci z </a:t>
            </a:r>
            <a:r>
              <a:rPr lang="cs-CZ" dirty="0" err="1"/>
              <a:t>Nummi</a:t>
            </a:r>
            <a:r>
              <a:rPr lang="cs-CZ" dirty="0"/>
              <a:t> (</a:t>
            </a:r>
            <a:r>
              <a:rPr lang="cs-CZ" i="1" dirty="0" err="1"/>
              <a:t>Nummisuutarit</a:t>
            </a:r>
            <a:r>
              <a:rPr lang="cs-CZ" i="1" dirty="0"/>
              <a:t>, </a:t>
            </a:r>
            <a:r>
              <a:rPr lang="cs-CZ"/>
              <a:t>1864)</a:t>
            </a:r>
            <a:endParaRPr lang="cs-CZ" dirty="0"/>
          </a:p>
          <a:p>
            <a:r>
              <a:rPr lang="cs-CZ" dirty="0"/>
              <a:t>SEDM BRATŘÍ (</a:t>
            </a:r>
            <a:r>
              <a:rPr lang="cs-CZ" i="1" dirty="0" err="1"/>
              <a:t>Seitsemän</a:t>
            </a:r>
            <a:r>
              <a:rPr lang="cs-CZ" i="1" dirty="0"/>
              <a:t> </a:t>
            </a:r>
            <a:r>
              <a:rPr lang="cs-CZ" i="1" dirty="0" err="1"/>
              <a:t>veljestä</a:t>
            </a:r>
            <a:r>
              <a:rPr lang="cs-CZ" dirty="0"/>
              <a:t>, knižně 1870)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8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EF62654-119B-EC2A-9EE1-EFF57BF98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9575"/>
          </a:xfrm>
        </p:spPr>
        <p:txBody>
          <a:bodyPr>
            <a:normAutofit/>
          </a:bodyPr>
          <a:lstStyle/>
          <a:p>
            <a:r>
              <a:rPr lang="cs-CZ" sz="4000" b="1" cap="small" dirty="0">
                <a:latin typeface="Century" panose="02040604050505020304" pitchFamily="18" charset="0"/>
              </a:rPr>
              <a:t>Éra svobod a osvícenství</a:t>
            </a:r>
            <a:br>
              <a:rPr lang="cs-CZ" sz="4000" b="1" cap="small" dirty="0">
                <a:latin typeface="Century" panose="02040604050505020304" pitchFamily="18" charset="0"/>
              </a:rPr>
            </a:br>
            <a:r>
              <a:rPr lang="cs-CZ" sz="2400" cap="small" dirty="0">
                <a:latin typeface="Century" panose="02040604050505020304" pitchFamily="18" charset="0"/>
              </a:rPr>
              <a:t>(1721–1809)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6899" y="1389413"/>
            <a:ext cx="9801101" cy="51895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600" b="1" dirty="0" err="1">
                <a:latin typeface="Century" panose="02040604050505020304" pitchFamily="18" charset="0"/>
              </a:rPr>
              <a:t>Vapauden</a:t>
            </a:r>
            <a:r>
              <a:rPr lang="cs-CZ" sz="3600" b="1" dirty="0">
                <a:latin typeface="Century" panose="02040604050505020304" pitchFamily="18" charset="0"/>
              </a:rPr>
              <a:t> </a:t>
            </a:r>
            <a:r>
              <a:rPr lang="cs-CZ" sz="3600" b="1" dirty="0" err="1">
                <a:latin typeface="Century" panose="02040604050505020304" pitchFamily="18" charset="0"/>
              </a:rPr>
              <a:t>aika</a:t>
            </a:r>
            <a:r>
              <a:rPr lang="cs-CZ" sz="3600" b="1" dirty="0">
                <a:latin typeface="Century" panose="02040604050505020304" pitchFamily="18" charset="0"/>
              </a:rPr>
              <a:t> (1719–1772), </a:t>
            </a:r>
            <a:r>
              <a:rPr lang="cs-CZ" sz="3600" b="1" dirty="0" err="1">
                <a:latin typeface="Century" panose="02040604050505020304" pitchFamily="18" charset="0"/>
              </a:rPr>
              <a:t>Porthanin</a:t>
            </a:r>
            <a:r>
              <a:rPr lang="cs-CZ" sz="3600" b="1" dirty="0">
                <a:latin typeface="Century" panose="02040604050505020304" pitchFamily="18" charset="0"/>
              </a:rPr>
              <a:t> </a:t>
            </a:r>
            <a:r>
              <a:rPr lang="cs-CZ" sz="3600" b="1" dirty="0" err="1">
                <a:latin typeface="Century" panose="02040604050505020304" pitchFamily="18" charset="0"/>
              </a:rPr>
              <a:t>aika</a:t>
            </a:r>
            <a:endParaRPr lang="cs-CZ" sz="3600" b="1" dirty="0">
              <a:latin typeface="Century" panose="02040604050505020304" pitchFamily="18" charset="0"/>
            </a:endParaRPr>
          </a:p>
          <a:p>
            <a:pPr algn="l"/>
            <a:endParaRPr lang="cs-CZ" sz="3600" b="1" dirty="0">
              <a:latin typeface="Century" panose="02040604050505020304" pitchFamily="18" charset="0"/>
            </a:endParaRPr>
          </a:p>
          <a:p>
            <a:pPr algn="l"/>
            <a:r>
              <a:rPr lang="cs-CZ" sz="3600" b="1" dirty="0">
                <a:latin typeface="Century" panose="02040604050505020304" pitchFamily="18" charset="0"/>
              </a:rPr>
              <a:t>Henrik Gabriel Porthan </a:t>
            </a:r>
            <a:r>
              <a:rPr lang="cs-CZ" sz="3800" dirty="0">
                <a:latin typeface="Century" panose="02040604050505020304" pitchFamily="18" charset="0"/>
              </a:rPr>
              <a:t>(1739–1804)</a:t>
            </a:r>
            <a:endParaRPr lang="cs-CZ" dirty="0"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Aurora-seura (1770–1779)</a:t>
            </a:r>
            <a:endParaRPr lang="cs-CZ" sz="2800" dirty="0">
              <a:latin typeface="Century" panose="02040604050505020304" pitchFamily="18" charset="0"/>
            </a:endParaRP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1. noviny: </a:t>
            </a:r>
            <a:r>
              <a:rPr lang="cs-CZ" sz="2800" i="1" dirty="0">
                <a:latin typeface="Century" panose="02040604050505020304" pitchFamily="18" charset="0"/>
              </a:rPr>
              <a:t>Tidningar utgifne af et Sällskap i Åbo </a:t>
            </a:r>
            <a:r>
              <a:rPr lang="cs-CZ" sz="2800" dirty="0">
                <a:latin typeface="Century" panose="02040604050505020304" pitchFamily="18" charset="0"/>
              </a:rPr>
              <a:t>(1771–1785)</a:t>
            </a: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vs.</a:t>
            </a: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Antti Lizelius: </a:t>
            </a:r>
            <a:r>
              <a:rPr lang="cs-CZ" sz="2800" i="1" dirty="0">
                <a:latin typeface="Century" panose="02040604050505020304" pitchFamily="18" charset="0"/>
              </a:rPr>
              <a:t>Suomenkieliset Tieto-Sanomat </a:t>
            </a:r>
            <a:r>
              <a:rPr lang="cs-CZ" sz="2800" dirty="0">
                <a:latin typeface="Century" panose="02040604050505020304" pitchFamily="18" charset="0"/>
              </a:rPr>
              <a:t>(1775–1776)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1766–1778: </a:t>
            </a:r>
            <a:r>
              <a:rPr lang="cs-CZ" sz="3200" i="1" dirty="0">
                <a:latin typeface="Century" panose="02040604050505020304" pitchFamily="18" charset="0"/>
              </a:rPr>
              <a:t>De </a:t>
            </a:r>
            <a:r>
              <a:rPr lang="cs-CZ" sz="3200" i="1" dirty="0" err="1">
                <a:latin typeface="Century" panose="02040604050505020304" pitchFamily="18" charset="0"/>
              </a:rPr>
              <a:t>Poësi</a:t>
            </a:r>
            <a:r>
              <a:rPr lang="cs-CZ" sz="3200" i="1" dirty="0">
                <a:latin typeface="Century" panose="02040604050505020304" pitchFamily="18" charset="0"/>
              </a:rPr>
              <a:t> </a:t>
            </a:r>
            <a:r>
              <a:rPr lang="cs-CZ" sz="3200" i="1" dirty="0" err="1">
                <a:latin typeface="Century" panose="02040604050505020304" pitchFamily="18" charset="0"/>
              </a:rPr>
              <a:t>Fennica</a:t>
            </a:r>
            <a:endParaRPr lang="cs-CZ" sz="3200" i="1" dirty="0">
              <a:latin typeface="Century" panose="020406040505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lidové písně v tematických cyklech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praforma/pratext /archetyp: jejich rekonstrukcí se lze dopátrat původního eposu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sociologické aspekty folklóru</a:t>
            </a:r>
          </a:p>
          <a:p>
            <a:pPr lvl="1" algn="l"/>
            <a:r>
              <a:rPr lang="cs-CZ" sz="3200" dirty="0">
                <a:latin typeface="Century" panose="02040604050505020304" pitchFamily="18" charset="0"/>
              </a:rPr>
              <a:t>__</a:t>
            </a:r>
          </a:p>
          <a:p>
            <a:pPr algn="l"/>
            <a:r>
              <a:rPr lang="cs-CZ" sz="3600" dirty="0">
                <a:latin typeface="Times New Roman" panose="02020603050405020304" pitchFamily="18" charset="0"/>
                <a:ea typeface="Andale Sans UI"/>
              </a:rPr>
              <a:t>Frans Mikael </a:t>
            </a:r>
            <a:r>
              <a:rPr lang="cs-CZ" sz="3600" dirty="0" err="1">
                <a:latin typeface="Times New Roman" panose="02020603050405020304" pitchFamily="18" charset="0"/>
                <a:ea typeface="Andale Sans UI"/>
              </a:rPr>
              <a:t>Franzén</a:t>
            </a:r>
            <a:r>
              <a:rPr lang="cs-CZ" sz="3600" dirty="0">
                <a:latin typeface="Times New Roman" panose="02020603050405020304" pitchFamily="18" charset="0"/>
                <a:ea typeface="Andale Sans UI"/>
              </a:rPr>
              <a:t> (1772–1847)</a:t>
            </a:r>
            <a:endParaRPr lang="cs-CZ" sz="3600" dirty="0">
              <a:latin typeface="Century" panose="020406040505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s-CZ" sz="3200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Lidová slovesnost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4242" y="1690688"/>
            <a:ext cx="10515600" cy="201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suullinen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perinne (ústní tradice), kansanrunous (lidová poezie)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2695916"/>
            <a:ext cx="10515600" cy="154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folklórní slovesné útvary: písně, básně, zaříkání; pohádky, pověsti, přísloví, hádanky, pranostiky…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42158" y="3854420"/>
            <a:ext cx="10515600" cy="234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zdroje pro studium lid. poezie:</a:t>
            </a: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a) SKS = Suomalainen Kirjallisuuden Seura</a:t>
            </a: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hlinkClick r:id="rId3"/>
              </a:rPr>
              <a:t>www.finlit.fi/fi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b) (kompilační) sbírky: Kalevaly a Kanteletar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Sběr lidové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30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oblasti sběru (</a:t>
            </a:r>
            <a:r>
              <a:rPr lang="cs-CZ" i="1" dirty="0">
                <a:latin typeface="Century" panose="02040604050505020304" pitchFamily="18" charset="0"/>
              </a:rPr>
              <a:t>keruualueet</a:t>
            </a:r>
            <a:r>
              <a:rPr lang="cs-CZ" dirty="0">
                <a:latin typeface="Century" panose="02040604050505020304" pitchFamily="18" charset="0"/>
              </a:rPr>
              <a:t>):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1) </a:t>
            </a:r>
            <a:r>
              <a:rPr lang="cs-CZ" i="1" dirty="0">
                <a:latin typeface="Century" panose="02040604050505020304" pitchFamily="18" charset="0"/>
              </a:rPr>
              <a:t>Vienan Karjala </a:t>
            </a:r>
            <a:r>
              <a:rPr lang="cs-CZ" dirty="0">
                <a:latin typeface="Century" panose="02040604050505020304" pitchFamily="18" charset="0"/>
              </a:rPr>
              <a:t>(Dvinská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2) </a:t>
            </a:r>
            <a:r>
              <a:rPr lang="cs-CZ" i="1" dirty="0">
                <a:latin typeface="Century" panose="02040604050505020304" pitchFamily="18" charset="0"/>
              </a:rPr>
              <a:t>Aunuksen Karjala </a:t>
            </a:r>
            <a:r>
              <a:rPr lang="cs-CZ" dirty="0">
                <a:latin typeface="Century" panose="02040604050505020304" pitchFamily="18" charset="0"/>
              </a:rPr>
              <a:t>(Olonetská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3) </a:t>
            </a:r>
            <a:r>
              <a:rPr lang="cs-CZ" i="1" dirty="0">
                <a:latin typeface="Century" panose="02040604050505020304" pitchFamily="18" charset="0"/>
              </a:rPr>
              <a:t>Laatokan Karjala </a:t>
            </a:r>
            <a:r>
              <a:rPr lang="cs-CZ" dirty="0">
                <a:latin typeface="Century" panose="02040604050505020304" pitchFamily="18" charset="0"/>
              </a:rPr>
              <a:t>(Ladožská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4) </a:t>
            </a:r>
            <a:r>
              <a:rPr lang="cs-CZ" i="1" dirty="0">
                <a:latin typeface="Century" panose="02040604050505020304" pitchFamily="18" charset="0"/>
              </a:rPr>
              <a:t>Inkeri</a:t>
            </a:r>
            <a:r>
              <a:rPr lang="cs-CZ" dirty="0">
                <a:latin typeface="Century" panose="02040604050505020304" pitchFamily="18" charset="0"/>
              </a:rPr>
              <a:t> (Ingrie)</a:t>
            </a:r>
          </a:p>
          <a:p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sběratelé (</a:t>
            </a:r>
            <a:r>
              <a:rPr lang="cs-CZ" i="1" dirty="0">
                <a:latin typeface="Century" panose="02040604050505020304" pitchFamily="18" charset="0"/>
              </a:rPr>
              <a:t>kerääjät</a:t>
            </a:r>
            <a:r>
              <a:rPr lang="cs-CZ" dirty="0">
                <a:latin typeface="Century" panose="02040604050505020304" pitchFamily="18" charset="0"/>
              </a:rPr>
              <a:t>):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Zachris Topelius st. (1781-1831): </a:t>
            </a:r>
            <a:r>
              <a:rPr lang="cs-CZ" sz="2800" i="1" dirty="0" err="1">
                <a:latin typeface="Century" panose="02040604050505020304" pitchFamily="18" charset="0"/>
              </a:rPr>
              <a:t>Suomen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kansan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vanhoja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runoja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dirty="0">
                <a:latin typeface="Century" panose="02040604050505020304" pitchFamily="18" charset="0"/>
              </a:rPr>
              <a:t>(1822-1831)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David Emanuel Daniel Europaeus (1820-1884)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Axel August Borenius (1846-1931)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Elias Lönnrot (1802-1884)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76" y="1825624"/>
            <a:ext cx="4172939" cy="2552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28D4DD-5E2F-41A3-8D64-09E984EE1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99" y="7256"/>
            <a:ext cx="3991501" cy="68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Lidová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vrstvy: básně pocházejí z různých dob a kulturních epoch</a:t>
            </a:r>
          </a:p>
          <a:p>
            <a:pPr marL="457200" indent="-4572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znaky: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a) specifické formální rysy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b) ústní podání a tradování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c) spontánnost vzniku a existence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d) nositeli jsou zpěváci z lidu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e) anonymita tvůrce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f) tvarová a přednesová variabilita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3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Znaky lidové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9135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struktura: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kalevalské metrum (</a:t>
            </a:r>
            <a:r>
              <a:rPr lang="cs-CZ" i="1" dirty="0">
                <a:latin typeface="Century" panose="02040604050505020304" pitchFamily="18" charset="0"/>
              </a:rPr>
              <a:t>kalevalamitta</a:t>
            </a:r>
            <a:r>
              <a:rPr lang="cs-CZ" dirty="0">
                <a:latin typeface="Century" panose="02040604050505020304" pitchFamily="18" charset="0"/>
              </a:rPr>
              <a:t>) – čtyřstopý trochej</a:t>
            </a:r>
          </a:p>
          <a:p>
            <a:pPr lvl="2"/>
            <a:r>
              <a:rPr lang="cs-CZ" dirty="0">
                <a:latin typeface="Century" panose="02040604050505020304" pitchFamily="18" charset="0"/>
              </a:rPr>
              <a:t>ideálně: stopa = slovo (</a:t>
            </a:r>
            <a:r>
              <a:rPr lang="cs-CZ" dirty="0" err="1"/>
              <a:t>Veli</a:t>
            </a:r>
            <a:r>
              <a:rPr lang="cs-CZ" dirty="0"/>
              <a:t> / </a:t>
            </a:r>
            <a:r>
              <a:rPr lang="cs-CZ" dirty="0" err="1"/>
              <a:t>kulta</a:t>
            </a:r>
            <a:r>
              <a:rPr lang="cs-CZ" dirty="0"/>
              <a:t>, // </a:t>
            </a:r>
            <a:r>
              <a:rPr lang="cs-CZ" dirty="0" err="1"/>
              <a:t>veikko</a:t>
            </a:r>
            <a:r>
              <a:rPr lang="cs-CZ" dirty="0"/>
              <a:t>/</a:t>
            </a:r>
            <a:r>
              <a:rPr lang="cs-CZ" dirty="0" err="1"/>
              <a:t>seni</a:t>
            </a:r>
            <a:r>
              <a:rPr lang="cs-CZ" dirty="0"/>
              <a:t>)</a:t>
            </a:r>
            <a:endParaRPr lang="cs-CZ" dirty="0">
              <a:latin typeface="Century" panose="02040604050505020304" pitchFamily="18" charset="0"/>
            </a:endParaRPr>
          </a:p>
          <a:p>
            <a:pPr marL="914400" lvl="2" indent="0">
              <a:buNone/>
            </a:pPr>
            <a:r>
              <a:rPr lang="cs-CZ" dirty="0">
                <a:latin typeface="Century" panose="02040604050505020304" pitchFamily="18" charset="0"/>
              </a:rPr>
              <a:t>x </a:t>
            </a:r>
            <a:r>
              <a:rPr lang="cs-CZ" i="1" dirty="0" err="1">
                <a:latin typeface="Century" panose="02040604050505020304" pitchFamily="18" charset="0"/>
              </a:rPr>
              <a:t>murrelmasäe</a:t>
            </a:r>
            <a:r>
              <a:rPr lang="cs-CZ" i="1" dirty="0">
                <a:latin typeface="Century" panose="02040604050505020304" pitchFamily="18" charset="0"/>
              </a:rPr>
              <a:t> (</a:t>
            </a:r>
            <a:r>
              <a:rPr lang="cs-CZ" dirty="0" err="1"/>
              <a:t>Miele</a:t>
            </a:r>
            <a:r>
              <a:rPr lang="cs-CZ" dirty="0"/>
              <a:t>/ni </a:t>
            </a:r>
            <a:r>
              <a:rPr lang="cs-CZ" b="1" dirty="0"/>
              <a:t>mi</a:t>
            </a:r>
            <a:r>
              <a:rPr lang="cs-CZ" dirty="0"/>
              <a:t>/</a:t>
            </a:r>
            <a:r>
              <a:rPr lang="cs-CZ" dirty="0" err="1"/>
              <a:t>nun</a:t>
            </a:r>
            <a:r>
              <a:rPr lang="cs-CZ" dirty="0"/>
              <a:t> </a:t>
            </a:r>
            <a:r>
              <a:rPr lang="cs-CZ" b="1" dirty="0" err="1"/>
              <a:t>te</a:t>
            </a:r>
            <a:r>
              <a:rPr lang="cs-CZ" dirty="0"/>
              <a:t>/</a:t>
            </a:r>
            <a:r>
              <a:rPr lang="cs-CZ" dirty="0" err="1"/>
              <a:t>kevi</a:t>
            </a:r>
            <a:r>
              <a:rPr lang="cs-CZ" dirty="0"/>
              <a:t>)</a:t>
            </a:r>
            <a:endParaRPr lang="cs-CZ" i="1" dirty="0">
              <a:latin typeface="Century" panose="02040604050505020304" pitchFamily="18" charset="0"/>
            </a:endParaRPr>
          </a:p>
          <a:p>
            <a:pPr lvl="1"/>
            <a:r>
              <a:rPr lang="cs-CZ" dirty="0">
                <a:latin typeface="Century" panose="02040604050505020304" pitchFamily="18" charset="0"/>
              </a:rPr>
              <a:t>nestrofická poezie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bez koncového rýmu (vyjma gramatického)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metafory a obrazný jazyk jen zřídka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aliterace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paralelismus</a:t>
            </a:r>
          </a:p>
          <a:p>
            <a:pPr lvl="1"/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přednes: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zpěv: 2 zpěváci, kantele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součást každodenního života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Arhippa Perttunen, Ontrei Mallinen,</a:t>
            </a:r>
          </a:p>
          <a:p>
            <a:pPr marL="457200" lvl="1" indent="0">
              <a:buNone/>
            </a:pPr>
            <a:r>
              <a:rPr lang="cs-CZ" dirty="0">
                <a:latin typeface="Century" panose="02040604050505020304" pitchFamily="18" charset="0"/>
              </a:rPr>
              <a:t>   Larin Paraske</a:t>
            </a:r>
          </a:p>
          <a:p>
            <a:pPr marL="457200" lvl="1" indent="0">
              <a:buNone/>
            </a:pPr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28" y="2726119"/>
            <a:ext cx="4594365" cy="336680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76892" y="6217306"/>
            <a:ext cx="10009909" cy="31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s-CZ" dirty="0">
                <a:latin typeface="Century" panose="02040604050505020304" pitchFamily="18" charset="0"/>
              </a:rPr>
              <a:t>www.youtube.com/watch?v=Hz-2FoCqpr0&amp;t=36s</a:t>
            </a:r>
          </a:p>
        </p:txBody>
      </p:sp>
    </p:spTree>
    <p:extLst>
      <p:ext uri="{BB962C8B-B14F-4D97-AF65-F5344CB8AC3E}">
        <p14:creationId xmlns:p14="http://schemas.microsoft.com/office/powerpoint/2010/main" val="18096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Epická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314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Typy:</a:t>
            </a:r>
          </a:p>
          <a:p>
            <a:pPr marL="514350" indent="-514350">
              <a:buAutoNum type="alphaLcParenR"/>
            </a:pPr>
            <a:r>
              <a:rPr lang="cs-CZ" dirty="0">
                <a:latin typeface="Century" panose="02040604050505020304" pitchFamily="18" charset="0"/>
              </a:rPr>
              <a:t>mytické (</a:t>
            </a:r>
            <a:r>
              <a:rPr lang="cs-CZ" i="1" dirty="0" err="1">
                <a:latin typeface="Century" panose="02040604050505020304" pitchFamily="18" charset="0"/>
              </a:rPr>
              <a:t>myyttirunot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archaické představy – vznik světa (K 1–2), kulturních jevů (oheň K 2 + 47–48)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rituální poezie (</a:t>
            </a:r>
            <a:r>
              <a:rPr lang="cs-CZ" i="1" dirty="0" err="1">
                <a:latin typeface="Century" panose="02040604050505020304" pitchFamily="18" charset="0"/>
              </a:rPr>
              <a:t>karhun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i="1" dirty="0" err="1">
                <a:latin typeface="Century" panose="02040604050505020304" pitchFamily="18" charset="0"/>
              </a:rPr>
              <a:t>peijäiset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bohové: </a:t>
            </a:r>
            <a:r>
              <a:rPr lang="cs-CZ" dirty="0" err="1">
                <a:latin typeface="Century" panose="02040604050505020304" pitchFamily="18" charset="0"/>
              </a:rPr>
              <a:t>Ukko</a:t>
            </a:r>
            <a:r>
              <a:rPr lang="cs-CZ" dirty="0">
                <a:latin typeface="Century" panose="02040604050505020304" pitchFamily="18" charset="0"/>
              </a:rPr>
              <a:t> x </a:t>
            </a:r>
            <a:r>
              <a:rPr lang="cs-CZ" dirty="0" err="1">
                <a:latin typeface="Century" panose="02040604050505020304" pitchFamily="18" charset="0"/>
              </a:rPr>
              <a:t>Jumala</a:t>
            </a:r>
            <a:r>
              <a:rPr lang="cs-CZ" dirty="0">
                <a:latin typeface="Century" panose="02040604050505020304" pitchFamily="18" charset="0"/>
              </a:rPr>
              <a:t>;</a:t>
            </a:r>
          </a:p>
          <a:p>
            <a:pPr lvl="2"/>
            <a:r>
              <a:rPr lang="cs-CZ" i="1" dirty="0" err="1">
                <a:latin typeface="Century" panose="02040604050505020304" pitchFamily="18" charset="0"/>
              </a:rPr>
              <a:t>haltijat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dirty="0">
                <a:latin typeface="Century" panose="02040604050505020304" pitchFamily="18" charset="0"/>
              </a:rPr>
              <a:t>(„nižší bohové“/duchové): </a:t>
            </a:r>
            <a:r>
              <a:rPr lang="cs-CZ" dirty="0" err="1">
                <a:latin typeface="Century" panose="02040604050505020304" pitchFamily="18" charset="0"/>
              </a:rPr>
              <a:t>Ahti</a:t>
            </a:r>
            <a:r>
              <a:rPr lang="cs-CZ" dirty="0">
                <a:latin typeface="Century" panose="02040604050505020304" pitchFamily="18" charset="0"/>
              </a:rPr>
              <a:t>, </a:t>
            </a:r>
            <a:r>
              <a:rPr lang="cs-CZ" dirty="0" err="1">
                <a:latin typeface="Century" panose="02040604050505020304" pitchFamily="18" charset="0"/>
              </a:rPr>
              <a:t>Tuoni</a:t>
            </a:r>
            <a:r>
              <a:rPr lang="cs-CZ" dirty="0">
                <a:latin typeface="Century" panose="02040604050505020304" pitchFamily="18" charset="0"/>
              </a:rPr>
              <a:t>, </a:t>
            </a:r>
            <a:r>
              <a:rPr lang="cs-CZ" dirty="0" err="1">
                <a:latin typeface="Century" panose="02040604050505020304" pitchFamily="18" charset="0"/>
              </a:rPr>
              <a:t>Tapio</a:t>
            </a:r>
            <a:r>
              <a:rPr lang="cs-CZ" dirty="0">
                <a:latin typeface="Century" panose="02040604050505020304" pitchFamily="18" charset="0"/>
              </a:rPr>
              <a:t>, </a:t>
            </a:r>
            <a:r>
              <a:rPr lang="cs-CZ" dirty="0" err="1">
                <a:latin typeface="Century" panose="02040604050505020304" pitchFamily="18" charset="0"/>
              </a:rPr>
              <a:t>Hiisi</a:t>
            </a:r>
            <a:r>
              <a:rPr lang="cs-CZ" dirty="0">
                <a:latin typeface="Century" panose="02040604050505020304" pitchFamily="18" charset="0"/>
              </a:rPr>
              <a:t>…</a:t>
            </a:r>
          </a:p>
          <a:p>
            <a:pPr marL="514350" indent="-514350">
              <a:buAutoNum type="alphaLcParenR"/>
            </a:pPr>
            <a:r>
              <a:rPr lang="cs-CZ" dirty="0">
                <a:latin typeface="Century" panose="02040604050505020304" pitchFamily="18" charset="0"/>
              </a:rPr>
              <a:t>šamanské (</a:t>
            </a:r>
            <a:r>
              <a:rPr lang="cs-CZ" i="1" dirty="0" err="1">
                <a:latin typeface="Century" panose="02040604050505020304" pitchFamily="18" charset="0"/>
              </a:rPr>
              <a:t>samaanirunot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2"/>
            <a:r>
              <a:rPr lang="cs-CZ" dirty="0">
                <a:latin typeface="Century" panose="02040604050505020304" pitchFamily="18" charset="0"/>
              </a:rPr>
              <a:t>K 3: souboj </a:t>
            </a:r>
            <a:r>
              <a:rPr lang="cs-CZ" dirty="0" err="1">
                <a:latin typeface="Century" panose="02040604050505020304" pitchFamily="18" charset="0"/>
              </a:rPr>
              <a:t>Väinämöinena</a:t>
            </a:r>
            <a:r>
              <a:rPr lang="cs-CZ" dirty="0">
                <a:latin typeface="Century" panose="02040604050505020304" pitchFamily="18" charset="0"/>
              </a:rPr>
              <a:t> a </a:t>
            </a:r>
            <a:r>
              <a:rPr lang="cs-CZ" dirty="0" err="1">
                <a:latin typeface="Century" panose="02040604050505020304" pitchFamily="18" charset="0"/>
              </a:rPr>
              <a:t>Joukahainena</a:t>
            </a:r>
            <a:r>
              <a:rPr lang="cs-CZ" dirty="0">
                <a:latin typeface="Century" panose="02040604050505020304" pitchFamily="18" charset="0"/>
              </a:rPr>
              <a:t>, cesta do </a:t>
            </a:r>
            <a:r>
              <a:rPr lang="cs-CZ" dirty="0" err="1">
                <a:latin typeface="Century" panose="02040604050505020304" pitchFamily="18" charset="0"/>
              </a:rPr>
              <a:t>Tuonely</a:t>
            </a:r>
            <a:r>
              <a:rPr lang="cs-CZ" dirty="0">
                <a:latin typeface="Century" panose="02040604050505020304" pitchFamily="18" charset="0"/>
              </a:rPr>
              <a:t>	 (</a:t>
            </a:r>
            <a:r>
              <a:rPr lang="cs-CZ" dirty="0" err="1">
                <a:latin typeface="Century" panose="02040604050505020304" pitchFamily="18" charset="0"/>
              </a:rPr>
              <a:t>Väinämöinen</a:t>
            </a:r>
            <a:r>
              <a:rPr lang="cs-CZ" dirty="0">
                <a:latin typeface="Century" panose="02040604050505020304" pitchFamily="18" charset="0"/>
              </a:rPr>
              <a:t>, </a:t>
            </a:r>
            <a:r>
              <a:rPr lang="cs-CZ" dirty="0" err="1">
                <a:latin typeface="Century" panose="02040604050505020304" pitchFamily="18" charset="0"/>
              </a:rPr>
              <a:t>Lemminkäinen</a:t>
            </a:r>
            <a:r>
              <a:rPr lang="cs-CZ" dirty="0">
                <a:latin typeface="Century" panose="02040604050505020304" pitchFamily="18" charset="0"/>
              </a:rPr>
              <a:t>)	</a:t>
            </a:r>
          </a:p>
          <a:p>
            <a:pPr marL="514350" indent="-514350">
              <a:buAutoNum type="alphaLcParenR"/>
            </a:pPr>
            <a:r>
              <a:rPr lang="cs-CZ" dirty="0">
                <a:latin typeface="Century" panose="02040604050505020304" pitchFamily="18" charset="0"/>
              </a:rPr>
              <a:t>hrdinské (</a:t>
            </a:r>
            <a:r>
              <a:rPr lang="cs-CZ" i="1" dirty="0">
                <a:latin typeface="Century" panose="02040604050505020304" pitchFamily="18" charset="0"/>
              </a:rPr>
              <a:t>seikkailu-/</a:t>
            </a:r>
            <a:r>
              <a:rPr lang="cs-CZ" i="1" dirty="0" err="1">
                <a:latin typeface="Century" panose="02040604050505020304" pitchFamily="18" charset="0"/>
              </a:rPr>
              <a:t>sankarirunot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2"/>
            <a:r>
              <a:rPr lang="cs-CZ" dirty="0">
                <a:latin typeface="Century" panose="02040604050505020304" pitchFamily="18" charset="0"/>
              </a:rPr>
              <a:t>námluvy </a:t>
            </a:r>
            <a:r>
              <a:rPr lang="cs-CZ" dirty="0" err="1">
                <a:latin typeface="Century" panose="02040604050505020304" pitchFamily="18" charset="0"/>
              </a:rPr>
              <a:t>Väinämöinena</a:t>
            </a:r>
            <a:r>
              <a:rPr lang="cs-CZ" dirty="0">
                <a:latin typeface="Century" panose="02040604050505020304" pitchFamily="18" charset="0"/>
              </a:rPr>
              <a:t> a </a:t>
            </a:r>
            <a:r>
              <a:rPr lang="cs-CZ" dirty="0" err="1">
                <a:latin typeface="Century" panose="02040604050505020304" pitchFamily="18" charset="0"/>
              </a:rPr>
              <a:t>Ilmarinena</a:t>
            </a:r>
            <a:r>
              <a:rPr lang="cs-CZ" dirty="0">
                <a:latin typeface="Century" panose="02040604050505020304" pitchFamily="18" charset="0"/>
              </a:rPr>
              <a:t> v </a:t>
            </a:r>
            <a:r>
              <a:rPr lang="cs-CZ" dirty="0" err="1">
                <a:latin typeface="Century" panose="02040604050505020304" pitchFamily="18" charset="0"/>
              </a:rPr>
              <a:t>Pohjole</a:t>
            </a:r>
            <a:r>
              <a:rPr lang="cs-CZ" dirty="0">
                <a:latin typeface="Century" panose="02040604050505020304" pitchFamily="18" charset="0"/>
              </a:rPr>
              <a:t> u </a:t>
            </a:r>
            <a:r>
              <a:rPr lang="cs-CZ" dirty="0" err="1">
                <a:latin typeface="Century" panose="02040604050505020304" pitchFamily="18" charset="0"/>
              </a:rPr>
              <a:t>Louhi</a:t>
            </a:r>
            <a:r>
              <a:rPr lang="cs-CZ" dirty="0">
                <a:latin typeface="Century" panose="02040604050505020304" pitchFamily="18" charset="0"/>
              </a:rPr>
              <a:t>, skutí </a:t>
            </a:r>
            <a:r>
              <a:rPr lang="cs-CZ" dirty="0" err="1">
                <a:latin typeface="Century" panose="02040604050505020304" pitchFamily="18" charset="0"/>
              </a:rPr>
              <a:t>sampa</a:t>
            </a:r>
            <a:endParaRPr lang="cs-CZ" dirty="0">
              <a:latin typeface="Century" panose="02040604050505020304" pitchFamily="18" charset="0"/>
            </a:endParaRPr>
          </a:p>
          <a:p>
            <a:pPr lvl="2"/>
            <a:r>
              <a:rPr lang="cs-CZ" dirty="0">
                <a:latin typeface="Century" panose="02040604050505020304" pitchFamily="18" charset="0"/>
              </a:rPr>
              <a:t>vliv staroseverský (</a:t>
            </a:r>
            <a:r>
              <a:rPr lang="cs-CZ" dirty="0" err="1">
                <a:latin typeface="Century" panose="02040604050505020304" pitchFamily="18" charset="0"/>
              </a:rPr>
              <a:t>varjagové</a:t>
            </a:r>
            <a:r>
              <a:rPr lang="cs-CZ" dirty="0">
                <a:latin typeface="Century" panose="02040604050505020304" pitchFamily="18" charset="0"/>
              </a:rPr>
              <a:t>) a novgorodský</a:t>
            </a:r>
          </a:p>
          <a:p>
            <a:pPr marL="514350" indent="-514350">
              <a:buAutoNum type="alphaLcParenR"/>
            </a:pPr>
            <a:r>
              <a:rPr lang="cs-CZ" dirty="0">
                <a:latin typeface="Century" panose="02040604050505020304" pitchFamily="18" charset="0"/>
              </a:rPr>
              <a:t>křesťanské (</a:t>
            </a:r>
            <a:r>
              <a:rPr lang="cs-CZ" i="1" dirty="0">
                <a:latin typeface="Century" panose="02040604050505020304" pitchFamily="18" charset="0"/>
              </a:rPr>
              <a:t>legendarunot/kristilliset </a:t>
            </a:r>
            <a:r>
              <a:rPr lang="cs-CZ" i="1" dirty="0" err="1">
                <a:latin typeface="Century" panose="02040604050505020304" pitchFamily="18" charset="0"/>
              </a:rPr>
              <a:t>legendat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překlady, původní, adaptace (</a:t>
            </a:r>
            <a:r>
              <a:rPr lang="cs-CZ" dirty="0" err="1">
                <a:latin typeface="Century" panose="02040604050505020304" pitchFamily="18" charset="0"/>
              </a:rPr>
              <a:t>pofinšťování</a:t>
            </a:r>
            <a:r>
              <a:rPr lang="cs-CZ" dirty="0">
                <a:latin typeface="Century" panose="02040604050505020304" pitchFamily="18" charset="0"/>
              </a:rPr>
              <a:t> obsahu i formy)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původní: </a:t>
            </a:r>
            <a:r>
              <a:rPr lang="cs-CZ" i="1" dirty="0" err="1">
                <a:latin typeface="Century" panose="02040604050505020304" pitchFamily="18" charset="0"/>
              </a:rPr>
              <a:t>Piispa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i="1" dirty="0" err="1">
                <a:latin typeface="Century" panose="02040604050505020304" pitchFamily="18" charset="0"/>
              </a:rPr>
              <a:t>Henrikin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i="1" dirty="0" err="1">
                <a:latin typeface="Century" panose="02040604050505020304" pitchFamily="18" charset="0"/>
              </a:rPr>
              <a:t>surmavirsi</a:t>
            </a:r>
            <a:endParaRPr lang="cs-CZ" i="1" dirty="0">
              <a:latin typeface="Century" panose="02040604050505020304" pitchFamily="18" charset="0"/>
            </a:endParaRPr>
          </a:p>
          <a:p>
            <a:pPr lvl="1"/>
            <a:r>
              <a:rPr lang="cs-CZ" dirty="0">
                <a:latin typeface="Century" panose="02040604050505020304" pitchFamily="18" charset="0"/>
              </a:rPr>
              <a:t>adaptace: </a:t>
            </a:r>
            <a:r>
              <a:rPr lang="cs-CZ" i="1" dirty="0" err="1">
                <a:latin typeface="Century" panose="02040604050505020304" pitchFamily="18" charset="0"/>
              </a:rPr>
              <a:t>Luojan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i="1" dirty="0" err="1">
                <a:latin typeface="Century" panose="02040604050505020304" pitchFamily="18" charset="0"/>
              </a:rPr>
              <a:t>virsi</a:t>
            </a:r>
            <a:r>
              <a:rPr lang="cs-CZ" i="1" dirty="0">
                <a:latin typeface="Century" panose="02040604050505020304" pitchFamily="18" charset="0"/>
              </a:rPr>
              <a:t>, </a:t>
            </a:r>
            <a:r>
              <a:rPr lang="cs-CZ" i="1" dirty="0" err="1">
                <a:latin typeface="Century" panose="02040604050505020304" pitchFamily="18" charset="0"/>
              </a:rPr>
              <a:t>Lemminkäisen</a:t>
            </a:r>
            <a:r>
              <a:rPr lang="cs-CZ" i="1" dirty="0">
                <a:latin typeface="Century" panose="02040604050505020304" pitchFamily="18" charset="0"/>
              </a:rPr>
              <a:t> </a:t>
            </a:r>
            <a:r>
              <a:rPr lang="cs-CZ" i="1" dirty="0" err="1">
                <a:latin typeface="Century" panose="02040604050505020304" pitchFamily="18" charset="0"/>
              </a:rPr>
              <a:t>surma</a:t>
            </a:r>
            <a:endParaRPr lang="cs-CZ" i="1" dirty="0">
              <a:latin typeface="Century" panose="02040604050505020304" pitchFamily="18" charset="0"/>
            </a:endParaRPr>
          </a:p>
          <a:p>
            <a:pPr lvl="1"/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967C26-3055-A111-38E4-405A46895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47" y="397446"/>
            <a:ext cx="8455231" cy="60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240" y="439919"/>
            <a:ext cx="10515600" cy="605295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3200" dirty="0"/>
              <a:t>balady a lyrická epika (</a:t>
            </a:r>
            <a:r>
              <a:rPr lang="cs-CZ" sz="3200" i="1" dirty="0" err="1"/>
              <a:t>balladit</a:t>
            </a:r>
            <a:r>
              <a:rPr lang="cs-CZ" sz="3200" i="1" dirty="0"/>
              <a:t> </a:t>
            </a:r>
            <a:r>
              <a:rPr lang="cs-CZ" sz="3200" i="1" dirty="0" err="1"/>
              <a:t>ja</a:t>
            </a:r>
            <a:r>
              <a:rPr lang="cs-CZ" sz="3200" i="1" dirty="0"/>
              <a:t> </a:t>
            </a:r>
            <a:r>
              <a:rPr lang="cs-CZ" sz="3200" i="1" dirty="0" err="1"/>
              <a:t>lyyrinen</a:t>
            </a:r>
            <a:r>
              <a:rPr lang="cs-CZ" sz="3200" i="1" dirty="0"/>
              <a:t> </a:t>
            </a:r>
            <a:r>
              <a:rPr lang="cs-CZ" sz="3200" i="1" dirty="0" err="1"/>
              <a:t>epiikka</a:t>
            </a:r>
            <a:r>
              <a:rPr lang="cs-CZ" sz="3200" dirty="0"/>
              <a:t>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balady = </a:t>
            </a:r>
            <a:r>
              <a:rPr lang="cs-CZ" sz="2800" dirty="0" err="1">
                <a:latin typeface="Century" panose="02040604050505020304" pitchFamily="18" charset="0"/>
              </a:rPr>
              <a:t>celoseverský</a:t>
            </a:r>
            <a:r>
              <a:rPr lang="cs-CZ" sz="2800" dirty="0">
                <a:latin typeface="Century" panose="02040604050505020304" pitchFamily="18" charset="0"/>
              </a:rPr>
              <a:t> fenomén (doteď na Faerských ostrovech)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předzpěvák + tanečníci sborem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ve Finsku „ženský žánr“</a:t>
            </a:r>
          </a:p>
          <a:p>
            <a:pPr lvl="1"/>
            <a:r>
              <a:rPr lang="cs-CZ" sz="2800" i="1" dirty="0" err="1">
                <a:latin typeface="Century" panose="02040604050505020304" pitchFamily="18" charset="0"/>
              </a:rPr>
              <a:t>Lohikäärme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ja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neito</a:t>
            </a:r>
            <a:r>
              <a:rPr lang="cs-CZ" sz="2800" i="1" dirty="0">
                <a:latin typeface="Century" panose="02040604050505020304" pitchFamily="18" charset="0"/>
              </a:rPr>
              <a:t>, </a:t>
            </a:r>
            <a:r>
              <a:rPr lang="cs-CZ" sz="2800" i="1" dirty="0" err="1">
                <a:latin typeface="Century" panose="02040604050505020304" pitchFamily="18" charset="0"/>
              </a:rPr>
              <a:t>Elinan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surma</a:t>
            </a:r>
            <a:endParaRPr lang="cs-CZ" sz="2800" i="1" dirty="0">
              <a:latin typeface="Century" panose="02040604050505020304" pitchFamily="18" charset="0"/>
            </a:endParaRPr>
          </a:p>
          <a:p>
            <a:pPr lvl="1"/>
            <a:r>
              <a:rPr lang="cs-CZ" sz="2800" i="1" dirty="0" err="1">
                <a:latin typeface="Century" panose="02040604050505020304" pitchFamily="18" charset="0"/>
              </a:rPr>
              <a:t>Annikaisen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virsi</a:t>
            </a:r>
            <a:endParaRPr lang="cs-CZ" sz="2800" i="1" dirty="0">
              <a:latin typeface="Century" panose="02040604050505020304" pitchFamily="18" charset="0"/>
            </a:endParaRPr>
          </a:p>
          <a:p>
            <a:pPr lvl="2"/>
            <a:r>
              <a:rPr lang="cs-CZ" sz="2400" dirty="0">
                <a:latin typeface="Century" panose="02040604050505020304" pitchFamily="18" charset="0"/>
              </a:rPr>
              <a:t>Součást</a:t>
            </a:r>
            <a:r>
              <a:rPr lang="cs-CZ" sz="2400" i="1" dirty="0">
                <a:latin typeface="Century" panose="02040604050505020304" pitchFamily="18" charset="0"/>
              </a:rPr>
              <a:t> </a:t>
            </a:r>
            <a:r>
              <a:rPr lang="cs-CZ" sz="2400" i="1" dirty="0" err="1">
                <a:latin typeface="Century" panose="02040604050505020304" pitchFamily="18" charset="0"/>
              </a:rPr>
              <a:t>helkajuhlat</a:t>
            </a:r>
            <a:r>
              <a:rPr lang="cs-CZ" sz="2400" i="1" dirty="0">
                <a:latin typeface="Century" panose="02040604050505020304" pitchFamily="18" charset="0"/>
              </a:rPr>
              <a:t> </a:t>
            </a:r>
            <a:r>
              <a:rPr lang="cs-CZ" sz="2400" dirty="0">
                <a:latin typeface="Century" panose="02040604050505020304" pitchFamily="18" charset="0"/>
              </a:rPr>
              <a:t>pořádaných v </a:t>
            </a:r>
            <a:r>
              <a:rPr lang="cs-CZ" sz="2400" dirty="0" err="1">
                <a:latin typeface="Century" panose="02040604050505020304" pitchFamily="18" charset="0"/>
              </a:rPr>
              <a:t>Ritvale</a:t>
            </a:r>
            <a:endParaRPr lang="cs-CZ" sz="2400" dirty="0">
              <a:latin typeface="Century" panose="02040604050505020304" pitchFamily="18" charset="0"/>
            </a:endParaRPr>
          </a:p>
          <a:p>
            <a:pPr lvl="2"/>
            <a:r>
              <a:rPr lang="cs-CZ" sz="2400" dirty="0"/>
              <a:t>balladitanssi.files.wordpress.com/2013/12/annikaisen-virsi2.pdf</a:t>
            </a:r>
            <a:endParaRPr lang="cs-CZ" sz="2400" dirty="0">
              <a:latin typeface="Century" panose="02040604050505020304" pitchFamily="18" charset="0"/>
            </a:endParaRPr>
          </a:p>
          <a:p>
            <a:pPr lvl="2"/>
            <a:r>
              <a:rPr lang="cs-CZ" sz="2400" i="1" dirty="0">
                <a:latin typeface="Century" panose="02040604050505020304" pitchFamily="18" charset="0"/>
              </a:rPr>
              <a:t>www.youtube.com/watch?v=0KkzDhNQEZ4</a:t>
            </a:r>
            <a:endParaRPr lang="cs-CZ" sz="2400" dirty="0"/>
          </a:p>
          <a:p>
            <a:pPr marL="514350" indent="-514350">
              <a:buAutoNum type="alphaLcParenR"/>
            </a:pPr>
            <a:r>
              <a:rPr lang="cs-CZ" sz="3200" dirty="0"/>
              <a:t>historické válečné básně (</a:t>
            </a:r>
            <a:r>
              <a:rPr lang="cs-CZ" sz="3200" i="1" dirty="0" err="1"/>
              <a:t>historialliset</a:t>
            </a:r>
            <a:r>
              <a:rPr lang="cs-CZ" sz="3200" i="1" dirty="0"/>
              <a:t> </a:t>
            </a:r>
            <a:r>
              <a:rPr lang="cs-CZ" sz="3200" i="1" dirty="0" err="1"/>
              <a:t>sotarunot</a:t>
            </a:r>
            <a:r>
              <a:rPr lang="cs-CZ" sz="3200" dirty="0"/>
              <a:t>)</a:t>
            </a:r>
          </a:p>
          <a:p>
            <a:pPr marL="914400" lvl="2" indent="0">
              <a:buNone/>
            </a:pPr>
            <a:endParaRPr lang="cs-CZ" sz="2400" i="1" dirty="0">
              <a:latin typeface="Century" panose="02040604050505020304" pitchFamily="18" charset="0"/>
            </a:endParaRPr>
          </a:p>
          <a:p>
            <a:pPr marL="457200" lvl="1" indent="0">
              <a:buNone/>
            </a:pPr>
            <a:endParaRPr lang="cs-CZ" sz="2800" i="1" dirty="0">
              <a:latin typeface="Century" panose="02040604050505020304" pitchFamily="18" charset="0"/>
            </a:endParaRPr>
          </a:p>
          <a:p>
            <a:pPr lvl="1"/>
            <a:endParaRPr lang="cs-CZ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Väinämöinen a Ilmarinen</a:t>
            </a:r>
            <a:endParaRPr lang="cs-CZ" sz="6000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entury" panose="02040604050505020304" pitchFamily="18" charset="0"/>
              </a:rPr>
              <a:t>společné role a rysy: tvořitelé, kulturní hrdinové, kmenoví vůdci, šamanové, bohové, 	válečníci…</a:t>
            </a:r>
          </a:p>
          <a:p>
            <a:r>
              <a:rPr lang="cs-CZ" dirty="0">
                <a:latin typeface="Century" panose="02040604050505020304" pitchFamily="18" charset="0"/>
              </a:rPr>
              <a:t>role: východ: šamanství, neúspěšní nápadníci x 	západ: válečníci</a:t>
            </a:r>
          </a:p>
          <a:p>
            <a:r>
              <a:rPr lang="cs-CZ" dirty="0">
                <a:latin typeface="Century" panose="02040604050505020304" pitchFamily="18" charset="0"/>
              </a:rPr>
              <a:t>západ = Väinämöinen x východ = Ilmarinen</a:t>
            </a:r>
          </a:p>
          <a:p>
            <a:r>
              <a:rPr lang="cs-CZ" dirty="0">
                <a:latin typeface="Century" panose="02040604050505020304" pitchFamily="18" charset="0"/>
              </a:rPr>
              <a:t>specifická role: I = kovář; V = umělec</a:t>
            </a:r>
          </a:p>
          <a:p>
            <a:r>
              <a:rPr lang="cs-CZ" dirty="0">
                <a:latin typeface="Century" panose="02040604050505020304" pitchFamily="18" charset="0"/>
              </a:rPr>
              <a:t>další hrdinové: Lemminkäinen/</a:t>
            </a:r>
            <a:r>
              <a:rPr lang="cs-CZ" dirty="0" err="1">
                <a:latin typeface="Century" panose="02040604050505020304" pitchFamily="18" charset="0"/>
              </a:rPr>
              <a:t>Ahti</a:t>
            </a:r>
            <a:r>
              <a:rPr lang="cs-CZ" dirty="0">
                <a:latin typeface="Century" panose="02040604050505020304" pitchFamily="18" charset="0"/>
              </a:rPr>
              <a:t> (</a:t>
            </a:r>
            <a:r>
              <a:rPr lang="cs-CZ" dirty="0" err="1">
                <a:latin typeface="Century" panose="02040604050505020304" pitchFamily="18" charset="0"/>
              </a:rPr>
              <a:t>Saarelainen</a:t>
            </a:r>
            <a:r>
              <a:rPr lang="cs-CZ" dirty="0">
                <a:latin typeface="Century" panose="02040604050505020304" pitchFamily="18" charset="0"/>
              </a:rPr>
              <a:t>)/ Kaukomieli/Kaukomoinen, Kullervo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1418</Words>
  <Application>Microsoft Office PowerPoint</Application>
  <PresentationFormat>Širokoúhlá obrazovka</PresentationFormat>
  <Paragraphs>178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Times New Roman</vt:lpstr>
      <vt:lpstr>Motiv Office</vt:lpstr>
      <vt:lpstr>Christfried Ganander (1741–1790)</vt:lpstr>
      <vt:lpstr>Éra svobod a osvícenství (1721–1809)</vt:lpstr>
      <vt:lpstr>Lidová slovesnost</vt:lpstr>
      <vt:lpstr>Sběr lidové poezie</vt:lpstr>
      <vt:lpstr>Lidová poezie</vt:lpstr>
      <vt:lpstr>Znaky lidové poezie</vt:lpstr>
      <vt:lpstr>Epická poezie</vt:lpstr>
      <vt:lpstr>Prezentace aplikace PowerPoint</vt:lpstr>
      <vt:lpstr>Väinämöinen a Ilmarinen</vt:lpstr>
      <vt:lpstr>Lyrická poezie</vt:lpstr>
      <vt:lpstr>Období autonomie (1809–1905)</vt:lpstr>
      <vt:lpstr>Elias Lönnrot (1802–1884)</vt:lpstr>
      <vt:lpstr>Kalevaly</vt:lpstr>
      <vt:lpstr>Johan Ludvig Runeberg (1804–1877)</vt:lpstr>
      <vt:lpstr>Johan Vilhelm Snellman (1806-1881)</vt:lpstr>
      <vt:lpstr>Zacharias Topelius ml. (1818–1898)</vt:lpstr>
      <vt:lpstr>Vzestup finské literatury Aleksis Kivi (1834–1872)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Éra svobod a osvícenství (1721-1809)</dc:title>
  <dc:creator>Jan-Marek Šík</dc:creator>
  <cp:lastModifiedBy>Jan-Marek Šík</cp:lastModifiedBy>
  <cp:revision>132</cp:revision>
  <dcterms:created xsi:type="dcterms:W3CDTF">2018-10-04T07:31:20Z</dcterms:created>
  <dcterms:modified xsi:type="dcterms:W3CDTF">2024-11-01T13:21:45Z</dcterms:modified>
</cp:coreProperties>
</file>