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6A87B-C08E-B9AD-760B-348E77E1F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FA1010-53F4-1341-1D2B-EFB0D285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5241A7-7399-389A-D7EB-A43FD45A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0CB-B20C-45D7-8B21-B0B31237F4F0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F2BD93-A270-A901-1A93-823C02CB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878EBF-D69D-1F3C-BEE6-AFADE00D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A11-08CB-4D7E-A868-9804F8ED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08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626EA-499B-453E-74D1-004ABA7F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30DAF3-FBAA-D7EE-E7D3-C5A99A76A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F75C42-7625-3F50-EDF6-5B63BF96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0CB-B20C-45D7-8B21-B0B31237F4F0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0C7645-0D20-BF84-125B-5EA415C8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DE7570-B2D5-340C-136F-E96C9DC0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A11-08CB-4D7E-A868-9804F8ED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4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D83F7C-600A-E64B-7ADB-8CEDCFBCA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9103FB-4CA5-838B-0E72-B565E2322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082F32-50BD-A971-A5C5-1F26B20E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0CB-B20C-45D7-8B21-B0B31237F4F0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BD0030-3D19-DE58-52EB-4523D281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C90EB-06E1-92E6-DF42-A55C23A2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A11-08CB-4D7E-A868-9804F8ED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71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12281-0B79-1D0B-AA10-653BB2CE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49AE7D-07E0-A980-26A5-49E682BC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FD672B-9525-854C-164C-4D1B7BF0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0CB-B20C-45D7-8B21-B0B31237F4F0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BE1902-F9DC-C4A6-5BCC-32AE6671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F60070-964B-053D-F3AC-D7584145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A11-08CB-4D7E-A868-9804F8ED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5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1E07D-4F31-74A0-0E57-FCD59E04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76A79E-3E76-7E70-BEC1-5A12EF45C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C9124E-F356-8EE9-E87E-E5D0DD00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0CB-B20C-45D7-8B21-B0B31237F4F0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3B1140-0B86-E640-4E89-F077D71A6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B68954-5D42-D300-D59F-1733FE1B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A11-08CB-4D7E-A868-9804F8ED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0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B46FD-5F97-0262-9D08-2B933F68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3EC87-11EB-7BCD-B523-A8A2BFA2D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42FF72-B1C2-3F05-A76F-31E0C6CAD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EDDA7F-234E-9150-183E-27085DE1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0CB-B20C-45D7-8B21-B0B31237F4F0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251E91-3937-328A-7E8E-62F59238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2A0A61-35E4-6979-5472-9915B965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A11-08CB-4D7E-A868-9804F8ED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6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4E6EE-64F5-1BD0-2EFD-5395031F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781EFE-DDD9-754B-9C9B-DB667C51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7E27E5-F5F8-D752-1B79-251AC17D6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C0706E-10AE-2361-BDB1-DC6AF21B7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507238-E08C-8540-C012-3F6C5DB74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3ED4C07-688E-C984-9954-F60EFBED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0CB-B20C-45D7-8B21-B0B31237F4F0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9315B-07C6-6A81-0501-CDC5854A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65B0D2-A495-404A-01D5-DE3FAAD7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A11-08CB-4D7E-A868-9804F8ED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74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A941A-AD58-636A-FB4C-3BCBFDF2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F464F8-5CA9-2F10-0A88-0562CF15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0CB-B20C-45D7-8B21-B0B31237F4F0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AEFC4A-B977-FB09-4694-5A8EF8BF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C6DDF5-0980-44F5-38DB-E9995D26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A11-08CB-4D7E-A868-9804F8ED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6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ED0DF97-BBEA-2BA4-C157-F2EEED8F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0CB-B20C-45D7-8B21-B0B31237F4F0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49297E-9954-5D32-2974-41E3B100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BBFA6A-F75C-568E-F603-6CB858EC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A11-08CB-4D7E-A868-9804F8ED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52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47DD2-87C3-BB31-F8BE-CF7EC083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C7D75-0E67-C31B-4C50-D7F46DDBB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C7138E-5EB2-B406-1E1E-14E4D69D6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EE1641-96E3-63D3-0217-80F79118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0CB-B20C-45D7-8B21-B0B31237F4F0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27B590-7EB7-A058-C6A8-636AD22D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B3A976-4C9B-E80F-E1D6-367E96E8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A11-08CB-4D7E-A868-9804F8ED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71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37972-3E44-BD62-E742-BBAAFBF4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226AF9A-3AE3-DF9A-DB4C-E3C835F0F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1F80C1-1D60-5F11-4BF5-7DEB2C299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6A6755-BD23-5FCF-5FE3-89FDEFE8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0CB-B20C-45D7-8B21-B0B31237F4F0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E9E46F-7C80-87EB-922D-2E23DBB9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3430C1-C88F-7A18-135A-1B5C3B2B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A11-08CB-4D7E-A868-9804F8ED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00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1F2999-0A0A-AD16-7649-0E5FB866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9EFA7D-109D-EC85-C7A0-DF5A4BF5C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777A75-1FC6-C535-EF99-D1A024D52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DA0CB-B20C-45D7-8B21-B0B31237F4F0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182C69-F8DD-422A-E35B-8E95C8BFB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BCCB04-646B-FD09-A6EB-58844ECDC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DA11-08CB-4D7E-A868-9804F8ED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40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f2aIVKp1O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FsdP9CmV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41439"/>
            <a:ext cx="9144000" cy="1157699"/>
          </a:xfrm>
        </p:spPr>
        <p:txBody>
          <a:bodyPr>
            <a:normAutofit/>
          </a:bodyPr>
          <a:lstStyle/>
          <a:p>
            <a:r>
              <a:rPr lang="cs-CZ" cap="small" dirty="0">
                <a:solidFill>
                  <a:schemeClr val="bg1"/>
                </a:solidFill>
                <a:latin typeface="Century" panose="02040604050505020304" pitchFamily="18" charset="0"/>
              </a:rPr>
              <a:t>Severská dramatika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40577"/>
            <a:ext cx="9144000" cy="4255720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Ludvig </a:t>
            </a:r>
            <a:r>
              <a:rPr lang="cs-CZ" sz="3200" dirty="0" err="1">
                <a:solidFill>
                  <a:schemeClr val="bg1"/>
                </a:solidFill>
              </a:rPr>
              <a:t>Holberg</a:t>
            </a:r>
            <a:r>
              <a:rPr lang="cs-CZ" sz="3200" dirty="0">
                <a:solidFill>
                  <a:schemeClr val="bg1"/>
                </a:solidFill>
              </a:rPr>
              <a:t>, </a:t>
            </a:r>
            <a:r>
              <a:rPr lang="cs-CZ" sz="3200" dirty="0" err="1">
                <a:solidFill>
                  <a:schemeClr val="bg1"/>
                </a:solidFill>
              </a:rPr>
              <a:t>Bjørnstjerne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Bjørnson</a:t>
            </a:r>
            <a:r>
              <a:rPr lang="cs-CZ" sz="3200" dirty="0">
                <a:solidFill>
                  <a:schemeClr val="bg1"/>
                </a:solidFill>
              </a:rPr>
              <a:t>, Henrik Ibsen, August </a:t>
            </a:r>
            <a:r>
              <a:rPr lang="cs-CZ" sz="3200" dirty="0" err="1">
                <a:solidFill>
                  <a:schemeClr val="bg1"/>
                </a:solidFill>
              </a:rPr>
              <a:t>Strindberg</a:t>
            </a:r>
            <a:endParaRPr lang="cs-CZ" sz="3200" dirty="0">
              <a:solidFill>
                <a:schemeClr val="bg1"/>
              </a:solidFill>
            </a:endParaRPr>
          </a:p>
          <a:p>
            <a:pPr algn="l"/>
            <a:endParaRPr lang="cs-CZ" sz="3200" dirty="0">
              <a:solidFill>
                <a:schemeClr val="bg1"/>
              </a:solidFill>
            </a:endParaRPr>
          </a:p>
          <a:p>
            <a:pPr algn="l"/>
            <a:r>
              <a:rPr lang="cs-CZ" sz="3200" dirty="0">
                <a:solidFill>
                  <a:schemeClr val="bg1"/>
                </a:solidFill>
              </a:rPr>
              <a:t>Ludvig Holberg </a:t>
            </a:r>
            <a:r>
              <a:rPr lang="cs-CZ" dirty="0">
                <a:solidFill>
                  <a:schemeClr val="bg1"/>
                </a:solidFill>
              </a:rPr>
              <a:t>(1684–1754)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-   kritické hry o aktuálních problémech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autor charakterových komedií</a:t>
            </a:r>
          </a:p>
          <a:p>
            <a:pPr marL="342900" indent="-342900" algn="l">
              <a:buFontTx/>
              <a:buChar char="-"/>
            </a:pPr>
            <a:r>
              <a:rPr lang="cs-CZ" i="1" dirty="0">
                <a:solidFill>
                  <a:schemeClr val="bg1"/>
                </a:solidFill>
              </a:rPr>
              <a:t>Jeppe z Hůrky/Vršku/Kopečku </a:t>
            </a:r>
            <a:r>
              <a:rPr lang="cs-CZ" dirty="0">
                <a:solidFill>
                  <a:schemeClr val="bg1"/>
                </a:solidFill>
              </a:rPr>
              <a:t>(1722)</a:t>
            </a:r>
          </a:p>
          <a:p>
            <a:pPr marL="800100" lvl="1" indent="-342900" algn="l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Stavovské divadlo, 1965, r. Jarolím Pleskot, hl. r. Rudolf Hrušínský</a:t>
            </a:r>
          </a:p>
          <a:p>
            <a:pPr marL="800100" lvl="1" indent="-342900" algn="l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www.ceskatelevize.cz/porady/10245719005-jeppe-z-vrsku/20954215683</a:t>
            </a:r>
          </a:p>
        </p:txBody>
      </p:sp>
    </p:spTree>
    <p:extLst>
      <p:ext uri="{BB962C8B-B14F-4D97-AF65-F5344CB8AC3E}">
        <p14:creationId xmlns:p14="http://schemas.microsoft.com/office/powerpoint/2010/main" val="8178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AA3A6E-B905-4153-B643-F8F0C663E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C9D367-2A4C-4901-BFD1-04983715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6000" b="1" dirty="0"/>
              <a:t>„Moderní průlom“ ve Skandinávii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72D997-2972-450B-B010-989F727D5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doba realismu a naturalismu</a:t>
            </a:r>
          </a:p>
          <a:p>
            <a:r>
              <a:rPr lang="cs-CZ" dirty="0"/>
              <a:t>Georg </a:t>
            </a:r>
            <a:r>
              <a:rPr lang="cs-CZ" dirty="0" err="1"/>
              <a:t>Brandes</a:t>
            </a:r>
            <a:r>
              <a:rPr lang="cs-CZ" dirty="0"/>
              <a:t> (1842-1927) – Dán, literární kritik a esejista,</a:t>
            </a:r>
          </a:p>
          <a:p>
            <a:pPr lvl="1"/>
            <a:r>
              <a:rPr lang="cs-CZ" dirty="0"/>
              <a:t>1871 – přednášky na Kodaňské univerzitě o soudobé evropské literatuře:</a:t>
            </a:r>
          </a:p>
          <a:p>
            <a:pPr lvl="1"/>
            <a:r>
              <a:rPr lang="cs-CZ" dirty="0"/>
              <a:t>„</a:t>
            </a:r>
            <a:r>
              <a:rPr lang="de-DE" dirty="0" err="1"/>
              <a:t>Det</a:t>
            </a:r>
            <a:r>
              <a:rPr lang="de-DE" dirty="0"/>
              <a:t>, at en Literatur i </a:t>
            </a:r>
            <a:r>
              <a:rPr lang="de-DE" dirty="0" err="1"/>
              <a:t>vore</a:t>
            </a:r>
            <a:r>
              <a:rPr lang="de-DE" dirty="0"/>
              <a:t> </a:t>
            </a:r>
            <a:r>
              <a:rPr lang="de-DE" dirty="0" err="1"/>
              <a:t>Dage</a:t>
            </a:r>
            <a:r>
              <a:rPr lang="de-DE" dirty="0"/>
              <a:t> </a:t>
            </a:r>
            <a:r>
              <a:rPr lang="de-DE" dirty="0" err="1"/>
              <a:t>lever</a:t>
            </a:r>
            <a:r>
              <a:rPr lang="de-DE" dirty="0"/>
              <a:t>, </a:t>
            </a:r>
            <a:r>
              <a:rPr lang="de-DE" dirty="0" err="1"/>
              <a:t>viser</a:t>
            </a:r>
            <a:r>
              <a:rPr lang="de-DE" dirty="0"/>
              <a:t> </a:t>
            </a:r>
            <a:r>
              <a:rPr lang="de-DE" dirty="0" err="1"/>
              <a:t>sig</a:t>
            </a:r>
            <a:r>
              <a:rPr lang="de-DE" dirty="0"/>
              <a:t> i, at den </a:t>
            </a:r>
            <a:r>
              <a:rPr lang="de-DE" dirty="0" err="1"/>
              <a:t>sætter</a:t>
            </a:r>
            <a:r>
              <a:rPr lang="de-DE" dirty="0"/>
              <a:t> </a:t>
            </a:r>
            <a:r>
              <a:rPr lang="de-DE" dirty="0" err="1"/>
              <a:t>Problemer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Debat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/>
              <a:t>„Literatura má předkládat problémy k diskuzi.“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vychází z: Ludwig Feuerbach, Charles Darwin, August </a:t>
            </a:r>
            <a:r>
              <a:rPr lang="cs-CZ" dirty="0" err="1"/>
              <a:t>Comte</a:t>
            </a:r>
            <a:r>
              <a:rPr lang="cs-CZ" dirty="0"/>
              <a:t>, John Stuart </a:t>
            </a:r>
            <a:r>
              <a:rPr lang="cs-CZ" dirty="0" err="1"/>
              <a:t>Mill</a:t>
            </a:r>
            <a:r>
              <a:rPr lang="cs-CZ" dirty="0"/>
              <a:t> (Poddanství žen, 1869)</a:t>
            </a:r>
          </a:p>
          <a:p>
            <a:r>
              <a:rPr lang="cs-CZ" dirty="0"/>
              <a:t>vliv mj. na Henrika Ibsena a Augusta </a:t>
            </a:r>
            <a:r>
              <a:rPr lang="cs-CZ" dirty="0" err="1"/>
              <a:t>Strindberga</a:t>
            </a:r>
            <a:r>
              <a:rPr lang="cs-CZ" dirty="0"/>
              <a:t> (</a:t>
            </a:r>
            <a:r>
              <a:rPr lang="cs-CZ" i="1" dirty="0"/>
              <a:t>Červený pokoj</a:t>
            </a:r>
            <a:r>
              <a:rPr lang="cs-CZ" dirty="0"/>
              <a:t>, 1879)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4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solidFill>
                  <a:schemeClr val="bg1"/>
                </a:solidFill>
                <a:latin typeface="Century" panose="02040604050505020304" pitchFamily="18" charset="0"/>
              </a:rPr>
              <a:t>Norsko v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1380	Vstup do personální unie s Dánskem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1814	Vstup do personální unie se Švédskem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1905	Vyhlášení nezávislosti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Ivar Aasen (1813–1896) – obrození norštiny:</a:t>
            </a:r>
          </a:p>
          <a:p>
            <a:pPr marL="0" indent="0">
              <a:buNone/>
            </a:pPr>
            <a:r>
              <a:rPr lang="cs-CZ" i="1" dirty="0" err="1">
                <a:solidFill>
                  <a:schemeClr val="bg1"/>
                </a:solidFill>
              </a:rPr>
              <a:t>landsmål</a:t>
            </a:r>
            <a:r>
              <a:rPr lang="cs-CZ" dirty="0">
                <a:solidFill>
                  <a:schemeClr val="bg1"/>
                </a:solidFill>
              </a:rPr>
              <a:t> (dnes </a:t>
            </a:r>
            <a:r>
              <a:rPr lang="cs-CZ" i="1" dirty="0">
                <a:solidFill>
                  <a:schemeClr val="bg1"/>
                </a:solidFill>
              </a:rPr>
              <a:t>nynorsk</a:t>
            </a:r>
            <a:r>
              <a:rPr lang="cs-CZ" dirty="0">
                <a:solidFill>
                  <a:schemeClr val="bg1"/>
                </a:solidFill>
              </a:rPr>
              <a:t>) x </a:t>
            </a:r>
            <a:r>
              <a:rPr lang="cs-CZ" i="1" dirty="0">
                <a:solidFill>
                  <a:schemeClr val="bg1"/>
                </a:solidFill>
              </a:rPr>
              <a:t>bokmål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1885: </a:t>
            </a:r>
            <a:r>
              <a:rPr lang="cs-CZ" i="1" dirty="0">
                <a:solidFill>
                  <a:schemeClr val="bg1"/>
                </a:solidFill>
              </a:rPr>
              <a:t>landsmål</a:t>
            </a:r>
            <a:r>
              <a:rPr lang="cs-CZ" dirty="0">
                <a:solidFill>
                  <a:schemeClr val="bg1"/>
                </a:solidFill>
              </a:rPr>
              <a:t> uznán jako druhý úřední jazyk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48" y="1825625"/>
            <a:ext cx="3538352" cy="282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5300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Bjørnstjerne Bjørnson </a:t>
            </a:r>
            <a:r>
              <a:rPr lang="cs-CZ" b="1" dirty="0">
                <a:solidFill>
                  <a:schemeClr val="bg1"/>
                </a:solidFill>
                <a:latin typeface="Century" panose="02040604050505020304" pitchFamily="18" charset="0"/>
              </a:rPr>
              <a:t>(1832-1910)</a:t>
            </a:r>
            <a:endParaRPr lang="cs-CZ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držitel Nobelovy ceny 1903</a:t>
            </a:r>
          </a:p>
          <a:p>
            <a:r>
              <a:rPr lang="cs-CZ" dirty="0">
                <a:solidFill>
                  <a:schemeClr val="bg1"/>
                </a:solidFill>
              </a:rPr>
              <a:t>povídka Synn</a:t>
            </a:r>
            <a:r>
              <a:rPr lang="cs-CZ" i="1" dirty="0">
                <a:solidFill>
                  <a:schemeClr val="bg1"/>
                </a:solidFill>
              </a:rPr>
              <a:t>ø</a:t>
            </a:r>
            <a:r>
              <a:rPr lang="cs-CZ" dirty="0">
                <a:solidFill>
                  <a:schemeClr val="bg1"/>
                </a:solidFill>
              </a:rPr>
              <a:t>ve ze Slunečného návrší (1857), sbírka Selské povídky (1873)</a:t>
            </a:r>
          </a:p>
          <a:p>
            <a:r>
              <a:rPr lang="cs-CZ" dirty="0">
                <a:solidFill>
                  <a:schemeClr val="bg1"/>
                </a:solidFill>
              </a:rPr>
              <a:t>dramata: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Král </a:t>
            </a:r>
            <a:r>
              <a:rPr lang="cs-CZ" dirty="0" err="1">
                <a:solidFill>
                  <a:schemeClr val="bg1"/>
                </a:solidFill>
              </a:rPr>
              <a:t>Sigurd</a:t>
            </a:r>
            <a:r>
              <a:rPr lang="cs-CZ" dirty="0">
                <a:solidFill>
                  <a:schemeClr val="bg1"/>
                </a:solidFill>
              </a:rPr>
              <a:t> (1862),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Redaktor (1875),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Rukavička (1883)</a:t>
            </a:r>
          </a:p>
          <a:p>
            <a:r>
              <a:rPr lang="cs-CZ" dirty="0">
                <a:solidFill>
                  <a:schemeClr val="bg1"/>
                </a:solidFill>
              </a:rPr>
              <a:t>Ano, milujeme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tuto zemi (1859)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71" y="3095534"/>
            <a:ext cx="6057900" cy="34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solidFill>
                  <a:schemeClr val="bg1"/>
                </a:solidFill>
                <a:latin typeface="Century" panose="02040604050505020304" pitchFamily="18" charset="0"/>
              </a:rPr>
              <a:t>Henrik Ibsen </a:t>
            </a:r>
            <a:r>
              <a:rPr lang="cs-CZ" sz="4800" cap="small" dirty="0">
                <a:solidFill>
                  <a:schemeClr val="bg1"/>
                </a:solidFill>
                <a:latin typeface="Century" panose="02040604050505020304" pitchFamily="18" charset="0"/>
              </a:rPr>
              <a:t>(1828–1906)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počátky kariéry spjaté s bergenským Norským divadlem, pak působil v Christianii</a:t>
            </a:r>
          </a:p>
          <a:p>
            <a:r>
              <a:rPr lang="cs-CZ" sz="3200" dirty="0">
                <a:solidFill>
                  <a:schemeClr val="bg1"/>
                </a:solidFill>
              </a:rPr>
              <a:t>Ibsenovo novátorství:</a:t>
            </a:r>
          </a:p>
          <a:p>
            <a:pPr marL="457200" lvl="1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1) aktuální témata</a:t>
            </a:r>
          </a:p>
          <a:p>
            <a:pPr marL="457200" lvl="1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2) boj pohlaví – viz Edward</a:t>
            </a:r>
          </a:p>
          <a:p>
            <a:pPr marL="457200" lvl="1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Albee, Strindberg, Lars </a:t>
            </a:r>
            <a:r>
              <a:rPr lang="cs-CZ" sz="3200" dirty="0" err="1">
                <a:solidFill>
                  <a:schemeClr val="bg1"/>
                </a:solidFill>
              </a:rPr>
              <a:t>Norén</a:t>
            </a:r>
            <a:endParaRPr lang="cs-CZ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3) analytická technika:</a:t>
            </a:r>
          </a:p>
          <a:p>
            <a:pPr marL="457200" lvl="1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„</a:t>
            </a:r>
            <a:r>
              <a:rPr lang="cs-CZ" sz="3200" i="1" dirty="0" err="1">
                <a:solidFill>
                  <a:schemeClr val="bg1"/>
                </a:solidFill>
              </a:rPr>
              <a:t>předtextová</a:t>
            </a:r>
            <a:r>
              <a:rPr lang="cs-CZ" sz="3200" i="1" dirty="0">
                <a:solidFill>
                  <a:schemeClr val="bg1"/>
                </a:solidFill>
              </a:rPr>
              <a:t> historie je</a:t>
            </a:r>
          </a:p>
          <a:p>
            <a:pPr marL="457200" lvl="1" indent="0">
              <a:buNone/>
            </a:pPr>
            <a:r>
              <a:rPr lang="cs-CZ" sz="3200" i="1" dirty="0">
                <a:solidFill>
                  <a:schemeClr val="bg1"/>
                </a:solidFill>
              </a:rPr>
              <a:t>zpřítomněna v dialogu postav</a:t>
            </a:r>
            <a:r>
              <a:rPr lang="cs-CZ" sz="3200" dirty="0">
                <a:solidFill>
                  <a:schemeClr val="bg1"/>
                </a:solidFill>
              </a:rPr>
              <a:t>“</a:t>
            </a:r>
          </a:p>
          <a:p>
            <a:pPr marL="457200" lvl="1" indent="0">
              <a:buNone/>
            </a:pP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2" y="2406106"/>
            <a:ext cx="3905794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cap="small" dirty="0">
                <a:solidFill>
                  <a:schemeClr val="bg1"/>
                </a:solidFill>
                <a:latin typeface="Century" panose="02040604050505020304" pitchFamily="18" charset="0"/>
              </a:rPr>
              <a:t>Hry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cap="small" dirty="0">
                <a:solidFill>
                  <a:schemeClr val="bg1"/>
                </a:solidFill>
                <a:latin typeface="Century" panose="02040604050505020304" pitchFamily="18" charset="0"/>
              </a:rPr>
              <a:t>Peer Gynt </a:t>
            </a:r>
            <a:r>
              <a:rPr lang="cs-CZ" dirty="0">
                <a:solidFill>
                  <a:schemeClr val="bg1"/>
                </a:solidFill>
              </a:rPr>
              <a:t>(1867)</a:t>
            </a:r>
            <a:endParaRPr lang="cs-CZ" dirty="0">
              <a:hlinkClick r:id="rId3"/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hudba: Edvard </a:t>
            </a:r>
            <a:r>
              <a:rPr lang="cs-CZ" dirty="0" err="1">
                <a:solidFill>
                  <a:schemeClr val="bg1"/>
                </a:solidFill>
              </a:rPr>
              <a:t>Grieg</a:t>
            </a:r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prototyp norské národní povahy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romantismus x existencialismus (4. dějství)</a:t>
            </a:r>
          </a:p>
          <a:p>
            <a:pPr marL="457200" lvl="1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cap="small" dirty="0">
                <a:solidFill>
                  <a:schemeClr val="bg1"/>
                </a:solidFill>
                <a:latin typeface="Century" panose="02040604050505020304" pitchFamily="18" charset="0"/>
              </a:rPr>
              <a:t>Nora/Domeček pro panenky/Domov loutek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i="1" dirty="0">
                <a:solidFill>
                  <a:schemeClr val="bg1"/>
                </a:solidFill>
              </a:rPr>
              <a:t>Et Dukkehjem</a:t>
            </a:r>
            <a:r>
              <a:rPr lang="cs-CZ" dirty="0">
                <a:solidFill>
                  <a:schemeClr val="bg1"/>
                </a:solidFill>
              </a:rPr>
              <a:t>, 1879)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realistické drama, nízký počet postav (Nora + </a:t>
            </a:r>
            <a:r>
              <a:rPr lang="cs-CZ" dirty="0" err="1">
                <a:solidFill>
                  <a:schemeClr val="bg1"/>
                </a:solidFill>
              </a:rPr>
              <a:t>Thorvald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Helmerovi</a:t>
            </a:r>
            <a:r>
              <a:rPr lang="cs-CZ" dirty="0">
                <a:solidFill>
                  <a:schemeClr val="bg1"/>
                </a:solidFill>
              </a:rPr>
              <a:t>, Kristina Lind, </a:t>
            </a:r>
            <a:r>
              <a:rPr lang="cs-CZ" dirty="0" err="1">
                <a:solidFill>
                  <a:schemeClr val="bg1"/>
                </a:solidFill>
              </a:rPr>
              <a:t>Nils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Krogstad</a:t>
            </a:r>
            <a:r>
              <a:rPr lang="cs-CZ" dirty="0">
                <a:solidFill>
                  <a:schemeClr val="bg1"/>
                </a:solidFill>
              </a:rPr>
              <a:t>,…)</a:t>
            </a:r>
          </a:p>
          <a:p>
            <a:pPr marL="457200" lvl="1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další: </a:t>
            </a:r>
            <a:r>
              <a:rPr lang="cs-CZ" cap="small" dirty="0">
                <a:solidFill>
                  <a:schemeClr val="bg1"/>
                </a:solidFill>
                <a:latin typeface="Century" panose="02040604050505020304" pitchFamily="18" charset="0"/>
              </a:rPr>
              <a:t>Divoká kachna (1884), Rosmersholm (1886), Hedda Gablerová (1890)</a:t>
            </a:r>
            <a:r>
              <a:rPr lang="cs-CZ" dirty="0">
                <a:solidFill>
                  <a:schemeClr val="bg1"/>
                </a:solidFill>
              </a:rPr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9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5400" cap="small" dirty="0">
                <a:solidFill>
                  <a:schemeClr val="bg1"/>
                </a:solidFill>
                <a:latin typeface="Century" panose="02040604050505020304" pitchFamily="18" charset="0"/>
              </a:rPr>
              <a:t>August </a:t>
            </a:r>
            <a:r>
              <a:rPr lang="cs-CZ" sz="5400" cap="small" dirty="0" err="1">
                <a:solidFill>
                  <a:schemeClr val="bg1"/>
                </a:solidFill>
                <a:latin typeface="Century" panose="02040604050505020304" pitchFamily="18" charset="0"/>
              </a:rPr>
              <a:t>Strindberg</a:t>
            </a:r>
            <a:r>
              <a:rPr lang="cs-CZ" sz="5400" cap="small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cs-CZ" sz="4900" cap="small" dirty="0">
                <a:solidFill>
                  <a:schemeClr val="bg1"/>
                </a:solidFill>
                <a:latin typeface="Century" panose="02040604050505020304" pitchFamily="18" charset="0"/>
              </a:rPr>
              <a:t>(1849–1912)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1879 – Červený pokoj (</a:t>
            </a:r>
            <a:r>
              <a:rPr lang="cs-CZ" sz="3200" i="1" dirty="0" err="1">
                <a:solidFill>
                  <a:schemeClr val="bg1"/>
                </a:solidFill>
              </a:rPr>
              <a:t>Röda</a:t>
            </a:r>
            <a:r>
              <a:rPr lang="cs-CZ" sz="3200" i="1" dirty="0">
                <a:solidFill>
                  <a:schemeClr val="bg1"/>
                </a:solidFill>
              </a:rPr>
              <a:t> </a:t>
            </a:r>
            <a:r>
              <a:rPr lang="cs-CZ" sz="3200" i="1" dirty="0" err="1">
                <a:solidFill>
                  <a:schemeClr val="bg1"/>
                </a:solidFill>
              </a:rPr>
              <a:t>rummet</a:t>
            </a:r>
            <a:r>
              <a:rPr lang="cs-CZ" sz="3200" dirty="0">
                <a:solidFill>
                  <a:schemeClr val="bg1"/>
                </a:solidFill>
              </a:rPr>
              <a:t>) – první švédský román</a:t>
            </a:r>
          </a:p>
          <a:p>
            <a:r>
              <a:rPr lang="cs-CZ" sz="3200" dirty="0">
                <a:solidFill>
                  <a:schemeClr val="bg1"/>
                </a:solidFill>
              </a:rPr>
              <a:t>ovlivnil symbolisty, německé expresionisty, impresionisty a absurdní divadlo 20. století</a:t>
            </a:r>
          </a:p>
          <a:p>
            <a:r>
              <a:rPr lang="cs-CZ" sz="3200" dirty="0">
                <a:solidFill>
                  <a:schemeClr val="bg1"/>
                </a:solidFill>
              </a:rPr>
              <a:t>znaky: autopsie, proměna dialogů, subjektivita</a:t>
            </a:r>
          </a:p>
          <a:p>
            <a:r>
              <a:rPr lang="cs-CZ" sz="3200" dirty="0">
                <a:solidFill>
                  <a:schemeClr val="bg1"/>
                </a:solidFill>
              </a:rPr>
              <a:t>trojice naturalistických dramat: Otec, Slečna Julie, Věřitelé</a:t>
            </a:r>
          </a:p>
          <a:p>
            <a:r>
              <a:rPr lang="cs-CZ" sz="3200" cap="small" dirty="0">
                <a:solidFill>
                  <a:schemeClr val="bg1"/>
                </a:solidFill>
              </a:rPr>
              <a:t>Otec</a:t>
            </a:r>
            <a:r>
              <a:rPr lang="cs-CZ" sz="3200" dirty="0">
                <a:solidFill>
                  <a:schemeClr val="bg1"/>
                </a:solidFill>
              </a:rPr>
              <a:t> (1887) – „moderní tragédie“, boj mezi manželi, manipulace</a:t>
            </a:r>
          </a:p>
          <a:p>
            <a:r>
              <a:rPr lang="cs-CZ" sz="3200" cap="small" dirty="0">
                <a:solidFill>
                  <a:schemeClr val="bg1"/>
                </a:solidFill>
              </a:rPr>
              <a:t>Slečna Julie </a:t>
            </a:r>
            <a:r>
              <a:rPr lang="cs-CZ" sz="3200" dirty="0">
                <a:solidFill>
                  <a:schemeClr val="bg1"/>
                </a:solidFill>
              </a:rPr>
              <a:t>(1888) – aristokratka Julie x sluha Jean, třídní nerovnost</a:t>
            </a:r>
          </a:p>
        </p:txBody>
      </p:sp>
    </p:spTree>
    <p:extLst>
      <p:ext uri="{BB962C8B-B14F-4D97-AF65-F5344CB8AC3E}">
        <p14:creationId xmlns:p14="http://schemas.microsoft.com/office/powerpoint/2010/main" val="8420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066DC-B78A-999A-C05A-D748670D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2E74D1-D46E-219D-4C18-11B5E360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5F6E1B-1044-02CF-0C11-FD304B081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2D9F5A7-FB81-B23F-8684-B4C347E5E8A4}"/>
              </a:ext>
            </a:extLst>
          </p:cNvPr>
          <p:cNvSpPr txBox="1"/>
          <p:nvPr/>
        </p:nvSpPr>
        <p:spPr>
          <a:xfrm>
            <a:off x="838200" y="681037"/>
            <a:ext cx="112014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bg1"/>
                </a:solidFill>
              </a:rPr>
              <a:t>po krizi inferno v 90. letech: subjektivní drama („drama jako sled výjevů“)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cap="small" dirty="0">
                <a:solidFill>
                  <a:schemeClr val="bg1"/>
                </a:solidFill>
              </a:rPr>
              <a:t>Hra snů </a:t>
            </a:r>
            <a:r>
              <a:rPr lang="cs-CZ" sz="4000" dirty="0">
                <a:solidFill>
                  <a:schemeClr val="bg1"/>
                </a:solidFill>
              </a:rPr>
              <a:t>(1901) – symbolistní, expresionistická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bg1"/>
                </a:solidFill>
              </a:rPr>
              <a:t>další: </a:t>
            </a:r>
            <a:r>
              <a:rPr lang="cs-CZ" sz="4000" cap="small" dirty="0">
                <a:solidFill>
                  <a:schemeClr val="bg1"/>
                </a:solidFill>
              </a:rPr>
              <a:t>Tanec smrti I-II</a:t>
            </a:r>
            <a:r>
              <a:rPr lang="cs-CZ" sz="4000" dirty="0">
                <a:solidFill>
                  <a:schemeClr val="bg1"/>
                </a:solidFill>
              </a:rPr>
              <a:t> (1900), </a:t>
            </a:r>
            <a:r>
              <a:rPr lang="cs-CZ" sz="4000" cap="small" dirty="0">
                <a:solidFill>
                  <a:schemeClr val="bg1"/>
                </a:solidFill>
              </a:rPr>
              <a:t>Sonáta duchů/Sonáta příšer/Strašidelná sonáta</a:t>
            </a:r>
            <a:r>
              <a:rPr lang="cs-CZ" sz="4000" i="1" dirty="0">
                <a:solidFill>
                  <a:schemeClr val="bg1"/>
                </a:solidFill>
              </a:rPr>
              <a:t> </a:t>
            </a:r>
            <a:r>
              <a:rPr lang="cs-CZ" sz="4000" dirty="0">
                <a:solidFill>
                  <a:schemeClr val="bg1"/>
                </a:solidFill>
              </a:rPr>
              <a:t>(</a:t>
            </a:r>
            <a:r>
              <a:rPr lang="cs-CZ" sz="4000" i="1" dirty="0" err="1">
                <a:solidFill>
                  <a:schemeClr val="bg1"/>
                </a:solidFill>
              </a:rPr>
              <a:t>Spöksonaten</a:t>
            </a:r>
            <a:r>
              <a:rPr lang="cs-CZ" sz="4000" dirty="0">
                <a:solidFill>
                  <a:schemeClr val="bg1"/>
                </a:solidFill>
              </a:rPr>
              <a:t>, 1907) – komorní drama, </a:t>
            </a:r>
            <a:r>
              <a:rPr lang="cs-CZ" sz="4000" cap="small" dirty="0">
                <a:solidFill>
                  <a:schemeClr val="bg1"/>
                </a:solidFill>
              </a:rPr>
              <a:t>Erik XIV. </a:t>
            </a:r>
            <a:r>
              <a:rPr lang="cs-CZ" sz="4000" dirty="0">
                <a:solidFill>
                  <a:schemeClr val="bg1"/>
                </a:solidFill>
              </a:rPr>
              <a:t>– historické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>
                <a:hlinkClick r:id="rId3"/>
              </a:rPr>
              <a:t>https://www.youtube.com/watch?v=ASFsdP9CmVY</a:t>
            </a:r>
            <a:endParaRPr lang="cs-CZ" sz="40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televizní zpracování Hry snů (r. Ingmar Bergman): 38:45 – cca 45:10</a:t>
            </a:r>
          </a:p>
        </p:txBody>
      </p:sp>
    </p:spTree>
    <p:extLst>
      <p:ext uri="{BB962C8B-B14F-4D97-AF65-F5344CB8AC3E}">
        <p14:creationId xmlns:p14="http://schemas.microsoft.com/office/powerpoint/2010/main" val="20366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538</Words>
  <Application>Microsoft Office PowerPoint</Application>
  <PresentationFormat>Širokoúhlá obrazovka</PresentationFormat>
  <Paragraphs>67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</vt:lpstr>
      <vt:lpstr>Motiv Office</vt:lpstr>
      <vt:lpstr>Severská dramatika </vt:lpstr>
      <vt:lpstr>„Moderní průlom“ ve Skandinávii</vt:lpstr>
      <vt:lpstr>Norsko v 19. století</vt:lpstr>
      <vt:lpstr>Bjørnstjerne Bjørnson (1832-1910)</vt:lpstr>
      <vt:lpstr>Henrik Ibsen (1828–1906)</vt:lpstr>
      <vt:lpstr>Hry</vt:lpstr>
      <vt:lpstr>August Strindberg (1849–1912)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Jan-Marek Šík</dc:creator>
  <cp:lastModifiedBy>Jan-Marek Šík</cp:lastModifiedBy>
  <cp:revision>7</cp:revision>
  <dcterms:created xsi:type="dcterms:W3CDTF">2024-11-08T10:43:13Z</dcterms:created>
  <dcterms:modified xsi:type="dcterms:W3CDTF">2024-11-22T09:08:08Z</dcterms:modified>
</cp:coreProperties>
</file>