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7" r:id="rId16"/>
    <p:sldId id="269" r:id="rId17"/>
    <p:sldId id="278" r:id="rId18"/>
    <p:sldId id="271" r:id="rId19"/>
    <p:sldId id="272" r:id="rId20"/>
    <p:sldId id="273" r:id="rId21"/>
    <p:sldId id="274" r:id="rId22"/>
    <p:sldId id="275" r:id="rId23"/>
    <p:sldId id="279" r:id="rId24"/>
    <p:sldId id="284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8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90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5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26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58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7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5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74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65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24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0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94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4AB-C9AB-48FF-B6A5-6DF095910A6F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7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0049" y="1365477"/>
            <a:ext cx="9144000" cy="931905"/>
          </a:xfrm>
        </p:spPr>
        <p:txBody>
          <a:bodyPr>
            <a:normAutofit fontScale="90000"/>
          </a:bodyPr>
          <a:lstStyle/>
          <a:p>
            <a:r>
              <a:rPr lang="cs-CZ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Nejstarší skandinávská literatura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31661" y="2214563"/>
            <a:ext cx="9144000" cy="3794351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Century" panose="02040604050505020304" pitchFamily="18" charset="0"/>
              </a:rPr>
              <a:t>Kdo?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Century" panose="02040604050505020304" pitchFamily="18" charset="0"/>
              </a:rPr>
              <a:t>Kdy?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Century" panose="02040604050505020304" pitchFamily="18" charset="0"/>
              </a:rPr>
              <a:t>doba vikinská (800–1050) – do rozpadu Kalmarské unie (1397–1523)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  <a:latin typeface="Century" panose="02040604050505020304" pitchFamily="18" charset="0"/>
              </a:rPr>
              <a:t>Co?</a:t>
            </a:r>
          </a:p>
          <a:p>
            <a:pPr lvl="1" algn="l"/>
            <a:r>
              <a:rPr lang="cs-CZ" sz="3200" b="1" dirty="0">
                <a:solidFill>
                  <a:schemeClr val="bg1"/>
                </a:solidFill>
                <a:latin typeface="Century" panose="02040604050505020304" pitchFamily="18" charset="0"/>
              </a:rPr>
              <a:t>1) staroseverská literatura</a:t>
            </a:r>
          </a:p>
          <a:p>
            <a:pPr lvl="1" algn="l"/>
            <a:r>
              <a:rPr lang="cs-CZ" sz="3200" b="1" dirty="0">
                <a:solidFill>
                  <a:schemeClr val="bg1"/>
                </a:solidFill>
                <a:latin typeface="Century" panose="02040604050505020304" pitchFamily="18" charset="0"/>
              </a:rPr>
              <a:t>2) středověká literatura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  <a:latin typeface="Century" panose="02040604050505020304" pitchFamily="18" charset="0"/>
              </a:rPr>
              <a:t>Kde?</a:t>
            </a:r>
          </a:p>
          <a:p>
            <a:pPr algn="l"/>
            <a:endParaRPr lang="cs-CZ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536" y="17632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Eddická poezie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3158884"/>
            <a:ext cx="10515600" cy="1090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4098" name="Picture 2" descr="VÃ½sledek obrÃ¡zku pro Edda knih Ar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2" y="1425478"/>
            <a:ext cx="3438964" cy="49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Edda knih Ar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17" y="873182"/>
            <a:ext cx="3880641" cy="558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346563" y="2346998"/>
            <a:ext cx="3057197" cy="1528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>
                <a:solidFill>
                  <a:schemeClr val="bg1"/>
                </a:solidFill>
              </a:rPr>
              <a:t>vs.</a:t>
            </a:r>
          </a:p>
          <a:p>
            <a:pPr marL="0" indent="0" algn="ctr">
              <a:buNone/>
            </a:pPr>
            <a:endParaRPr lang="cs-CZ" sz="9600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181078" y="4414446"/>
            <a:ext cx="3057197" cy="152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9600" dirty="0">
                <a:solidFill>
                  <a:schemeClr val="bg1"/>
                </a:solidFill>
              </a:rPr>
              <a:t>?!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800" cap="small" dirty="0">
                <a:solidFill>
                  <a:schemeClr val="bg1"/>
                </a:solidFill>
                <a:latin typeface="Century" panose="02040604050505020304" pitchFamily="18" charset="0"/>
              </a:rPr>
              <a:t>Eddy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Brynjólfur Sveinsson </a:t>
            </a:r>
            <a:r>
              <a:rPr lang="cs-CZ" dirty="0">
                <a:solidFill>
                  <a:schemeClr val="bg1"/>
                </a:solidFill>
              </a:rPr>
              <a:t>(1605–1675)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1645: objev „Saemundovy Eddy“ --- </a:t>
            </a:r>
            <a:r>
              <a:rPr lang="cs-CZ" dirty="0" err="1">
                <a:solidFill>
                  <a:schemeClr val="bg1"/>
                </a:solidFill>
              </a:rPr>
              <a:t>Codex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Regius</a:t>
            </a:r>
            <a:r>
              <a:rPr lang="cs-CZ" dirty="0">
                <a:solidFill>
                  <a:schemeClr val="bg1"/>
                </a:solidFill>
              </a:rPr>
              <a:t> (cca 1270)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Saemundova Edda = Starší Edda = Písňová Edda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vs.</a:t>
            </a:r>
          </a:p>
          <a:p>
            <a:r>
              <a:rPr lang="cs-CZ" dirty="0">
                <a:solidFill>
                  <a:schemeClr val="bg1"/>
                </a:solidFill>
              </a:rPr>
              <a:t>Snorriho Edda = Mladší Edda = Prozaická Edda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sz="4000" b="1" dirty="0">
                <a:solidFill>
                  <a:schemeClr val="bg1"/>
                </a:solidFill>
              </a:rPr>
              <a:t>Snorri Sturluson </a:t>
            </a:r>
            <a:r>
              <a:rPr lang="cs-CZ" dirty="0">
                <a:solidFill>
                  <a:schemeClr val="bg1"/>
                </a:solidFill>
              </a:rPr>
              <a:t>(1179–1241)</a:t>
            </a:r>
          </a:p>
        </p:txBody>
      </p:sp>
      <p:pic>
        <p:nvPicPr>
          <p:cNvPr id="5124" name="Picture 4" descr="VÃ½sledek obrÃ¡zku pro BrynjÃ³lfur Sveins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174" y="231827"/>
            <a:ext cx="2857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ek obrÃ¡zku pro snorri sturlu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74" y="3730572"/>
            <a:ext cx="3126626" cy="286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0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Century" panose="02040604050505020304" pitchFamily="18" charset="0"/>
              </a:rPr>
              <a:t>Codex regius</a:t>
            </a:r>
          </a:p>
        </p:txBody>
      </p:sp>
      <p:pic>
        <p:nvPicPr>
          <p:cNvPr id="9218" name="Picture 2" descr="VÃ½sledek obrÃ¡zku pro Codex regiu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9" y="1801047"/>
            <a:ext cx="5812221" cy="45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Ã½sledek obrÃ¡zku pro Codex regi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10" y="1454206"/>
            <a:ext cx="6466490" cy="31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096000" y="4981106"/>
            <a:ext cx="5922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6000" b="1" dirty="0">
                <a:solidFill>
                  <a:schemeClr val="bg1"/>
                </a:solidFill>
                <a:latin typeface="Century" panose="02040604050505020304" pitchFamily="18" charset="0"/>
              </a:rPr>
              <a:t>Vǫluspá </a:t>
            </a:r>
            <a:r>
              <a:rPr lang="cs-CZ" sz="3900" b="1" dirty="0">
                <a:solidFill>
                  <a:schemeClr val="bg1"/>
                </a:solidFill>
                <a:latin typeface="Century" panose="02040604050505020304" pitchFamily="18" charset="0"/>
              </a:rPr>
              <a:t>(Vědmina píseň)</a:t>
            </a:r>
          </a:p>
          <a:p>
            <a:pPr algn="r"/>
            <a:endParaRPr lang="cs-CZ" sz="39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r"/>
            <a:r>
              <a:rPr lang="cs-CZ" dirty="0">
                <a:solidFill>
                  <a:schemeClr val="bg1"/>
                </a:solidFill>
              </a:rPr>
              <a:t>Hljóðs bið ek allar…</a:t>
            </a:r>
            <a:endParaRPr lang="cs-CZ" sz="39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0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Eddický verš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5325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tónický – každý verš obsahoval dva přízvuky</a:t>
            </a:r>
          </a:p>
          <a:p>
            <a:r>
              <a:rPr lang="cs-CZ" sz="4000" dirty="0">
                <a:solidFill>
                  <a:schemeClr val="bg1"/>
                </a:solidFill>
              </a:rPr>
              <a:t>bez koncového rýmu</a:t>
            </a:r>
          </a:p>
          <a:p>
            <a:r>
              <a:rPr lang="cs-CZ" sz="4000" dirty="0">
                <a:solidFill>
                  <a:schemeClr val="bg1"/>
                </a:solidFill>
              </a:rPr>
              <a:t>aliterace (náslovný rým)</a:t>
            </a:r>
          </a:p>
          <a:p>
            <a:r>
              <a:rPr lang="cs-CZ" sz="4000" dirty="0">
                <a:solidFill>
                  <a:schemeClr val="bg1"/>
                </a:solidFill>
              </a:rPr>
              <a:t>dvě základní metra v mytologických i hrdinských písních:</a:t>
            </a:r>
          </a:p>
          <a:p>
            <a:pPr marL="0" indent="0">
              <a:buNone/>
            </a:pPr>
            <a:endParaRPr lang="cs-CZ" sz="4000" dirty="0">
              <a:solidFill>
                <a:schemeClr val="bg1"/>
              </a:solidFill>
            </a:endParaRPr>
          </a:p>
          <a:p>
            <a:pPr marL="914400" lvl="1" indent="-457200">
              <a:buAutoNum type="arabicParenR"/>
            </a:pPr>
            <a:r>
              <a:rPr lang="cs-CZ" sz="4000" b="1" dirty="0">
                <a:solidFill>
                  <a:schemeClr val="bg1"/>
                </a:solidFill>
              </a:rPr>
              <a:t>fornyrðislag</a:t>
            </a:r>
          </a:p>
          <a:p>
            <a:pPr marL="914400" lvl="1" indent="-457200">
              <a:buAutoNum type="arabicParenR"/>
            </a:pPr>
            <a:r>
              <a:rPr lang="cs-CZ" sz="4000" b="1" dirty="0">
                <a:solidFill>
                  <a:schemeClr val="bg1"/>
                </a:solidFill>
              </a:rPr>
              <a:t>ljóðaháttr </a:t>
            </a:r>
          </a:p>
          <a:p>
            <a:pPr marL="914400" lvl="1" indent="-457200">
              <a:buAutoNum type="arabicParenR"/>
            </a:pPr>
            <a:endParaRPr lang="cs-CZ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562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85" y="423750"/>
            <a:ext cx="8839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4959" cy="1460500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Fornyrðislag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84250"/>
            <a:ext cx="5152697" cy="425986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Ár var alda</a:t>
            </a:r>
          </a:p>
          <a:p>
            <a:pPr marL="457200" lvl="1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	þats ekki var,</a:t>
            </a:r>
          </a:p>
          <a:p>
            <a:pPr marL="457200" lvl="1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	vara sandr ne s</a:t>
            </a:r>
            <a:r>
              <a:rPr lang="pl-PL" sz="3600" b="1" dirty="0">
                <a:latin typeface="Century" panose="02040604050505020304" pitchFamily="18" charset="0"/>
              </a:rPr>
              <a:t>ær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ne svalar unnir,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ior</a:t>
            </a:r>
            <a:r>
              <a:rPr lang="cs-CZ" sz="3600" b="1" dirty="0">
                <a:latin typeface="Century" panose="02040604050505020304" pitchFamily="18" charset="0"/>
              </a:rPr>
              <a:t>ð fannsk </a:t>
            </a:r>
            <a:r>
              <a:rPr lang="pl-PL" sz="3600" b="1" dirty="0">
                <a:latin typeface="Century" panose="02040604050505020304" pitchFamily="18" charset="0"/>
              </a:rPr>
              <a:t>æva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né upphiminn,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gap var Ginnunga,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en gras hvergi.</a:t>
            </a:r>
            <a:endParaRPr lang="cs-CZ" sz="3600" b="1" dirty="0">
              <a:latin typeface="Century" panose="020406040505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930462" y="1836135"/>
            <a:ext cx="5152697" cy="4259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V úsvitu věků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jen Ymi vládl,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nebylo moře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ni mohutných vln,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nebyla země,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ni nahoře nebe,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jen pustá, bez trávy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zela propast.</a:t>
            </a: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23842" y="6144115"/>
            <a:ext cx="5000297" cy="325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/>
              <a:t>Vědmina píseň, strofa 3</a:t>
            </a:r>
          </a:p>
        </p:txBody>
      </p:sp>
    </p:spTree>
    <p:extLst>
      <p:ext uri="{BB962C8B-B14F-4D97-AF65-F5344CB8AC3E}">
        <p14:creationId xmlns:p14="http://schemas.microsoft.com/office/powerpoint/2010/main" val="15593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85" y="423750"/>
            <a:ext cx="8839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4959" cy="1460500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Fornyrðislag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84250"/>
            <a:ext cx="5152697" cy="425986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Á</a:t>
            </a:r>
            <a:r>
              <a:rPr lang="cs-CZ" sz="3600" b="1" dirty="0">
                <a:latin typeface="Century" panose="02040604050505020304" pitchFamily="18" charset="0"/>
              </a:rPr>
              <a:t>r var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a</a:t>
            </a:r>
            <a:r>
              <a:rPr lang="cs-CZ" sz="3600" b="1" dirty="0">
                <a:latin typeface="Century" panose="02040604050505020304" pitchFamily="18" charset="0"/>
              </a:rPr>
              <a:t>lda</a:t>
            </a:r>
          </a:p>
          <a:p>
            <a:pPr marL="457200" lvl="1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	þats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e</a:t>
            </a:r>
            <a:r>
              <a:rPr lang="cs-CZ" sz="3600" b="1" dirty="0">
                <a:latin typeface="Century" panose="02040604050505020304" pitchFamily="18" charset="0"/>
              </a:rPr>
              <a:t>kki var,</a:t>
            </a:r>
          </a:p>
          <a:p>
            <a:pPr marL="457200" lvl="1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	vara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s</a:t>
            </a:r>
            <a:r>
              <a:rPr lang="cs-CZ" sz="3600" b="1" dirty="0">
                <a:latin typeface="Century" panose="02040604050505020304" pitchFamily="18" charset="0"/>
              </a:rPr>
              <a:t>andr ne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s</a:t>
            </a:r>
            <a:r>
              <a:rPr lang="pl-PL" sz="3600" b="1" dirty="0">
                <a:latin typeface="Century" panose="02040604050505020304" pitchFamily="18" charset="0"/>
              </a:rPr>
              <a:t>ær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ne 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s</a:t>
            </a:r>
            <a:r>
              <a:rPr lang="pl-PL" sz="3600" b="1" dirty="0">
                <a:latin typeface="Century" panose="02040604050505020304" pitchFamily="18" charset="0"/>
              </a:rPr>
              <a:t>valar unnir,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i</a:t>
            </a:r>
            <a:r>
              <a:rPr lang="pl-PL" sz="3600" b="1" dirty="0">
                <a:latin typeface="Century" panose="02040604050505020304" pitchFamily="18" charset="0"/>
              </a:rPr>
              <a:t>or</a:t>
            </a:r>
            <a:r>
              <a:rPr lang="cs-CZ" sz="3600" b="1" dirty="0">
                <a:latin typeface="Century" panose="02040604050505020304" pitchFamily="18" charset="0"/>
              </a:rPr>
              <a:t>ð fannsk 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æ</a:t>
            </a:r>
            <a:r>
              <a:rPr lang="pl-PL" sz="3600" b="1" dirty="0">
                <a:latin typeface="Century" panose="02040604050505020304" pitchFamily="18" charset="0"/>
              </a:rPr>
              <a:t>va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né 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u</a:t>
            </a:r>
            <a:r>
              <a:rPr lang="pl-PL" sz="3600" b="1" dirty="0">
                <a:latin typeface="Century" panose="02040604050505020304" pitchFamily="18" charset="0"/>
              </a:rPr>
              <a:t>pphiminn,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g</a:t>
            </a:r>
            <a:r>
              <a:rPr lang="pl-PL" sz="3600" b="1" dirty="0">
                <a:latin typeface="Century" panose="02040604050505020304" pitchFamily="18" charset="0"/>
              </a:rPr>
              <a:t>ap var 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G</a:t>
            </a:r>
            <a:r>
              <a:rPr lang="pl-PL" sz="3600" b="1" dirty="0">
                <a:latin typeface="Century" panose="02040604050505020304" pitchFamily="18" charset="0"/>
              </a:rPr>
              <a:t>innunga,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en 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g</a:t>
            </a:r>
            <a:r>
              <a:rPr lang="pl-PL" sz="3600" b="1" dirty="0">
                <a:latin typeface="Century" panose="02040604050505020304" pitchFamily="18" charset="0"/>
              </a:rPr>
              <a:t>ras hvergi.</a:t>
            </a:r>
            <a:endParaRPr lang="cs-CZ" sz="3600" b="1" dirty="0">
              <a:latin typeface="Century" panose="020406040505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930462" y="1836135"/>
            <a:ext cx="5152697" cy="4259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V úsvitu věků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jen Ymi vládl,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nebylo moře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ni mohutných vln,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nebyla země,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ni nahoře nebe,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jen pustá, bez trávy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zela propast.</a:t>
            </a: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23842" y="6144115"/>
            <a:ext cx="5000297" cy="325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/>
              <a:t>Vědmina píseň, strofa 3</a:t>
            </a:r>
          </a:p>
        </p:txBody>
      </p:sp>
    </p:spTree>
    <p:extLst>
      <p:ext uri="{BB962C8B-B14F-4D97-AF65-F5344CB8AC3E}">
        <p14:creationId xmlns:p14="http://schemas.microsoft.com/office/powerpoint/2010/main" val="401452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79" y="365125"/>
            <a:ext cx="5218386" cy="631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Ljóðaháttr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5199993" cy="4433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Ungr var ek fordom,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fór ek einn saman,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þá varð ek villr vega,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auðigr óttumz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er ek annan fann,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maðr er manns gaman.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311462" y="1853979"/>
            <a:ext cx="5880538" cy="4433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Mlád jsem byl kdysi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a bloudil jsem sám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po cizích cestách.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Bohatým jsem si připadal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když přítele jsem potkal.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Radostí je muž muži.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452038" y="5971955"/>
            <a:ext cx="5599386" cy="315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/>
              <a:t>Výroky Vysokého, strofa 47</a:t>
            </a:r>
          </a:p>
        </p:txBody>
      </p:sp>
    </p:spTree>
    <p:extLst>
      <p:ext uri="{BB962C8B-B14F-4D97-AF65-F5344CB8AC3E}">
        <p14:creationId xmlns:p14="http://schemas.microsoft.com/office/powerpoint/2010/main" val="2051355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79" y="365125"/>
            <a:ext cx="5218386" cy="631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Ljóðaháttr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5199993" cy="4433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Ungr var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e</a:t>
            </a:r>
            <a:r>
              <a:rPr lang="cs-CZ" sz="3600" b="1" dirty="0">
                <a:latin typeface="Century" panose="02040604050505020304" pitchFamily="18" charset="0"/>
              </a:rPr>
              <a:t>k fordom,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fór ek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e</a:t>
            </a:r>
            <a:r>
              <a:rPr lang="cs-CZ" sz="3600" b="1" dirty="0">
                <a:latin typeface="Century" panose="02040604050505020304" pitchFamily="18" charset="0"/>
              </a:rPr>
              <a:t>inn saman,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þá varð ek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v</a:t>
            </a:r>
            <a:r>
              <a:rPr lang="cs-CZ" sz="3600" b="1" dirty="0">
                <a:latin typeface="Century" panose="02040604050505020304" pitchFamily="18" charset="0"/>
              </a:rPr>
              <a:t>illr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v</a:t>
            </a:r>
            <a:r>
              <a:rPr lang="cs-CZ" sz="3600" b="1" dirty="0">
                <a:latin typeface="Century" panose="02040604050505020304" pitchFamily="18" charset="0"/>
              </a:rPr>
              <a:t>ega,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a</a:t>
            </a:r>
            <a:r>
              <a:rPr lang="cs-CZ" sz="3600" b="1" dirty="0">
                <a:latin typeface="Century" panose="02040604050505020304" pitchFamily="18" charset="0"/>
              </a:rPr>
              <a:t>uðigr óttumz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er ek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a</a:t>
            </a:r>
            <a:r>
              <a:rPr lang="cs-CZ" sz="3600" b="1" dirty="0">
                <a:latin typeface="Century" panose="02040604050505020304" pitchFamily="18" charset="0"/>
              </a:rPr>
              <a:t>nnan fann,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m</a:t>
            </a:r>
            <a:r>
              <a:rPr lang="cs-CZ" sz="3600" b="1" dirty="0">
                <a:latin typeface="Century" panose="02040604050505020304" pitchFamily="18" charset="0"/>
              </a:rPr>
              <a:t>aðr er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m</a:t>
            </a:r>
            <a:r>
              <a:rPr lang="cs-CZ" sz="3600" b="1" dirty="0">
                <a:latin typeface="Century" panose="02040604050505020304" pitchFamily="18" charset="0"/>
              </a:rPr>
              <a:t>anns gaman.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311462" y="1853979"/>
            <a:ext cx="5880538" cy="4433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Mlád jsem byl kdysi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a bloudil jsem sám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po cizích cestách.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Bohatým jsem si připadal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když přítele jsem potkal.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Radostí je muž muži.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452038" y="5971955"/>
            <a:ext cx="5599386" cy="315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/>
              <a:t>Výroky Vysokého, strofa 47</a:t>
            </a:r>
          </a:p>
        </p:txBody>
      </p:sp>
    </p:spTree>
    <p:extLst>
      <p:ext uri="{BB962C8B-B14F-4D97-AF65-F5344CB8AC3E}">
        <p14:creationId xmlns:p14="http://schemas.microsoft.com/office/powerpoint/2010/main" val="124668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27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Hrdinské písně</a:t>
            </a:r>
            <a:br>
              <a:rPr lang="cs-CZ" cap="small" dirty="0">
                <a:solidFill>
                  <a:schemeClr val="bg1"/>
                </a:solidFill>
              </a:rPr>
            </a:br>
            <a:endParaRPr lang="cs-CZ" cap="small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1846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Century" panose="02040604050505020304" pitchFamily="18" charset="0"/>
              </a:rPr>
              <a:t>Cyklus písní o Sigurdu Fáfnisbanim</a:t>
            </a:r>
          </a:p>
        </p:txBody>
      </p:sp>
      <p:pic>
        <p:nvPicPr>
          <p:cNvPr id="10246" name="Picture 6" descr="Fantoft Stave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6439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:Stave church Fantoft Sigurd sa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1105"/>
            <a:ext cx="7017736" cy="23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085193" y="5266045"/>
            <a:ext cx="4669221" cy="1032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i="1" dirty="0">
                <a:solidFill>
                  <a:schemeClr val="bg1"/>
                </a:solidFill>
                <a:latin typeface="Century" panose="02040604050505020304" pitchFamily="18" charset="0"/>
              </a:rPr>
              <a:t>stavkirke</a:t>
            </a:r>
            <a:r>
              <a:rPr lang="cs-CZ" sz="3200" b="1" dirty="0">
                <a:solidFill>
                  <a:schemeClr val="bg1"/>
                </a:solidFill>
                <a:latin typeface="Century" panose="02040604050505020304" pitchFamily="18" charset="0"/>
              </a:rPr>
              <a:t> (štábkový kostel) ve Fantoftu</a:t>
            </a:r>
          </a:p>
        </p:txBody>
      </p:sp>
    </p:spTree>
    <p:extLst>
      <p:ext uri="{BB962C8B-B14F-4D97-AF65-F5344CB8AC3E}">
        <p14:creationId xmlns:p14="http://schemas.microsoft.com/office/powerpoint/2010/main" val="328980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79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cap="small" dirty="0">
                <a:solidFill>
                  <a:schemeClr val="bg1"/>
                </a:solidFill>
                <a:latin typeface="Century" panose="02040604050505020304" pitchFamily="18" charset="0"/>
              </a:rPr>
              <a:t>Skaldská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3490"/>
            <a:ext cx="10733690" cy="504496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skald – dvorský básník i kronikář</a:t>
            </a:r>
          </a:p>
          <a:p>
            <a:r>
              <a:rPr lang="cs-CZ" dirty="0">
                <a:solidFill>
                  <a:schemeClr val="bg1"/>
                </a:solidFill>
              </a:rPr>
              <a:t>básnické prostředky:</a:t>
            </a:r>
          </a:p>
          <a:p>
            <a:pPr marL="514350" indent="-514350">
              <a:buAutoNum type="arabicParenR"/>
            </a:pPr>
            <a:r>
              <a:rPr lang="cs-CZ" b="1" dirty="0">
                <a:solidFill>
                  <a:schemeClr val="bg1"/>
                </a:solidFill>
              </a:rPr>
              <a:t>heiti</a:t>
            </a:r>
            <a:r>
              <a:rPr lang="cs-CZ" dirty="0">
                <a:solidFill>
                  <a:schemeClr val="bg1"/>
                </a:solidFill>
              </a:rPr>
              <a:t> - </a:t>
            </a:r>
            <a:r>
              <a:rPr lang="cs-CZ" sz="2400" dirty="0">
                <a:solidFill>
                  <a:schemeClr val="bg1"/>
                </a:solidFill>
              </a:rPr>
              <a:t>jednoslovné poetismy, básnická synonyma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- moře = vlna, příboj, záliv, řeka…</a:t>
            </a:r>
          </a:p>
          <a:p>
            <a:pPr marL="514350" indent="-514350">
              <a:buAutoNum type="arabicParenR"/>
            </a:pPr>
            <a:r>
              <a:rPr lang="cs-CZ" b="1" dirty="0" err="1">
                <a:solidFill>
                  <a:schemeClr val="bg1"/>
                </a:solidFill>
              </a:rPr>
              <a:t>kenningy</a:t>
            </a:r>
            <a:r>
              <a:rPr lang="cs-CZ" dirty="0">
                <a:solidFill>
                  <a:schemeClr val="bg1"/>
                </a:solidFill>
              </a:rPr>
              <a:t> – </a:t>
            </a:r>
            <a:r>
              <a:rPr lang="cs-CZ" sz="2400" dirty="0">
                <a:solidFill>
                  <a:schemeClr val="bg1"/>
                </a:solidFill>
              </a:rPr>
              <a:t>různě složitý básnický opis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A) osoba charakterizována činností: válečník = ničitel štítů; kníže = dárce zlata/lamač prstenů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B) obrazné pojmenování/metafora: tekutina/pot meče = ?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						 cesta vln/racků = ?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						       déšť oštěpů = ?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					       labuť potu trnu ran = ?!</a:t>
            </a:r>
          </a:p>
        </p:txBody>
      </p:sp>
    </p:spTree>
    <p:extLst>
      <p:ext uri="{BB962C8B-B14F-4D97-AF65-F5344CB8AC3E}">
        <p14:creationId xmlns:p14="http://schemas.microsoft.com/office/powerpoint/2010/main" val="38075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539"/>
          </a:xfrm>
        </p:spPr>
        <p:txBody>
          <a:bodyPr>
            <a:normAutofit/>
          </a:bodyPr>
          <a:lstStyle/>
          <a:p>
            <a:pPr algn="ctr"/>
            <a:r>
              <a:rPr lang="cs-CZ" sz="48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Směřování vikinských výprav</a:t>
            </a:r>
          </a:p>
        </p:txBody>
      </p:sp>
      <p:pic>
        <p:nvPicPr>
          <p:cNvPr id="1026" name="Picture 2" descr="VÃ½sledek obrÃ¡zku pro viking voyages 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1341120"/>
            <a:ext cx="8476642" cy="52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9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03040"/>
            <a:ext cx="8839200" cy="28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Century" panose="02040604050505020304" pitchFamily="18" charset="0"/>
              </a:rPr>
              <a:t>Sedmičlenný kenning…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Ok gimslǫngvir ganga			A hybatel plamene jít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gífrs hlémána drífu		démona chránícího měsíce vánice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nausta blakks et næsta		loděnic ryzáka přímo za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Norðmanna gram þorði.		Seveřanů králem si dovolil.</a:t>
            </a:r>
            <a:endParaRPr lang="cs-CZ" dirty="0">
              <a:latin typeface="Century" panose="020406040505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977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Century" panose="02040604050505020304" pitchFamily="18" charset="0"/>
              </a:rPr>
              <a:t>Sedmi</a:t>
            </a:r>
            <a:r>
              <a:rPr lang="cs-CZ" dirty="0">
                <a:solidFill>
                  <a:schemeClr val="accent4"/>
                </a:solidFill>
                <a:latin typeface="Century" panose="02040604050505020304" pitchFamily="18" charset="0"/>
              </a:rPr>
              <a:t>členný</a:t>
            </a:r>
            <a:r>
              <a:rPr lang="cs-CZ" dirty="0">
                <a:latin typeface="Century" panose="02040604050505020304" pitchFamily="18" charset="0"/>
              </a:rPr>
              <a:t> </a:t>
            </a:r>
            <a:r>
              <a:rPr lang="cs-CZ" dirty="0">
                <a:solidFill>
                  <a:srgbClr val="FF00FF"/>
                </a:solidFill>
                <a:latin typeface="Century" panose="02040604050505020304" pitchFamily="18" charset="0"/>
              </a:rPr>
              <a:t>kenning</a:t>
            </a:r>
            <a:r>
              <a:rPr lang="cs-CZ" dirty="0">
                <a:latin typeface="Century" panose="02040604050505020304" pitchFamily="18" charset="0"/>
              </a:rPr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Ok </a:t>
            </a:r>
            <a:r>
              <a:rPr lang="cs-CZ" b="1" dirty="0">
                <a:solidFill>
                  <a:schemeClr val="accent4"/>
                </a:solidFill>
              </a:rPr>
              <a:t>gim</a:t>
            </a:r>
            <a:r>
              <a:rPr lang="cs-CZ" b="1" dirty="0">
                <a:solidFill>
                  <a:srgbClr val="FF0000"/>
                </a:solidFill>
              </a:rPr>
              <a:t>slǫngvir</a:t>
            </a:r>
            <a:r>
              <a:rPr lang="cs-CZ" b="1" dirty="0"/>
              <a:t> ganga			A </a:t>
            </a:r>
            <a:r>
              <a:rPr lang="cs-CZ" b="1" dirty="0">
                <a:solidFill>
                  <a:srgbClr val="FF0000"/>
                </a:solidFill>
              </a:rPr>
              <a:t>hybatel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4"/>
                </a:solidFill>
              </a:rPr>
              <a:t>plamene</a:t>
            </a:r>
            <a:r>
              <a:rPr lang="cs-CZ" b="1" dirty="0"/>
              <a:t> jít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gífrs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drífu</a:t>
            </a:r>
            <a:r>
              <a:rPr lang="cs-CZ" b="1" dirty="0"/>
              <a:t>		</a:t>
            </a:r>
            <a:r>
              <a:rPr lang="cs-CZ" b="1" dirty="0">
                <a:solidFill>
                  <a:srgbClr val="00B0F0"/>
                </a:solidFill>
              </a:rPr>
              <a:t>démona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chránícího měsíce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vánice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nausta blakks </a:t>
            </a:r>
            <a:r>
              <a:rPr lang="cs-CZ" b="1" dirty="0"/>
              <a:t>et næsta			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loděnic ryzáka</a:t>
            </a:r>
            <a:r>
              <a:rPr lang="cs-CZ" b="1" dirty="0"/>
              <a:t> přímo za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Norðmanna gram þorði.			Seveřanů králem si dovolil.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chemeClr val="accent4"/>
                </a:solidFill>
              </a:rPr>
              <a:t>gim</a:t>
            </a:r>
            <a:r>
              <a:rPr lang="cs-CZ" b="1" dirty="0">
                <a:solidFill>
                  <a:srgbClr val="FF0000"/>
                </a:solidFill>
              </a:rPr>
              <a:t>slǫngvir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drífu</a:t>
            </a:r>
            <a:r>
              <a:rPr lang="cs-CZ" b="1" dirty="0"/>
              <a:t> </a:t>
            </a:r>
            <a:r>
              <a:rPr lang="cs-CZ" b="1" dirty="0">
                <a:solidFill>
                  <a:srgbClr val="00B0F0"/>
                </a:solidFill>
              </a:rPr>
              <a:t>gífrs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/>
              <a:t>hybatel plamene vánice démona měsíce chránícího ryzáka loděnic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17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Rozluštění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ryzák loděnic = ?</a:t>
            </a: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hlémáni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měsíc chránící loď  = ?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gífr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démon (doslova „</a:t>
            </a:r>
            <a:r>
              <a:rPr lang="cs-CZ" b="1" dirty="0" err="1"/>
              <a:t>chtivec</a:t>
            </a:r>
            <a:r>
              <a:rPr lang="cs-CZ" b="1" dirty="0"/>
              <a:t>“) štítu = ?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drífa</a:t>
            </a:r>
            <a:r>
              <a:rPr lang="cs-CZ" b="1" dirty="0"/>
              <a:t> </a:t>
            </a:r>
            <a:r>
              <a:rPr lang="cs-CZ" b="1" dirty="0">
                <a:solidFill>
                  <a:srgbClr val="00B0F0"/>
                </a:solidFill>
              </a:rPr>
              <a:t>gífrs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vánice sekyry = ?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/>
                </a:solidFill>
              </a:rPr>
              <a:t>gim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drífu</a:t>
            </a:r>
            <a:r>
              <a:rPr lang="cs-CZ" b="1" dirty="0"/>
              <a:t> </a:t>
            </a:r>
            <a:r>
              <a:rPr lang="cs-CZ" b="1" dirty="0">
                <a:solidFill>
                  <a:srgbClr val="00B0F0"/>
                </a:solidFill>
              </a:rPr>
              <a:t>gífrs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plamen bitvy = ?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/>
                </a:solidFill>
              </a:rPr>
              <a:t>gim</a:t>
            </a:r>
            <a:r>
              <a:rPr lang="cs-CZ" b="1" dirty="0">
                <a:solidFill>
                  <a:srgbClr val="FF0000"/>
                </a:solidFill>
              </a:rPr>
              <a:t>slǫngvir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drífu</a:t>
            </a:r>
            <a:r>
              <a:rPr lang="cs-CZ" b="1" dirty="0"/>
              <a:t> </a:t>
            </a:r>
            <a:r>
              <a:rPr lang="cs-CZ" b="1" dirty="0">
                <a:solidFill>
                  <a:srgbClr val="00B0F0"/>
                </a:solidFill>
              </a:rPr>
              <a:t>gífrs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hybatel meče = 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80" y="365125"/>
            <a:ext cx="8839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Century" panose="02040604050505020304" pitchFamily="18" charset="0"/>
              </a:rPr>
              <a:t>Sedmičlenný kenning…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680" y="18946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		A hybatel plamene jít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		démona chránícího měsíce vánice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		loděnic ryzáka přímo za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		Seveřanů králem si dovolil.</a:t>
            </a:r>
          </a:p>
          <a:p>
            <a:pPr marL="0" indent="0">
              <a:buNone/>
            </a:pPr>
            <a:endParaRPr lang="cs-CZ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cs-CZ" sz="5400" b="1" dirty="0">
                <a:latin typeface="Century" panose="02040604050505020304" pitchFamily="18" charset="0"/>
              </a:rPr>
              <a:t>„A válečník si dovolil jít přímo za norským králem.“</a:t>
            </a:r>
            <a:endParaRPr lang="cs-CZ" sz="54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dirty="0">
              <a:latin typeface="Century" panose="020406040505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603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6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Egill Skallagrímsson </a:t>
            </a:r>
            <a:r>
              <a:rPr lang="cs-CZ" sz="36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(cca 910–990)</a:t>
            </a:r>
          </a:p>
        </p:txBody>
      </p:sp>
      <p:pic>
        <p:nvPicPr>
          <p:cNvPr id="4098" name="Picture 2" descr="VÃ½sledek obrÃ¡zku pro Egil SkallagrÃ­ms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8" y="2055812"/>
            <a:ext cx="12011623" cy="473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27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000" cap="small" dirty="0">
                <a:solidFill>
                  <a:schemeClr val="bg1"/>
                </a:solidFill>
                <a:latin typeface="Century" panose="02040604050505020304" pitchFamily="18" charset="0"/>
              </a:rPr>
              <a:t>Edda Snorriho Sturlusona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>
                <a:solidFill>
                  <a:schemeClr val="bg1"/>
                </a:solidFill>
                <a:latin typeface="Century" panose="02040604050505020304" pitchFamily="18" charset="0"/>
              </a:rPr>
              <a:t>Části:</a:t>
            </a:r>
          </a:p>
          <a:p>
            <a:pPr marL="514350" indent="-514350">
              <a:buAutoNum type="arabicParenR"/>
            </a:pPr>
            <a:r>
              <a:rPr lang="cs-CZ" sz="4000" dirty="0">
                <a:solidFill>
                  <a:schemeClr val="bg1"/>
                </a:solidFill>
                <a:latin typeface="Century" panose="02040604050505020304" pitchFamily="18" charset="0"/>
              </a:rPr>
              <a:t>Prolog</a:t>
            </a:r>
          </a:p>
          <a:p>
            <a:pPr marL="514350" indent="-514350">
              <a:buAutoNum type="arabicParenR"/>
            </a:pPr>
            <a:r>
              <a:rPr lang="cs-CZ" sz="4000" dirty="0">
                <a:solidFill>
                  <a:schemeClr val="bg1"/>
                </a:solidFill>
                <a:latin typeface="Century" panose="02040604050505020304" pitchFamily="18" charset="0"/>
              </a:rPr>
              <a:t>Gylfiho oblouznění</a:t>
            </a:r>
          </a:p>
          <a:p>
            <a:pPr marL="514350" indent="-514350">
              <a:buAutoNum type="arabicParenR"/>
            </a:pPr>
            <a:r>
              <a:rPr lang="cs-CZ" sz="4000" dirty="0">
                <a:solidFill>
                  <a:schemeClr val="bg1"/>
                </a:solidFill>
                <a:latin typeface="Century" panose="02040604050505020304" pitchFamily="18" charset="0"/>
              </a:rPr>
              <a:t>Jazyk básnický</a:t>
            </a:r>
          </a:p>
          <a:p>
            <a:pPr marL="514350" indent="-514350">
              <a:buAutoNum type="arabicParenR"/>
            </a:pPr>
            <a:r>
              <a:rPr lang="cs-CZ" sz="4000" dirty="0">
                <a:solidFill>
                  <a:schemeClr val="bg1"/>
                </a:solidFill>
                <a:latin typeface="Century" panose="02040604050505020304" pitchFamily="18" charset="0"/>
              </a:rPr>
              <a:t>Výčet meter</a:t>
            </a:r>
          </a:p>
        </p:txBody>
      </p:sp>
      <p:pic>
        <p:nvPicPr>
          <p:cNvPr id="1026" name="Picture 2" descr="VÃ½sledek obrÃ¡zku pro gylfagi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588500"/>
            <a:ext cx="3644265" cy="45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solidFill>
                  <a:schemeClr val="bg1"/>
                </a:solidFill>
                <a:latin typeface="Century" panose="02040604050505020304" pitchFamily="18" charset="0"/>
              </a:rPr>
              <a:t>Ságová</a:t>
            </a:r>
            <a:r>
              <a:rPr lang="cs-CZ" sz="6000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cs-CZ" sz="6000" cap="small" dirty="0">
                <a:solidFill>
                  <a:schemeClr val="bg1"/>
                </a:solidFill>
                <a:latin typeface="Century" panose="02040604050505020304" pitchFamily="18" charset="0"/>
              </a:rPr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Mnoho typů:</a:t>
            </a:r>
          </a:p>
          <a:p>
            <a:pPr marL="514350" indent="-514350">
              <a:buAutoNum type="arabicParenR"/>
            </a:pPr>
            <a:r>
              <a:rPr lang="cs-CZ" dirty="0">
                <a:solidFill>
                  <a:schemeClr val="bg1"/>
                </a:solidFill>
              </a:rPr>
              <a:t>královské </a:t>
            </a:r>
          </a:p>
          <a:p>
            <a:pPr marL="514350" indent="-514350">
              <a:buAutoNum type="arabicParenR"/>
            </a:pPr>
            <a:r>
              <a:rPr lang="cs-CZ" dirty="0">
                <a:solidFill>
                  <a:schemeClr val="bg1"/>
                </a:solidFill>
              </a:rPr>
              <a:t>o biskupech a současnosti </a:t>
            </a:r>
          </a:p>
          <a:p>
            <a:pPr marL="514350" indent="-514350">
              <a:buAutoNum type="arabicParenR"/>
            </a:pPr>
            <a:r>
              <a:rPr lang="cs-CZ" dirty="0">
                <a:solidFill>
                  <a:schemeClr val="bg1"/>
                </a:solidFill>
              </a:rPr>
              <a:t>o apoštolech, světcích</a:t>
            </a:r>
          </a:p>
          <a:p>
            <a:pPr marL="514350" indent="-514350">
              <a:buAutoNum type="arabicParenR"/>
            </a:pPr>
            <a:r>
              <a:rPr lang="cs-CZ" dirty="0">
                <a:solidFill>
                  <a:schemeClr val="bg1"/>
                </a:solidFill>
              </a:rPr>
              <a:t>historické </a:t>
            </a:r>
          </a:p>
          <a:p>
            <a:pPr marL="514350" indent="-514350">
              <a:buAutoNum type="arabicParenR"/>
            </a:pPr>
            <a:r>
              <a:rPr lang="cs-CZ" b="1" dirty="0">
                <a:solidFill>
                  <a:schemeClr val="bg1"/>
                </a:solidFill>
              </a:rPr>
              <a:t>o Islanďanech/rodové </a:t>
            </a:r>
          </a:p>
          <a:p>
            <a:pPr marL="514350" indent="-514350">
              <a:buAutoNum type="arabicParenR"/>
            </a:pPr>
            <a:r>
              <a:rPr lang="cs-CZ" dirty="0">
                <a:solidFill>
                  <a:schemeClr val="bg1"/>
                </a:solidFill>
              </a:rPr>
              <a:t>rytířské</a:t>
            </a:r>
          </a:p>
          <a:p>
            <a:pPr marL="514350" indent="-514350">
              <a:buAutoNum type="arabicParenR"/>
            </a:pPr>
            <a:r>
              <a:rPr lang="cs-CZ" dirty="0">
                <a:solidFill>
                  <a:schemeClr val="bg1"/>
                </a:solidFill>
              </a:rPr>
              <a:t>o dávnověku a lživé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bg1"/>
                </a:solidFill>
              </a:rPr>
              <a:t>etc</a:t>
            </a:r>
            <a:r>
              <a:rPr lang="cs-CZ" b="1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České překlady ság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Ã½sledek obrÃ¡zku pro staroislandskÃ© sÃ¡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563884"/>
            <a:ext cx="3330575" cy="47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SÃ¡ga o VÃ¶lsunzÃ­ch a jinÃ© sÃ¡gy o severskÃ©m dÃ¡vnovÄ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7" y="1563884"/>
            <a:ext cx="3502025" cy="48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ek obrÃ¡zku pro sÃ¡ga o hervaÅ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97" y="708024"/>
            <a:ext cx="3960265" cy="54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24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Otázky na promyšlení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cs-CZ" sz="4000" dirty="0">
                <a:solidFill>
                  <a:schemeClr val="bg1"/>
                </a:solidFill>
                <a:latin typeface="Century" panose="02040604050505020304" pitchFamily="18" charset="0"/>
              </a:rPr>
              <a:t>Jaké stopy staroseverské literatury a kultury nacházíme v současnosti? Jaký je obraz starého Seveřana v moderní kultuře? Lze pro něj najít nějaké ukotvení v literatuře?</a:t>
            </a:r>
          </a:p>
          <a:p>
            <a:r>
              <a:rPr lang="cs-CZ" sz="4000" dirty="0">
                <a:solidFill>
                  <a:schemeClr val="bg1"/>
                </a:solidFill>
                <a:latin typeface="Century" panose="02040604050505020304" pitchFamily="18" charset="0"/>
              </a:rPr>
              <a:t>Co je poetického na skaldské poezii? V čem se tato poezie odlišovala od toho, jak chápeme poezii dnes, a v čem se shodovala?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a/a2/Old_norse%2C_ca_90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10" y="1658680"/>
            <a:ext cx="6263621" cy="46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211" y="0"/>
            <a:ext cx="4225636" cy="187931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západní dialekty</a:t>
            </a:r>
            <a:b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staroseverštiny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645236" y="527690"/>
            <a:ext cx="3310553" cy="2261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východní dialekty staro-severštiny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85310" y="3123340"/>
            <a:ext cx="2438400" cy="2766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stará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angličtina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8860395" y="3324381"/>
            <a:ext cx="3310553" cy="2766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stará gotlandština</a:t>
            </a:r>
          </a:p>
        </p:txBody>
      </p:sp>
      <p:cxnSp>
        <p:nvCxnSpPr>
          <p:cNvPr id="9" name="Přímá spojnice se šipkou 8"/>
          <p:cNvCxnSpPr>
            <a:cxnSpLocks/>
          </p:cNvCxnSpPr>
          <p:nvPr/>
        </p:nvCxnSpPr>
        <p:spPr>
          <a:xfrm flipH="1" flipV="1">
            <a:off x="6426200" y="4305300"/>
            <a:ext cx="2291203" cy="402082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008" y="255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Osídlení Islandu</a:t>
            </a:r>
          </a:p>
        </p:txBody>
      </p:sp>
      <p:pic>
        <p:nvPicPr>
          <p:cNvPr id="2050" name="Picture 2" descr="VÃ½sledek obrÃ¡zku pro old map Icela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54" y="1580960"/>
            <a:ext cx="7465403" cy="49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26008" y="1261444"/>
            <a:ext cx="3459480" cy="5235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Century" panose="02040604050505020304" pitchFamily="18" charset="0"/>
              </a:rPr>
              <a:t>v letech 880–900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Century" panose="02040604050505020304" pitchFamily="18" charset="0"/>
              </a:rPr>
              <a:t>930: vznik </a:t>
            </a:r>
            <a:r>
              <a:rPr lang="cs-CZ" sz="2800" dirty="0" err="1">
                <a:solidFill>
                  <a:schemeClr val="bg1"/>
                </a:solidFill>
                <a:latin typeface="Century" panose="02040604050505020304" pitchFamily="18" charset="0"/>
              </a:rPr>
              <a:t>altingu</a:t>
            </a:r>
            <a:r>
              <a:rPr lang="cs-CZ" sz="2800" dirty="0">
                <a:solidFill>
                  <a:schemeClr val="bg1"/>
                </a:solidFill>
                <a:latin typeface="Century" panose="02040604050505020304" pitchFamily="18" charset="0"/>
              </a:rPr>
              <a:t> (</a:t>
            </a:r>
            <a:r>
              <a:rPr lang="cs-CZ" sz="2800" i="1" dirty="0" err="1">
                <a:solidFill>
                  <a:schemeClr val="bg1"/>
                </a:solidFill>
                <a:latin typeface="Century" panose="02040604050505020304" pitchFamily="18" charset="0"/>
              </a:rPr>
              <a:t>alþingi</a:t>
            </a:r>
            <a:r>
              <a:rPr lang="cs-CZ" sz="2800" dirty="0">
                <a:solidFill>
                  <a:schemeClr val="bg1"/>
                </a:solidFill>
                <a:latin typeface="Century" panose="020406040505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Century" panose="02040604050505020304" pitchFamily="18" charset="0"/>
              </a:rPr>
              <a:t>1000: přijetí křesťanství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Century" panose="02040604050505020304" pitchFamily="18" charset="0"/>
              </a:rPr>
              <a:t>1262–1264: podrobení se Norsku (1397 Dánsku)</a:t>
            </a:r>
          </a:p>
        </p:txBody>
      </p:sp>
    </p:spTree>
    <p:extLst>
      <p:ext uri="{BB962C8B-B14F-4D97-AF65-F5344CB8AC3E}">
        <p14:creationId xmlns:p14="http://schemas.microsoft.com/office/powerpoint/2010/main" val="26552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Ã½sledek obrÃ¡zku pro pergament wallpap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1" y="182562"/>
            <a:ext cx="3487932" cy="60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789" y="365125"/>
            <a:ext cx="3762778" cy="3770147"/>
          </a:xfrm>
        </p:spPr>
        <p:txBody>
          <a:bodyPr/>
          <a:lstStyle/>
          <a:p>
            <a:r>
              <a:rPr lang="cs-CZ" cap="small" dirty="0">
                <a:solidFill>
                  <a:schemeClr val="bg1"/>
                </a:solidFill>
                <a:latin typeface="Century" panose="02040604050505020304" pitchFamily="18" charset="0"/>
              </a:rPr>
              <a:t>Rukopisy čili manuskripty</a:t>
            </a:r>
          </a:p>
        </p:txBody>
      </p:sp>
      <p:pic>
        <p:nvPicPr>
          <p:cNvPr id="5122" name="Picture 2" descr="VÃ½sledek obrÃ¡zku pro runic manuscript wall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80" y="378889"/>
            <a:ext cx="3777982" cy="57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413547" y="6107990"/>
            <a:ext cx="4300807" cy="884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400" b="1" dirty="0"/>
              <a:t>Codex Runicus (kol. r. 1300)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9789" y="3123272"/>
            <a:ext cx="3007553" cy="238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bg1"/>
                </a:solidFill>
                <a:latin typeface="Century" panose="02040604050505020304" pitchFamily="18" charset="0"/>
              </a:rPr>
              <a:t>Árni Magnússon (1663–1730)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66289" y="6069373"/>
            <a:ext cx="3634854" cy="884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400" b="1" dirty="0"/>
              <a:t>Flateyjarbók (konec 14. stol.)</a:t>
            </a:r>
          </a:p>
        </p:txBody>
      </p:sp>
    </p:spTree>
    <p:extLst>
      <p:ext uri="{BB962C8B-B14F-4D97-AF65-F5344CB8AC3E}">
        <p14:creationId xmlns:p14="http://schemas.microsoft.com/office/powerpoint/2010/main" val="54248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8732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Žánry staroseverské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82720"/>
            <a:ext cx="105156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>
                <a:solidFill>
                  <a:schemeClr val="bg1"/>
                </a:solidFill>
              </a:rPr>
              <a:t>domácí: </a:t>
            </a:r>
            <a:r>
              <a:rPr lang="cs-CZ" b="1" dirty="0">
                <a:solidFill>
                  <a:schemeClr val="bg1"/>
                </a:solidFill>
              </a:rPr>
              <a:t>runové nápisy, eddická a skaldská poezie, ságy…</a:t>
            </a:r>
          </a:p>
          <a:p>
            <a:pPr marL="514350" indent="-514350">
              <a:buAutoNum type="arabicParenR"/>
            </a:pPr>
            <a:endParaRPr lang="cs-CZ" b="1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cs-CZ" dirty="0">
                <a:solidFill>
                  <a:schemeClr val="bg1"/>
                </a:solidFill>
              </a:rPr>
              <a:t>přejaté: legendy, rytířské romány, didaktická literatura, latinská křesťanská poezie… </a:t>
            </a:r>
          </a:p>
        </p:txBody>
      </p:sp>
    </p:spTree>
    <p:extLst>
      <p:ext uri="{BB962C8B-B14F-4D97-AF65-F5344CB8AC3E}">
        <p14:creationId xmlns:p14="http://schemas.microsoft.com/office/powerpoint/2010/main" val="109951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586" y="365125"/>
            <a:ext cx="10515600" cy="1325563"/>
          </a:xfrm>
        </p:spPr>
        <p:txBody>
          <a:bodyPr/>
          <a:lstStyle/>
          <a:p>
            <a:r>
              <a:rPr lang="cs-CZ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Runové nápisy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586" y="1690688"/>
            <a:ext cx="5710414" cy="271666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Kameny v </a:t>
            </a:r>
            <a:r>
              <a:rPr lang="cs-CZ" b="1" dirty="0" err="1">
                <a:solidFill>
                  <a:schemeClr val="bg1"/>
                </a:solidFill>
              </a:rPr>
              <a:t>Jellingu</a:t>
            </a:r>
            <a:r>
              <a:rPr lang="cs-CZ" b="1" dirty="0">
                <a:solidFill>
                  <a:schemeClr val="bg1"/>
                </a:solidFill>
              </a:rPr>
              <a:t> (pol. 10. stol.)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1. dánský král </a:t>
            </a:r>
            <a:r>
              <a:rPr lang="cs-CZ" b="1" dirty="0" err="1">
                <a:solidFill>
                  <a:schemeClr val="bg1"/>
                </a:solidFill>
              </a:rPr>
              <a:t>Gorm</a:t>
            </a:r>
            <a:r>
              <a:rPr lang="cs-CZ" b="1" dirty="0">
                <a:solidFill>
                  <a:schemeClr val="bg1"/>
                </a:solidFill>
              </a:rPr>
              <a:t> na počest </a:t>
            </a:r>
            <a:r>
              <a:rPr lang="cs-CZ" b="1" dirty="0" err="1">
                <a:solidFill>
                  <a:schemeClr val="bg1"/>
                </a:solidFill>
              </a:rPr>
              <a:t>Tyry</a:t>
            </a:r>
            <a:endParaRPr lang="cs-CZ" b="1" dirty="0">
              <a:solidFill>
                <a:schemeClr val="bg1"/>
              </a:solidFill>
            </a:endParaRP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Harald </a:t>
            </a:r>
            <a:r>
              <a:rPr lang="cs-CZ" b="1" dirty="0" err="1">
                <a:solidFill>
                  <a:schemeClr val="bg1"/>
                </a:solidFill>
              </a:rPr>
              <a:t>Modrozub</a:t>
            </a:r>
            <a:r>
              <a:rPr lang="cs-CZ" b="1" dirty="0">
                <a:solidFill>
                  <a:schemeClr val="bg1"/>
                </a:solidFill>
              </a:rPr>
              <a:t> na své rodiče </a:t>
            </a:r>
            <a:r>
              <a:rPr lang="cs-CZ" b="1" dirty="0" err="1">
                <a:solidFill>
                  <a:schemeClr val="bg1"/>
                </a:solidFill>
              </a:rPr>
              <a:t>Gorma</a:t>
            </a:r>
            <a:r>
              <a:rPr lang="cs-CZ" b="1" dirty="0">
                <a:solidFill>
                  <a:schemeClr val="bg1"/>
                </a:solidFill>
              </a:rPr>
              <a:t> a Tyru</a:t>
            </a:r>
          </a:p>
        </p:txBody>
      </p:sp>
      <p:pic>
        <p:nvPicPr>
          <p:cNvPr id="1026" name="Picture 2" descr="VÃ½sledek obrÃ¡zku pro jellingsten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20" y="656381"/>
            <a:ext cx="6227380" cy="478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runestone je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" y="3381376"/>
            <a:ext cx="6265133" cy="34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5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Gallehushorn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4" y="1269452"/>
            <a:ext cx="11848772" cy="46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4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cap="small" dirty="0">
                <a:solidFill>
                  <a:schemeClr val="bg1"/>
                </a:solidFill>
              </a:rPr>
              <a:t>Zlaté rohy z </a:t>
            </a:r>
            <a:r>
              <a:rPr lang="cs-CZ" b="1" cap="small" dirty="0" err="1">
                <a:solidFill>
                  <a:schemeClr val="bg1"/>
                </a:solidFill>
              </a:rPr>
              <a:t>Gallehusu</a:t>
            </a:r>
            <a:r>
              <a:rPr lang="cs-CZ" b="1" cap="small" dirty="0">
                <a:solidFill>
                  <a:schemeClr val="bg1"/>
                </a:solidFill>
              </a:rPr>
              <a:t> (5. stol., 1639, 1734)</a:t>
            </a:r>
          </a:p>
        </p:txBody>
      </p:sp>
      <p:pic>
        <p:nvPicPr>
          <p:cNvPr id="2052" name="Picture 4" descr="VÃ½sledek obrÃ¡zku pro Gallehushorn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61" y="3183881"/>
            <a:ext cx="61436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6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66" y="99861"/>
            <a:ext cx="10155667" cy="67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373821"/>
            <a:ext cx="10515600" cy="974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7200" b="1" dirty="0">
                <a:solidFill>
                  <a:schemeClr val="bg1"/>
                </a:solidFill>
                <a:latin typeface="Century" panose="02040604050505020304" pitchFamily="18" charset="0"/>
              </a:rPr>
              <a:t>ek hlewagastiz holtijaz horna tawido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  <a:latin typeface="Century" panose="02040604050505020304" pitchFamily="18" charset="0"/>
              </a:rPr>
              <a:t>(Já, Hlewagastir z Holtu (/Holtův syn) jsem zhotovil roh)</a:t>
            </a:r>
            <a:endParaRPr lang="cs-CZ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3074" name="Picture 2" descr="https://upload.wikimedia.org/wikipedia/commons/2/2e/Gallehus_inscrip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7" y="1960180"/>
            <a:ext cx="10995039" cy="5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7569</TotalTime>
  <Words>978</Words>
  <Application>Microsoft Office PowerPoint</Application>
  <PresentationFormat>Širokoúhlá obrazovka</PresentationFormat>
  <Paragraphs>187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Century</vt:lpstr>
      <vt:lpstr>Motiv Office</vt:lpstr>
      <vt:lpstr>Nejstarší skandinávská literatura</vt:lpstr>
      <vt:lpstr>Směřování vikinských výprav</vt:lpstr>
      <vt:lpstr>západní dialekty staroseverštiny </vt:lpstr>
      <vt:lpstr>Osídlení Islandu</vt:lpstr>
      <vt:lpstr>Rukopisy čili manuskripty</vt:lpstr>
      <vt:lpstr>Žánry staroseverské literatury</vt:lpstr>
      <vt:lpstr>Runové nápisy</vt:lpstr>
      <vt:lpstr>Zlaté rohy z Gallehusu (5. stol., 1639, 1734)</vt:lpstr>
      <vt:lpstr>Prezentace aplikace PowerPoint</vt:lpstr>
      <vt:lpstr>Eddická poezie</vt:lpstr>
      <vt:lpstr>Eddy</vt:lpstr>
      <vt:lpstr>Codex regius</vt:lpstr>
      <vt:lpstr>Eddický verš</vt:lpstr>
      <vt:lpstr>Fornyrðislag</vt:lpstr>
      <vt:lpstr>Fornyrðislag</vt:lpstr>
      <vt:lpstr>Ljóðaháttr</vt:lpstr>
      <vt:lpstr>Ljóðaháttr</vt:lpstr>
      <vt:lpstr>Hrdinské písně </vt:lpstr>
      <vt:lpstr>Skaldská poezie</vt:lpstr>
      <vt:lpstr>Sedmičlenný kenning…</vt:lpstr>
      <vt:lpstr>Sedmičlenný kenning…</vt:lpstr>
      <vt:lpstr>Rozluštění</vt:lpstr>
      <vt:lpstr>Sedmičlenný kenning…</vt:lpstr>
      <vt:lpstr>Egill Skallagrímsson (cca 910–990)</vt:lpstr>
      <vt:lpstr>Edda Snorriho Sturlusona</vt:lpstr>
      <vt:lpstr>Ságová literatura</vt:lpstr>
      <vt:lpstr>České překlady ság</vt:lpstr>
      <vt:lpstr>Otázky na promyšlení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Jan-Marek Šík</dc:creator>
  <cp:lastModifiedBy>Jan-Marek Šík</cp:lastModifiedBy>
  <cp:revision>70</cp:revision>
  <dcterms:created xsi:type="dcterms:W3CDTF">2018-09-19T15:07:42Z</dcterms:created>
  <dcterms:modified xsi:type="dcterms:W3CDTF">2024-10-07T15:52:19Z</dcterms:modified>
</cp:coreProperties>
</file>